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101" d="100"/>
          <a:sy n="101" d="100"/>
        </p:scale>
        <p:origin x="138"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6.xml.rels><?xml version="1.0" encoding="UTF-8" standalone="yes"?>
<Relationships xmlns="http://schemas.openxmlformats.org/package/2006/relationships"><Relationship Id="rId8" Type="http://schemas.openxmlformats.org/officeDocument/2006/relationships/hyperlink" Target="http://www.comsol.com/stories" TargetMode="External"/><Relationship Id="rId3" Type="http://schemas.openxmlformats.org/officeDocument/2006/relationships/hyperlink" Target="https://www.comsol.com/product-download" TargetMode="External"/><Relationship Id="rId7" Type="http://schemas.openxmlformats.org/officeDocument/2006/relationships/hyperlink" Target="http://www.comsol.com/video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blogs" TargetMode="External"/><Relationship Id="rId5" Type="http://schemas.openxmlformats.org/officeDocument/2006/relationships/hyperlink" Target="http://www.comsol.com/learning-center" TargetMode="External"/><Relationship Id="rId4" Type="http://schemas.openxmlformats.org/officeDocument/2006/relationships/hyperlink" Target="http://www.comsol.com/models" TargetMode="External"/><Relationship Id="rId9" Type="http://schemas.openxmlformats.org/officeDocument/2006/relationships/hyperlink" Target="http://www.comsol.com/"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62839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091373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82292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038749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981946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82201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535943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370361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3645105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2418133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257799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502666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6653389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3214109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3841608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063372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8071196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13682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7402215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7056566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5229715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8979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0173354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8821341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849685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6883515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589576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212898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88043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69912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9334498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7989256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71605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5360903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634975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3225189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5762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778218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954150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835519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11035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56792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992311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37894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1972284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70476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12639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1479825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010398-561B-62F6-76E0-8AFD54EA5A30}"/>
              </a:ext>
            </a:extLst>
          </p:cNvPr>
          <p:cNvPicPr>
            <a:picLocks noChangeAspect="1"/>
          </p:cNvPicPr>
          <p:nvPr/>
        </p:nvPicPr>
        <p:blipFill>
          <a:blip r:embed="rId2"/>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26457075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3293A6-C4C6-229D-91C7-11068B7C4CBA}"/>
              </a:ext>
            </a:extLst>
          </p:cNvPr>
          <p:cNvPicPr>
            <a:picLocks noChangeAspect="1"/>
          </p:cNvPicPr>
          <p:nvPr/>
        </p:nvPicPr>
        <p:blipFill>
          <a:blip r:embed="rId2"/>
          <a:stretch>
            <a:fill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14291759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2F0B16B-5D6B-F6B9-BE76-01EDA1F9DB62}"/>
              </a:ext>
            </a:extLst>
          </p:cNvPr>
          <p:cNvPicPr>
            <a:picLocks noChangeAspect="1"/>
          </p:cNvPicPr>
          <p:nvPr/>
        </p:nvPicPr>
        <p:blipFill>
          <a:blip r:embed="rId2"/>
          <a:stretch>
            <a:fillRect/>
          </a:stretch>
        </p:blipFill>
        <p:spPr>
          <a:xfrm>
            <a:off x="-1" y="-1"/>
            <a:ext cx="12191996" cy="6857999"/>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63753"/>
            <a:ext cx="6433144"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1767815"/>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514600"/>
            <a:ext cx="2572344" cy="43434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657600" y="2514600"/>
            <a:ext cx="2641600" cy="434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502400" y="2514600"/>
            <a:ext cx="2540000" cy="434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9347201" y="2514601"/>
            <a:ext cx="2540001" cy="4343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0684970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E6CDCD-4955-A280-E4B2-159DD3BD6D60}"/>
              </a:ext>
            </a:extLst>
          </p:cNvPr>
          <p:cNvPicPr>
            <a:picLocks noChangeAspect="1"/>
          </p:cNvPicPr>
          <p:nvPr/>
        </p:nvPicPr>
        <p:blipFill>
          <a:blip r:embed="rId2"/>
          <a:stretch>
            <a:fillRect/>
          </a:stretch>
        </p:blipFill>
        <p:spPr>
          <a:xfrm>
            <a:off x="0" y="0"/>
            <a:ext cx="12192000" cy="6858000"/>
          </a:xfrm>
          <a:prstGeom prst="rect">
            <a:avLst/>
          </a:prstGeom>
        </p:spPr>
      </p:pic>
      <p:sp>
        <p:nvSpPr>
          <p:cNvPr id="2" name="Rectangle 1">
            <a:hlinkClick r:id="rId3"/>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4"/>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5"/>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6"/>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6"/>
            <a:extLst>
              <a:ext uri="{FF2B5EF4-FFF2-40B4-BE49-F238E27FC236}">
                <a16:creationId xmlns:a16="http://schemas.microsoft.com/office/drawing/2014/main" id="{FB176131-B89E-304A-92DF-9CD3D468CD52}"/>
              </a:ext>
            </a:extLst>
          </p:cNvPr>
          <p:cNvSpPr/>
          <p:nvPr/>
        </p:nvSpPr>
        <p:spPr>
          <a:xfrm>
            <a:off x="849712" y="2479488"/>
            <a:ext cx="2604688" cy="4378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7"/>
            <a:extLst>
              <a:ext uri="{FF2B5EF4-FFF2-40B4-BE49-F238E27FC236}">
                <a16:creationId xmlns:a16="http://schemas.microsoft.com/office/drawing/2014/main" id="{D57913DA-4C41-E144-8C67-313CA8644FB7}"/>
              </a:ext>
            </a:extLst>
          </p:cNvPr>
          <p:cNvSpPr/>
          <p:nvPr/>
        </p:nvSpPr>
        <p:spPr>
          <a:xfrm>
            <a:off x="3657600" y="2479488"/>
            <a:ext cx="2604688" cy="4378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8"/>
            <a:extLst>
              <a:ext uri="{FF2B5EF4-FFF2-40B4-BE49-F238E27FC236}">
                <a16:creationId xmlns:a16="http://schemas.microsoft.com/office/drawing/2014/main" id="{84D23C97-34CA-EB47-8438-4CEEB5B8B203}"/>
              </a:ext>
            </a:extLst>
          </p:cNvPr>
          <p:cNvSpPr/>
          <p:nvPr/>
        </p:nvSpPr>
        <p:spPr>
          <a:xfrm>
            <a:off x="6465488" y="2479488"/>
            <a:ext cx="2604688" cy="4378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4"/>
            <a:extLst>
              <a:ext uri="{FF2B5EF4-FFF2-40B4-BE49-F238E27FC236}">
                <a16:creationId xmlns:a16="http://schemas.microsoft.com/office/drawing/2014/main" id="{E56E6BD5-8E0F-3E4D-AD7C-420C316889E3}"/>
              </a:ext>
            </a:extLst>
          </p:cNvPr>
          <p:cNvSpPr/>
          <p:nvPr/>
        </p:nvSpPr>
        <p:spPr>
          <a:xfrm>
            <a:off x="9273376" y="2479488"/>
            <a:ext cx="2604688" cy="4378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TextBox 15">
            <a:extLst>
              <a:ext uri="{FF2B5EF4-FFF2-40B4-BE49-F238E27FC236}">
                <a16:creationId xmlns:a16="http://schemas.microsoft.com/office/drawing/2014/main" id="{48281B1D-1988-B135-F45B-9E1929E666BC}"/>
              </a:ext>
            </a:extLst>
          </p:cNvPr>
          <p:cNvSpPr txBox="1"/>
          <p:nvPr/>
        </p:nvSpPr>
        <p:spPr>
          <a:xfrm>
            <a:off x="882056" y="1263753"/>
            <a:ext cx="6433144"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17" name="TextBox 16">
            <a:hlinkClick r:id="rId9"/>
            <a:extLst>
              <a:ext uri="{FF2B5EF4-FFF2-40B4-BE49-F238E27FC236}">
                <a16:creationId xmlns:a16="http://schemas.microsoft.com/office/drawing/2014/main" id="{BDA230B6-CF76-60A7-1D75-1701578E1750}"/>
              </a:ext>
            </a:extLst>
          </p:cNvPr>
          <p:cNvSpPr txBox="1"/>
          <p:nvPr/>
        </p:nvSpPr>
        <p:spPr>
          <a:xfrm>
            <a:off x="882056" y="1767815"/>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Tree>
    <p:extLst>
      <p:ext uri="{BB962C8B-B14F-4D97-AF65-F5344CB8AC3E}">
        <p14:creationId xmlns:p14="http://schemas.microsoft.com/office/powerpoint/2010/main" val="2402336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28373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53272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0561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686547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2.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8"/>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9"/>
          <a:stretch>
            <a:fillRect/>
          </a:stretch>
        </p:blipFill>
        <p:spPr>
          <a:xfrm>
            <a:off x="154371" y="298551"/>
            <a:ext cx="1003093" cy="92877"/>
          </a:xfrm>
          <a:prstGeom prst="rect">
            <a:avLst/>
          </a:prstGeom>
        </p:spPr>
      </p:pic>
    </p:spTree>
    <p:extLst>
      <p:ext uri="{BB962C8B-B14F-4D97-AF65-F5344CB8AC3E}">
        <p14:creationId xmlns:p14="http://schemas.microsoft.com/office/powerpoint/2010/main" val="40591691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0"/>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Public_domain" TargetMode="External"/><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4D2FA-8757-43FA-B479-D65C54BB0CF1}"/>
              </a:ext>
            </a:extLst>
          </p:cNvPr>
          <p:cNvSpPr>
            <a:spLocks noGrp="1"/>
          </p:cNvSpPr>
          <p:nvPr>
            <p:ph type="ctrTitle"/>
          </p:nvPr>
        </p:nvSpPr>
        <p:spPr>
          <a:xfrm>
            <a:off x="2616200" y="1121833"/>
            <a:ext cx="7162800" cy="2387600"/>
          </a:xfrm>
        </p:spPr>
        <p:txBody>
          <a:bodyPr/>
          <a:lstStyle/>
          <a:p>
            <a:r>
              <a:rPr lang="en-US" dirty="0"/>
              <a:t>Neutralization of Chlorine in a Scrubber</a:t>
            </a:r>
          </a:p>
        </p:txBody>
      </p:sp>
      <p:sp>
        <p:nvSpPr>
          <p:cNvPr id="3" name="Subtitle 2">
            <a:extLst>
              <a:ext uri="{FF2B5EF4-FFF2-40B4-BE49-F238E27FC236}">
                <a16:creationId xmlns:a16="http://schemas.microsoft.com/office/drawing/2014/main" id="{4FAFED3A-29D2-470F-B681-A232E65C4190}"/>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08909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E91C4-9986-467A-9956-9411838A8F14}"/>
              </a:ext>
            </a:extLst>
          </p:cNvPr>
          <p:cNvSpPr>
            <a:spLocks noGrp="1"/>
          </p:cNvSpPr>
          <p:nvPr>
            <p:ph type="title"/>
          </p:nvPr>
        </p:nvSpPr>
        <p:spPr/>
        <p:txBody>
          <a:bodyPr/>
          <a:lstStyle/>
          <a:p>
            <a:r>
              <a:rPr lang="en-US" dirty="0"/>
              <a:t>Background and Motivation</a:t>
            </a:r>
          </a:p>
        </p:txBody>
      </p:sp>
      <p:sp>
        <p:nvSpPr>
          <p:cNvPr id="3" name="Content Placeholder 2">
            <a:extLst>
              <a:ext uri="{FF2B5EF4-FFF2-40B4-BE49-F238E27FC236}">
                <a16:creationId xmlns:a16="http://schemas.microsoft.com/office/drawing/2014/main" id="{108D81F7-E840-4F03-8223-3DA5FF3FB252}"/>
              </a:ext>
            </a:extLst>
          </p:cNvPr>
          <p:cNvSpPr>
            <a:spLocks noGrp="1"/>
          </p:cNvSpPr>
          <p:nvPr>
            <p:ph idx="1"/>
          </p:nvPr>
        </p:nvSpPr>
        <p:spPr/>
        <p:txBody>
          <a:bodyPr/>
          <a:lstStyle/>
          <a:p>
            <a:r>
              <a:rPr lang="en-US" dirty="0"/>
              <a:t>Poisonous chlorine is a by-product in many chemical processes.</a:t>
            </a:r>
          </a:p>
          <a:p>
            <a:r>
              <a:rPr lang="en-US" dirty="0"/>
              <a:t>In a chlorine scrubber, chlorine is removed through the neutralization reaction with an alkaline water solution.</a:t>
            </a:r>
          </a:p>
          <a:p>
            <a:r>
              <a:rPr lang="en-US" dirty="0"/>
              <a:t>Investigation of kinetics of neutralization reaction to increase removal efficiency</a:t>
            </a:r>
          </a:p>
          <a:p>
            <a:r>
              <a:rPr lang="en-US" i="1" dirty="0"/>
              <a:t>Reaction Engineering </a:t>
            </a:r>
            <a:r>
              <a:rPr lang="en-US" dirty="0"/>
              <a:t>interface used for simulation of a four-step reaction</a:t>
            </a:r>
          </a:p>
        </p:txBody>
      </p:sp>
    </p:spTree>
    <p:extLst>
      <p:ext uri="{BB962C8B-B14F-4D97-AF65-F5344CB8AC3E}">
        <p14:creationId xmlns:p14="http://schemas.microsoft.com/office/powerpoint/2010/main" val="2362911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4420B-9F55-4101-9B18-7CDEF06D2909}"/>
              </a:ext>
            </a:extLst>
          </p:cNvPr>
          <p:cNvSpPr>
            <a:spLocks noGrp="1"/>
          </p:cNvSpPr>
          <p:nvPr>
            <p:ph type="title"/>
          </p:nvPr>
        </p:nvSpPr>
        <p:spPr>
          <a:xfrm>
            <a:off x="609601" y="701040"/>
            <a:ext cx="4714239" cy="1457960"/>
          </a:xfrm>
        </p:spPr>
        <p:txBody>
          <a:bodyPr>
            <a:normAutofit/>
          </a:bodyPr>
          <a:lstStyle/>
          <a:p>
            <a:r>
              <a:rPr lang="en-US" dirty="0"/>
              <a:t>Operating Conditions and Modeling</a:t>
            </a:r>
          </a:p>
        </p:txBody>
      </p:sp>
      <p:sp>
        <p:nvSpPr>
          <p:cNvPr id="4" name="Content Placeholder 3">
            <a:extLst>
              <a:ext uri="{FF2B5EF4-FFF2-40B4-BE49-F238E27FC236}">
                <a16:creationId xmlns:a16="http://schemas.microsoft.com/office/drawing/2014/main" id="{5AFF3BA2-41C2-4AD6-B4A5-611EA4574D90}"/>
              </a:ext>
            </a:extLst>
          </p:cNvPr>
          <p:cNvSpPr>
            <a:spLocks noGrp="1"/>
          </p:cNvSpPr>
          <p:nvPr>
            <p:ph sz="half" idx="10"/>
          </p:nvPr>
        </p:nvSpPr>
        <p:spPr/>
        <p:txBody>
          <a:bodyPr>
            <a:normAutofit/>
          </a:bodyPr>
          <a:lstStyle/>
          <a:p>
            <a:r>
              <a:rPr lang="en-US" sz="1800" dirty="0"/>
              <a:t>Concentrations of reactants and products are uniform </a:t>
            </a:r>
            <a:r>
              <a:rPr lang="en-US" dirty="0"/>
              <a:t>—</a:t>
            </a:r>
            <a:r>
              <a:rPr lang="en-US" sz="1800" dirty="0"/>
              <a:t> perfectly mixed in reactor (0D).</a:t>
            </a:r>
          </a:p>
          <a:p>
            <a:r>
              <a:rPr lang="en-US" sz="1800" dirty="0"/>
              <a:t>Fluid volume is constant.</a:t>
            </a:r>
          </a:p>
          <a:p>
            <a:r>
              <a:rPr lang="en-US" sz="1800" dirty="0"/>
              <a:t>Isothermal reactions</a:t>
            </a:r>
          </a:p>
          <a:p>
            <a:r>
              <a:rPr lang="en-US" sz="1800" dirty="0"/>
              <a:t>The </a:t>
            </a:r>
            <a:r>
              <a:rPr lang="en-US" sz="1800" i="1" dirty="0"/>
              <a:t>Reaction Engineering </a:t>
            </a:r>
            <a:r>
              <a:rPr lang="en-US" sz="1800" dirty="0"/>
              <a:t>interface is used for modeling the removal of chlorine by liquid solution (wet scrubber).</a:t>
            </a:r>
          </a:p>
        </p:txBody>
      </p:sp>
      <p:sp>
        <p:nvSpPr>
          <p:cNvPr id="5" name="Text Placeholder 4">
            <a:extLst>
              <a:ext uri="{FF2B5EF4-FFF2-40B4-BE49-F238E27FC236}">
                <a16:creationId xmlns:a16="http://schemas.microsoft.com/office/drawing/2014/main" id="{E28EDE00-393F-4E7F-8600-67556D7F419A}"/>
              </a:ext>
            </a:extLst>
          </p:cNvPr>
          <p:cNvSpPr>
            <a:spLocks noGrp="1"/>
          </p:cNvSpPr>
          <p:nvPr>
            <p:ph type="body" sz="quarter" idx="12"/>
          </p:nvPr>
        </p:nvSpPr>
        <p:spPr>
          <a:xfrm>
            <a:off x="7164730" y="5969000"/>
            <a:ext cx="2002420" cy="406400"/>
          </a:xfrm>
        </p:spPr>
        <p:txBody>
          <a:bodyPr>
            <a:normAutofit fontScale="92500" lnSpcReduction="10000"/>
          </a:bodyPr>
          <a:lstStyle/>
          <a:p>
            <a:r>
              <a:rPr lang="en-US" dirty="0"/>
              <a:t>Example of a wet scrubber.</a:t>
            </a:r>
            <a:br>
              <a:rPr lang="en-US" dirty="0"/>
            </a:br>
            <a:endParaRPr lang="en-US" dirty="0"/>
          </a:p>
        </p:txBody>
      </p:sp>
      <p:pic>
        <p:nvPicPr>
          <p:cNvPr id="6" name="Picture 5">
            <a:extLst>
              <a:ext uri="{FF2B5EF4-FFF2-40B4-BE49-F238E27FC236}">
                <a16:creationId xmlns:a16="http://schemas.microsoft.com/office/drawing/2014/main" id="{0EB3ADC5-C48D-4CD3-8196-9ABC9A3A56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7058" y="567160"/>
            <a:ext cx="4104513" cy="5244960"/>
          </a:xfrm>
          <a:prstGeom prst="rect">
            <a:avLst/>
          </a:prstGeom>
        </p:spPr>
      </p:pic>
      <p:sp>
        <p:nvSpPr>
          <p:cNvPr id="7" name="TextBox 6">
            <a:extLst>
              <a:ext uri="{FF2B5EF4-FFF2-40B4-BE49-F238E27FC236}">
                <a16:creationId xmlns:a16="http://schemas.microsoft.com/office/drawing/2014/main" id="{C9FF20B4-1777-407C-A932-F6C340F5870B}"/>
              </a:ext>
            </a:extLst>
          </p:cNvPr>
          <p:cNvSpPr txBox="1"/>
          <p:nvPr/>
        </p:nvSpPr>
        <p:spPr>
          <a:xfrm>
            <a:off x="8165940" y="6486560"/>
            <a:ext cx="3932767" cy="253916"/>
          </a:xfrm>
          <a:prstGeom prst="rect">
            <a:avLst/>
          </a:prstGeom>
          <a:noFill/>
        </p:spPr>
        <p:txBody>
          <a:bodyPr wrap="square" rtlCol="0">
            <a:spAutoFit/>
          </a:bodyPr>
          <a:lstStyle/>
          <a:p>
            <a:r>
              <a:rPr lang="sv-SE" sz="1050" dirty="0">
                <a:latin typeface="Lato" panose="020F0502020204030203" pitchFamily="34" charset="77"/>
              </a:rPr>
              <a:t>Image courtesy  of the EPA, under the </a:t>
            </a:r>
            <a:r>
              <a:rPr lang="sv-SE" sz="1050" dirty="0">
                <a:latin typeface="Lato" panose="020F0502020204030203" pitchFamily="34" charset="77"/>
                <a:hlinkClick r:id="rId3"/>
              </a:rPr>
              <a:t>public domain agreement</a:t>
            </a:r>
            <a:endParaRPr lang="en-US" sz="1050" dirty="0">
              <a:latin typeface="Lato" panose="020F0502020204030203" pitchFamily="34" charset="77"/>
            </a:endParaRPr>
          </a:p>
        </p:txBody>
      </p:sp>
    </p:spTree>
    <p:extLst>
      <p:ext uri="{BB962C8B-B14F-4D97-AF65-F5344CB8AC3E}">
        <p14:creationId xmlns:p14="http://schemas.microsoft.com/office/powerpoint/2010/main" val="4139744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FAE6C3-D8A6-4203-908A-97C05E2DF58F}"/>
              </a:ext>
            </a:extLst>
          </p:cNvPr>
          <p:cNvSpPr>
            <a:spLocks noGrp="1"/>
          </p:cNvSpPr>
          <p:nvPr>
            <p:ph type="title"/>
          </p:nvPr>
        </p:nvSpPr>
        <p:spPr/>
        <p:txBody>
          <a:bodyPr/>
          <a:lstStyle/>
          <a:p>
            <a:r>
              <a:rPr lang="sv-SE" dirty="0"/>
              <a:t>Model Setup</a:t>
            </a:r>
            <a:endParaRPr lang="en-US" dirty="0"/>
          </a:p>
        </p:txBody>
      </p:sp>
      <p:sp>
        <p:nvSpPr>
          <p:cNvPr id="19" name="Content Placeholder 18">
            <a:extLst>
              <a:ext uri="{FF2B5EF4-FFF2-40B4-BE49-F238E27FC236}">
                <a16:creationId xmlns:a16="http://schemas.microsoft.com/office/drawing/2014/main" id="{39C18428-3616-4C3A-8D86-F695BA44E2A1}"/>
              </a:ext>
            </a:extLst>
          </p:cNvPr>
          <p:cNvSpPr>
            <a:spLocks noGrp="1"/>
          </p:cNvSpPr>
          <p:nvPr>
            <p:ph sz="quarter" idx="11"/>
          </p:nvPr>
        </p:nvSpPr>
        <p:spPr/>
        <p:txBody>
          <a:bodyPr/>
          <a:lstStyle/>
          <a:p>
            <a:endParaRPr lang="en-US"/>
          </a:p>
        </p:txBody>
      </p:sp>
      <p:sp>
        <p:nvSpPr>
          <p:cNvPr id="17" name="Content Placeholder 16">
            <a:extLst>
              <a:ext uri="{FF2B5EF4-FFF2-40B4-BE49-F238E27FC236}">
                <a16:creationId xmlns:a16="http://schemas.microsoft.com/office/drawing/2014/main" id="{8D9DEFBE-D1CE-46C1-8DAC-045504C309B2}"/>
              </a:ext>
            </a:extLst>
          </p:cNvPr>
          <p:cNvSpPr>
            <a:spLocks noGrp="1"/>
          </p:cNvSpPr>
          <p:nvPr>
            <p:ph sz="half" idx="10"/>
          </p:nvPr>
        </p:nvSpPr>
        <p:spPr/>
        <p:txBody>
          <a:bodyPr/>
          <a:lstStyle/>
          <a:p>
            <a:r>
              <a:rPr lang="en-US" dirty="0"/>
              <a:t>Two reversible reactions:</a:t>
            </a:r>
          </a:p>
          <a:p>
            <a:pPr lvl="1"/>
            <a:r>
              <a:rPr lang="en-US" dirty="0"/>
              <a:t>Cl</a:t>
            </a:r>
            <a:r>
              <a:rPr lang="en-US" baseline="-25000" dirty="0"/>
              <a:t>2</a:t>
            </a:r>
            <a:r>
              <a:rPr lang="en-US" dirty="0"/>
              <a:t> + OH</a:t>
            </a:r>
            <a:r>
              <a:rPr lang="en-US" baseline="30000" dirty="0"/>
              <a:t>-</a:t>
            </a:r>
            <a:r>
              <a:rPr lang="en-US" dirty="0"/>
              <a:t> &lt;=&gt; </a:t>
            </a:r>
            <a:r>
              <a:rPr lang="en-US" dirty="0" err="1"/>
              <a:t>HClO</a:t>
            </a:r>
            <a:r>
              <a:rPr lang="en-US" dirty="0"/>
              <a:t> + Cl</a:t>
            </a:r>
            <a:r>
              <a:rPr lang="en-US" baseline="30000" dirty="0"/>
              <a:t>-</a:t>
            </a:r>
          </a:p>
          <a:p>
            <a:pPr lvl="1"/>
            <a:r>
              <a:rPr lang="en-US" dirty="0"/>
              <a:t>Cl</a:t>
            </a:r>
            <a:r>
              <a:rPr lang="en-US" baseline="-25000" dirty="0"/>
              <a:t>2</a:t>
            </a:r>
            <a:r>
              <a:rPr lang="en-US" dirty="0"/>
              <a:t> + H</a:t>
            </a:r>
            <a:r>
              <a:rPr lang="en-US" baseline="-25000" dirty="0"/>
              <a:t>2</a:t>
            </a:r>
            <a:r>
              <a:rPr lang="en-US" dirty="0"/>
              <a:t>O &lt;=&gt; </a:t>
            </a:r>
            <a:r>
              <a:rPr lang="en-US" dirty="0" err="1"/>
              <a:t>ClO</a:t>
            </a:r>
            <a:r>
              <a:rPr lang="en-US" baseline="30000" dirty="0"/>
              <a:t>-</a:t>
            </a:r>
            <a:r>
              <a:rPr lang="en-US" dirty="0"/>
              <a:t> + Cl</a:t>
            </a:r>
            <a:r>
              <a:rPr lang="en-US" baseline="30000" dirty="0"/>
              <a:t>-</a:t>
            </a:r>
            <a:r>
              <a:rPr lang="en-US" dirty="0"/>
              <a:t> + 2H</a:t>
            </a:r>
            <a:r>
              <a:rPr lang="en-US" baseline="30000" dirty="0"/>
              <a:t>+</a:t>
            </a:r>
          </a:p>
          <a:p>
            <a:r>
              <a:rPr lang="en-US" dirty="0"/>
              <a:t>Two equilibrium reactions:</a:t>
            </a:r>
          </a:p>
          <a:p>
            <a:pPr lvl="1"/>
            <a:r>
              <a:rPr lang="en-US" dirty="0"/>
              <a:t>H</a:t>
            </a:r>
            <a:r>
              <a:rPr lang="en-US" baseline="-25000" dirty="0"/>
              <a:t>2</a:t>
            </a:r>
            <a:r>
              <a:rPr lang="en-US" dirty="0"/>
              <a:t>O = H</a:t>
            </a:r>
            <a:r>
              <a:rPr lang="en-US" baseline="30000" dirty="0"/>
              <a:t>+</a:t>
            </a:r>
            <a:r>
              <a:rPr lang="en-US" dirty="0"/>
              <a:t> + OH</a:t>
            </a:r>
            <a:r>
              <a:rPr lang="en-US" baseline="30000" dirty="0"/>
              <a:t>-</a:t>
            </a:r>
          </a:p>
          <a:p>
            <a:pPr lvl="1"/>
            <a:r>
              <a:rPr lang="en-US" dirty="0" err="1"/>
              <a:t>HClO</a:t>
            </a:r>
            <a:r>
              <a:rPr lang="en-US" dirty="0"/>
              <a:t> + OH</a:t>
            </a:r>
            <a:r>
              <a:rPr lang="en-US" baseline="30000" dirty="0"/>
              <a:t>-</a:t>
            </a:r>
            <a:r>
              <a:rPr lang="en-US" dirty="0"/>
              <a:t> = </a:t>
            </a:r>
            <a:r>
              <a:rPr lang="en-US" dirty="0" err="1"/>
              <a:t>ClO</a:t>
            </a:r>
            <a:r>
              <a:rPr lang="en-US" baseline="30000" dirty="0"/>
              <a:t>-</a:t>
            </a:r>
            <a:r>
              <a:rPr lang="en-US" dirty="0"/>
              <a:t> + H</a:t>
            </a:r>
            <a:r>
              <a:rPr lang="en-US" baseline="-25000" dirty="0"/>
              <a:t>2</a:t>
            </a:r>
            <a:r>
              <a:rPr lang="en-US" dirty="0"/>
              <a:t>O</a:t>
            </a:r>
          </a:p>
          <a:p>
            <a:r>
              <a:rPr lang="en-US" dirty="0"/>
              <a:t>An equilibrium reaction is a special reversible reaction whose reaction rate is very fast (compared to other reactions).</a:t>
            </a:r>
          </a:p>
        </p:txBody>
      </p:sp>
      <p:pic>
        <p:nvPicPr>
          <p:cNvPr id="22" name="Picture 21">
            <a:extLst>
              <a:ext uri="{FF2B5EF4-FFF2-40B4-BE49-F238E27FC236}">
                <a16:creationId xmlns:a16="http://schemas.microsoft.com/office/drawing/2014/main" id="{331CFEBB-FA1B-4E9D-856D-B22FEE9FDB65}"/>
              </a:ext>
            </a:extLst>
          </p:cNvPr>
          <p:cNvPicPr>
            <a:picLocks noChangeAspect="1"/>
          </p:cNvPicPr>
          <p:nvPr/>
        </p:nvPicPr>
        <p:blipFill>
          <a:blip r:embed="rId2"/>
          <a:stretch>
            <a:fillRect/>
          </a:stretch>
        </p:blipFill>
        <p:spPr>
          <a:xfrm>
            <a:off x="5500243" y="380574"/>
            <a:ext cx="6373114" cy="6096851"/>
          </a:xfrm>
          <a:prstGeom prst="rect">
            <a:avLst/>
          </a:prstGeom>
        </p:spPr>
      </p:pic>
    </p:spTree>
    <p:extLst>
      <p:ext uri="{BB962C8B-B14F-4D97-AF65-F5344CB8AC3E}">
        <p14:creationId xmlns:p14="http://schemas.microsoft.com/office/powerpoint/2010/main" val="4000298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EA280-AD82-400F-BC7E-9007656C3414}"/>
              </a:ext>
            </a:extLst>
          </p:cNvPr>
          <p:cNvSpPr>
            <a:spLocks noGrp="1"/>
          </p:cNvSpPr>
          <p:nvPr>
            <p:ph type="title"/>
          </p:nvPr>
        </p:nvSpPr>
        <p:spPr/>
        <p:txBody>
          <a:bodyPr/>
          <a:lstStyle/>
          <a:p>
            <a:r>
              <a:rPr lang="sv-SE"/>
              <a:t>Assumptions</a:t>
            </a:r>
            <a:endParaRPr lang="en-US"/>
          </a:p>
        </p:txBody>
      </p:sp>
      <p:sp>
        <p:nvSpPr>
          <p:cNvPr id="3" name="Content Placeholder 2">
            <a:extLst>
              <a:ext uri="{FF2B5EF4-FFF2-40B4-BE49-F238E27FC236}">
                <a16:creationId xmlns:a16="http://schemas.microsoft.com/office/drawing/2014/main" id="{4830374C-05D9-4836-BBFF-91A61FC20B2C}"/>
              </a:ext>
            </a:extLst>
          </p:cNvPr>
          <p:cNvSpPr>
            <a:spLocks noGrp="1"/>
          </p:cNvSpPr>
          <p:nvPr>
            <p:ph idx="1"/>
          </p:nvPr>
        </p:nvSpPr>
        <p:spPr/>
        <p:txBody>
          <a:bodyPr/>
          <a:lstStyle/>
          <a:p>
            <a:r>
              <a:rPr lang="en-US" dirty="0"/>
              <a:t>Concentrations of H</a:t>
            </a:r>
            <a:r>
              <a:rPr lang="en-US" baseline="-25000" dirty="0"/>
              <a:t>2</a:t>
            </a:r>
            <a:r>
              <a:rPr lang="en-US" dirty="0"/>
              <a:t>O and HCl (in excess) are assumed constant.</a:t>
            </a:r>
          </a:p>
          <a:p>
            <a:r>
              <a:rPr lang="sv-SE" dirty="0"/>
              <a:t>Water solution is chlorine saturated.</a:t>
            </a:r>
          </a:p>
        </p:txBody>
      </p:sp>
    </p:spTree>
    <p:extLst>
      <p:ext uri="{BB962C8B-B14F-4D97-AF65-F5344CB8AC3E}">
        <p14:creationId xmlns:p14="http://schemas.microsoft.com/office/powerpoint/2010/main" val="1608996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C9CFC-923B-4036-9EFD-A93A9A39F375}"/>
              </a:ext>
            </a:extLst>
          </p:cNvPr>
          <p:cNvSpPr>
            <a:spLocks noGrp="1"/>
          </p:cNvSpPr>
          <p:nvPr>
            <p:ph type="title"/>
          </p:nvPr>
        </p:nvSpPr>
        <p:spPr/>
        <p:txBody>
          <a:bodyPr/>
          <a:lstStyle/>
          <a:p>
            <a:r>
              <a:rPr lang="sv-SE" dirty="0"/>
              <a:t>Results</a:t>
            </a:r>
            <a:endParaRPr lang="en-US" dirty="0"/>
          </a:p>
        </p:txBody>
      </p:sp>
      <p:sp>
        <p:nvSpPr>
          <p:cNvPr id="4" name="Content Placeholder 3">
            <a:extLst>
              <a:ext uri="{FF2B5EF4-FFF2-40B4-BE49-F238E27FC236}">
                <a16:creationId xmlns:a16="http://schemas.microsoft.com/office/drawing/2014/main" id="{7673F4FF-D840-4188-A045-E784AC79996A}"/>
              </a:ext>
            </a:extLst>
          </p:cNvPr>
          <p:cNvSpPr>
            <a:spLocks noGrp="1"/>
          </p:cNvSpPr>
          <p:nvPr>
            <p:ph sz="half" idx="10"/>
          </p:nvPr>
        </p:nvSpPr>
        <p:spPr/>
        <p:txBody>
          <a:bodyPr/>
          <a:lstStyle/>
          <a:p>
            <a:r>
              <a:rPr lang="en-US" dirty="0"/>
              <a:t>The chlorine concentration is reduced from 10</a:t>
            </a:r>
            <a:r>
              <a:rPr lang="en-US" baseline="30000" dirty="0"/>
              <a:t>-2</a:t>
            </a:r>
            <a:r>
              <a:rPr lang="en-US" dirty="0"/>
              <a:t> to 10</a:t>
            </a:r>
            <a:r>
              <a:rPr lang="en-US" baseline="30000" dirty="0"/>
              <a:t>-6</a:t>
            </a:r>
            <a:r>
              <a:rPr lang="en-US" dirty="0"/>
              <a:t> mol/m</a:t>
            </a:r>
            <a:r>
              <a:rPr lang="en-US" baseline="30000" dirty="0"/>
              <a:t>3</a:t>
            </a:r>
            <a:r>
              <a:rPr lang="en-US" dirty="0"/>
              <a:t> after t = 20 </a:t>
            </a:r>
            <a:r>
              <a:rPr lang="en-US" dirty="0" err="1"/>
              <a:t>ms.</a:t>
            </a:r>
            <a:endParaRPr lang="en-US" dirty="0"/>
          </a:p>
          <a:p>
            <a:r>
              <a:rPr lang="en-US" dirty="0"/>
              <a:t>Rate-limiting step is mass transport.</a:t>
            </a:r>
          </a:p>
        </p:txBody>
      </p:sp>
      <p:pic>
        <p:nvPicPr>
          <p:cNvPr id="6" name="Picture 2" descr="M:\DevDocs\models.Chemical_Reaction_Engineering_Module\figs\chlorine_scrubber_result1.png">
            <a:extLst>
              <a:ext uri="{FF2B5EF4-FFF2-40B4-BE49-F238E27FC236}">
                <a16:creationId xmlns:a16="http://schemas.microsoft.com/office/drawing/2014/main" id="{25BFCD0B-D239-4393-A23B-F9FB88DF1B9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22545" y="980382"/>
            <a:ext cx="6528510" cy="4897236"/>
          </a:xfrm>
          <a:prstGeom prst="rect">
            <a:avLst/>
          </a:prstGeom>
          <a:ln>
            <a:no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7966980"/>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35740E75-0728-4445-9104-C43DAC0DBD7C}" vid="{12D84160-2F1B-4DEB-96C5-E0B86AE628DB}"/>
    </a:ext>
  </a:extLst>
</a:theme>
</file>

<file path=docProps/app.xml><?xml version="1.0" encoding="utf-8"?>
<Properties xmlns="http://schemas.openxmlformats.org/officeDocument/2006/extended-properties" xmlns:vt="http://schemas.openxmlformats.org/officeDocument/2006/docPropsVTypes">
  <Template>COMSOL</Template>
  <TotalTime>72</TotalTime>
  <Words>225</Words>
  <Application>Microsoft Office PowerPoint</Application>
  <PresentationFormat>Widescreen</PresentationFormat>
  <Paragraphs>27</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Lato</vt:lpstr>
      <vt:lpstr>Lato Black</vt:lpstr>
      <vt:lpstr>Lato Light</vt:lpstr>
      <vt:lpstr>Wingdings</vt:lpstr>
      <vt:lpstr>COMSOL</vt:lpstr>
      <vt:lpstr>Neutralization of Chlorine in a Scrubber</vt:lpstr>
      <vt:lpstr>Background and Motivation</vt:lpstr>
      <vt:lpstr>Operating Conditions and Modeling</vt:lpstr>
      <vt:lpstr>Model Setup</vt:lpstr>
      <vt:lpstr>Assumptions</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Neutralization of Chlorine in a Scrubber</dc:title>
  <dc:creator>Andrew Griesmer</dc:creator>
  <cp:lastModifiedBy>Brenda Mullen</cp:lastModifiedBy>
  <cp:revision>9</cp:revision>
  <dcterms:created xsi:type="dcterms:W3CDTF">2025-02-28T14:16:50Z</dcterms:created>
  <dcterms:modified xsi:type="dcterms:W3CDTF">2025-03-27T15:04:24Z</dcterms:modified>
</cp:coreProperties>
</file>