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4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 showGuides="1">
      <p:cViewPr varScale="1">
        <p:scale>
          <a:sx n="159" d="100"/>
          <a:sy n="159" d="100"/>
        </p:scale>
        <p:origin x="150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60363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6770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542311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91322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54341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24323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4119273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607730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520602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70210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5705075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6069142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134921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84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30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7779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37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49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198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846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2049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15415" indent="-380990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071007" indent="-304792" algn="l" defTabSz="121917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1B127-CCCE-4CD6-AD3E-DE501340E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Oxide Jacking of Concrete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61A299-A85C-4A0D-9256-4DE809E329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COMSOL</a:t>
            </a:r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6E9783-324C-4028-933E-478A1C4E851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A94C6E-BE8D-4FD5-9CD7-8FAA949F725D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E51C7F5-F646-4F44-826E-9A398D8E0182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07974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6BA394-6F75-4682-A356-58406833B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S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047B3D9-4D15-43C6-A5AF-82DE755C3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Oxide jacking is the process by which reinforced concrete cracks, due to the corrosion of the reinforcing rebar rods </a:t>
            </a:r>
          </a:p>
          <a:p>
            <a:pPr lvl="1"/>
            <a:r>
              <a:rPr lang="en-US" dirty="0"/>
              <a:t>The corrosion process causes growth of an oxide layer on the rebar, which in turn causes internal stresses in the concrete</a:t>
            </a:r>
          </a:p>
          <a:p>
            <a:pPr lvl="1"/>
            <a:r>
              <a:rPr lang="en-US" dirty="0"/>
              <a:t>As the corrosion process continues, the concrete will eventually crack, compromising the structure</a:t>
            </a:r>
          </a:p>
          <a:p>
            <a:r>
              <a:rPr lang="en-US" dirty="0"/>
              <a:t>In the present model, a 2D model for oxide jacking is presented </a:t>
            </a:r>
          </a:p>
          <a:p>
            <a:pPr lvl="1"/>
            <a:r>
              <a:rPr lang="en-US" dirty="0"/>
              <a:t>The corrosion process is driven by oxygen reduction</a:t>
            </a:r>
          </a:p>
          <a:p>
            <a:pPr lvl="1"/>
            <a:r>
              <a:rPr lang="en-US" dirty="0"/>
              <a:t>Oxygen diffuses in the concrete block</a:t>
            </a:r>
          </a:p>
          <a:p>
            <a:pPr lvl="1"/>
            <a:r>
              <a:rPr lang="en-US" dirty="0"/>
              <a:t>The rebar and concrete surroundings are modeled as linear elastic materials, with strains in each time-step based on the thickness of the oxide layer </a:t>
            </a:r>
          </a:p>
          <a:p>
            <a:pPr lvl="1"/>
            <a:r>
              <a:rPr lang="en-US" dirty="0"/>
              <a:t>As a simplification, only one piece of rebar is included</a:t>
            </a:r>
          </a:p>
        </p:txBody>
      </p:sp>
    </p:spTree>
    <p:extLst>
      <p:ext uri="{BB962C8B-B14F-4D97-AF65-F5344CB8AC3E}">
        <p14:creationId xmlns:p14="http://schemas.microsoft.com/office/powerpoint/2010/main" val="3059329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0CD02-132B-496D-ABEB-F92F5D1CB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Included Phenomena and Physics Interfaces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9273E-6151-4FE7-8482-75E4A52B7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Corrosion</a:t>
            </a:r>
          </a:p>
          <a:p>
            <a:pPr lvl="1"/>
            <a:r>
              <a:rPr lang="en-US" dirty="0"/>
              <a:t>Tertiary current distribution with a supporting electrolyte description</a:t>
            </a:r>
          </a:p>
          <a:p>
            <a:pPr lvl="1"/>
            <a:r>
              <a:rPr lang="en-US" dirty="0"/>
              <a:t>The electrical conductivity of concrete is modeled as a function of pore water saturation</a:t>
            </a:r>
          </a:p>
          <a:p>
            <a:pPr lvl="1"/>
            <a:r>
              <a:rPr lang="en-US" dirty="0"/>
              <a:t>Oxygen diffusion from an outer edge toward the rebar</a:t>
            </a:r>
          </a:p>
          <a:p>
            <a:pPr lvl="1"/>
            <a:r>
              <a:rPr lang="en-US" dirty="0"/>
              <a:t>Electrode reactions: Oxygen reduction, iron oxidation with rust formation, and hydrogen evolution</a:t>
            </a:r>
          </a:p>
          <a:p>
            <a:r>
              <a:rPr lang="en-US" dirty="0"/>
              <a:t>Structural mechanics</a:t>
            </a:r>
          </a:p>
          <a:p>
            <a:pPr lvl="1"/>
            <a:r>
              <a:rPr lang="en-US" dirty="0"/>
              <a:t>Steel rebar and concrete modeled as two different linear elastic materials</a:t>
            </a:r>
          </a:p>
          <a:p>
            <a:pPr lvl="1"/>
            <a:r>
              <a:rPr lang="en-US" dirty="0"/>
              <a:t>Volumetric expansion of rebar driven by the formed oxide layer</a:t>
            </a:r>
          </a:p>
          <a:p>
            <a:pPr lvl="1"/>
            <a:r>
              <a:rPr lang="en-US" dirty="0"/>
              <a:t>The effect of volumetric expansion due to oxide formation is accounted for using a scalar damage model</a:t>
            </a:r>
          </a:p>
          <a:p>
            <a:r>
              <a:rPr lang="en-US" dirty="0"/>
              <a:t>Material data for concrete and Steel AISI 4340 is used in the structural analysis</a:t>
            </a:r>
          </a:p>
        </p:txBody>
      </p:sp>
    </p:spTree>
    <p:extLst>
      <p:ext uri="{BB962C8B-B14F-4D97-AF65-F5344CB8AC3E}">
        <p14:creationId xmlns:p14="http://schemas.microsoft.com/office/powerpoint/2010/main" val="4051449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65ED4F63-B8F5-4B46-AA90-0FC95CE60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257" y="1490057"/>
            <a:ext cx="4140073" cy="3498653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80A682-20D0-4AA6-A061-B1D10ED3C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Definition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70A62-C7E9-4623-9DF9-D893BE821B1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2D model with one piece of rebar</a:t>
            </a:r>
          </a:p>
          <a:p>
            <a:r>
              <a:rPr lang="en-US" dirty="0"/>
              <a:t>Oxygen diffuses from the exposed outer surface</a:t>
            </a:r>
          </a:p>
          <a:p>
            <a:r>
              <a:rPr lang="en-US" dirty="0"/>
              <a:t>Oxygen is reduced on the rebar surface, causing oxidations of Fe. Iron oxide (Fe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) is formed, causing volume expansion</a:t>
            </a:r>
          </a:p>
          <a:p>
            <a:r>
              <a:rPr lang="en-US" dirty="0"/>
              <a:t>The effect of the strain due to oxide formation is modeled using the scalar damage model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A328AFB3-36A9-4CEF-B42C-EA21A83C2AFF}"/>
              </a:ext>
            </a:extLst>
          </p:cNvPr>
          <p:cNvCxnSpPr>
            <a:cxnSpLocks/>
            <a:stCxn id="70" idx="0"/>
          </p:cNvCxnSpPr>
          <p:nvPr/>
        </p:nvCxnSpPr>
        <p:spPr>
          <a:xfrm rot="5400000" flipH="1" flipV="1">
            <a:off x="7961794" y="4784596"/>
            <a:ext cx="2362852" cy="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560E0CA-1F76-49FF-BDF6-14E05404767E}"/>
              </a:ext>
            </a:extLst>
          </p:cNvPr>
          <p:cNvSpPr txBox="1"/>
          <p:nvPr/>
        </p:nvSpPr>
        <p:spPr>
          <a:xfrm>
            <a:off x="6313339" y="1225495"/>
            <a:ext cx="596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Steel</a:t>
            </a:r>
          </a:p>
          <a:p>
            <a:r>
              <a:rPr lang="en-US" sz="1400" dirty="0">
                <a:latin typeface="Lato Light" panose="020F0302020204030203" pitchFamily="34" charset="0"/>
              </a:rPr>
              <a:t>rebar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12458B1A-B2D5-4967-A68A-AE69CA4C12C2}"/>
              </a:ext>
            </a:extLst>
          </p:cNvPr>
          <p:cNvCxnSpPr>
            <a:cxnSpLocks/>
            <a:stCxn id="63" idx="2"/>
          </p:cNvCxnSpPr>
          <p:nvPr/>
        </p:nvCxnSpPr>
        <p:spPr>
          <a:xfrm rot="16200000" flipH="1">
            <a:off x="7124788" y="1235617"/>
            <a:ext cx="1005374" cy="203157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8F89AFB2-7B41-453B-B3B5-C7DECD34EA13}"/>
              </a:ext>
            </a:extLst>
          </p:cNvPr>
          <p:cNvSpPr txBox="1"/>
          <p:nvPr/>
        </p:nvSpPr>
        <p:spPr>
          <a:xfrm>
            <a:off x="8683567" y="5966023"/>
            <a:ext cx="919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Concrete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C711111-B183-4A64-AF44-F8C797132991}"/>
              </a:ext>
            </a:extLst>
          </p:cNvPr>
          <p:cNvSpPr txBox="1"/>
          <p:nvPr/>
        </p:nvSpPr>
        <p:spPr>
          <a:xfrm>
            <a:off x="5685410" y="3341561"/>
            <a:ext cx="1255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Outer surface</a:t>
            </a:r>
          </a:p>
          <a:p>
            <a:r>
              <a:rPr lang="en-US" sz="1400" dirty="0">
                <a:latin typeface="Lato Light" panose="020F0302020204030203" pitchFamily="34" charset="0"/>
              </a:rPr>
              <a:t>(air)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0C245CBC-3FCC-4B32-9922-E23AD2DAF82D}"/>
              </a:ext>
            </a:extLst>
          </p:cNvPr>
          <p:cNvCxnSpPr>
            <a:cxnSpLocks/>
            <a:stCxn id="76" idx="3"/>
          </p:cNvCxnSpPr>
          <p:nvPr/>
        </p:nvCxnSpPr>
        <p:spPr>
          <a:xfrm>
            <a:off x="6941267" y="3603171"/>
            <a:ext cx="1090689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374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0A682-20D0-4AA6-A061-B1D10ED3C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4057685" cy="1066800"/>
          </a:xfrm>
        </p:spPr>
        <p:txBody>
          <a:bodyPr/>
          <a:lstStyle/>
          <a:p>
            <a:r>
              <a:rPr lang="en-US" dirty="0"/>
              <a:t>Mechanical Damage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70A62-C7E9-4623-9DF9-D893BE821B1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Damage model to describe cracking of the concrete</a:t>
            </a:r>
          </a:p>
          <a:p>
            <a:r>
              <a:rPr lang="en-US" dirty="0"/>
              <a:t>Damage starts to grow when the stress exceeds the tensile strength</a:t>
            </a:r>
          </a:p>
          <a:p>
            <a:r>
              <a:rPr lang="en-US" dirty="0"/>
              <a:t>As the stiffness of the material degrades, a crack is formed</a:t>
            </a:r>
          </a:p>
          <a:p>
            <a:r>
              <a:rPr lang="en-US" dirty="0"/>
              <a:t>Cracks are smeared over a finite width in the domain</a:t>
            </a:r>
          </a:p>
          <a:p>
            <a:r>
              <a:rPr lang="en-US" dirty="0"/>
              <a:t>Spatial regularization method ensures a mesh objective solution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7E2066-7DB7-45E8-9537-43ABD8C2D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1690" y="1118137"/>
            <a:ext cx="3111176" cy="5155663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F2BD2B-8FA7-4F29-9097-AF3C8FFAD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184" y="1118137"/>
            <a:ext cx="2492099" cy="1626496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4140761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6E440-18EC-4A20-B78B-26EDA7D87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S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DBB4CF-35EF-4AF4-A2F9-655B9FBB2BAA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Oxide layer thickness after 150, 300, 450, 600 and 750 days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B6F7BC-0D33-4DF6-B21A-7FA42E5D9D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275" y="1320799"/>
            <a:ext cx="4989407" cy="4216401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4161078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6E440-18EC-4A20-B78B-26EDA7D87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S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DBB4CF-35EF-4AF4-A2F9-655B9FBB2BAA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Damage to the concrete after 750 days</a:t>
            </a:r>
          </a:p>
          <a:p>
            <a:r>
              <a:rPr lang="en-US" dirty="0"/>
              <a:t>A crack has formed and reached the external surface of the concrete. The area surrounding the rebar has been significantly damaged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C5CD29-B6E0-458D-B44F-2788F4C49B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725" y="1295215"/>
            <a:ext cx="5049957" cy="4267570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348285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33E8F-171C-4EA8-9861-11F1FF2BA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Remarks</a:t>
            </a:r>
            <a:endParaRPr lang="en-S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421F45-A2C1-4E3B-835D-D062C9F64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coupling of Tertiary Current Distribution and Solid Mechanics allows for description of corrosion-driven cracking of concrete</a:t>
            </a:r>
          </a:p>
          <a:p>
            <a:r>
              <a:rPr lang="en-US" dirty="0"/>
              <a:t>Possible extensions:</a:t>
            </a:r>
          </a:p>
          <a:p>
            <a:pPr lvl="1"/>
            <a:r>
              <a:rPr lang="en-US" dirty="0"/>
              <a:t>Include additional internal stresses in the concrete</a:t>
            </a:r>
          </a:p>
          <a:p>
            <a:pPr lvl="1"/>
            <a:r>
              <a:rPr lang="en-US" dirty="0"/>
              <a:t>Use a more realistic geometry of the rebar and the concrete structure in a full 3D model</a:t>
            </a:r>
          </a:p>
        </p:txBody>
      </p:sp>
    </p:spTree>
    <p:extLst>
      <p:ext uri="{BB962C8B-B14F-4D97-AF65-F5344CB8AC3E}">
        <p14:creationId xmlns:p14="http://schemas.microsoft.com/office/powerpoint/2010/main" val="1032482954"/>
      </p:ext>
    </p:extLst>
  </p:cSld>
  <p:clrMapOvr>
    <a:masterClrMapping/>
  </p:clrMapOvr>
</p:sld>
</file>

<file path=ppt/theme/theme1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potential_profile_electrochemical_cell</Template>
  <TotalTime>587</TotalTime>
  <Words>438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Lato</vt:lpstr>
      <vt:lpstr>Lato Light</vt:lpstr>
      <vt:lpstr>Wingdings</vt:lpstr>
      <vt:lpstr>1_comsol-slide-template-NEW</vt:lpstr>
      <vt:lpstr>Oxide Jacking of Concrete</vt:lpstr>
      <vt:lpstr>Background</vt:lpstr>
      <vt:lpstr>Included Phenomena and Physics Interfaces</vt:lpstr>
      <vt:lpstr>Model Definition</vt:lpstr>
      <vt:lpstr>Mechanical Damage</vt:lpstr>
      <vt:lpstr>Results</vt:lpstr>
      <vt:lpstr>Results</vt:lpstr>
      <vt:lpstr>Concluding Remarks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of a NiCd Battery</dc:title>
  <dc:creator>Ed Fontes</dc:creator>
  <cp:lastModifiedBy>Ed Fontes</cp:lastModifiedBy>
  <cp:revision>38</cp:revision>
  <dcterms:created xsi:type="dcterms:W3CDTF">2020-03-11T09:08:42Z</dcterms:created>
  <dcterms:modified xsi:type="dcterms:W3CDTF">2020-12-10T13:53:16Z</dcterms:modified>
</cp:coreProperties>
</file>