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60" r:id="rId3"/>
    <p:sldId id="261" r:id="rId4"/>
    <p:sldId id="262" r:id="rId5"/>
    <p:sldId id="265" r:id="rId6"/>
    <p:sldId id="26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Guidelines" id="{1D283734-09C6-A448-A6E6-27D096D173DF}">
          <p14:sldIdLst/>
        </p14:section>
        <p14:section name="Title slide" id="{3B75F973-006B-044F-AFED-1605F01ED369}">
          <p14:sldIdLst>
            <p14:sldId id="259"/>
          </p14:sldIdLst>
        </p14:section>
        <p14:section name="Introduction: explain the project" id="{93FBAA92-BE94-1A4E-A83E-0B5BB1550756}">
          <p14:sldIdLst>
            <p14:sldId id="260"/>
          </p14:sldIdLst>
        </p14:section>
        <p14:section name="Methods and use of COMSOL Multiphysics®" id="{8A8DBBAA-16CF-4C40-9012-5C0969D79D24}">
          <p14:sldIdLst>
            <p14:sldId id="261"/>
          </p14:sldIdLst>
        </p14:section>
        <p14:section name="Results" id="{A94D52AA-9261-B741-B6C9-5AB8AE38FA85}">
          <p14:sldIdLst>
            <p14:sldId id="262"/>
            <p14:sldId id="265"/>
          </p14:sldIdLst>
        </p14:section>
        <p14:section name="Conclusion" id="{857989CE-FEDC-A247-BEEC-5B346E675955}">
          <p14:sldIdLst>
            <p14:sldId id="26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B885"/>
    <a:srgbClr val="E0F782"/>
    <a:srgbClr val="0079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9448" autoAdjust="0"/>
    <p:restoredTop sz="96405"/>
  </p:normalViewPr>
  <p:slideViewPr>
    <p:cSldViewPr snapToGrid="0">
      <p:cViewPr varScale="1">
        <p:scale>
          <a:sx n="114" d="100"/>
          <a:sy n="114" d="100"/>
        </p:scale>
        <p:origin x="121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1DAC9-CAA2-F1B2-6DCE-9E21990B48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D8B3BE-6B6A-5CA6-B5BE-035B098F09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57E94D-754C-8A0E-9218-F0DFEBA92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0F2BF8-95DA-344D-4FA0-89ADAEBD1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5088DD-87E9-BE02-FB8D-209CD6E90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493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C34B6F-A9A1-B954-EB38-9800097539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86AADB-B0A1-E66D-4205-F93437553E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0559C-8A95-D686-AFBD-17E33C70F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FA7C71-40AF-6746-9B82-0268BF34C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C4F867-D0B0-A55B-34AF-CFEBF3A0B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96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3D8CB6-50CB-E198-5D4D-C6D09B8DFE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C6A2CF-896A-9124-01E2-AC4C58FAC9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86DA69-1475-3D40-A20E-DB3098A81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75B116-26AF-BF77-D292-C75752DB9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7C9A38-8E6B-34B4-01A7-178CA27D6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157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A4C37-00EF-96D6-21CD-47FB5AFAB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6A0E1C-4AD3-0F21-6651-34BC272E4A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E84B6-EB8F-B949-5ECB-9811BC5EE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237821-533E-160B-3D62-F83F501A3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CE21AA-F9CC-8FA0-B12D-6D6D0FB57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197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CBC4B6-75B5-5454-D6B5-283D3E502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A60D8A-1617-0A12-8AA0-F50EBEF489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5DC980-7602-CE35-C526-76911F557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252256-6A29-1244-6CB8-D82C8A7CD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423095-BB59-F821-F2DE-F6B742E09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630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DE9FA-380F-8B8F-50DB-CD70D1E43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C06CE8-1441-C50F-7B86-3B76147D01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25A77-4195-B7B3-100D-4E2415F68D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2E02CA-B9B0-F5CE-5B1F-0FB612876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3DAD27-A60B-1B7D-E0AB-A39392ECB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64228C-4BDB-C9C1-5498-81DCBDF5B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805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D823E-F3AD-D0ED-0FBD-96DCFB4393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87AE15-680C-6DA7-59D1-3FA91D9249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3D8584-5D63-30FB-ABCF-9BE14B3AD2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63119BA-EFE3-2B85-AD63-5FAE080E3C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A8FABA-C883-9533-B913-06918A61AD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0D0859-DB54-79E5-2C6C-9FD7459BD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4B219F0-7D30-04AD-6B6B-10321BFFF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08F8BDF-2E13-56A4-8211-4EE23CEBC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414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72D6B-7E7A-7054-52BE-C21026398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D942BB-AA0C-0286-78C5-6A80A1F98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C95FE5-B046-AFB9-DB3E-E0A955D0B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E24911-E8A5-45BA-E321-BFABEC647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354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5160F0-EF11-A500-46D7-061637C43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7A3343-F085-835D-A598-DCAAC55B6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EB2039-F894-D4E3-2B18-D6C36FA64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541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98603-036F-761F-5FA6-BC599BB98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A7777-F7F6-C670-C31A-756E68EC38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62C590-DD2C-71CD-EFA8-20D75F4B2E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DCA92E-249E-EDF4-4C72-DD5D3E464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536977-8186-4CF8-5775-DF911ACCB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798228-19DC-A75D-6C36-2564ECCB2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389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94E64-2299-AFCC-C9C3-C86812F01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D0BBCF3-4874-3F20-ABFE-60EF002226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E4A045-5686-0371-EA89-CEE9301D55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8CF9D3-CA5B-351B-E8C5-E9BE2190B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F77F7C-D5B6-A013-8FFE-F5E8E6D7B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7429A3-AD49-1A86-246A-164365969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00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309577-D045-2D8F-45D3-C3F12931D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93E958-8CFC-8426-A74B-05C998E96A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C59D43-1CC8-C97D-2AF3-A7A79496EE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21F59-622F-3F48-9FF3-3E62CACDFEAD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0EC684-30E7-3A2F-F317-FE6CD01ACF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BD85CB-DD8D-244E-0BB9-0949AAB7CB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BF3CCC-84CD-2A4B-8034-D1C6A446A5D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173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79C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3582411-D4B1-5483-A8FB-A2AB81219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596353"/>
            <a:ext cx="10582950" cy="1229947"/>
          </a:xfrm>
        </p:spPr>
        <p:txBody>
          <a:bodyPr>
            <a:normAutofit fontScale="90000"/>
          </a:bodyPr>
          <a:lstStyle/>
          <a:p>
            <a:r>
              <a:rPr lang="en-US" dirty="0"/>
              <a:t>Taking a detailed cross section out of a 3D model</a:t>
            </a:r>
            <a:br>
              <a:rPr lang="en-US" dirty="0"/>
            </a:br>
            <a:r>
              <a:rPr lang="en-US" sz="2000" b="0" dirty="0">
                <a:solidFill>
                  <a:srgbClr val="33B885"/>
                </a:solidFill>
              </a:rPr>
              <a:t>To increase performance and accuracy.</a:t>
            </a:r>
            <a:endParaRPr lang="en-US" b="0" dirty="0">
              <a:solidFill>
                <a:srgbClr val="33B885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4A8FEAC-5D03-9E07-FC4F-770C7D75FE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4004" y="3122784"/>
            <a:ext cx="5801138" cy="1229947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/>
              <a:t>J. Krah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/>
              <a:t>Services Nordic, Vattenfall, Solna, SE, Sweden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EEF4A4-92EC-1CDC-455F-77C6720340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040740"/>
            <a:ext cx="5357648" cy="393826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endParaRPr lang="en-US" dirty="0"/>
          </a:p>
          <a:p>
            <a:pPr lvl="1">
              <a:lnSpc>
                <a:spcPct val="120000"/>
              </a:lnSpc>
            </a:pPr>
            <a:endParaRPr lang="en-US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F7924806-2C24-4129-EE10-FD68BC62DE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8083" y="1548558"/>
            <a:ext cx="4571765" cy="4571765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833F5B37-797B-D564-E07E-ADECD2C2CB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5363" y="4494055"/>
            <a:ext cx="3465479" cy="1155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357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3582411-D4B1-5483-A8FB-A2AB81219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596353"/>
            <a:ext cx="7587342" cy="1325563"/>
          </a:xfrm>
        </p:spPr>
        <p:txBody>
          <a:bodyPr>
            <a:normAutofit/>
          </a:bodyPr>
          <a:lstStyle/>
          <a:p>
            <a:r>
              <a:rPr lang="en-US" dirty="0"/>
              <a:t>Introduction</a:t>
            </a:r>
            <a:br>
              <a:rPr lang="en-US" dirty="0"/>
            </a:br>
            <a:r>
              <a:rPr lang="en-US" sz="2000" b="0" dirty="0">
                <a:solidFill>
                  <a:srgbClr val="33B885"/>
                </a:solidFill>
              </a:rPr>
              <a:t> </a:t>
            </a:r>
            <a:endParaRPr lang="en-US" b="0" dirty="0">
              <a:solidFill>
                <a:srgbClr val="33B885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4A8FEAC-5D03-9E07-FC4F-770C7D75FE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2421471"/>
            <a:ext cx="5128922" cy="2940209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2000" dirty="0"/>
              <a:t>Problem: Avoid overheating of cable insulation.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000" dirty="0"/>
              <a:t>Task: Locate the hot-spot temperature.</a:t>
            </a:r>
          </a:p>
          <a:p>
            <a:pPr marL="0" indent="0">
              <a:lnSpc>
                <a:spcPct val="120000"/>
              </a:lnSpc>
              <a:buNone/>
            </a:pPr>
            <a:endParaRPr lang="en-US" sz="2000" dirty="0"/>
          </a:p>
          <a:p>
            <a:pPr marL="0" indent="0">
              <a:lnSpc>
                <a:spcPct val="120000"/>
              </a:lnSpc>
              <a:buNone/>
            </a:pPr>
            <a:r>
              <a:rPr lang="en-US" sz="2000" dirty="0"/>
              <a:t>3D challenges:</a:t>
            </a:r>
          </a:p>
          <a:p>
            <a:pPr>
              <a:lnSpc>
                <a:spcPct val="120000"/>
              </a:lnSpc>
            </a:pPr>
            <a:r>
              <a:rPr lang="en-US" sz="2000" dirty="0"/>
              <a:t>Crossing in ground</a:t>
            </a:r>
          </a:p>
          <a:p>
            <a:pPr>
              <a:lnSpc>
                <a:spcPct val="120000"/>
              </a:lnSpc>
            </a:pPr>
            <a:r>
              <a:rPr lang="en-US" sz="2000" dirty="0"/>
              <a:t>J-tube</a:t>
            </a:r>
          </a:p>
        </p:txBody>
      </p:sp>
      <p:pic>
        <p:nvPicPr>
          <p:cNvPr id="6" name="Grafik 5" descr="Ein Bild, das Diagramm, Entwurf, Reihe, technische Zeichnung enthält.&#10;&#10;Automatisch generierte Beschreibung">
            <a:extLst>
              <a:ext uri="{FF2B5EF4-FFF2-40B4-BE49-F238E27FC236}">
                <a16:creationId xmlns:a16="http://schemas.microsoft.com/office/drawing/2014/main" id="{7C6BD53B-E8B1-CD21-CFF4-2A06857169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2230" y="658236"/>
            <a:ext cx="5515115" cy="4952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833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3582411-D4B1-5483-A8FB-A2AB81219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6353"/>
            <a:ext cx="10246687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Methods and use of COMSOL Multiphysics®</a:t>
            </a:r>
            <a:br>
              <a:rPr lang="en-US" dirty="0"/>
            </a:br>
            <a:r>
              <a:rPr lang="en-US" sz="2000" b="0" dirty="0">
                <a:solidFill>
                  <a:srgbClr val="33B885"/>
                </a:solidFill>
              </a:rPr>
              <a:t> </a:t>
            </a:r>
            <a:endParaRPr lang="en-US" b="0" dirty="0">
              <a:solidFill>
                <a:srgbClr val="33B885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4A8FEAC-5D03-9E07-FC4F-770C7D75FE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71539" y="1659576"/>
            <a:ext cx="4571121" cy="1479807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2000" dirty="0"/>
              <a:t>AC/DC and heat transfer module.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000" dirty="0"/>
              <a:t>Split the 3D model into two parts.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000" dirty="0"/>
              <a:t>Replicate the results of the best 3D model.</a:t>
            </a:r>
          </a:p>
          <a:p>
            <a:pPr lvl="1">
              <a:lnSpc>
                <a:spcPct val="120000"/>
              </a:lnSpc>
            </a:pPr>
            <a:endParaRPr lang="en-US" sz="800" dirty="0"/>
          </a:p>
          <a:p>
            <a:pPr lvl="2">
              <a:lnSpc>
                <a:spcPct val="120000"/>
              </a:lnSpc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6C789BAA-E0F7-4AEF-E909-9ADEDF856FB4}"/>
                  </a:ext>
                </a:extLst>
              </p:cNvPr>
              <p:cNvSpPr txBox="1"/>
              <p:nvPr/>
            </p:nvSpPr>
            <p:spPr>
              <a:xfrm>
                <a:off x="7071318" y="2529498"/>
                <a:ext cx="4528414" cy="4049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v-SE" i="1" smtClean="0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sv-SE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sv-SE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v-SE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sv-SE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sv-SE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v-SE" i="0">
                              <a:latin typeface="Cambria Math" panose="02040503050406030204" pitchFamily="18" charset="0"/>
                            </a:rPr>
                            <m:t>1+</m:t>
                          </m:r>
                          <m:sSub>
                            <m:sSubPr>
                              <m:ctrlPr>
                                <a:rPr lang="sv-SE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v-SE" i="1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sv-SE" i="1">
                                  <a:latin typeface="Cambria Math" panose="02040503050406030204" pitchFamily="18" charset="0"/>
                                </a:rPr>
                                <m:t>𝐶𝑢</m:t>
                              </m:r>
                            </m:sub>
                          </m:sSub>
                          <m:d>
                            <m:dPr>
                              <m:ctrlPr>
                                <a:rPr lang="sv-SE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sv-SE" i="1" smtClean="0">
                                  <a:latin typeface="Cambria Math" panose="02040503050406030204" pitchFamily="18" charset="0"/>
                                </a:rPr>
                                <m:t>h𝑡</m:t>
                              </m:r>
                              <m:r>
                                <a:rPr lang="sv-SE" i="1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sv-SE" i="1" smtClean="0">
                                  <a:latin typeface="Cambria Math" panose="02040503050406030204" pitchFamily="18" charset="0"/>
                                </a:rPr>
                                <m:t>𝑇𝑣𝑎𝑟</m:t>
                              </m:r>
                              <m:r>
                                <a:rPr lang="sv-SE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sv-SE" i="0">
                                  <a:latin typeface="Cambria Math" panose="02040503050406030204" pitchFamily="18" charset="0"/>
                                </a:rPr>
                                <m:t>+ 7.5 </m:t>
                              </m:r>
                              <m:r>
                                <m:rPr>
                                  <m:sty m:val="p"/>
                                </m:rPr>
                                <a:rPr lang="sv-SE" i="0"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  <m:r>
                                <a:rPr lang="sv-SE" i="0">
                                  <a:latin typeface="Cambria Math" panose="02040503050406030204" pitchFamily="18" charset="0"/>
                                </a:rPr>
                                <m:t>−20 °</m:t>
                              </m:r>
                              <m:r>
                                <m:rPr>
                                  <m:sty m:val="p"/>
                                </m:rPr>
                                <a:rPr lang="sv-SE" i="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  <m:r>
                                <a:rPr lang="sv-SE" i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sv-SE" dirty="0"/>
              </a:p>
            </p:txBody>
          </p:sp>
        </mc:Choice>
        <mc:Fallback xmlns=""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6C789BAA-E0F7-4AEF-E909-9ADEDF856F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1318" y="2529498"/>
                <a:ext cx="4528414" cy="404983"/>
              </a:xfrm>
              <a:prstGeom prst="rect">
                <a:avLst/>
              </a:prstGeom>
              <a:blipFill>
                <a:blip r:embed="rId2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Grafik 7">
            <a:extLst>
              <a:ext uri="{FF2B5EF4-FFF2-40B4-BE49-F238E27FC236}">
                <a16:creationId xmlns:a16="http://schemas.microsoft.com/office/drawing/2014/main" id="{16C0BFC9-73BB-F231-98CF-F1D2FF2462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2324" y="3282029"/>
            <a:ext cx="5279917" cy="2876538"/>
          </a:xfrm>
          <a:prstGeom prst="rect">
            <a:avLst/>
          </a:prstGeom>
        </p:spPr>
      </p:pic>
      <p:pic>
        <p:nvPicPr>
          <p:cNvPr id="6" name="Grafik 5" descr="Ein Bild, das Kreis, Diagramm, Entwurf, Screenshot enthält.&#10;&#10;Automatisch generierte Beschreibung">
            <a:extLst>
              <a:ext uri="{FF2B5EF4-FFF2-40B4-BE49-F238E27FC236}">
                <a16:creationId xmlns:a16="http://schemas.microsoft.com/office/drawing/2014/main" id="{4125592B-583C-CC29-21B1-BDAA340691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3682" y="3333569"/>
            <a:ext cx="3114976" cy="2876538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C84EB5C3-E5F7-F322-39EA-3B250429FBF1}"/>
              </a:ext>
            </a:extLst>
          </p:cNvPr>
          <p:cNvSpPr txBox="1"/>
          <p:nvPr/>
        </p:nvSpPr>
        <p:spPr>
          <a:xfrm>
            <a:off x="7071317" y="2068191"/>
            <a:ext cx="3849144" cy="4370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2000" dirty="0"/>
              <a:t>Duct surface boundary condition:</a:t>
            </a:r>
            <a:endParaRPr lang="sv-SE" sz="2000" dirty="0"/>
          </a:p>
        </p:txBody>
      </p:sp>
    </p:spTree>
    <p:extLst>
      <p:ext uri="{BB962C8B-B14F-4D97-AF65-F5344CB8AC3E}">
        <p14:creationId xmlns:p14="http://schemas.microsoft.com/office/powerpoint/2010/main" val="2003691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3582411-D4B1-5483-A8FB-A2AB81219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596353"/>
            <a:ext cx="7587342" cy="1325563"/>
          </a:xfrm>
        </p:spPr>
        <p:txBody>
          <a:bodyPr>
            <a:normAutofit/>
          </a:bodyPr>
          <a:lstStyle/>
          <a:p>
            <a:r>
              <a:rPr lang="en-US" dirty="0"/>
              <a:t>Results</a:t>
            </a:r>
            <a:br>
              <a:rPr lang="en-US" dirty="0"/>
            </a:br>
            <a:endParaRPr lang="en-US" b="0" dirty="0">
              <a:solidFill>
                <a:srgbClr val="33B885"/>
              </a:solidFill>
            </a:endParaRPr>
          </a:p>
        </p:txBody>
      </p:sp>
      <p:graphicFrame>
        <p:nvGraphicFramePr>
          <p:cNvPr id="3" name="Tabelle 2">
            <a:extLst>
              <a:ext uri="{FF2B5EF4-FFF2-40B4-BE49-F238E27FC236}">
                <a16:creationId xmlns:a16="http://schemas.microsoft.com/office/drawing/2014/main" id="{FD68E410-8604-7A70-0568-FBB1D543F9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4380282"/>
              </p:ext>
            </p:extLst>
          </p:nvPr>
        </p:nvGraphicFramePr>
        <p:xfrm>
          <a:off x="916597" y="1590005"/>
          <a:ext cx="4713167" cy="4027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8900">
                  <a:extLst>
                    <a:ext uri="{9D8B030D-6E8A-4147-A177-3AD203B41FA5}">
                      <a16:colId xmlns:a16="http://schemas.microsoft.com/office/drawing/2014/main" val="1489166377"/>
                    </a:ext>
                  </a:extLst>
                </a:gridCol>
                <a:gridCol w="1627010">
                  <a:extLst>
                    <a:ext uri="{9D8B030D-6E8A-4147-A177-3AD203B41FA5}">
                      <a16:colId xmlns:a16="http://schemas.microsoft.com/office/drawing/2014/main" val="3389997928"/>
                    </a:ext>
                  </a:extLst>
                </a:gridCol>
                <a:gridCol w="1517257">
                  <a:extLst>
                    <a:ext uri="{9D8B030D-6E8A-4147-A177-3AD203B41FA5}">
                      <a16:colId xmlns:a16="http://schemas.microsoft.com/office/drawing/2014/main" val="4220942871"/>
                    </a:ext>
                  </a:extLst>
                </a:gridCol>
              </a:tblGrid>
              <a:tr h="315989"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3D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Segregated</a:t>
                      </a:r>
                      <a:endParaRPr lang="sv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4721962"/>
                  </a:ext>
                </a:extLst>
              </a:tr>
              <a:tr h="319711">
                <a:tc>
                  <a:txBody>
                    <a:bodyPr/>
                    <a:lstStyle/>
                    <a:p>
                      <a:r>
                        <a:rPr lang="en-US" dirty="0"/>
                        <a:t>Mesh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Extremely fine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Finer</a:t>
                      </a:r>
                      <a:endParaRPr lang="sv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580289"/>
                  </a:ext>
                </a:extLst>
              </a:tr>
              <a:tr h="3159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dirty="0" err="1"/>
                        <a:t>DOFs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dirty="0"/>
                        <a:t>114 Millions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1.6 Millions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3586378"/>
                  </a:ext>
                </a:extLst>
              </a:tr>
              <a:tr h="3159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Physical memory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303 GB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 GB</a:t>
                      </a:r>
                      <a:endParaRPr lang="sv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2647732"/>
                  </a:ext>
                </a:extLst>
              </a:tr>
              <a:tr h="5529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dirty="0"/>
                        <a:t>Solution </a:t>
                      </a:r>
                      <a:r>
                        <a:rPr lang="sv-SE" dirty="0" err="1"/>
                        <a:t>time</a:t>
                      </a:r>
                      <a:endParaRPr lang="sv-SE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45 min 11s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dirty="0"/>
                        <a:t>2 min 15 s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7089477"/>
                  </a:ext>
                </a:extLst>
              </a:tr>
              <a:tr h="319711">
                <a:tc>
                  <a:txBody>
                    <a:bodyPr/>
                    <a:lstStyle/>
                    <a:p>
                      <a:r>
                        <a:rPr lang="sv-SE" dirty="0"/>
                        <a:t>Hot spot </a:t>
                      </a:r>
                      <a:r>
                        <a:rPr lang="sv-SE" dirty="0" err="1"/>
                        <a:t>duct</a:t>
                      </a:r>
                      <a:endParaRPr lang="sv-SE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50.4°C (50.9°C)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51.7 °C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318797528"/>
                  </a:ext>
                </a:extLst>
              </a:tr>
              <a:tr h="319711">
                <a:tc>
                  <a:txBody>
                    <a:bodyPr/>
                    <a:lstStyle/>
                    <a:p>
                      <a:r>
                        <a:rPr lang="sv-SE" dirty="0"/>
                        <a:t>Hot spot </a:t>
                      </a:r>
                      <a:r>
                        <a:rPr lang="sv-SE" dirty="0" err="1"/>
                        <a:t>cable</a:t>
                      </a:r>
                      <a:endParaRPr lang="sv-SE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57.3 °C (59°C)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59.5 °C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0438926"/>
                  </a:ext>
                </a:extLst>
              </a:tr>
              <a:tr h="552980">
                <a:tc>
                  <a:txBody>
                    <a:bodyPr/>
                    <a:lstStyle/>
                    <a:p>
                      <a:r>
                        <a:rPr lang="en-US" dirty="0"/>
                        <a:t>Possible physics</a:t>
                      </a:r>
                      <a:endParaRPr lang="sv-SE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Heat conduction</a:t>
                      </a:r>
                      <a:endParaRPr lang="sv-SE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Full </a:t>
                      </a:r>
                      <a:r>
                        <a:rPr lang="en-US" dirty="0" err="1"/>
                        <a:t>multiphysics</a:t>
                      </a:r>
                      <a:endParaRPr lang="sv-SE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997969814"/>
                  </a:ext>
                </a:extLst>
              </a:tr>
              <a:tr h="319711">
                <a:tc>
                  <a:txBody>
                    <a:bodyPr/>
                    <a:lstStyle/>
                    <a:p>
                      <a:r>
                        <a:rPr lang="en-US" dirty="0"/>
                        <a:t>Improvements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Mesh scaling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Lazy approach</a:t>
                      </a:r>
                      <a:endParaRPr lang="sv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8012083"/>
                  </a:ext>
                </a:extLst>
              </a:tr>
            </a:tbl>
          </a:graphicData>
        </a:graphic>
      </p:graphicFrame>
      <p:pic>
        <p:nvPicPr>
          <p:cNvPr id="9" name="Grafik 8" descr="Ein Bild, das Diagramm, Reihe, parallel, Screenshot enthält.&#10;&#10;Automatisch generierte Beschreibung">
            <a:extLst>
              <a:ext uri="{FF2B5EF4-FFF2-40B4-BE49-F238E27FC236}">
                <a16:creationId xmlns:a16="http://schemas.microsoft.com/office/drawing/2014/main" id="{3C8A2CFF-EBBD-D8FF-31AD-3DCE0DDC55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2239" y="596353"/>
            <a:ext cx="5221256" cy="4289159"/>
          </a:xfrm>
          <a:prstGeom prst="rect">
            <a:avLst/>
          </a:prstGeom>
        </p:spPr>
      </p:pic>
      <p:pic>
        <p:nvPicPr>
          <p:cNvPr id="6" name="Grafik 5" descr="Ein Bild, das Farbigkeit, Screenshot, Kreis, Text enthält.&#10;&#10;Automatisch generierte Beschreibung">
            <a:extLst>
              <a:ext uri="{FF2B5EF4-FFF2-40B4-BE49-F238E27FC236}">
                <a16:creationId xmlns:a16="http://schemas.microsoft.com/office/drawing/2014/main" id="{2EAF9561-84B6-9962-6DA7-BE130221C1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5802" y="4672854"/>
            <a:ext cx="1787829" cy="1525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920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3582411-D4B1-5483-A8FB-A2AB81219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596353"/>
            <a:ext cx="7587342" cy="1325563"/>
          </a:xfrm>
        </p:spPr>
        <p:txBody>
          <a:bodyPr>
            <a:normAutofit/>
          </a:bodyPr>
          <a:lstStyle/>
          <a:p>
            <a:r>
              <a:rPr lang="en-US" dirty="0"/>
              <a:t>Results</a:t>
            </a:r>
            <a:br>
              <a:rPr lang="en-US" dirty="0"/>
            </a:br>
            <a:r>
              <a:rPr lang="en-US" sz="2000" b="0" dirty="0">
                <a:solidFill>
                  <a:srgbClr val="33B885"/>
                </a:solidFill>
              </a:rPr>
              <a:t>Further results for the J-tube application.</a:t>
            </a:r>
            <a:endParaRPr lang="en-US" b="0" dirty="0">
              <a:solidFill>
                <a:srgbClr val="33B885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4A8FEAC-5D03-9E07-FC4F-770C7D75FE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73897" y="2158472"/>
            <a:ext cx="4100253" cy="1296144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/>
              <a:t>Lazy approach works well for J-tube case.</a:t>
            </a:r>
          </a:p>
        </p:txBody>
      </p:sp>
      <p:pic>
        <p:nvPicPr>
          <p:cNvPr id="7" name="Grafik 6" descr="Ein Bild, das Text, Screenshot, Kreis, Farbigkeit enthält.&#10;&#10;Automatisch generierte Beschreibung">
            <a:extLst>
              <a:ext uri="{FF2B5EF4-FFF2-40B4-BE49-F238E27FC236}">
                <a16:creationId xmlns:a16="http://schemas.microsoft.com/office/drawing/2014/main" id="{9221659D-68C4-3B3C-B876-3D516F3D48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897" y="4017309"/>
            <a:ext cx="2481560" cy="2138082"/>
          </a:xfrm>
          <a:prstGeom prst="rect">
            <a:avLst/>
          </a:prstGeom>
        </p:spPr>
      </p:pic>
      <p:pic>
        <p:nvPicPr>
          <p:cNvPr id="10" name="Grafik 9" descr="Ein Bild, das Farbigkeit, Screenshot, Kreis enthält.&#10;&#10;Automatisch generierte Beschreibung">
            <a:extLst>
              <a:ext uri="{FF2B5EF4-FFF2-40B4-BE49-F238E27FC236}">
                <a16:creationId xmlns:a16="http://schemas.microsoft.com/office/drawing/2014/main" id="{9DAFDB08-14E2-FF9B-A17C-3BDC88E4ED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2085" y="4031770"/>
            <a:ext cx="2433633" cy="2138082"/>
          </a:xfrm>
          <a:prstGeom prst="rect">
            <a:avLst/>
          </a:prstGeom>
        </p:spPr>
      </p:pic>
      <p:pic>
        <p:nvPicPr>
          <p:cNvPr id="14" name="Grafik 13" descr="Ein Bild, das Text, Screenshot, Diagramm, parallel enthält.&#10;&#10;Automatisch generierte Beschreibung">
            <a:extLst>
              <a:ext uri="{FF2B5EF4-FFF2-40B4-BE49-F238E27FC236}">
                <a16:creationId xmlns:a16="http://schemas.microsoft.com/office/drawing/2014/main" id="{90A49145-F7F1-0D84-DD27-D7546FEC2C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0153" y="986020"/>
            <a:ext cx="5866931" cy="5183832"/>
          </a:xfrm>
          <a:prstGeom prst="rect">
            <a:avLst/>
          </a:prstGeom>
        </p:spPr>
      </p:pic>
      <p:pic>
        <p:nvPicPr>
          <p:cNvPr id="2" name="Grafik 1" descr="Ein Bild, das Text, Screenshot, Kreis, Farbigkeit enthält.&#10;&#10;Automatisch generierte Beschreibung">
            <a:extLst>
              <a:ext uri="{FF2B5EF4-FFF2-40B4-BE49-F238E27FC236}">
                <a16:creationId xmlns:a16="http://schemas.microsoft.com/office/drawing/2014/main" id="{D38C225B-D9EC-A57B-29C2-DE7A871811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861" y="4002848"/>
            <a:ext cx="2481560" cy="2138082"/>
          </a:xfrm>
          <a:prstGeom prst="rect">
            <a:avLst/>
          </a:prstGeom>
        </p:spPr>
      </p:pic>
      <p:pic>
        <p:nvPicPr>
          <p:cNvPr id="3" name="Grafik 2" descr="Ein Bild, das Farbigkeit, Screenshot, Kreis enthält.&#10;&#10;Automatisch generierte Beschreibung">
            <a:extLst>
              <a:ext uri="{FF2B5EF4-FFF2-40B4-BE49-F238E27FC236}">
                <a16:creationId xmlns:a16="http://schemas.microsoft.com/office/drawing/2014/main" id="{D57FF56F-A8F1-AD42-8E6E-F643E5A20E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6049" y="4017309"/>
            <a:ext cx="2433633" cy="213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6343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3582411-D4B1-5483-A8FB-A2AB81219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596353"/>
            <a:ext cx="7587342" cy="1325563"/>
          </a:xfrm>
        </p:spPr>
        <p:txBody>
          <a:bodyPr>
            <a:normAutofit/>
          </a:bodyPr>
          <a:lstStyle/>
          <a:p>
            <a:r>
              <a:rPr lang="en-US" dirty="0"/>
              <a:t>Conclusions</a:t>
            </a:r>
            <a:br>
              <a:rPr lang="en-US" dirty="0"/>
            </a:br>
            <a:endParaRPr lang="en-US" b="0" dirty="0">
              <a:solidFill>
                <a:srgbClr val="33B885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4A8FEAC-5D03-9E07-FC4F-770C7D75FE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3702" y="2195748"/>
            <a:ext cx="9706760" cy="2634284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/>
              <a:t>Segregated model can replace a 3D model with the same physics.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/>
              <a:t>It is conservative neglecting axial heat flux in conductors.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/>
              <a:t>It can cope better with </a:t>
            </a:r>
            <a:r>
              <a:rPr lang="en-US" dirty="0" err="1"/>
              <a:t>multiphysics</a:t>
            </a:r>
            <a:r>
              <a:rPr lang="en-US" dirty="0"/>
              <a:t> than a 3D model.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/>
              <a:t>It uses a fraction of the memory and the solution time.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/>
              <a:t>In special cases of model split the approach can be simplified.</a:t>
            </a:r>
          </a:p>
        </p:txBody>
      </p:sp>
    </p:spTree>
    <p:extLst>
      <p:ext uri="{BB962C8B-B14F-4D97-AF65-F5344CB8AC3E}">
        <p14:creationId xmlns:p14="http://schemas.microsoft.com/office/powerpoint/2010/main" val="3087298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241</Words>
  <Application>Microsoft Office PowerPoint</Application>
  <PresentationFormat>Breitbild</PresentationFormat>
  <Paragraphs>51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Calibri</vt:lpstr>
      <vt:lpstr>Cambria Math</vt:lpstr>
      <vt:lpstr>Office Theme</vt:lpstr>
      <vt:lpstr>Taking a detailed cross section out of a 3D model To increase performance and accuracy.</vt:lpstr>
      <vt:lpstr>Introduction  </vt:lpstr>
      <vt:lpstr>Methods and use of COMSOL Multiphysics®  </vt:lpstr>
      <vt:lpstr>Results </vt:lpstr>
      <vt:lpstr>Results Further results for the J-tube application.</vt:lpstr>
      <vt:lpstr>Conclusions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Existing guidelines for submissions</dc:title>
  <dc:creator>Microsoft Office User</dc:creator>
  <cp:lastModifiedBy>Krah Julius (GS-ET1)</cp:lastModifiedBy>
  <cp:revision>43</cp:revision>
  <dcterms:created xsi:type="dcterms:W3CDTF">2024-02-12T14:03:51Z</dcterms:created>
  <dcterms:modified xsi:type="dcterms:W3CDTF">2024-09-19T15:04:50Z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ContentMarkingFooterLocations">
    <vt:lpwstr>Office Theme:8</vt:lpwstr>
  </property>
  <property fmtid="{D5CDD505-2E9C-101B-9397-08002B2CF9AE}" pid="3" name="ClassificationContentMarkingFooterText">
    <vt:lpwstr>Confidentiality: C1 - Public</vt:lpwstr>
  </property>
  <property fmtid="{D5CDD505-2E9C-101B-9397-08002B2CF9AE}" pid="4" name="MSIP_Label_c9559495-8c45-4333-a448-fe4ad50e7cd4_Enabled">
    <vt:lpwstr>true</vt:lpwstr>
  </property>
  <property fmtid="{D5CDD505-2E9C-101B-9397-08002B2CF9AE}" pid="5" name="MSIP_Label_c9559495-8c45-4333-a448-fe4ad50e7cd4_SetDate">
    <vt:lpwstr>2024-09-15T17:14:28Z</vt:lpwstr>
  </property>
  <property fmtid="{D5CDD505-2E9C-101B-9397-08002B2CF9AE}" pid="6" name="MSIP_Label_c9559495-8c45-4333-a448-fe4ad50e7cd4_Method">
    <vt:lpwstr>Privileged</vt:lpwstr>
  </property>
  <property fmtid="{D5CDD505-2E9C-101B-9397-08002B2CF9AE}" pid="7" name="MSIP_Label_c9559495-8c45-4333-a448-fe4ad50e7cd4_Name">
    <vt:lpwstr>c9559495-8c45-4333-a448-fe4ad50e7cd4</vt:lpwstr>
  </property>
  <property fmtid="{D5CDD505-2E9C-101B-9397-08002B2CF9AE}" pid="8" name="MSIP_Label_c9559495-8c45-4333-a448-fe4ad50e7cd4_SiteId">
    <vt:lpwstr>f8be18a6-f648-4a47-be73-86d6c5c6604d</vt:lpwstr>
  </property>
  <property fmtid="{D5CDD505-2E9C-101B-9397-08002B2CF9AE}" pid="9" name="MSIP_Label_c9559495-8c45-4333-a448-fe4ad50e7cd4_ActionId">
    <vt:lpwstr>b7833ac2-f9b5-40f5-93c0-b5a74c46bca7</vt:lpwstr>
  </property>
  <property fmtid="{D5CDD505-2E9C-101B-9397-08002B2CF9AE}" pid="10" name="MSIP_Label_c9559495-8c45-4333-a448-fe4ad50e7cd4_ContentBits">
    <vt:lpwstr>0</vt:lpwstr>
  </property>
</Properties>
</file>