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9" r:id="rId2"/>
    <p:sldId id="260" r:id="rId3"/>
    <p:sldId id="261" r:id="rId4"/>
    <p:sldId id="262" r:id="rId5"/>
    <p:sldId id="263" r:id="rId6"/>
  </p:sldIdLst>
  <p:sldSz cx="12192000" cy="6858000"/>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uidelines" id="{1D283734-09C6-A448-A6E6-27D096D173DF}">
          <p14:sldIdLst/>
        </p14:section>
        <p14:section name="Title slide" id="{3B75F973-006B-044F-AFED-1605F01ED369}">
          <p14:sldIdLst>
            <p14:sldId id="259"/>
          </p14:sldIdLst>
        </p14:section>
        <p14:section name="Introduction: explain the project" id="{93FBAA92-BE94-1A4E-A83E-0B5BB1550756}">
          <p14:sldIdLst>
            <p14:sldId id="260"/>
          </p14:sldIdLst>
        </p14:section>
        <p14:section name="Methods and use of COMSOL Multiphysics®" id="{8A8DBBAA-16CF-4C40-9012-5C0969D79D24}">
          <p14:sldIdLst>
            <p14:sldId id="261"/>
          </p14:sldIdLst>
        </p14:section>
        <p14:section name="Results" id="{A94D52AA-9261-B741-B6C9-5AB8AE38FA85}">
          <p14:sldIdLst>
            <p14:sldId id="262"/>
          </p14:sldIdLst>
        </p14:section>
        <p14:section name="Conclusion" id="{857989CE-FEDC-A247-BEEC-5B346E675955}">
          <p14:sldIdLst>
            <p14:sldId id="26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B885"/>
    <a:srgbClr val="E0F782"/>
    <a:srgbClr val="0079C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34"/>
    <p:restoredTop sz="96405"/>
  </p:normalViewPr>
  <p:slideViewPr>
    <p:cSldViewPr snapToGrid="0">
      <p:cViewPr varScale="1">
        <p:scale>
          <a:sx n="82" d="100"/>
          <a:sy n="82" d="100"/>
        </p:scale>
        <p:origin x="586" y="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1DAC9-CAA2-F1B2-6DCE-9E21990B483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6D8B3BE-6B6A-5CA6-B5BE-035B098F09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757E94D-754C-8A0E-9218-F0DFEBA9247E}"/>
              </a:ext>
            </a:extLst>
          </p:cNvPr>
          <p:cNvSpPr>
            <a:spLocks noGrp="1"/>
          </p:cNvSpPr>
          <p:nvPr>
            <p:ph type="dt" sz="half" idx="10"/>
          </p:nvPr>
        </p:nvSpPr>
        <p:spPr/>
        <p:txBody>
          <a:bodyPr/>
          <a:lstStyle/>
          <a:p>
            <a:fld id="{12421F59-622F-3F48-9FF3-3E62CACDFEAD}" type="datetimeFigureOut">
              <a:rPr lang="en-US" smtClean="0"/>
              <a:t>10/8/2024</a:t>
            </a:fld>
            <a:endParaRPr lang="en-US"/>
          </a:p>
        </p:txBody>
      </p:sp>
      <p:sp>
        <p:nvSpPr>
          <p:cNvPr id="5" name="Footer Placeholder 4">
            <a:extLst>
              <a:ext uri="{FF2B5EF4-FFF2-40B4-BE49-F238E27FC236}">
                <a16:creationId xmlns:a16="http://schemas.microsoft.com/office/drawing/2014/main" id="{090F2BF8-95DA-344D-4FA0-89ADAEBD17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5088DD-87E9-BE02-FB8D-209CD6E908CF}"/>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1759493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34B6F-A9A1-B954-EB38-9800097539E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C86AADB-B0A1-E66D-4205-F93437553ED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650559C-8A95-D686-AFBD-17E33C70F4AB}"/>
              </a:ext>
            </a:extLst>
          </p:cNvPr>
          <p:cNvSpPr>
            <a:spLocks noGrp="1"/>
          </p:cNvSpPr>
          <p:nvPr>
            <p:ph type="dt" sz="half" idx="10"/>
          </p:nvPr>
        </p:nvSpPr>
        <p:spPr/>
        <p:txBody>
          <a:bodyPr/>
          <a:lstStyle/>
          <a:p>
            <a:fld id="{12421F59-622F-3F48-9FF3-3E62CACDFEAD}" type="datetimeFigureOut">
              <a:rPr lang="en-US" smtClean="0"/>
              <a:t>10/8/2024</a:t>
            </a:fld>
            <a:endParaRPr lang="en-US"/>
          </a:p>
        </p:txBody>
      </p:sp>
      <p:sp>
        <p:nvSpPr>
          <p:cNvPr id="5" name="Footer Placeholder 4">
            <a:extLst>
              <a:ext uri="{FF2B5EF4-FFF2-40B4-BE49-F238E27FC236}">
                <a16:creationId xmlns:a16="http://schemas.microsoft.com/office/drawing/2014/main" id="{A9FA7C71-40AF-6746-9B82-0268BF34CB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C4F867-D0B0-A55B-34AF-CFEBF3A0BBF9}"/>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277896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3D8CB6-50CB-E198-5D4D-C6D09B8DFEB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5C6A2CF-896A-9124-01E2-AC4C58FAC9B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86DA69-1475-3D40-A20E-DB3098A81D27}"/>
              </a:ext>
            </a:extLst>
          </p:cNvPr>
          <p:cNvSpPr>
            <a:spLocks noGrp="1"/>
          </p:cNvSpPr>
          <p:nvPr>
            <p:ph type="dt" sz="half" idx="10"/>
          </p:nvPr>
        </p:nvSpPr>
        <p:spPr/>
        <p:txBody>
          <a:bodyPr/>
          <a:lstStyle/>
          <a:p>
            <a:fld id="{12421F59-622F-3F48-9FF3-3E62CACDFEAD}" type="datetimeFigureOut">
              <a:rPr lang="en-US" smtClean="0"/>
              <a:t>10/8/2024</a:t>
            </a:fld>
            <a:endParaRPr lang="en-US"/>
          </a:p>
        </p:txBody>
      </p:sp>
      <p:sp>
        <p:nvSpPr>
          <p:cNvPr id="5" name="Footer Placeholder 4">
            <a:extLst>
              <a:ext uri="{FF2B5EF4-FFF2-40B4-BE49-F238E27FC236}">
                <a16:creationId xmlns:a16="http://schemas.microsoft.com/office/drawing/2014/main" id="{7B75B116-26AF-BF77-D292-C75752DB97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7C9A38-8E6B-34B4-01A7-178CA27D6428}"/>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2658157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CA4C37-00EF-96D6-21CD-47FB5AFABCF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96A0E1C-4AD3-0F21-6651-34BC272E4AA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0E84B6-EB8F-B949-5ECB-9811BC5EE675}"/>
              </a:ext>
            </a:extLst>
          </p:cNvPr>
          <p:cNvSpPr>
            <a:spLocks noGrp="1"/>
          </p:cNvSpPr>
          <p:nvPr>
            <p:ph type="dt" sz="half" idx="10"/>
          </p:nvPr>
        </p:nvSpPr>
        <p:spPr/>
        <p:txBody>
          <a:bodyPr/>
          <a:lstStyle/>
          <a:p>
            <a:fld id="{12421F59-622F-3F48-9FF3-3E62CACDFEAD}" type="datetimeFigureOut">
              <a:rPr lang="en-US" smtClean="0"/>
              <a:t>10/8/2024</a:t>
            </a:fld>
            <a:endParaRPr lang="en-US"/>
          </a:p>
        </p:txBody>
      </p:sp>
      <p:sp>
        <p:nvSpPr>
          <p:cNvPr id="5" name="Footer Placeholder 4">
            <a:extLst>
              <a:ext uri="{FF2B5EF4-FFF2-40B4-BE49-F238E27FC236}">
                <a16:creationId xmlns:a16="http://schemas.microsoft.com/office/drawing/2014/main" id="{EE237821-533E-160B-3D62-F83F501A38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CE21AA-F9CC-8FA0-B12D-6D6D0FB57157}"/>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3552197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BC4B6-75B5-5454-D6B5-283D3E50289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0A60D8A-1617-0A12-8AA0-F50EBEF4893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F5DC980-7602-CE35-C526-76911F557041}"/>
              </a:ext>
            </a:extLst>
          </p:cNvPr>
          <p:cNvSpPr>
            <a:spLocks noGrp="1"/>
          </p:cNvSpPr>
          <p:nvPr>
            <p:ph type="dt" sz="half" idx="10"/>
          </p:nvPr>
        </p:nvSpPr>
        <p:spPr/>
        <p:txBody>
          <a:bodyPr/>
          <a:lstStyle/>
          <a:p>
            <a:fld id="{12421F59-622F-3F48-9FF3-3E62CACDFEAD}" type="datetimeFigureOut">
              <a:rPr lang="en-US" smtClean="0"/>
              <a:t>10/8/2024</a:t>
            </a:fld>
            <a:endParaRPr lang="en-US"/>
          </a:p>
        </p:txBody>
      </p:sp>
      <p:sp>
        <p:nvSpPr>
          <p:cNvPr id="5" name="Footer Placeholder 4">
            <a:extLst>
              <a:ext uri="{FF2B5EF4-FFF2-40B4-BE49-F238E27FC236}">
                <a16:creationId xmlns:a16="http://schemas.microsoft.com/office/drawing/2014/main" id="{44252256-6A29-1244-6CB8-D82C8A7CD64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423095-BB59-F821-F2DE-F6B742E095BD}"/>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26736301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DE9FA-380F-8B8F-50DB-CD70D1E430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EC06CE8-1441-C50F-7B86-3B76147D01E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5025A77-4195-B7B3-100D-4E2415F68D5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D2E02CA-B9B0-F5CE-5B1F-0FB6128767C7}"/>
              </a:ext>
            </a:extLst>
          </p:cNvPr>
          <p:cNvSpPr>
            <a:spLocks noGrp="1"/>
          </p:cNvSpPr>
          <p:nvPr>
            <p:ph type="dt" sz="half" idx="10"/>
          </p:nvPr>
        </p:nvSpPr>
        <p:spPr/>
        <p:txBody>
          <a:bodyPr/>
          <a:lstStyle/>
          <a:p>
            <a:fld id="{12421F59-622F-3F48-9FF3-3E62CACDFEAD}" type="datetimeFigureOut">
              <a:rPr lang="en-US" smtClean="0"/>
              <a:t>10/8/2024</a:t>
            </a:fld>
            <a:endParaRPr lang="en-US"/>
          </a:p>
        </p:txBody>
      </p:sp>
      <p:sp>
        <p:nvSpPr>
          <p:cNvPr id="6" name="Footer Placeholder 5">
            <a:extLst>
              <a:ext uri="{FF2B5EF4-FFF2-40B4-BE49-F238E27FC236}">
                <a16:creationId xmlns:a16="http://schemas.microsoft.com/office/drawing/2014/main" id="{583DAD27-A60B-1B7D-E0AB-A39392ECB32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64228C-4BDB-C9C1-5498-81DCBDF5B29D}"/>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6978050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D823E-F3AD-D0ED-0FBD-96DCFB4393D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887AE15-680C-6DA7-59D1-3FA91D92497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33D8584-5D63-30FB-ABCF-9BE14B3AD24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63119BA-EFE3-2B85-AD63-5FAE080E3CE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9A8FABA-C883-9533-B913-06918A61AD3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30D0859-DB54-79E5-2C6C-9FD7459BDEAA}"/>
              </a:ext>
            </a:extLst>
          </p:cNvPr>
          <p:cNvSpPr>
            <a:spLocks noGrp="1"/>
          </p:cNvSpPr>
          <p:nvPr>
            <p:ph type="dt" sz="half" idx="10"/>
          </p:nvPr>
        </p:nvSpPr>
        <p:spPr/>
        <p:txBody>
          <a:bodyPr/>
          <a:lstStyle/>
          <a:p>
            <a:fld id="{12421F59-622F-3F48-9FF3-3E62CACDFEAD}" type="datetimeFigureOut">
              <a:rPr lang="en-US" smtClean="0"/>
              <a:t>10/8/2024</a:t>
            </a:fld>
            <a:endParaRPr lang="en-US"/>
          </a:p>
        </p:txBody>
      </p:sp>
      <p:sp>
        <p:nvSpPr>
          <p:cNvPr id="8" name="Footer Placeholder 7">
            <a:extLst>
              <a:ext uri="{FF2B5EF4-FFF2-40B4-BE49-F238E27FC236}">
                <a16:creationId xmlns:a16="http://schemas.microsoft.com/office/drawing/2014/main" id="{C4B219F0-7D30-04AD-6B6B-10321BFFFC7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08F8BDF-2E13-56A4-8211-4EE23CEBC578}"/>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4073414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72D6B-7E7A-7054-52BE-C2102639886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6D942BB-AA0C-0286-78C5-6A80A1F98102}"/>
              </a:ext>
            </a:extLst>
          </p:cNvPr>
          <p:cNvSpPr>
            <a:spLocks noGrp="1"/>
          </p:cNvSpPr>
          <p:nvPr>
            <p:ph type="dt" sz="half" idx="10"/>
          </p:nvPr>
        </p:nvSpPr>
        <p:spPr/>
        <p:txBody>
          <a:bodyPr/>
          <a:lstStyle/>
          <a:p>
            <a:fld id="{12421F59-622F-3F48-9FF3-3E62CACDFEAD}" type="datetimeFigureOut">
              <a:rPr lang="en-US" smtClean="0"/>
              <a:t>10/8/2024</a:t>
            </a:fld>
            <a:endParaRPr lang="en-US"/>
          </a:p>
        </p:txBody>
      </p:sp>
      <p:sp>
        <p:nvSpPr>
          <p:cNvPr id="4" name="Footer Placeholder 3">
            <a:extLst>
              <a:ext uri="{FF2B5EF4-FFF2-40B4-BE49-F238E27FC236}">
                <a16:creationId xmlns:a16="http://schemas.microsoft.com/office/drawing/2014/main" id="{20C95FE5-B046-AFB9-DB3E-E0A955D0B82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4E24911-E8A5-45BA-E321-BFABEC647C5C}"/>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833354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D5160F0-EF11-A500-46D7-061637C43EB0}"/>
              </a:ext>
            </a:extLst>
          </p:cNvPr>
          <p:cNvSpPr>
            <a:spLocks noGrp="1"/>
          </p:cNvSpPr>
          <p:nvPr>
            <p:ph type="dt" sz="half" idx="10"/>
          </p:nvPr>
        </p:nvSpPr>
        <p:spPr/>
        <p:txBody>
          <a:bodyPr/>
          <a:lstStyle/>
          <a:p>
            <a:fld id="{12421F59-622F-3F48-9FF3-3E62CACDFEAD}" type="datetimeFigureOut">
              <a:rPr lang="en-US" smtClean="0"/>
              <a:t>10/8/2024</a:t>
            </a:fld>
            <a:endParaRPr lang="en-US"/>
          </a:p>
        </p:txBody>
      </p:sp>
      <p:sp>
        <p:nvSpPr>
          <p:cNvPr id="3" name="Footer Placeholder 2">
            <a:extLst>
              <a:ext uri="{FF2B5EF4-FFF2-40B4-BE49-F238E27FC236}">
                <a16:creationId xmlns:a16="http://schemas.microsoft.com/office/drawing/2014/main" id="{9E7A3343-F085-835D-A598-DCAAC55B674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2EB2039-F894-D4E3-2B18-D6C36FA64EB1}"/>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3691541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98603-036F-761F-5FA6-BC599BB983B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7EA7777-F7F6-C670-C31A-756E68EC38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362C590-DD2C-71CD-EFA8-20D75F4B2E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0DCA92E-249E-EDF4-4C72-DD5D3E464EA3}"/>
              </a:ext>
            </a:extLst>
          </p:cNvPr>
          <p:cNvSpPr>
            <a:spLocks noGrp="1"/>
          </p:cNvSpPr>
          <p:nvPr>
            <p:ph type="dt" sz="half" idx="10"/>
          </p:nvPr>
        </p:nvSpPr>
        <p:spPr/>
        <p:txBody>
          <a:bodyPr/>
          <a:lstStyle/>
          <a:p>
            <a:fld id="{12421F59-622F-3F48-9FF3-3E62CACDFEAD}" type="datetimeFigureOut">
              <a:rPr lang="en-US" smtClean="0"/>
              <a:t>10/8/2024</a:t>
            </a:fld>
            <a:endParaRPr lang="en-US"/>
          </a:p>
        </p:txBody>
      </p:sp>
      <p:sp>
        <p:nvSpPr>
          <p:cNvPr id="6" name="Footer Placeholder 5">
            <a:extLst>
              <a:ext uri="{FF2B5EF4-FFF2-40B4-BE49-F238E27FC236}">
                <a16:creationId xmlns:a16="http://schemas.microsoft.com/office/drawing/2014/main" id="{E5536977-8186-4CF8-5775-DF911ACCB1B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2798228-19DC-A75D-6C36-2564ECCB21FB}"/>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4161389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94E64-2299-AFCC-C9C3-C86812F015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D0BBCF3-4874-3F20-ABFE-60EF002226A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6E4A045-5686-0371-EA89-CEE9301D55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E8CF9D3-CA5B-351B-E8C5-E9BE2190B810}"/>
              </a:ext>
            </a:extLst>
          </p:cNvPr>
          <p:cNvSpPr>
            <a:spLocks noGrp="1"/>
          </p:cNvSpPr>
          <p:nvPr>
            <p:ph type="dt" sz="half" idx="10"/>
          </p:nvPr>
        </p:nvSpPr>
        <p:spPr/>
        <p:txBody>
          <a:bodyPr/>
          <a:lstStyle/>
          <a:p>
            <a:fld id="{12421F59-622F-3F48-9FF3-3E62CACDFEAD}" type="datetimeFigureOut">
              <a:rPr lang="en-US" smtClean="0"/>
              <a:t>10/8/2024</a:t>
            </a:fld>
            <a:endParaRPr lang="en-US"/>
          </a:p>
        </p:txBody>
      </p:sp>
      <p:sp>
        <p:nvSpPr>
          <p:cNvPr id="6" name="Footer Placeholder 5">
            <a:extLst>
              <a:ext uri="{FF2B5EF4-FFF2-40B4-BE49-F238E27FC236}">
                <a16:creationId xmlns:a16="http://schemas.microsoft.com/office/drawing/2014/main" id="{1AF77F7C-D5B6-A013-8FFE-F5E8E6D7B68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07429A3-AD49-1A86-246A-164365969379}"/>
              </a:ext>
            </a:extLst>
          </p:cNvPr>
          <p:cNvSpPr>
            <a:spLocks noGrp="1"/>
          </p:cNvSpPr>
          <p:nvPr>
            <p:ph type="sldNum" sz="quarter" idx="12"/>
          </p:nvPr>
        </p:nvSpPr>
        <p:spPr/>
        <p:txBody>
          <a:bodyPr/>
          <a:lstStyle/>
          <a:p>
            <a:fld id="{58BF3CCC-84CD-2A4B-8034-D1C6A446A5D6}" type="slidenum">
              <a:rPr lang="en-US" smtClean="0"/>
              <a:t>‹#›</a:t>
            </a:fld>
            <a:endParaRPr lang="en-US"/>
          </a:p>
        </p:txBody>
      </p:sp>
    </p:spTree>
    <p:extLst>
      <p:ext uri="{BB962C8B-B14F-4D97-AF65-F5344CB8AC3E}">
        <p14:creationId xmlns:p14="http://schemas.microsoft.com/office/powerpoint/2010/main" val="490007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309577-D045-2D8F-45D3-C3F12931D5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F893E958-8CFC-8426-A74B-05C998E96A2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C59D43-1CC8-C97D-2AF3-A7A79496EE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421F59-622F-3F48-9FF3-3E62CACDFEAD}" type="datetimeFigureOut">
              <a:rPr lang="en-US" smtClean="0"/>
              <a:t>10/8/2024</a:t>
            </a:fld>
            <a:endParaRPr lang="en-US"/>
          </a:p>
        </p:txBody>
      </p:sp>
      <p:sp>
        <p:nvSpPr>
          <p:cNvPr id="5" name="Footer Placeholder 4">
            <a:extLst>
              <a:ext uri="{FF2B5EF4-FFF2-40B4-BE49-F238E27FC236}">
                <a16:creationId xmlns:a16="http://schemas.microsoft.com/office/drawing/2014/main" id="{800EC684-30E7-3A2F-F317-FE6CD01ACF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0BD85CB-DD8D-244E-0BB9-0949AAB7CB6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BF3CCC-84CD-2A4B-8034-D1C6A446A5D6}" type="slidenum">
              <a:rPr lang="en-US" smtClean="0"/>
              <a:t>‹#›</a:t>
            </a:fld>
            <a:endParaRPr lang="en-US"/>
          </a:p>
        </p:txBody>
      </p:sp>
    </p:spTree>
    <p:extLst>
      <p:ext uri="{BB962C8B-B14F-4D97-AF65-F5344CB8AC3E}">
        <p14:creationId xmlns:p14="http://schemas.microsoft.com/office/powerpoint/2010/main" val="11091734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1" kern="1200">
          <a:solidFill>
            <a:srgbClr val="0079C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png"/><Relationship Id="rId10" Type="http://schemas.openxmlformats.org/officeDocument/2006/relationships/image" Target="../media/image12.PNG"/><Relationship Id="rId4" Type="http://schemas.openxmlformats.org/officeDocument/2006/relationships/image" Target="../media/image7.png"/><Relationship Id="rId9" Type="http://schemas.openxmlformats.org/officeDocument/2006/relationships/image" Target="../media/image11.PNG"/></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5.png"/><Relationship Id="rId7"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7.png"/><Relationship Id="rId5" Type="http://schemas.openxmlformats.org/officeDocument/2006/relationships/image" Target="../media/image7.png"/><Relationship Id="rId10" Type="http://schemas.openxmlformats.org/officeDocument/2006/relationships/image" Target="../media/image16.png"/><Relationship Id="rId4" Type="http://schemas.openxmlformats.org/officeDocument/2006/relationships/image" Target="../media/image6.png"/><Relationship Id="rId9" Type="http://schemas.openxmlformats.org/officeDocument/2006/relationships/image" Target="../media/image15.png"/></Relationships>
</file>

<file path=ppt/slides/_rels/slide4.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png"/><Relationship Id="rId3" Type="http://schemas.openxmlformats.org/officeDocument/2006/relationships/image" Target="../media/image6.png"/><Relationship Id="rId7" Type="http://schemas.openxmlformats.org/officeDocument/2006/relationships/image" Target="../media/image18.PNG"/><Relationship Id="rId12" Type="http://schemas.openxmlformats.org/officeDocument/2006/relationships/image" Target="../media/image23.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3.png"/><Relationship Id="rId11" Type="http://schemas.openxmlformats.org/officeDocument/2006/relationships/image" Target="../media/image22.png"/><Relationship Id="rId5" Type="http://schemas.openxmlformats.org/officeDocument/2006/relationships/image" Target="../media/image8.png"/><Relationship Id="rId10" Type="http://schemas.openxmlformats.org/officeDocument/2006/relationships/image" Target="../media/image21.png"/><Relationship Id="rId4" Type="http://schemas.openxmlformats.org/officeDocument/2006/relationships/image" Target="../media/image7.png"/><Relationship Id="rId9" Type="http://schemas.openxmlformats.org/officeDocument/2006/relationships/image" Target="../media/image20.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5.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65137DF-B1A4-4CB5-AC15-5920DC0983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Graphic 10">
            <a:extLst>
              <a:ext uri="{FF2B5EF4-FFF2-40B4-BE49-F238E27FC236}">
                <a16:creationId xmlns:a16="http://schemas.microsoft.com/office/drawing/2014/main" id="{162D4572-9A7D-4F5C-8592-71CEDD98A2E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3374250" y="-1962494"/>
            <a:ext cx="5470372" cy="12188952"/>
          </a:xfrm>
          <a:prstGeom prst="rect">
            <a:avLst/>
          </a:prstGeom>
        </p:spPr>
      </p:pic>
      <p:pic>
        <p:nvPicPr>
          <p:cNvPr id="4" name="Image 3">
            <a:extLst>
              <a:ext uri="{FF2B5EF4-FFF2-40B4-BE49-F238E27FC236}">
                <a16:creationId xmlns:a16="http://schemas.microsoft.com/office/drawing/2014/main" id="{ACEA44E5-CCD0-EC99-A0AF-C1C38B57EEBA}"/>
              </a:ext>
            </a:extLst>
          </p:cNvPr>
          <p:cNvPicPr>
            <a:picLocks noChangeAspect="1"/>
          </p:cNvPicPr>
          <p:nvPr/>
        </p:nvPicPr>
        <p:blipFill>
          <a:blip r:embed="rId4"/>
          <a:stretch>
            <a:fillRect/>
          </a:stretch>
        </p:blipFill>
        <p:spPr>
          <a:xfrm>
            <a:off x="13374" y="1"/>
            <a:ext cx="3125258" cy="710996"/>
          </a:xfrm>
          <a:prstGeom prst="rect">
            <a:avLst/>
          </a:prstGeom>
        </p:spPr>
      </p:pic>
      <p:sp>
        <p:nvSpPr>
          <p:cNvPr id="2" name="Titre 1">
            <a:extLst>
              <a:ext uri="{FF2B5EF4-FFF2-40B4-BE49-F238E27FC236}">
                <a16:creationId xmlns:a16="http://schemas.microsoft.com/office/drawing/2014/main" id="{AFAB005A-6D6F-67D0-43F0-5010E2687084}"/>
              </a:ext>
            </a:extLst>
          </p:cNvPr>
          <p:cNvSpPr>
            <a:spLocks noGrp="1"/>
          </p:cNvSpPr>
          <p:nvPr>
            <p:ph type="ctrTitle"/>
          </p:nvPr>
        </p:nvSpPr>
        <p:spPr>
          <a:xfrm>
            <a:off x="1454109" y="3351780"/>
            <a:ext cx="9283781" cy="1405965"/>
          </a:xfrm>
        </p:spPr>
        <p:txBody>
          <a:bodyPr>
            <a:normAutofit/>
          </a:bodyPr>
          <a:lstStyle/>
          <a:p>
            <a:r>
              <a:rPr lang="fr-CH" sz="4600" dirty="0"/>
              <a:t>Simulation of a </a:t>
            </a:r>
            <a:r>
              <a:rPr lang="fr-CH" sz="4600" dirty="0" err="1"/>
              <a:t>Bimetallic</a:t>
            </a:r>
            <a:r>
              <a:rPr lang="fr-CH" sz="4600" dirty="0"/>
              <a:t> </a:t>
            </a:r>
            <a:r>
              <a:rPr lang="fr-CH" sz="4600" dirty="0" err="1"/>
              <a:t>Alloy</a:t>
            </a:r>
            <a:r>
              <a:rPr lang="fr-CH" sz="4600" dirty="0"/>
              <a:t> </a:t>
            </a:r>
            <a:r>
              <a:rPr lang="fr-CH" sz="4600" dirty="0" err="1"/>
              <a:t>Cooling</a:t>
            </a:r>
            <a:r>
              <a:rPr lang="fr-CH" sz="4600" dirty="0"/>
              <a:t> Process</a:t>
            </a:r>
          </a:p>
        </p:txBody>
      </p:sp>
      <p:sp>
        <p:nvSpPr>
          <p:cNvPr id="3" name="Sous-titre 2">
            <a:extLst>
              <a:ext uri="{FF2B5EF4-FFF2-40B4-BE49-F238E27FC236}">
                <a16:creationId xmlns:a16="http://schemas.microsoft.com/office/drawing/2014/main" id="{3B17DF00-0933-4559-E10F-224044DBD54C}"/>
              </a:ext>
            </a:extLst>
          </p:cNvPr>
          <p:cNvSpPr>
            <a:spLocks noGrp="1"/>
          </p:cNvSpPr>
          <p:nvPr>
            <p:ph type="subTitle" idx="1"/>
          </p:nvPr>
        </p:nvSpPr>
        <p:spPr>
          <a:xfrm>
            <a:off x="1144890" y="4832636"/>
            <a:ext cx="9929091" cy="1221815"/>
          </a:xfrm>
        </p:spPr>
        <p:txBody>
          <a:bodyPr>
            <a:normAutofit/>
          </a:bodyPr>
          <a:lstStyle/>
          <a:p>
            <a:r>
              <a:rPr lang="en-US" sz="1400" dirty="0">
                <a:latin typeface="Times New Roman" panose="02020603050405020304" pitchFamily="18" charset="0"/>
                <a:ea typeface="Lato" panose="020F0502020204030203" pitchFamily="34" charset="0"/>
              </a:rPr>
              <a:t>R</a:t>
            </a:r>
            <a:r>
              <a:rPr lang="en-US" sz="1400" dirty="0">
                <a:effectLst/>
                <a:latin typeface="Times New Roman" panose="02020603050405020304" pitchFamily="18" charset="0"/>
                <a:ea typeface="Lato" panose="020F0502020204030203" pitchFamily="34" charset="0"/>
              </a:rPr>
              <a:t>. Rozsnyo</a:t>
            </a:r>
            <a:r>
              <a:rPr lang="en-US" sz="1400" baseline="30000" dirty="0">
                <a:effectLst/>
                <a:latin typeface="Times New Roman" panose="02020603050405020304" pitchFamily="18" charset="0"/>
                <a:ea typeface="Lato" panose="020F0502020204030203" pitchFamily="34" charset="0"/>
              </a:rPr>
              <a:t>1</a:t>
            </a:r>
            <a:r>
              <a:rPr lang="en-US" sz="1400" dirty="0">
                <a:effectLst/>
                <a:latin typeface="Times New Roman" panose="02020603050405020304" pitchFamily="18" charset="0"/>
                <a:ea typeface="Lato" panose="020F0502020204030203" pitchFamily="34" charset="0"/>
              </a:rPr>
              <a:t>, A. Masserey</a:t>
            </a:r>
            <a:r>
              <a:rPr lang="en-US" sz="1400" baseline="30000" dirty="0">
                <a:effectLst/>
                <a:latin typeface="Times New Roman" panose="02020603050405020304" pitchFamily="18" charset="0"/>
                <a:ea typeface="Lato" panose="020F0502020204030203" pitchFamily="34" charset="0"/>
              </a:rPr>
              <a:t>1</a:t>
            </a:r>
            <a:r>
              <a:rPr lang="en-US" sz="1400" dirty="0">
                <a:effectLst/>
                <a:latin typeface="Times New Roman" panose="02020603050405020304" pitchFamily="18" charset="0"/>
                <a:ea typeface="Lato" panose="020F0502020204030203" pitchFamily="34" charset="0"/>
              </a:rPr>
              <a:t>, F. Carrard</a:t>
            </a:r>
            <a:r>
              <a:rPr lang="en-US" sz="1400" baseline="30000" dirty="0">
                <a:effectLst/>
                <a:latin typeface="Times New Roman" panose="02020603050405020304" pitchFamily="18" charset="0"/>
                <a:ea typeface="Lato" panose="020F0502020204030203" pitchFamily="34" charset="0"/>
              </a:rPr>
              <a:t>1</a:t>
            </a:r>
            <a:r>
              <a:rPr lang="en-US" sz="1400" dirty="0">
                <a:effectLst/>
                <a:latin typeface="Times New Roman" panose="02020603050405020304" pitchFamily="18" charset="0"/>
                <a:ea typeface="Lato" panose="020F0502020204030203" pitchFamily="34" charset="0"/>
              </a:rPr>
              <a:t>, V. Sanchez Mejia</a:t>
            </a:r>
            <a:r>
              <a:rPr lang="en-US" sz="1400" baseline="30000" dirty="0">
                <a:effectLst/>
                <a:latin typeface="Times New Roman" panose="02020603050405020304" pitchFamily="18" charset="0"/>
                <a:ea typeface="Lato" panose="020F0502020204030203" pitchFamily="34" charset="0"/>
              </a:rPr>
              <a:t>1</a:t>
            </a:r>
            <a:r>
              <a:rPr lang="en-US" sz="1400" dirty="0">
                <a:effectLst/>
                <a:latin typeface="Times New Roman" panose="02020603050405020304" pitchFamily="18" charset="0"/>
                <a:ea typeface="Lato" panose="020F0502020204030203" pitchFamily="34" charset="0"/>
              </a:rPr>
              <a:t>, N. Hofmann</a:t>
            </a:r>
            <a:r>
              <a:rPr lang="en-US" sz="1400" baseline="30000" dirty="0">
                <a:effectLst/>
                <a:latin typeface="Times New Roman" panose="02020603050405020304" pitchFamily="18" charset="0"/>
                <a:ea typeface="Lato" panose="020F0502020204030203" pitchFamily="34" charset="0"/>
              </a:rPr>
              <a:t>2</a:t>
            </a:r>
            <a:r>
              <a:rPr lang="en-US" sz="1400" dirty="0">
                <a:effectLst/>
                <a:latin typeface="Times New Roman" panose="02020603050405020304" pitchFamily="18" charset="0"/>
                <a:ea typeface="Lato" panose="020F0502020204030203" pitchFamily="34" charset="0"/>
              </a:rPr>
              <a:t>, S. Maas</a:t>
            </a:r>
            <a:r>
              <a:rPr lang="en-US" sz="1400" baseline="30000" dirty="0">
                <a:effectLst/>
                <a:latin typeface="Times New Roman" panose="02020603050405020304" pitchFamily="18" charset="0"/>
                <a:ea typeface="Lato" panose="020F0502020204030203" pitchFamily="34" charset="0"/>
              </a:rPr>
              <a:t>2</a:t>
            </a:r>
            <a:r>
              <a:rPr lang="en-US" sz="1400" dirty="0">
                <a:effectLst/>
                <a:latin typeface="Times New Roman" panose="02020603050405020304" pitchFamily="18" charset="0"/>
                <a:ea typeface="Lato" panose="020F0502020204030203" pitchFamily="34" charset="0"/>
              </a:rPr>
              <a:t>, M. Hotic</a:t>
            </a:r>
            <a:r>
              <a:rPr lang="en-US" sz="1400" baseline="30000" dirty="0">
                <a:effectLst/>
                <a:latin typeface="Times New Roman" panose="02020603050405020304" pitchFamily="18" charset="0"/>
                <a:ea typeface="Lato" panose="020F0502020204030203" pitchFamily="34" charset="0"/>
              </a:rPr>
              <a:t>2</a:t>
            </a:r>
            <a:r>
              <a:rPr lang="en-US" sz="1400" dirty="0">
                <a:effectLst/>
                <a:latin typeface="Times New Roman" panose="02020603050405020304" pitchFamily="18" charset="0"/>
                <a:ea typeface="Lato" panose="020F0502020204030203" pitchFamily="34" charset="0"/>
              </a:rPr>
              <a:t>, P. Schoass</a:t>
            </a:r>
            <a:r>
              <a:rPr lang="en-US" sz="1400" baseline="30000" dirty="0">
                <a:effectLst/>
                <a:latin typeface="Times New Roman" panose="02020603050405020304" pitchFamily="18" charset="0"/>
                <a:ea typeface="Lato" panose="020F0502020204030203" pitchFamily="34" charset="0"/>
              </a:rPr>
              <a:t>2</a:t>
            </a:r>
            <a:r>
              <a:rPr lang="en-US" sz="1400" dirty="0">
                <a:effectLst/>
                <a:latin typeface="Times New Roman" panose="02020603050405020304" pitchFamily="18" charset="0"/>
                <a:ea typeface="Lato" panose="020F0502020204030203" pitchFamily="34" charset="0"/>
              </a:rPr>
              <a:t>, H. Freisse</a:t>
            </a:r>
            <a:r>
              <a:rPr lang="en-US" sz="1400" baseline="30000" dirty="0">
                <a:effectLst/>
                <a:latin typeface="Times New Roman" panose="02020603050405020304" pitchFamily="18" charset="0"/>
                <a:ea typeface="Lato" panose="020F0502020204030203" pitchFamily="34" charset="0"/>
              </a:rPr>
              <a:t>3</a:t>
            </a:r>
            <a:r>
              <a:rPr lang="en-US" sz="1400" dirty="0">
                <a:effectLst/>
                <a:latin typeface="Times New Roman" panose="02020603050405020304" pitchFamily="18" charset="0"/>
                <a:ea typeface="Lato" panose="020F0502020204030203" pitchFamily="34" charset="0"/>
              </a:rPr>
              <a:t>, F. Lienard</a:t>
            </a:r>
            <a:r>
              <a:rPr lang="en-US" sz="1400" baseline="30000" dirty="0">
                <a:effectLst/>
                <a:latin typeface="Times New Roman" panose="02020603050405020304" pitchFamily="18" charset="0"/>
                <a:ea typeface="Lato" panose="020F0502020204030203" pitchFamily="34" charset="0"/>
              </a:rPr>
              <a:t>3</a:t>
            </a:r>
          </a:p>
          <a:p>
            <a:r>
              <a:rPr lang="en-US" sz="1400" dirty="0">
                <a:effectLst/>
                <a:latin typeface="Times New Roman" panose="02020603050405020304" pitchFamily="18" charset="0"/>
                <a:ea typeface="Lato" panose="020F0502020204030203" pitchFamily="34" charset="0"/>
              </a:rPr>
              <a:t>1. </a:t>
            </a:r>
            <a:r>
              <a:rPr lang="en-US" sz="1400" dirty="0" err="1">
                <a:effectLst/>
                <a:latin typeface="Times New Roman" panose="02020603050405020304" pitchFamily="18" charset="0"/>
                <a:ea typeface="Lato" panose="020F0502020204030203" pitchFamily="34" charset="0"/>
              </a:rPr>
              <a:t>hepia</a:t>
            </a:r>
            <a:r>
              <a:rPr lang="en-US" sz="1400" dirty="0">
                <a:effectLst/>
                <a:latin typeface="Times New Roman" panose="02020603050405020304" pitchFamily="18" charset="0"/>
                <a:ea typeface="Lato" panose="020F0502020204030203" pitchFamily="34" charset="0"/>
              </a:rPr>
              <a:t>, HES-SO Geneva, </a:t>
            </a:r>
            <a:r>
              <a:rPr lang="en-GB" sz="1400" dirty="0">
                <a:effectLst/>
                <a:latin typeface="Times New Roman" panose="02020603050405020304" pitchFamily="18" charset="0"/>
                <a:ea typeface="Lato" panose="020F0502020204030203" pitchFamily="34" charset="0"/>
              </a:rPr>
              <a:t>University of Applied Sciences and Arts Western Switzerland                                                                                                                                         2. FHNW, University of Applied Sciences and Arts Northwestern Switzerland                                                                                                                                                            </a:t>
            </a:r>
            <a:r>
              <a:rPr lang="de-CH" sz="1400" dirty="0">
                <a:latin typeface="Times New Roman" panose="02020603050405020304" pitchFamily="18" charset="0"/>
                <a:ea typeface="Lato" panose="020F0502020204030203" pitchFamily="34" charset="0"/>
              </a:rPr>
              <a:t>3. K</a:t>
            </a:r>
            <a:r>
              <a:rPr lang="de-CH" sz="1400" dirty="0">
                <a:effectLst/>
                <a:latin typeface="Times New Roman" panose="02020603050405020304" pitchFamily="18" charset="0"/>
                <a:ea typeface="Lato" panose="020F0502020204030203" pitchFamily="34" charset="0"/>
              </a:rPr>
              <a:t>ugler </a:t>
            </a:r>
            <a:r>
              <a:rPr lang="de-CH" sz="1400" dirty="0" err="1">
                <a:effectLst/>
                <a:latin typeface="Times New Roman" panose="02020603050405020304" pitchFamily="18" charset="0"/>
                <a:ea typeface="Lato" panose="020F0502020204030203" pitchFamily="34" charset="0"/>
              </a:rPr>
              <a:t>Bimetal</a:t>
            </a:r>
            <a:r>
              <a:rPr lang="de-CH" sz="1400" dirty="0">
                <a:effectLst/>
                <a:latin typeface="Times New Roman" panose="02020603050405020304" pitchFamily="18" charset="0"/>
                <a:ea typeface="Lato" panose="020F0502020204030203" pitchFamily="34" charset="0"/>
              </a:rPr>
              <a:t> SA, Geneva, </a:t>
            </a:r>
            <a:r>
              <a:rPr lang="de-CH" sz="1400" dirty="0" err="1">
                <a:effectLst/>
                <a:latin typeface="Times New Roman" panose="02020603050405020304" pitchFamily="18" charset="0"/>
                <a:ea typeface="Lato" panose="020F0502020204030203" pitchFamily="34" charset="0"/>
              </a:rPr>
              <a:t>Switzerland</a:t>
            </a:r>
            <a:endParaRPr lang="fr-CH" sz="1400" dirty="0">
              <a:effectLst/>
              <a:latin typeface="Times New Roman" panose="02020603050405020304" pitchFamily="18" charset="0"/>
              <a:ea typeface="Times New Roman" panose="02020603050405020304" pitchFamily="18" charset="0"/>
            </a:endParaRPr>
          </a:p>
          <a:p>
            <a:endParaRPr lang="fr-CH" sz="1400" dirty="0"/>
          </a:p>
        </p:txBody>
      </p:sp>
      <p:sp>
        <p:nvSpPr>
          <p:cNvPr id="13" name="Rectangle 12">
            <a:extLst>
              <a:ext uri="{FF2B5EF4-FFF2-40B4-BE49-F238E27FC236}">
                <a16:creationId xmlns:a16="http://schemas.microsoft.com/office/drawing/2014/main" id="{C97BB80D-6528-4587-B88F-8DE929799A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21" y="685797"/>
            <a:ext cx="118872" cy="155045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D2F3E849-003B-4492-8C12-F7CC497F5A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073128" y="6172201"/>
            <a:ext cx="118872" cy="685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Image 5" descr="Une image contenant léger, lampe&#10;&#10;Description générée automatiquement avec une confiance moyenne">
            <a:extLst>
              <a:ext uri="{FF2B5EF4-FFF2-40B4-BE49-F238E27FC236}">
                <a16:creationId xmlns:a16="http://schemas.microsoft.com/office/drawing/2014/main" id="{11D18085-F13E-0E2A-F6D5-F8E158D8DF1D}"/>
              </a:ext>
            </a:extLst>
          </p:cNvPr>
          <p:cNvPicPr>
            <a:picLocks noChangeAspect="1"/>
          </p:cNvPicPr>
          <p:nvPr/>
        </p:nvPicPr>
        <p:blipFill>
          <a:blip r:embed="rId5"/>
          <a:stretch>
            <a:fillRect/>
          </a:stretch>
        </p:blipFill>
        <p:spPr>
          <a:xfrm>
            <a:off x="3117964" y="141744"/>
            <a:ext cx="5855115" cy="3171834"/>
          </a:xfrm>
          <a:prstGeom prst="rect">
            <a:avLst/>
          </a:prstGeom>
        </p:spPr>
      </p:pic>
      <p:pic>
        <p:nvPicPr>
          <p:cNvPr id="16" name="Image 15" descr="Une image contenant texte, Police, logo, Graphique&#10;&#10;Description générée automatiquement">
            <a:extLst>
              <a:ext uri="{FF2B5EF4-FFF2-40B4-BE49-F238E27FC236}">
                <a16:creationId xmlns:a16="http://schemas.microsoft.com/office/drawing/2014/main" id="{CA6BDFCC-383D-3E9A-B01D-AEFE2908685E}"/>
              </a:ext>
            </a:extLst>
          </p:cNvPr>
          <p:cNvPicPr>
            <a:picLocks noChangeAspect="1"/>
          </p:cNvPicPr>
          <p:nvPr/>
        </p:nvPicPr>
        <p:blipFill>
          <a:blip r:embed="rId6"/>
          <a:stretch>
            <a:fillRect/>
          </a:stretch>
        </p:blipFill>
        <p:spPr>
          <a:xfrm>
            <a:off x="8831034" y="6210402"/>
            <a:ext cx="3003210" cy="618413"/>
          </a:xfrm>
          <a:prstGeom prst="rect">
            <a:avLst/>
          </a:prstGeom>
        </p:spPr>
      </p:pic>
      <p:pic>
        <p:nvPicPr>
          <p:cNvPr id="18" name="Image 17" descr="Une image contenant Police, texte, blanc, typographie&#10;&#10;Description générée automatiquement">
            <a:extLst>
              <a:ext uri="{FF2B5EF4-FFF2-40B4-BE49-F238E27FC236}">
                <a16:creationId xmlns:a16="http://schemas.microsoft.com/office/drawing/2014/main" id="{85073125-C218-3F0D-0D42-2E1466FE13CA}"/>
              </a:ext>
            </a:extLst>
          </p:cNvPr>
          <p:cNvPicPr>
            <a:picLocks noChangeAspect="1"/>
          </p:cNvPicPr>
          <p:nvPr/>
        </p:nvPicPr>
        <p:blipFill>
          <a:blip r:embed="rId7"/>
          <a:stretch>
            <a:fillRect/>
          </a:stretch>
        </p:blipFill>
        <p:spPr>
          <a:xfrm>
            <a:off x="5455070" y="6210098"/>
            <a:ext cx="2764207" cy="643393"/>
          </a:xfrm>
          <a:prstGeom prst="rect">
            <a:avLst/>
          </a:prstGeom>
        </p:spPr>
      </p:pic>
      <p:pic>
        <p:nvPicPr>
          <p:cNvPr id="22" name="Image 21" descr="Une image contenant texte, Police, logo, blanc&#10;&#10;Description générée automatiquement">
            <a:extLst>
              <a:ext uri="{FF2B5EF4-FFF2-40B4-BE49-F238E27FC236}">
                <a16:creationId xmlns:a16="http://schemas.microsoft.com/office/drawing/2014/main" id="{6E2740AC-F9A2-74DB-D45D-A037B6C36EDD}"/>
              </a:ext>
            </a:extLst>
          </p:cNvPr>
          <p:cNvPicPr>
            <a:picLocks noChangeAspect="1"/>
          </p:cNvPicPr>
          <p:nvPr/>
        </p:nvPicPr>
        <p:blipFill>
          <a:blip r:embed="rId8"/>
          <a:stretch>
            <a:fillRect/>
          </a:stretch>
        </p:blipFill>
        <p:spPr>
          <a:xfrm>
            <a:off x="255908" y="6210402"/>
            <a:ext cx="2102801" cy="643089"/>
          </a:xfrm>
          <a:prstGeom prst="rect">
            <a:avLst/>
          </a:prstGeom>
        </p:spPr>
      </p:pic>
      <p:pic>
        <p:nvPicPr>
          <p:cNvPr id="24" name="Image 23" descr="Une image contenant texte, Police, capture d’écran, blanc&#10;&#10;Description générée automatiquement">
            <a:extLst>
              <a:ext uri="{FF2B5EF4-FFF2-40B4-BE49-F238E27FC236}">
                <a16:creationId xmlns:a16="http://schemas.microsoft.com/office/drawing/2014/main" id="{6AE16150-58FC-B133-778B-D7CD85ABF664}"/>
              </a:ext>
            </a:extLst>
          </p:cNvPr>
          <p:cNvPicPr>
            <a:picLocks noChangeAspect="1"/>
          </p:cNvPicPr>
          <p:nvPr/>
        </p:nvPicPr>
        <p:blipFill>
          <a:blip r:embed="rId9"/>
          <a:stretch>
            <a:fillRect/>
          </a:stretch>
        </p:blipFill>
        <p:spPr>
          <a:xfrm>
            <a:off x="2827933" y="6172201"/>
            <a:ext cx="2015380" cy="609301"/>
          </a:xfrm>
          <a:prstGeom prst="rect">
            <a:avLst/>
          </a:prstGeom>
        </p:spPr>
      </p:pic>
    </p:spTree>
    <p:extLst>
      <p:ext uri="{BB962C8B-B14F-4D97-AF65-F5344CB8AC3E}">
        <p14:creationId xmlns:p14="http://schemas.microsoft.com/office/powerpoint/2010/main" val="29526409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D2AF16-545E-2ED8-D181-4B8611C00F7C}"/>
              </a:ext>
            </a:extLst>
          </p:cNvPr>
          <p:cNvSpPr>
            <a:spLocks noGrp="1"/>
          </p:cNvSpPr>
          <p:nvPr>
            <p:ph type="title"/>
          </p:nvPr>
        </p:nvSpPr>
        <p:spPr>
          <a:xfrm>
            <a:off x="8689811" y="155987"/>
            <a:ext cx="3227962" cy="980029"/>
          </a:xfrm>
        </p:spPr>
        <p:txBody>
          <a:bodyPr/>
          <a:lstStyle/>
          <a:p>
            <a:r>
              <a:rPr lang="fr-CH" dirty="0"/>
              <a:t>Introduction</a:t>
            </a:r>
          </a:p>
        </p:txBody>
      </p:sp>
      <p:sp>
        <p:nvSpPr>
          <p:cNvPr id="3" name="Espace réservé du contenu 2">
            <a:extLst>
              <a:ext uri="{FF2B5EF4-FFF2-40B4-BE49-F238E27FC236}">
                <a16:creationId xmlns:a16="http://schemas.microsoft.com/office/drawing/2014/main" id="{74CE0B1D-7B03-983B-F0A4-FA871CC258EC}"/>
              </a:ext>
            </a:extLst>
          </p:cNvPr>
          <p:cNvSpPr>
            <a:spLocks noGrp="1"/>
          </p:cNvSpPr>
          <p:nvPr>
            <p:ph idx="1"/>
          </p:nvPr>
        </p:nvSpPr>
        <p:spPr>
          <a:xfrm>
            <a:off x="470171" y="1136016"/>
            <a:ext cx="5174850" cy="5015771"/>
          </a:xfrm>
        </p:spPr>
        <p:txBody>
          <a:bodyPr>
            <a:normAutofit fontScale="62500" lnSpcReduction="20000"/>
          </a:bodyPr>
          <a:lstStyle/>
          <a:p>
            <a:r>
              <a:rPr lang="fr-CH" sz="3800" dirty="0">
                <a:solidFill>
                  <a:schemeClr val="accent1"/>
                </a:solidFill>
              </a:rPr>
              <a:t>The Project</a:t>
            </a:r>
          </a:p>
          <a:p>
            <a:pPr marL="0" indent="0">
              <a:buNone/>
            </a:pPr>
            <a:r>
              <a:rPr lang="fr-CH" sz="3800" dirty="0"/>
              <a:t>- </a:t>
            </a:r>
            <a:r>
              <a:rPr lang="fr-CH" sz="3800" dirty="0" err="1"/>
              <a:t>Numerical</a:t>
            </a:r>
            <a:r>
              <a:rPr lang="fr-CH" sz="3800" dirty="0"/>
              <a:t> </a:t>
            </a:r>
            <a:r>
              <a:rPr lang="fr-CH" sz="3800" dirty="0" err="1"/>
              <a:t>Modelling</a:t>
            </a:r>
            <a:r>
              <a:rPr lang="fr-CH" sz="3800" dirty="0"/>
              <a:t> of an </a:t>
            </a:r>
            <a:r>
              <a:rPr lang="fr-CH" sz="3800" dirty="0" err="1"/>
              <a:t>Industrial</a:t>
            </a:r>
            <a:r>
              <a:rPr lang="fr-CH" sz="3800" dirty="0"/>
              <a:t> Process for </a:t>
            </a:r>
            <a:r>
              <a:rPr lang="fr-CH" sz="3800" dirty="0" err="1"/>
              <a:t>Bimetallic</a:t>
            </a:r>
            <a:r>
              <a:rPr lang="fr-CH" sz="3800" dirty="0"/>
              <a:t> </a:t>
            </a:r>
            <a:r>
              <a:rPr lang="fr-CH" sz="3800" dirty="0" err="1"/>
              <a:t>Alloy</a:t>
            </a:r>
            <a:r>
              <a:rPr lang="fr-CH" sz="3800" dirty="0"/>
              <a:t> Casting (MIPBAC)</a:t>
            </a:r>
          </a:p>
          <a:p>
            <a:pPr marL="0" indent="0">
              <a:buNone/>
            </a:pPr>
            <a:r>
              <a:rPr lang="fr-CH" sz="3800" dirty="0"/>
              <a:t>- </a:t>
            </a:r>
            <a:r>
              <a:rPr lang="fr-CH" sz="3800" dirty="0" err="1"/>
              <a:t>Innosuisse</a:t>
            </a:r>
            <a:r>
              <a:rPr lang="fr-CH" sz="3800" dirty="0"/>
              <a:t> Project (</a:t>
            </a:r>
            <a:r>
              <a:rPr lang="fr-CH" sz="3800" dirty="0" err="1"/>
              <a:t>Swiss</a:t>
            </a:r>
            <a:r>
              <a:rPr lang="fr-CH" sz="3800" dirty="0"/>
              <a:t> Innovation Agency, Bern-CH, </a:t>
            </a:r>
            <a:r>
              <a:rPr lang="fr-CH" sz="3800" dirty="0" err="1"/>
              <a:t>ref</a:t>
            </a:r>
            <a:r>
              <a:rPr lang="fr-CH" sz="3800" dirty="0"/>
              <a:t>. 102.365)</a:t>
            </a:r>
          </a:p>
          <a:p>
            <a:r>
              <a:rPr lang="fr-CH" sz="3800" dirty="0">
                <a:solidFill>
                  <a:schemeClr val="accent1"/>
                </a:solidFill>
              </a:rPr>
              <a:t>Goals</a:t>
            </a:r>
          </a:p>
          <a:p>
            <a:pPr marL="0" indent="0">
              <a:buNone/>
            </a:pPr>
            <a:r>
              <a:rPr lang="en-US" sz="3800" dirty="0"/>
              <a:t>- Reduce shrinkage, porosity and cracks in bimetallic alloys (Steel-</a:t>
            </a:r>
            <a:r>
              <a:rPr lang="en-US" sz="3800" dirty="0" err="1"/>
              <a:t>Tokat</a:t>
            </a:r>
            <a:r>
              <a:rPr lang="en-US" sz="3800" dirty="0"/>
              <a:t>) by optimization of the cooling process</a:t>
            </a:r>
          </a:p>
          <a:p>
            <a:r>
              <a:rPr lang="en-US" sz="3800" dirty="0">
                <a:solidFill>
                  <a:schemeClr val="accent1"/>
                </a:solidFill>
              </a:rPr>
              <a:t>Challenges</a:t>
            </a:r>
          </a:p>
          <a:p>
            <a:pPr marL="0" indent="0">
              <a:buNone/>
            </a:pPr>
            <a:r>
              <a:rPr lang="en-US" sz="3800" dirty="0"/>
              <a:t>- Modeling the process with COMSOL   Multiphysics</a:t>
            </a:r>
          </a:p>
          <a:p>
            <a:pPr marL="0" indent="0">
              <a:buNone/>
            </a:pPr>
            <a:r>
              <a:rPr lang="en-US" sz="3800" dirty="0"/>
              <a:t>- Material characterization</a:t>
            </a:r>
          </a:p>
          <a:p>
            <a:pPr marL="0" indent="0">
              <a:buNone/>
            </a:pPr>
            <a:r>
              <a:rPr lang="en-US" sz="3800" dirty="0"/>
              <a:t>- Experimental validations</a:t>
            </a:r>
          </a:p>
          <a:p>
            <a:endParaRPr lang="fr-CH" dirty="0"/>
          </a:p>
        </p:txBody>
      </p:sp>
      <p:pic>
        <p:nvPicPr>
          <p:cNvPr id="4" name="Image 3" descr="Une image contenant texte, Police, logo, Graphique&#10;&#10;Description générée automatiquement">
            <a:extLst>
              <a:ext uri="{FF2B5EF4-FFF2-40B4-BE49-F238E27FC236}">
                <a16:creationId xmlns:a16="http://schemas.microsoft.com/office/drawing/2014/main" id="{C281B8FA-6681-6A83-3BCA-6ACF768B5942}"/>
              </a:ext>
            </a:extLst>
          </p:cNvPr>
          <p:cNvPicPr>
            <a:picLocks noChangeAspect="1"/>
          </p:cNvPicPr>
          <p:nvPr/>
        </p:nvPicPr>
        <p:blipFill>
          <a:blip r:embed="rId2"/>
          <a:stretch>
            <a:fillRect/>
          </a:stretch>
        </p:blipFill>
        <p:spPr>
          <a:xfrm>
            <a:off x="8986150" y="6213861"/>
            <a:ext cx="3003210" cy="618413"/>
          </a:xfrm>
          <a:prstGeom prst="rect">
            <a:avLst/>
          </a:prstGeom>
        </p:spPr>
      </p:pic>
      <p:pic>
        <p:nvPicPr>
          <p:cNvPr id="5" name="Image 4" descr="Une image contenant Police, texte, blanc, typographie&#10;&#10;Description générée automatiquement">
            <a:extLst>
              <a:ext uri="{FF2B5EF4-FFF2-40B4-BE49-F238E27FC236}">
                <a16:creationId xmlns:a16="http://schemas.microsoft.com/office/drawing/2014/main" id="{B2374779-E986-A301-39E5-2DFE41E6169C}"/>
              </a:ext>
            </a:extLst>
          </p:cNvPr>
          <p:cNvPicPr>
            <a:picLocks noChangeAspect="1"/>
          </p:cNvPicPr>
          <p:nvPr/>
        </p:nvPicPr>
        <p:blipFill>
          <a:blip r:embed="rId3"/>
          <a:stretch>
            <a:fillRect/>
          </a:stretch>
        </p:blipFill>
        <p:spPr>
          <a:xfrm>
            <a:off x="5569990" y="6214607"/>
            <a:ext cx="2764207" cy="643393"/>
          </a:xfrm>
          <a:prstGeom prst="rect">
            <a:avLst/>
          </a:prstGeom>
        </p:spPr>
      </p:pic>
      <p:pic>
        <p:nvPicPr>
          <p:cNvPr id="6" name="Image 5" descr="Une image contenant texte, Police, logo, blanc&#10;&#10;Description générée automatiquement">
            <a:extLst>
              <a:ext uri="{FF2B5EF4-FFF2-40B4-BE49-F238E27FC236}">
                <a16:creationId xmlns:a16="http://schemas.microsoft.com/office/drawing/2014/main" id="{534A90AB-CF67-464F-0C6F-A16D2ABBA9CE}"/>
              </a:ext>
            </a:extLst>
          </p:cNvPr>
          <p:cNvPicPr>
            <a:picLocks noChangeAspect="1"/>
          </p:cNvPicPr>
          <p:nvPr/>
        </p:nvPicPr>
        <p:blipFill>
          <a:blip r:embed="rId4"/>
          <a:stretch>
            <a:fillRect/>
          </a:stretch>
        </p:blipFill>
        <p:spPr>
          <a:xfrm>
            <a:off x="300295" y="6210402"/>
            <a:ext cx="2102801" cy="643089"/>
          </a:xfrm>
          <a:prstGeom prst="rect">
            <a:avLst/>
          </a:prstGeom>
        </p:spPr>
      </p:pic>
      <p:pic>
        <p:nvPicPr>
          <p:cNvPr id="7" name="Image 6" descr="Une image contenant texte, Police, capture d’écran, blanc&#10;&#10;Description générée automatiquement">
            <a:extLst>
              <a:ext uri="{FF2B5EF4-FFF2-40B4-BE49-F238E27FC236}">
                <a16:creationId xmlns:a16="http://schemas.microsoft.com/office/drawing/2014/main" id="{90958989-8789-EEA2-593C-E4B23FD0CF45}"/>
              </a:ext>
            </a:extLst>
          </p:cNvPr>
          <p:cNvPicPr>
            <a:picLocks noChangeAspect="1"/>
          </p:cNvPicPr>
          <p:nvPr/>
        </p:nvPicPr>
        <p:blipFill>
          <a:blip r:embed="rId5"/>
          <a:stretch>
            <a:fillRect/>
          </a:stretch>
        </p:blipFill>
        <p:spPr>
          <a:xfrm>
            <a:off x="2978853" y="6210402"/>
            <a:ext cx="2015380" cy="609301"/>
          </a:xfrm>
          <a:prstGeom prst="rect">
            <a:avLst/>
          </a:prstGeom>
        </p:spPr>
      </p:pic>
      <p:pic>
        <p:nvPicPr>
          <p:cNvPr id="8" name="Image 7">
            <a:extLst>
              <a:ext uri="{FF2B5EF4-FFF2-40B4-BE49-F238E27FC236}">
                <a16:creationId xmlns:a16="http://schemas.microsoft.com/office/drawing/2014/main" id="{BA93BC43-BE92-FA27-2C10-9A2586B282B5}"/>
              </a:ext>
            </a:extLst>
          </p:cNvPr>
          <p:cNvPicPr>
            <a:picLocks noChangeAspect="1"/>
          </p:cNvPicPr>
          <p:nvPr/>
        </p:nvPicPr>
        <p:blipFill>
          <a:blip r:embed="rId6"/>
          <a:stretch>
            <a:fillRect/>
          </a:stretch>
        </p:blipFill>
        <p:spPr>
          <a:xfrm>
            <a:off x="13374" y="1"/>
            <a:ext cx="3125258" cy="710996"/>
          </a:xfrm>
          <a:prstGeom prst="rect">
            <a:avLst/>
          </a:prstGeom>
        </p:spPr>
      </p:pic>
      <p:pic>
        <p:nvPicPr>
          <p:cNvPr id="10" name="Image 9" descr="Une image contenant plein air, sol, rouge, feu&#10;&#10;Description générée automatiquement">
            <a:extLst>
              <a:ext uri="{FF2B5EF4-FFF2-40B4-BE49-F238E27FC236}">
                <a16:creationId xmlns:a16="http://schemas.microsoft.com/office/drawing/2014/main" id="{A8D8904F-6832-6FA5-9930-72FA925F10A5}"/>
              </a:ext>
            </a:extLst>
          </p:cNvPr>
          <p:cNvPicPr>
            <a:picLocks noChangeAspect="1"/>
          </p:cNvPicPr>
          <p:nvPr/>
        </p:nvPicPr>
        <p:blipFill>
          <a:blip r:embed="rId7"/>
          <a:stretch>
            <a:fillRect/>
          </a:stretch>
        </p:blipFill>
        <p:spPr>
          <a:xfrm>
            <a:off x="5812106" y="1354748"/>
            <a:ext cx="3082657" cy="2066154"/>
          </a:xfrm>
          <a:prstGeom prst="rect">
            <a:avLst/>
          </a:prstGeom>
        </p:spPr>
      </p:pic>
      <p:pic>
        <p:nvPicPr>
          <p:cNvPr id="12" name="Image 11" descr="Une image contenant texte, carte&#10;&#10;Description générée automatiquement">
            <a:extLst>
              <a:ext uri="{FF2B5EF4-FFF2-40B4-BE49-F238E27FC236}">
                <a16:creationId xmlns:a16="http://schemas.microsoft.com/office/drawing/2014/main" id="{79059E1C-119C-5C92-FCB8-5FC4F08006E4}"/>
              </a:ext>
            </a:extLst>
          </p:cNvPr>
          <p:cNvPicPr>
            <a:picLocks noChangeAspect="1"/>
          </p:cNvPicPr>
          <p:nvPr/>
        </p:nvPicPr>
        <p:blipFill>
          <a:blip r:embed="rId8"/>
          <a:stretch>
            <a:fillRect/>
          </a:stretch>
        </p:blipFill>
        <p:spPr>
          <a:xfrm>
            <a:off x="8996104" y="1350639"/>
            <a:ext cx="2806639" cy="2078361"/>
          </a:xfrm>
          <a:prstGeom prst="rect">
            <a:avLst/>
          </a:prstGeom>
        </p:spPr>
      </p:pic>
      <p:pic>
        <p:nvPicPr>
          <p:cNvPr id="14" name="Image 13" descr="Une image contenant bâtiment, ingénierie, personne, rue&#10;&#10;Description générée automatiquement">
            <a:extLst>
              <a:ext uri="{FF2B5EF4-FFF2-40B4-BE49-F238E27FC236}">
                <a16:creationId xmlns:a16="http://schemas.microsoft.com/office/drawing/2014/main" id="{104D23FF-C28A-7FCB-184A-621893D08929}"/>
              </a:ext>
            </a:extLst>
          </p:cNvPr>
          <p:cNvPicPr>
            <a:picLocks noChangeAspect="1"/>
          </p:cNvPicPr>
          <p:nvPr/>
        </p:nvPicPr>
        <p:blipFill>
          <a:blip r:embed="rId9"/>
          <a:stretch>
            <a:fillRect/>
          </a:stretch>
        </p:blipFill>
        <p:spPr>
          <a:xfrm>
            <a:off x="5811931" y="3530417"/>
            <a:ext cx="5990812" cy="2312000"/>
          </a:xfrm>
          <a:prstGeom prst="rect">
            <a:avLst/>
          </a:prstGeom>
        </p:spPr>
      </p:pic>
      <p:pic>
        <p:nvPicPr>
          <p:cNvPr id="16" name="Image 15" descr="Une image contenant capture d’écran, Caractère coloré, Bleu électrique&#10;&#10;Description générée automatiquement">
            <a:extLst>
              <a:ext uri="{FF2B5EF4-FFF2-40B4-BE49-F238E27FC236}">
                <a16:creationId xmlns:a16="http://schemas.microsoft.com/office/drawing/2014/main" id="{D8B74302-0021-9789-740A-C263815B263B}"/>
              </a:ext>
            </a:extLst>
          </p:cNvPr>
          <p:cNvPicPr>
            <a:picLocks noChangeAspect="1"/>
          </p:cNvPicPr>
          <p:nvPr/>
        </p:nvPicPr>
        <p:blipFill>
          <a:blip r:embed="rId10"/>
          <a:stretch>
            <a:fillRect/>
          </a:stretch>
        </p:blipFill>
        <p:spPr>
          <a:xfrm>
            <a:off x="6765476" y="5176228"/>
            <a:ext cx="952001" cy="639075"/>
          </a:xfrm>
          <a:prstGeom prst="rect">
            <a:avLst/>
          </a:prstGeom>
        </p:spPr>
      </p:pic>
    </p:spTree>
    <p:extLst>
      <p:ext uri="{BB962C8B-B14F-4D97-AF65-F5344CB8AC3E}">
        <p14:creationId xmlns:p14="http://schemas.microsoft.com/office/powerpoint/2010/main" val="20810057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D2AF16-545E-2ED8-D181-4B8611C00F7C}"/>
              </a:ext>
            </a:extLst>
          </p:cNvPr>
          <p:cNvSpPr>
            <a:spLocks noGrp="1"/>
          </p:cNvSpPr>
          <p:nvPr>
            <p:ph type="title"/>
          </p:nvPr>
        </p:nvSpPr>
        <p:spPr>
          <a:xfrm>
            <a:off x="6891044" y="-15162"/>
            <a:ext cx="5015228" cy="1325563"/>
          </a:xfrm>
        </p:spPr>
        <p:txBody>
          <a:bodyPr>
            <a:normAutofit fontScale="90000"/>
          </a:bodyPr>
          <a:lstStyle/>
          <a:p>
            <a:r>
              <a:rPr lang="fr-CH" dirty="0"/>
              <a:t>Methods and Use of COMSOL </a:t>
            </a:r>
            <a:r>
              <a:rPr lang="fr-CH" dirty="0" err="1"/>
              <a:t>Multiphysics</a:t>
            </a:r>
            <a:endParaRPr lang="fr-CH" dirty="0"/>
          </a:p>
        </p:txBody>
      </p:sp>
      <mc:AlternateContent xmlns:mc="http://schemas.openxmlformats.org/markup-compatibility/2006">
        <mc:Choice xmlns:a14="http://schemas.microsoft.com/office/drawing/2010/main" Requires="a14">
          <p:sp>
            <p:nvSpPr>
              <p:cNvPr id="3" name="Espace réservé du contenu 2">
                <a:extLst>
                  <a:ext uri="{FF2B5EF4-FFF2-40B4-BE49-F238E27FC236}">
                    <a16:creationId xmlns:a16="http://schemas.microsoft.com/office/drawing/2014/main" id="{74CE0B1D-7B03-983B-F0A4-FA871CC258EC}"/>
                  </a:ext>
                </a:extLst>
              </p:cNvPr>
              <p:cNvSpPr>
                <a:spLocks noGrp="1"/>
              </p:cNvSpPr>
              <p:nvPr>
                <p:ph idx="1"/>
              </p:nvPr>
            </p:nvSpPr>
            <p:spPr>
              <a:xfrm>
                <a:off x="285728" y="897036"/>
                <a:ext cx="5094140" cy="5313366"/>
              </a:xfrm>
            </p:spPr>
            <p:txBody>
              <a:bodyPr>
                <a:normAutofit fontScale="62500" lnSpcReduction="20000"/>
              </a:bodyPr>
              <a:lstStyle/>
              <a:p>
                <a:r>
                  <a:rPr lang="fr-CH" sz="3800" dirty="0">
                    <a:solidFill>
                      <a:schemeClr val="accent1"/>
                    </a:solidFill>
                  </a:rPr>
                  <a:t>Use of Modeling</a:t>
                </a:r>
              </a:p>
              <a:p>
                <a:pPr marL="0" indent="0">
                  <a:buNone/>
                </a:pPr>
                <a:r>
                  <a:rPr lang="fr-CH" sz="3800" dirty="0"/>
                  <a:t>- High </a:t>
                </a:r>
                <a:r>
                  <a:rPr lang="fr-CH" sz="3800" dirty="0" err="1"/>
                  <a:t>temperature</a:t>
                </a:r>
                <a:r>
                  <a:rPr lang="fr-CH" sz="3800" dirty="0"/>
                  <a:t> (1020</a:t>
                </a:r>
                <a14:m>
                  <m:oMath xmlns:m="http://schemas.openxmlformats.org/officeDocument/2006/math">
                    <m:r>
                      <a:rPr lang="fr-CH" sz="3800" i="1" smtClean="0">
                        <a:latin typeface="Cambria Math" panose="02040503050406030204" pitchFamily="18" charset="0"/>
                        <a:ea typeface="Cambria Math" panose="02040503050406030204" pitchFamily="18" charset="0"/>
                      </a:rPr>
                      <m:t>℃</m:t>
                    </m:r>
                  </m:oMath>
                </a14:m>
                <a:r>
                  <a:rPr lang="fr-CH" sz="3800" dirty="0"/>
                  <a:t>), the </a:t>
                </a:r>
                <a:r>
                  <a:rPr lang="fr-CH" sz="3800" dirty="0" err="1"/>
                  <a:t>complexity</a:t>
                </a:r>
                <a:r>
                  <a:rPr lang="fr-CH" sz="3800" dirty="0"/>
                  <a:t> of the process and the </a:t>
                </a:r>
                <a:r>
                  <a:rPr lang="fr-CH" sz="3800" dirty="0" err="1"/>
                  <a:t>factory</a:t>
                </a:r>
                <a:r>
                  <a:rPr lang="fr-CH" sz="3800" dirty="0"/>
                  <a:t> </a:t>
                </a:r>
                <a:r>
                  <a:rPr lang="fr-CH" sz="3800" dirty="0" err="1"/>
                  <a:t>environment</a:t>
                </a:r>
                <a:r>
                  <a:rPr lang="fr-CH" sz="3800" dirty="0"/>
                  <a:t> </a:t>
                </a:r>
                <a:r>
                  <a:rPr lang="fr-CH" sz="3800" dirty="0" err="1"/>
                  <a:t>make</a:t>
                </a:r>
                <a:r>
                  <a:rPr lang="fr-CH" sz="3800" dirty="0"/>
                  <a:t> </a:t>
                </a:r>
                <a:r>
                  <a:rPr lang="fr-CH" sz="3800" dirty="0" err="1"/>
                  <a:t>difficult</a:t>
                </a:r>
                <a:r>
                  <a:rPr lang="fr-CH" sz="3800" dirty="0"/>
                  <a:t> fine-tuning</a:t>
                </a:r>
              </a:p>
              <a:p>
                <a:pPr marL="0" indent="0">
                  <a:buNone/>
                </a:pPr>
                <a:r>
                  <a:rPr lang="fr-CH" sz="3800" dirty="0"/>
                  <a:t>- Time and money </a:t>
                </a:r>
                <a:r>
                  <a:rPr lang="fr-CH" sz="3800" dirty="0" err="1"/>
                  <a:t>costs</a:t>
                </a:r>
                <a:endParaRPr lang="fr-CH" sz="3800" dirty="0"/>
              </a:p>
              <a:p>
                <a:r>
                  <a:rPr lang="fr-CH" sz="3800" dirty="0">
                    <a:solidFill>
                      <a:schemeClr val="accent1"/>
                    </a:solidFill>
                  </a:rPr>
                  <a:t>Physical </a:t>
                </a:r>
                <a:r>
                  <a:rPr lang="fr-CH" sz="3800" dirty="0" err="1">
                    <a:solidFill>
                      <a:schemeClr val="accent1"/>
                    </a:solidFill>
                  </a:rPr>
                  <a:t>Parameters</a:t>
                </a:r>
                <a:endParaRPr lang="fr-CH" sz="3800" dirty="0">
                  <a:solidFill>
                    <a:schemeClr val="accent1"/>
                  </a:solidFill>
                </a:endParaRPr>
              </a:p>
              <a:p>
                <a:pPr marL="0" indent="0">
                  <a:buNone/>
                </a:pPr>
                <a:r>
                  <a:rPr lang="fr-CH" sz="3800" dirty="0"/>
                  <a:t>- Tokat and Steel </a:t>
                </a:r>
                <a:r>
                  <a:rPr lang="fr-CH" sz="3800" dirty="0" err="1"/>
                  <a:t>properties</a:t>
                </a:r>
                <a:r>
                  <a:rPr lang="fr-CH" sz="3800" dirty="0"/>
                  <a:t> </a:t>
                </a:r>
                <a:r>
                  <a:rPr lang="fr-CH" sz="3800" dirty="0" err="1"/>
                  <a:t>were</a:t>
                </a:r>
                <a:r>
                  <a:rPr lang="fr-CH" sz="3800" dirty="0"/>
                  <a:t> </a:t>
                </a:r>
                <a:r>
                  <a:rPr lang="fr-CH" sz="3800" dirty="0" err="1"/>
                  <a:t>characterized</a:t>
                </a:r>
                <a:r>
                  <a:rPr lang="fr-CH" sz="3800" dirty="0"/>
                  <a:t> in </a:t>
                </a:r>
                <a:r>
                  <a:rPr lang="fr-CH" sz="3800" dirty="0" err="1"/>
                  <a:t>laboratory</a:t>
                </a:r>
                <a:endParaRPr lang="fr-CH" sz="3800" dirty="0"/>
              </a:p>
              <a:p>
                <a:r>
                  <a:rPr lang="en-US" sz="3800" dirty="0">
                    <a:solidFill>
                      <a:schemeClr val="accent1"/>
                    </a:solidFill>
                  </a:rPr>
                  <a:t>Use of COMSOL Multiphysics</a:t>
                </a:r>
              </a:p>
              <a:p>
                <a:pPr marL="0" indent="0">
                  <a:buNone/>
                </a:pPr>
                <a:r>
                  <a:rPr lang="en-US" sz="3800" dirty="0"/>
                  <a:t>- Heat Transfer, CFD and Structural Mechanics modules were used</a:t>
                </a:r>
              </a:p>
              <a:p>
                <a:pPr marL="0" indent="0">
                  <a:buNone/>
                </a:pPr>
                <a:r>
                  <a:rPr lang="en-US" sz="3800" dirty="0"/>
                  <a:t>- Time dependent simulations</a:t>
                </a:r>
              </a:p>
              <a:p>
                <a:r>
                  <a:rPr lang="en-US" sz="3800" dirty="0">
                    <a:solidFill>
                      <a:schemeClr val="accent1"/>
                    </a:solidFill>
                  </a:rPr>
                  <a:t>Methodology</a:t>
                </a:r>
              </a:p>
              <a:p>
                <a:pPr marL="0" indent="0">
                  <a:buNone/>
                </a:pPr>
                <a:r>
                  <a:rPr lang="en-US" sz="3800" dirty="0"/>
                  <a:t>- Segregated Coupling</a:t>
                </a:r>
              </a:p>
              <a:p>
                <a:pPr marL="0" indent="0">
                  <a:buNone/>
                </a:pPr>
                <a:endParaRPr lang="en-US" dirty="0"/>
              </a:p>
              <a:p>
                <a:endParaRPr lang="fr-CH" dirty="0"/>
              </a:p>
            </p:txBody>
          </p:sp>
        </mc:Choice>
        <mc:Fallback>
          <p:sp>
            <p:nvSpPr>
              <p:cNvPr id="3" name="Espace réservé du contenu 2">
                <a:extLst>
                  <a:ext uri="{FF2B5EF4-FFF2-40B4-BE49-F238E27FC236}">
                    <a16:creationId xmlns:a16="http://schemas.microsoft.com/office/drawing/2014/main" id="{74CE0B1D-7B03-983B-F0A4-FA871CC258EC}"/>
                  </a:ext>
                </a:extLst>
              </p:cNvPr>
              <p:cNvSpPr>
                <a:spLocks noGrp="1" noRot="1" noChangeAspect="1" noMove="1" noResize="1" noEditPoints="1" noAdjustHandles="1" noChangeArrowheads="1" noChangeShapeType="1" noTextEdit="1"/>
              </p:cNvSpPr>
              <p:nvPr>
                <p:ph idx="1"/>
              </p:nvPr>
            </p:nvSpPr>
            <p:spPr>
              <a:xfrm>
                <a:off x="285728" y="897036"/>
                <a:ext cx="5094140" cy="5313366"/>
              </a:xfrm>
              <a:blipFill>
                <a:blip r:embed="rId2"/>
                <a:stretch>
                  <a:fillRect l="-1914" t="-2638"/>
                </a:stretch>
              </a:blipFill>
            </p:spPr>
            <p:txBody>
              <a:bodyPr/>
              <a:lstStyle/>
              <a:p>
                <a:r>
                  <a:rPr lang="en-US">
                    <a:noFill/>
                  </a:rPr>
                  <a:t> </a:t>
                </a:r>
              </a:p>
            </p:txBody>
          </p:sp>
        </mc:Fallback>
      </mc:AlternateContent>
      <p:pic>
        <p:nvPicPr>
          <p:cNvPr id="4" name="Image 3" descr="Une image contenant texte, Police, logo, Graphique&#10;&#10;Description générée automatiquement">
            <a:extLst>
              <a:ext uri="{FF2B5EF4-FFF2-40B4-BE49-F238E27FC236}">
                <a16:creationId xmlns:a16="http://schemas.microsoft.com/office/drawing/2014/main" id="{C281B8FA-6681-6A83-3BCA-6ACF768B5942}"/>
              </a:ext>
            </a:extLst>
          </p:cNvPr>
          <p:cNvPicPr>
            <a:picLocks noChangeAspect="1"/>
          </p:cNvPicPr>
          <p:nvPr/>
        </p:nvPicPr>
        <p:blipFill>
          <a:blip r:embed="rId3"/>
          <a:stretch>
            <a:fillRect/>
          </a:stretch>
        </p:blipFill>
        <p:spPr>
          <a:xfrm>
            <a:off x="8986150" y="6213861"/>
            <a:ext cx="3003210" cy="618413"/>
          </a:xfrm>
          <a:prstGeom prst="rect">
            <a:avLst/>
          </a:prstGeom>
        </p:spPr>
      </p:pic>
      <p:pic>
        <p:nvPicPr>
          <p:cNvPr id="5" name="Image 4" descr="Une image contenant Police, texte, blanc, typographie&#10;&#10;Description générée automatiquement">
            <a:extLst>
              <a:ext uri="{FF2B5EF4-FFF2-40B4-BE49-F238E27FC236}">
                <a16:creationId xmlns:a16="http://schemas.microsoft.com/office/drawing/2014/main" id="{B2374779-E986-A301-39E5-2DFE41E6169C}"/>
              </a:ext>
            </a:extLst>
          </p:cNvPr>
          <p:cNvPicPr>
            <a:picLocks noChangeAspect="1"/>
          </p:cNvPicPr>
          <p:nvPr/>
        </p:nvPicPr>
        <p:blipFill>
          <a:blip r:embed="rId4"/>
          <a:stretch>
            <a:fillRect/>
          </a:stretch>
        </p:blipFill>
        <p:spPr>
          <a:xfrm>
            <a:off x="5569990" y="6214607"/>
            <a:ext cx="2764207" cy="643393"/>
          </a:xfrm>
          <a:prstGeom prst="rect">
            <a:avLst/>
          </a:prstGeom>
        </p:spPr>
      </p:pic>
      <p:pic>
        <p:nvPicPr>
          <p:cNvPr id="6" name="Image 5" descr="Une image contenant texte, Police, logo, blanc&#10;&#10;Description générée automatiquement">
            <a:extLst>
              <a:ext uri="{FF2B5EF4-FFF2-40B4-BE49-F238E27FC236}">
                <a16:creationId xmlns:a16="http://schemas.microsoft.com/office/drawing/2014/main" id="{534A90AB-CF67-464F-0C6F-A16D2ABBA9CE}"/>
              </a:ext>
            </a:extLst>
          </p:cNvPr>
          <p:cNvPicPr>
            <a:picLocks noChangeAspect="1"/>
          </p:cNvPicPr>
          <p:nvPr/>
        </p:nvPicPr>
        <p:blipFill>
          <a:blip r:embed="rId5"/>
          <a:stretch>
            <a:fillRect/>
          </a:stretch>
        </p:blipFill>
        <p:spPr>
          <a:xfrm>
            <a:off x="300295" y="6210402"/>
            <a:ext cx="2102801" cy="643089"/>
          </a:xfrm>
          <a:prstGeom prst="rect">
            <a:avLst/>
          </a:prstGeom>
        </p:spPr>
      </p:pic>
      <p:pic>
        <p:nvPicPr>
          <p:cNvPr id="7" name="Image 6" descr="Une image contenant texte, Police, capture d’écran, blanc&#10;&#10;Description générée automatiquement">
            <a:extLst>
              <a:ext uri="{FF2B5EF4-FFF2-40B4-BE49-F238E27FC236}">
                <a16:creationId xmlns:a16="http://schemas.microsoft.com/office/drawing/2014/main" id="{90958989-8789-EEA2-593C-E4B23FD0CF45}"/>
              </a:ext>
            </a:extLst>
          </p:cNvPr>
          <p:cNvPicPr>
            <a:picLocks noChangeAspect="1"/>
          </p:cNvPicPr>
          <p:nvPr/>
        </p:nvPicPr>
        <p:blipFill>
          <a:blip r:embed="rId6"/>
          <a:stretch>
            <a:fillRect/>
          </a:stretch>
        </p:blipFill>
        <p:spPr>
          <a:xfrm>
            <a:off x="2978853" y="6210402"/>
            <a:ext cx="2015380" cy="609301"/>
          </a:xfrm>
          <a:prstGeom prst="rect">
            <a:avLst/>
          </a:prstGeom>
        </p:spPr>
      </p:pic>
      <p:pic>
        <p:nvPicPr>
          <p:cNvPr id="8" name="Image 7">
            <a:extLst>
              <a:ext uri="{FF2B5EF4-FFF2-40B4-BE49-F238E27FC236}">
                <a16:creationId xmlns:a16="http://schemas.microsoft.com/office/drawing/2014/main" id="{BA93BC43-BE92-FA27-2C10-9A2586B282B5}"/>
              </a:ext>
            </a:extLst>
          </p:cNvPr>
          <p:cNvPicPr>
            <a:picLocks noChangeAspect="1"/>
          </p:cNvPicPr>
          <p:nvPr/>
        </p:nvPicPr>
        <p:blipFill>
          <a:blip r:embed="rId7"/>
          <a:stretch>
            <a:fillRect/>
          </a:stretch>
        </p:blipFill>
        <p:spPr>
          <a:xfrm>
            <a:off x="13374" y="1"/>
            <a:ext cx="3125258" cy="710996"/>
          </a:xfrm>
          <a:prstGeom prst="rect">
            <a:avLst/>
          </a:prstGeom>
        </p:spPr>
      </p:pic>
      <mc:AlternateContent xmlns:mc="http://schemas.openxmlformats.org/markup-compatibility/2006" xmlns:a14="http://schemas.microsoft.com/office/drawing/2010/main">
        <mc:Choice Requires="a14">
          <p:sp>
            <p:nvSpPr>
              <p:cNvPr id="16" name="ZoneTexte 15">
                <a:extLst>
                  <a:ext uri="{FF2B5EF4-FFF2-40B4-BE49-F238E27FC236}">
                    <a16:creationId xmlns:a16="http://schemas.microsoft.com/office/drawing/2014/main" id="{91BA3251-AD5A-3B50-71D6-B5844DDEFF6C}"/>
                  </a:ext>
                </a:extLst>
              </p:cNvPr>
              <p:cNvSpPr txBox="1"/>
              <p:nvPr/>
            </p:nvSpPr>
            <p:spPr>
              <a:xfrm>
                <a:off x="6964991" y="1474285"/>
                <a:ext cx="5340887" cy="4412555"/>
              </a:xfrm>
              <a:prstGeom prst="rect">
                <a:avLst/>
              </a:prstGeom>
              <a:noFill/>
            </p:spPr>
            <p:txBody>
              <a:bodyPr wrap="square" rtlCol="0">
                <a:spAutoFit/>
              </a:bodyPr>
              <a:lstStyle/>
              <a:p>
                <a:pPr algn="just">
                  <a:lnSpc>
                    <a:spcPct val="100000"/>
                  </a:lnSpc>
                  <a:spcBef>
                    <a:spcPts val="0"/>
                  </a:spcBef>
                </a:pPr>
                <a:r>
                  <a:rPr lang="en-US" b="1" dirty="0">
                    <a:solidFill>
                      <a:srgbClr val="FF0000"/>
                    </a:solidFill>
                    <a:latin typeface="Times New Roman" panose="02020603050405020304" pitchFamily="18" charset="0"/>
                    <a:ea typeface="Lato" panose="020F0502020204030203" pitchFamily="34" charset="0"/>
                  </a:rPr>
                  <a:t>1. Natural Cooling – Phase Change (Air + Parts)</a:t>
                </a:r>
              </a:p>
              <a:p>
                <a:pPr algn="just">
                  <a:lnSpc>
                    <a:spcPct val="100000"/>
                  </a:lnSpc>
                  <a:spcBef>
                    <a:spcPts val="0"/>
                  </a:spcBef>
                </a:pPr>
                <a:endParaRPr lang="en-US" sz="1000" dirty="0">
                  <a:latin typeface="Times New Roman" panose="02020603050405020304" pitchFamily="18" charset="0"/>
                  <a:ea typeface="Lato" panose="020F0502020204030203" pitchFamily="34" charset="0"/>
                </a:endParaRPr>
              </a:p>
              <a:p>
                <a:pPr algn="just">
                  <a:lnSpc>
                    <a:spcPct val="100000"/>
                  </a:lnSpc>
                  <a:spcBef>
                    <a:spcPts val="0"/>
                  </a:spcBef>
                </a:pPr>
                <a14:m>
                  <m:oMathPara xmlns:m="http://schemas.openxmlformats.org/officeDocument/2006/math">
                    <m:oMathParaPr>
                      <m:jc m:val="centerGroup"/>
                    </m:oMathParaPr>
                    <m:oMath xmlns:m="http://schemas.openxmlformats.org/officeDocument/2006/math">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𝜌</m:t>
                      </m:r>
                      <m:sSub>
                        <m:sSubPr>
                          <m:ctrlPr>
                            <a:rPr lang="fr-CH"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𝐶</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𝑝</m:t>
                          </m:r>
                        </m:sub>
                      </m:sSub>
                      <m:f>
                        <m:fPr>
                          <m:ctrlPr>
                            <a:rPr lang="fr-CH" i="1">
                              <a:effectLst/>
                              <a:latin typeface="Cambria Math" panose="02040503050406030204" pitchFamily="18" charset="0"/>
                            </a:rPr>
                          </m:ctrlPr>
                        </m:fPr>
                        <m:num>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𝑇</m:t>
                          </m:r>
                        </m:num>
                        <m:den>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m:t>
                          </m:r>
                        </m:den>
                      </m:f>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𝜌</m:t>
                      </m:r>
                      <m:sSub>
                        <m:sSubPr>
                          <m:ctrlPr>
                            <a:rPr lang="fr-CH"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𝐶</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𝑝</m:t>
                          </m:r>
                        </m:sub>
                      </m:sSub>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𝒖</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𝑇</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fr-CH" i="1">
                              <a:effectLst/>
                              <a:latin typeface="Cambria Math" panose="02040503050406030204" pitchFamily="18" charset="0"/>
                            </a:rPr>
                          </m:ctrlPr>
                        </m:d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𝑘</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𝑇</m:t>
                          </m:r>
                        </m:e>
                      </m:d>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=0</m:t>
                      </m:r>
                    </m:oMath>
                  </m:oMathPara>
                </a14:m>
                <a:endParaRPr lang="en-US" sz="1800" dirty="0">
                  <a:latin typeface="Times New Roman" panose="02020603050405020304" pitchFamily="18" charset="0"/>
                  <a:ea typeface="Lato" panose="020F0502020204030203" pitchFamily="34" charset="0"/>
                </a:endParaRPr>
              </a:p>
              <a:p>
                <a:pPr algn="just">
                  <a:lnSpc>
                    <a:spcPct val="100000"/>
                  </a:lnSpc>
                  <a:spcBef>
                    <a:spcPts val="0"/>
                  </a:spcBef>
                </a:pPr>
                <a:endParaRPr lang="en-US" sz="1000" dirty="0">
                  <a:latin typeface="Times New Roman" panose="02020603050405020304" pitchFamily="18" charset="0"/>
                  <a:ea typeface="Lato" panose="020F0502020204030203" pitchFamily="34" charset="0"/>
                </a:endParaRPr>
              </a:p>
              <a:p>
                <a:pPr algn="just">
                  <a:lnSpc>
                    <a:spcPct val="100000"/>
                  </a:lnSpc>
                  <a:spcBef>
                    <a:spcPts val="0"/>
                  </a:spcBef>
                </a:pPr>
                <a:r>
                  <a:rPr lang="en-US" sz="1800" b="1" dirty="0">
                    <a:solidFill>
                      <a:srgbClr val="FF0000"/>
                    </a:solidFill>
                    <a:latin typeface="Times New Roman" panose="02020603050405020304" pitchFamily="18" charset="0"/>
                    <a:ea typeface="Lato" panose="020F0502020204030203" pitchFamily="34" charset="0"/>
                  </a:rPr>
                  <a:t>2. Flow Field – Turbulent k-</a:t>
                </a:r>
                <a:r>
                  <a:rPr lang="el-GR" sz="1800" b="1" dirty="0">
                    <a:solidFill>
                      <a:srgbClr val="FF0000"/>
                    </a:solidFill>
                    <a:latin typeface="Times New Roman" panose="02020603050405020304" pitchFamily="18" charset="0"/>
                    <a:ea typeface="Lato" panose="020F0502020204030203" pitchFamily="34" charset="0"/>
                  </a:rPr>
                  <a:t>ε</a:t>
                </a:r>
                <a:r>
                  <a:rPr lang="en-US" sz="1800" b="1" dirty="0">
                    <a:solidFill>
                      <a:srgbClr val="FF0000"/>
                    </a:solidFill>
                    <a:latin typeface="Times New Roman" panose="02020603050405020304" pitchFamily="18" charset="0"/>
                    <a:ea typeface="Lato" panose="020F0502020204030203" pitchFamily="34" charset="0"/>
                  </a:rPr>
                  <a:t> (Air)</a:t>
                </a:r>
              </a:p>
              <a:p>
                <a:pPr algn="just">
                  <a:lnSpc>
                    <a:spcPct val="100000"/>
                  </a:lnSpc>
                  <a:spcBef>
                    <a:spcPts val="0"/>
                  </a:spcBef>
                </a:pPr>
                <a:endParaRPr lang="en-US" sz="1000" dirty="0">
                  <a:latin typeface="Times New Roman" panose="02020603050405020304" pitchFamily="18" charset="0"/>
                  <a:ea typeface="Lato" panose="020F0502020204030203" pitchFamily="34" charset="0"/>
                </a:endParaRPr>
              </a:p>
              <a:p>
                <a:pPr algn="just">
                  <a:lnSpc>
                    <a:spcPct val="100000"/>
                  </a:lnSpc>
                  <a:spcBef>
                    <a:spcPts val="0"/>
                  </a:spcBef>
                </a:pPr>
                <a14:m>
                  <m:oMathPara xmlns:m="http://schemas.openxmlformats.org/officeDocument/2006/math">
                    <m:oMathParaPr>
                      <m:jc m:val="center"/>
                    </m:oMathParaPr>
                    <m:oMath xmlns:m="http://schemas.openxmlformats.org/officeDocument/2006/math">
                      <m:sSub>
                        <m:sSubPr>
                          <m:ctrlPr>
                            <a:rPr lang="fr-CH" i="1" smtClean="0">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𝜌</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𝑎</m:t>
                          </m:r>
                        </m:sub>
                      </m:sSub>
                      <m:f>
                        <m:fPr>
                          <m:ctrlPr>
                            <a:rPr lang="fr-CH" i="1">
                              <a:effectLst/>
                              <a:latin typeface="Cambria Math" panose="02040503050406030204" pitchFamily="18" charset="0"/>
                            </a:rPr>
                          </m:ctrlPr>
                        </m:fPr>
                        <m:num>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𝒖</m:t>
                          </m:r>
                        </m:num>
                        <m:den>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m:t>
                          </m:r>
                        </m:den>
                      </m:f>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fr-CH"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𝜌</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𝑎</m:t>
                          </m:r>
                        </m:sub>
                      </m:sSub>
                      <m:d>
                        <m:dPr>
                          <m:ctrlPr>
                            <a:rPr lang="fr-CH" i="1">
                              <a:effectLst/>
                              <a:latin typeface="Cambria Math" panose="02040503050406030204" pitchFamily="18" charset="0"/>
                            </a:rPr>
                          </m:ctrlPr>
                        </m:d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𝒖</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e>
                      </m:d>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𝒖</m:t>
                      </m:r>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fr-CH" i="1">
                              <a:effectLst/>
                              <a:latin typeface="Cambria Math" panose="02040503050406030204" pitchFamily="18" charset="0"/>
                            </a:rPr>
                          </m:ctrlPr>
                        </m:dPr>
                        <m:e>
                          <m:sSub>
                            <m:sSubPr>
                              <m:ctrlPr>
                                <a:rPr lang="fr-CH" sz="1800" b="0" i="1" smtClean="0">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𝑝</m:t>
                              </m:r>
                            </m:e>
                            <m:sub>
                              <m:r>
                                <a:rPr lang="fr-CH" sz="1800" b="0" i="1" smtClean="0">
                                  <a:effectLst/>
                                  <a:latin typeface="Cambria Math" panose="02040503050406030204" pitchFamily="18" charset="0"/>
                                  <a:ea typeface="Times New Roman" panose="02020603050405020304" pitchFamily="18" charset="0"/>
                                  <a:cs typeface="Times New Roman" panose="02020603050405020304" pitchFamily="18" charset="0"/>
                                </a:rPr>
                                <m:t>𝑎</m:t>
                              </m:r>
                            </m:sub>
                          </m:sSub>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𝑰</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𝑲</m:t>
                          </m:r>
                        </m:e>
                      </m:d>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fr-CH"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𝜌</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𝑎</m:t>
                          </m:r>
                        </m:sub>
                      </m:sSub>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𝒈</m:t>
                      </m:r>
                    </m:oMath>
                  </m:oMathPara>
                </a14:m>
                <a:endParaRPr lang="fr-CH" sz="1800" b="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00000"/>
                  </a:lnSpc>
                  <a:spcBef>
                    <a:spcPts val="0"/>
                  </a:spcBef>
                </a:pPr>
                <a:endParaRPr lang="en-US" sz="1000" dirty="0">
                  <a:latin typeface="Times New Roman" panose="02020603050405020304" pitchFamily="18" charset="0"/>
                  <a:ea typeface="Lato" panose="020F0502020204030203" pitchFamily="34" charset="0"/>
                </a:endParaRPr>
              </a:p>
              <a:p>
                <a:pPr algn="just">
                  <a:lnSpc>
                    <a:spcPct val="100000"/>
                  </a:lnSpc>
                  <a:spcBef>
                    <a:spcPts val="0"/>
                  </a:spcBef>
                </a:pPr>
                <a:r>
                  <a:rPr lang="en-US" sz="1800" b="1" dirty="0">
                    <a:solidFill>
                      <a:srgbClr val="FF0000"/>
                    </a:solidFill>
                    <a:latin typeface="Times New Roman" panose="02020603050405020304" pitchFamily="18" charset="0"/>
                    <a:ea typeface="Lato" panose="020F0502020204030203" pitchFamily="34" charset="0"/>
                  </a:rPr>
                  <a:t>3. Forced Cooling – Phase Change (Air + Parts)</a:t>
                </a:r>
              </a:p>
              <a:p>
                <a:pPr algn="just">
                  <a:lnSpc>
                    <a:spcPct val="100000"/>
                  </a:lnSpc>
                  <a:spcBef>
                    <a:spcPts val="0"/>
                  </a:spcBef>
                </a:pPr>
                <a:endParaRPr lang="en-US" sz="1000" dirty="0">
                  <a:latin typeface="Times New Roman" panose="02020603050405020304" pitchFamily="18" charset="0"/>
                  <a:ea typeface="Lato" panose="020F0502020204030203" pitchFamily="34" charset="0"/>
                </a:endParaRPr>
              </a:p>
              <a:p>
                <a:pPr algn="just">
                  <a:lnSpc>
                    <a:spcPct val="100000"/>
                  </a:lnSpc>
                  <a:spcBef>
                    <a:spcPts val="0"/>
                  </a:spcBef>
                </a:pPr>
                <a14:m>
                  <m:oMathPara xmlns:m="http://schemas.openxmlformats.org/officeDocument/2006/math">
                    <m:oMathParaPr>
                      <m:jc m:val="center"/>
                    </m:oMathParaPr>
                    <m:oMath xmlns:m="http://schemas.openxmlformats.org/officeDocument/2006/math">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𝜌</m:t>
                      </m:r>
                      <m:sSub>
                        <m:sSubPr>
                          <m:ctrlPr>
                            <a:rPr lang="fr-CH"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𝐶</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𝑝</m:t>
                          </m:r>
                        </m:sub>
                      </m:sSub>
                      <m:f>
                        <m:fPr>
                          <m:ctrlPr>
                            <a:rPr lang="fr-CH" i="1">
                              <a:effectLst/>
                              <a:latin typeface="Cambria Math" panose="02040503050406030204" pitchFamily="18" charset="0"/>
                            </a:rPr>
                          </m:ctrlPr>
                        </m:fPr>
                        <m:num>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𝑇</m:t>
                          </m:r>
                        </m:num>
                        <m:den>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m:t>
                          </m:r>
                        </m:den>
                      </m:f>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𝜌</m:t>
                      </m:r>
                      <m:sSub>
                        <m:sSubPr>
                          <m:ctrlPr>
                            <a:rPr lang="fr-CH" i="1">
                              <a:effectLst/>
                              <a:latin typeface="Cambria Math" panose="02040503050406030204" pitchFamily="18" charset="0"/>
                            </a:rPr>
                          </m:ctrlPr>
                        </m:sSub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𝐶</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𝑝</m:t>
                          </m:r>
                        </m:sub>
                      </m:sSub>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𝒖</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𝑇</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d>
                        <m:dPr>
                          <m:ctrlPr>
                            <a:rPr lang="fr-CH" i="1">
                              <a:effectLst/>
                              <a:latin typeface="Cambria Math" panose="02040503050406030204" pitchFamily="18" charset="0"/>
                            </a:rPr>
                          </m:ctrlPr>
                        </m:d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𝑘</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𝑇</m:t>
                          </m:r>
                        </m:e>
                      </m:d>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=0 </m:t>
                      </m:r>
                    </m:oMath>
                  </m:oMathPara>
                </a14:m>
                <a:endParaRPr lang="en-US" dirty="0">
                  <a:latin typeface="Times New Roman" panose="02020603050405020304" pitchFamily="18" charset="0"/>
                  <a:ea typeface="Lato" panose="020F0502020204030203" pitchFamily="34" charset="0"/>
                </a:endParaRPr>
              </a:p>
              <a:p>
                <a:pPr algn="just">
                  <a:lnSpc>
                    <a:spcPct val="100000"/>
                  </a:lnSpc>
                  <a:spcBef>
                    <a:spcPts val="0"/>
                  </a:spcBef>
                </a:pPr>
                <a:endParaRPr lang="en-US" sz="1000" dirty="0">
                  <a:latin typeface="Times New Roman" panose="02020603050405020304" pitchFamily="18" charset="0"/>
                  <a:ea typeface="Lato" panose="020F0502020204030203" pitchFamily="34" charset="0"/>
                </a:endParaRPr>
              </a:p>
              <a:p>
                <a:pPr algn="just">
                  <a:lnSpc>
                    <a:spcPct val="100000"/>
                  </a:lnSpc>
                  <a:spcBef>
                    <a:spcPts val="0"/>
                  </a:spcBef>
                </a:pPr>
                <a:r>
                  <a:rPr lang="en-US" sz="1800" b="1" dirty="0">
                    <a:solidFill>
                      <a:srgbClr val="FF0000"/>
                    </a:solidFill>
                    <a:latin typeface="Times New Roman" panose="02020603050405020304" pitchFamily="18" charset="0"/>
                    <a:ea typeface="Lato" panose="020F0502020204030203" pitchFamily="34" charset="0"/>
                  </a:rPr>
                  <a:t>4. Thermomechanics – Thermal Expansion (Parts)</a:t>
                </a:r>
              </a:p>
              <a:p>
                <a:pPr algn="just">
                  <a:lnSpc>
                    <a:spcPct val="100000"/>
                  </a:lnSpc>
                  <a:spcBef>
                    <a:spcPts val="0"/>
                  </a:spcBef>
                </a:pPr>
                <a:endParaRPr lang="en-US" sz="1000" dirty="0">
                  <a:latin typeface="Times New Roman" panose="02020603050405020304" pitchFamily="18" charset="0"/>
                  <a:ea typeface="Lato" panose="020F0502020204030203" pitchFamily="34" charset="0"/>
                </a:endParaRPr>
              </a:p>
              <a:p>
                <a:pPr algn="ctr">
                  <a:lnSpc>
                    <a:spcPct val="100000"/>
                  </a:lnSpc>
                  <a:spcBef>
                    <a:spcPts val="0"/>
                  </a:spcBef>
                </a:pPr>
                <a14:m>
                  <m:oMath xmlns:m="http://schemas.openxmlformats.org/officeDocument/2006/math">
                    <m:r>
                      <a:rPr lang="en-US" sz="1800" i="1" smtClean="0">
                        <a:effectLst/>
                        <a:latin typeface="Cambria Math" panose="02040503050406030204" pitchFamily="18" charset="0"/>
                        <a:ea typeface="Times New Roman" panose="02020603050405020304" pitchFamily="18" charset="0"/>
                        <a:cs typeface="Times New Roman" panose="02020603050405020304" pitchFamily="18" charset="0"/>
                      </a:rPr>
                      <m:t>𝜌</m:t>
                    </m:r>
                    <m:f>
                      <m:fPr>
                        <m:ctrlPr>
                          <a:rPr lang="fr-CH" sz="1400" i="1">
                            <a:effectLst/>
                            <a:latin typeface="Cambria Math" panose="02040503050406030204" pitchFamily="18" charset="0"/>
                          </a:rPr>
                        </m:ctrlPr>
                      </m:fPr>
                      <m:num>
                        <m:sSup>
                          <m:sSupPr>
                            <m:ctrlPr>
                              <a:rPr lang="fr-CH" sz="1400" i="1">
                                <a:effectLst/>
                                <a:latin typeface="Cambria Math" panose="02040503050406030204" pitchFamily="18" charset="0"/>
                              </a:rPr>
                            </m:ctrlPr>
                          </m:sSup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2</m:t>
                            </m:r>
                          </m:sup>
                        </m:sSup>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𝒖</m:t>
                        </m:r>
                      </m:num>
                      <m:den>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fr-CH" sz="1400" i="1">
                                <a:effectLst/>
                                <a:latin typeface="Cambria Math" panose="02040503050406030204" pitchFamily="18" charset="0"/>
                              </a:rPr>
                            </m:ctrlPr>
                          </m:sSupPr>
                          <m:e>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𝑡</m:t>
                            </m:r>
                          </m:e>
                          <m: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2</m:t>
                            </m:r>
                          </m:sup>
                        </m:sSup>
                      </m:den>
                    </m:f>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r>
                      <a:rPr lang="en-US" sz="1800">
                        <a:effectLst/>
                        <a:latin typeface="Cambria Math" panose="02040503050406030204" pitchFamily="18" charset="0"/>
                        <a:ea typeface="Times New Roman" panose="02020603050405020304" pitchFamily="18" charset="0"/>
                        <a:cs typeface="Times New Roman" panose="02020603050405020304" pitchFamily="18" charset="0"/>
                      </a:rPr>
                      <m:t>∙</m:t>
                    </m:r>
                    <m:sSup>
                      <m:sSupPr>
                        <m:ctrlPr>
                          <a:rPr lang="fr-CH" sz="1400" i="1">
                            <a:effectLst/>
                            <a:latin typeface="Cambria Math" panose="02040503050406030204" pitchFamily="18" charset="0"/>
                          </a:rPr>
                        </m:ctrlPr>
                      </m:sSupPr>
                      <m:e>
                        <m:d>
                          <m:dPr>
                            <m:ctrlPr>
                              <a:rPr lang="fr-CH" sz="1400" i="1">
                                <a:effectLst/>
                                <a:latin typeface="Cambria Math" panose="02040503050406030204" pitchFamily="18" charset="0"/>
                              </a:rPr>
                            </m:ctrlPr>
                          </m:d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𝑭𝑺</m:t>
                            </m:r>
                          </m:e>
                        </m:d>
                      </m:e>
                      <m:sup>
                        <m:r>
                          <m:rPr>
                            <m:sty m:val="p"/>
                          </m:rPr>
                          <a:rPr lang="en-US" sz="1800">
                            <a:effectLst/>
                            <a:latin typeface="Cambria Math" panose="02040503050406030204" pitchFamily="18" charset="0"/>
                            <a:ea typeface="Times New Roman" panose="02020603050405020304" pitchFamily="18" charset="0"/>
                            <a:cs typeface="Times New Roman" panose="02020603050405020304" pitchFamily="18" charset="0"/>
                          </a:rPr>
                          <m:t>T</m:t>
                        </m:r>
                      </m:sup>
                    </m:sSup>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fr-CH" sz="1400" b="1" i="1">
                            <a:effectLst/>
                            <a:latin typeface="Cambria Math" panose="02040503050406030204" pitchFamily="18" charset="0"/>
                          </a:rPr>
                        </m:ctrlPr>
                      </m:sSubPr>
                      <m:e>
                        <m:r>
                          <a:rPr lang="en-US" sz="1800" b="1" i="1">
                            <a:effectLst/>
                            <a:latin typeface="Cambria Math" panose="02040503050406030204" pitchFamily="18" charset="0"/>
                            <a:ea typeface="Times New Roman" panose="02020603050405020304" pitchFamily="18" charset="0"/>
                            <a:cs typeface="Times New Roman" panose="02020603050405020304" pitchFamily="18" charset="0"/>
                          </a:rPr>
                          <m:t>𝑭</m:t>
                        </m:r>
                      </m:e>
                      <m:sub>
                        <m:r>
                          <a:rPr lang="en-US" sz="1800" i="1">
                            <a:effectLst/>
                            <a:latin typeface="Cambria Math" panose="02040503050406030204" pitchFamily="18" charset="0"/>
                            <a:ea typeface="Times New Roman" panose="02020603050405020304" pitchFamily="18" charset="0"/>
                            <a:cs typeface="Times New Roman" panose="02020603050405020304" pitchFamily="18" charset="0"/>
                          </a:rPr>
                          <m:t>𝑣</m:t>
                        </m:r>
                      </m:sub>
                    </m:sSub>
                  </m:oMath>
                </a14:m>
                <a:r>
                  <a:rPr lang="en-US" sz="1400" dirty="0">
                    <a:latin typeface="Times New Roman" panose="02020603050405020304" pitchFamily="18" charset="0"/>
                    <a:ea typeface="Lato" panose="020F0502020204030203" pitchFamily="34" charset="0"/>
                  </a:rPr>
                  <a:t>, </a:t>
                </a:r>
                <a14:m>
                  <m:oMath xmlns:m="http://schemas.openxmlformats.org/officeDocument/2006/math">
                    <m:sSub>
                      <m:sSubPr>
                        <m:ctrlPr>
                          <a:rPr lang="fr-CH" i="1">
                            <a:latin typeface="Cambria Math" panose="02040503050406030204" pitchFamily="18" charset="0"/>
                          </a:rPr>
                        </m:ctrlPr>
                      </m:sSubPr>
                      <m:e>
                        <m:r>
                          <a:rPr lang="en-US" b="1" i="1">
                            <a:latin typeface="Cambria Math" panose="02040503050406030204" pitchFamily="18" charset="0"/>
                          </a:rPr>
                          <m:t>𝜺</m:t>
                        </m:r>
                      </m:e>
                      <m:sub>
                        <m:r>
                          <a:rPr lang="en-US" i="1">
                            <a:latin typeface="Cambria Math" panose="02040503050406030204" pitchFamily="18" charset="0"/>
                          </a:rPr>
                          <m:t>𝑡h</m:t>
                        </m:r>
                      </m:sub>
                    </m:sSub>
                    <m:r>
                      <a:rPr lang="en-US" i="1">
                        <a:latin typeface="Cambria Math" panose="02040503050406030204" pitchFamily="18" charset="0"/>
                      </a:rPr>
                      <m:t>=</m:t>
                    </m:r>
                    <m:r>
                      <a:rPr lang="en-US" i="1">
                        <a:latin typeface="Cambria Math" panose="02040503050406030204" pitchFamily="18" charset="0"/>
                      </a:rPr>
                      <m:t>𝛼</m:t>
                    </m:r>
                    <m:d>
                      <m:dPr>
                        <m:ctrlPr>
                          <a:rPr lang="fr-CH" i="1">
                            <a:latin typeface="Cambria Math" panose="02040503050406030204" pitchFamily="18" charset="0"/>
                          </a:rPr>
                        </m:ctrlPr>
                      </m:dPr>
                      <m:e>
                        <m:r>
                          <a:rPr lang="en-US" i="1">
                            <a:latin typeface="Cambria Math" panose="02040503050406030204" pitchFamily="18" charset="0"/>
                          </a:rPr>
                          <m:t>𝑇</m:t>
                        </m:r>
                        <m:r>
                          <a:rPr lang="en-US" i="1">
                            <a:latin typeface="Cambria Math" panose="02040503050406030204" pitchFamily="18" charset="0"/>
                          </a:rPr>
                          <m:t>−</m:t>
                        </m:r>
                        <m:sSub>
                          <m:sSubPr>
                            <m:ctrlPr>
                              <a:rPr lang="fr-CH" i="1">
                                <a:latin typeface="Cambria Math" panose="02040503050406030204" pitchFamily="18" charset="0"/>
                              </a:rPr>
                            </m:ctrlPr>
                          </m:sSubPr>
                          <m:e>
                            <m:r>
                              <a:rPr lang="en-US" i="1">
                                <a:latin typeface="Cambria Math" panose="02040503050406030204" pitchFamily="18" charset="0"/>
                              </a:rPr>
                              <m:t>𝑇</m:t>
                            </m:r>
                          </m:e>
                          <m:sub>
                            <m:r>
                              <a:rPr lang="en-US" i="1">
                                <a:latin typeface="Cambria Math" panose="02040503050406030204" pitchFamily="18" charset="0"/>
                              </a:rPr>
                              <m:t>𝑟𝑒𝑓</m:t>
                            </m:r>
                          </m:sub>
                        </m:sSub>
                      </m:e>
                    </m:d>
                    <m:r>
                      <a:rPr lang="en-US" b="1" i="1">
                        <a:latin typeface="Cambria Math" panose="02040503050406030204" pitchFamily="18" charset="0"/>
                      </a:rPr>
                      <m:t>𝑰</m:t>
                    </m:r>
                  </m:oMath>
                </a14:m>
                <a:endParaRPr lang="en-US" sz="1400" dirty="0">
                  <a:latin typeface="Times New Roman" panose="02020603050405020304" pitchFamily="18" charset="0"/>
                  <a:ea typeface="Lato" panose="020F0502020204030203" pitchFamily="34" charset="0"/>
                </a:endParaRPr>
              </a:p>
            </p:txBody>
          </p:sp>
        </mc:Choice>
        <mc:Fallback xmlns="">
          <p:sp>
            <p:nvSpPr>
              <p:cNvPr id="16" name="ZoneTexte 15">
                <a:extLst>
                  <a:ext uri="{FF2B5EF4-FFF2-40B4-BE49-F238E27FC236}">
                    <a16:creationId xmlns:a16="http://schemas.microsoft.com/office/drawing/2014/main" id="{91BA3251-AD5A-3B50-71D6-B5844DDEFF6C}"/>
                  </a:ext>
                </a:extLst>
              </p:cNvPr>
              <p:cNvSpPr txBox="1">
                <a:spLocks noRot="1" noChangeAspect="1" noMove="1" noResize="1" noEditPoints="1" noAdjustHandles="1" noChangeArrowheads="1" noChangeShapeType="1" noTextEdit="1"/>
              </p:cNvSpPr>
              <p:nvPr/>
            </p:nvSpPr>
            <p:spPr>
              <a:xfrm>
                <a:off x="6964991" y="1474285"/>
                <a:ext cx="5340887" cy="4412555"/>
              </a:xfrm>
              <a:prstGeom prst="rect">
                <a:avLst/>
              </a:prstGeom>
              <a:blipFill>
                <a:blip r:embed="rId8"/>
                <a:stretch>
                  <a:fillRect l="-1027" t="-829"/>
                </a:stretch>
              </a:blipFill>
            </p:spPr>
            <p:txBody>
              <a:bodyPr/>
              <a:lstStyle/>
              <a:p>
                <a:r>
                  <a:rPr lang="fr-CH">
                    <a:noFill/>
                  </a:rPr>
                  <a:t> </a:t>
                </a:r>
              </a:p>
            </p:txBody>
          </p:sp>
        </mc:Fallback>
      </mc:AlternateContent>
      <p:pic>
        <p:nvPicPr>
          <p:cNvPr id="18" name="Image 17" descr="Une image contenant cercle, noir et blanc, léger, art&#10;&#10;Description générée automatiquement">
            <a:extLst>
              <a:ext uri="{FF2B5EF4-FFF2-40B4-BE49-F238E27FC236}">
                <a16:creationId xmlns:a16="http://schemas.microsoft.com/office/drawing/2014/main" id="{C9BBA257-06D2-0586-F7B8-7AC74B72BF4B}"/>
              </a:ext>
            </a:extLst>
          </p:cNvPr>
          <p:cNvPicPr>
            <a:picLocks noChangeAspect="1"/>
          </p:cNvPicPr>
          <p:nvPr/>
        </p:nvPicPr>
        <p:blipFill>
          <a:blip r:embed="rId9"/>
          <a:stretch>
            <a:fillRect/>
          </a:stretch>
        </p:blipFill>
        <p:spPr>
          <a:xfrm>
            <a:off x="4313216" y="763870"/>
            <a:ext cx="3058671" cy="2409345"/>
          </a:xfrm>
          <a:prstGeom prst="rect">
            <a:avLst/>
          </a:prstGeom>
        </p:spPr>
      </p:pic>
      <p:pic>
        <p:nvPicPr>
          <p:cNvPr id="20" name="Image 19" descr="Une image contenant croquis, ligne, Rectangle, capture d’écran&#10;&#10;Description générée automatiquement">
            <a:extLst>
              <a:ext uri="{FF2B5EF4-FFF2-40B4-BE49-F238E27FC236}">
                <a16:creationId xmlns:a16="http://schemas.microsoft.com/office/drawing/2014/main" id="{E860A005-182A-F04A-8EBC-8A89A4167080}"/>
              </a:ext>
            </a:extLst>
          </p:cNvPr>
          <p:cNvPicPr>
            <a:picLocks noChangeAspect="1"/>
          </p:cNvPicPr>
          <p:nvPr/>
        </p:nvPicPr>
        <p:blipFill>
          <a:blip r:embed="rId10"/>
          <a:stretch>
            <a:fillRect/>
          </a:stretch>
        </p:blipFill>
        <p:spPr>
          <a:xfrm>
            <a:off x="4571931" y="4135203"/>
            <a:ext cx="2514363" cy="1980587"/>
          </a:xfrm>
          <a:prstGeom prst="rect">
            <a:avLst/>
          </a:prstGeom>
        </p:spPr>
      </p:pic>
      <p:pic>
        <p:nvPicPr>
          <p:cNvPr id="24" name="Image 23" descr="Une image contenant croquis, dessin, diagramme, conception&#10;&#10;Description générée automatiquement">
            <a:extLst>
              <a:ext uri="{FF2B5EF4-FFF2-40B4-BE49-F238E27FC236}">
                <a16:creationId xmlns:a16="http://schemas.microsoft.com/office/drawing/2014/main" id="{20EDFF42-2E0C-2D4F-40AE-AFC68DE1DB72}"/>
              </a:ext>
            </a:extLst>
          </p:cNvPr>
          <p:cNvPicPr>
            <a:picLocks noChangeAspect="1"/>
          </p:cNvPicPr>
          <p:nvPr/>
        </p:nvPicPr>
        <p:blipFill>
          <a:blip r:embed="rId11"/>
          <a:stretch>
            <a:fillRect/>
          </a:stretch>
        </p:blipFill>
        <p:spPr>
          <a:xfrm>
            <a:off x="4896577" y="2713919"/>
            <a:ext cx="1854544" cy="1460843"/>
          </a:xfrm>
          <a:prstGeom prst="rect">
            <a:avLst/>
          </a:prstGeom>
        </p:spPr>
      </p:pic>
    </p:spTree>
    <p:extLst>
      <p:ext uri="{BB962C8B-B14F-4D97-AF65-F5344CB8AC3E}">
        <p14:creationId xmlns:p14="http://schemas.microsoft.com/office/powerpoint/2010/main" val="36200094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D2AF16-545E-2ED8-D181-4B8611C00F7C}"/>
              </a:ext>
            </a:extLst>
          </p:cNvPr>
          <p:cNvSpPr>
            <a:spLocks noGrp="1"/>
          </p:cNvSpPr>
          <p:nvPr>
            <p:ph type="title"/>
          </p:nvPr>
        </p:nvSpPr>
        <p:spPr>
          <a:xfrm>
            <a:off x="9939749" y="-23607"/>
            <a:ext cx="1875250" cy="1041478"/>
          </a:xfrm>
        </p:spPr>
        <p:txBody>
          <a:bodyPr/>
          <a:lstStyle/>
          <a:p>
            <a:r>
              <a:rPr lang="fr-CH" dirty="0" err="1"/>
              <a:t>Results</a:t>
            </a:r>
            <a:endParaRPr lang="fr-CH" dirty="0"/>
          </a:p>
        </p:txBody>
      </p:sp>
      <p:pic>
        <p:nvPicPr>
          <p:cNvPr id="4" name="Image 3" descr="Une image contenant texte, Police, logo, Graphique&#10;&#10;Description générée automatiquement">
            <a:extLst>
              <a:ext uri="{FF2B5EF4-FFF2-40B4-BE49-F238E27FC236}">
                <a16:creationId xmlns:a16="http://schemas.microsoft.com/office/drawing/2014/main" id="{C281B8FA-6681-6A83-3BCA-6ACF768B5942}"/>
              </a:ext>
            </a:extLst>
          </p:cNvPr>
          <p:cNvPicPr>
            <a:picLocks noChangeAspect="1"/>
          </p:cNvPicPr>
          <p:nvPr/>
        </p:nvPicPr>
        <p:blipFill>
          <a:blip r:embed="rId2"/>
          <a:stretch>
            <a:fillRect/>
          </a:stretch>
        </p:blipFill>
        <p:spPr>
          <a:xfrm>
            <a:off x="8986150" y="6213861"/>
            <a:ext cx="3003210" cy="618413"/>
          </a:xfrm>
          <a:prstGeom prst="rect">
            <a:avLst/>
          </a:prstGeom>
        </p:spPr>
      </p:pic>
      <p:pic>
        <p:nvPicPr>
          <p:cNvPr id="5" name="Image 4" descr="Une image contenant Police, texte, blanc, typographie&#10;&#10;Description générée automatiquement">
            <a:extLst>
              <a:ext uri="{FF2B5EF4-FFF2-40B4-BE49-F238E27FC236}">
                <a16:creationId xmlns:a16="http://schemas.microsoft.com/office/drawing/2014/main" id="{B2374779-E986-A301-39E5-2DFE41E6169C}"/>
              </a:ext>
            </a:extLst>
          </p:cNvPr>
          <p:cNvPicPr>
            <a:picLocks noChangeAspect="1"/>
          </p:cNvPicPr>
          <p:nvPr/>
        </p:nvPicPr>
        <p:blipFill>
          <a:blip r:embed="rId3"/>
          <a:stretch>
            <a:fillRect/>
          </a:stretch>
        </p:blipFill>
        <p:spPr>
          <a:xfrm>
            <a:off x="5569990" y="6214607"/>
            <a:ext cx="2764207" cy="643393"/>
          </a:xfrm>
          <a:prstGeom prst="rect">
            <a:avLst/>
          </a:prstGeom>
        </p:spPr>
      </p:pic>
      <p:pic>
        <p:nvPicPr>
          <p:cNvPr id="6" name="Image 5" descr="Une image contenant texte, Police, logo, blanc&#10;&#10;Description générée automatiquement">
            <a:extLst>
              <a:ext uri="{FF2B5EF4-FFF2-40B4-BE49-F238E27FC236}">
                <a16:creationId xmlns:a16="http://schemas.microsoft.com/office/drawing/2014/main" id="{534A90AB-CF67-464F-0C6F-A16D2ABBA9CE}"/>
              </a:ext>
            </a:extLst>
          </p:cNvPr>
          <p:cNvPicPr>
            <a:picLocks noChangeAspect="1"/>
          </p:cNvPicPr>
          <p:nvPr/>
        </p:nvPicPr>
        <p:blipFill>
          <a:blip r:embed="rId4"/>
          <a:stretch>
            <a:fillRect/>
          </a:stretch>
        </p:blipFill>
        <p:spPr>
          <a:xfrm>
            <a:off x="300295" y="6210402"/>
            <a:ext cx="2102801" cy="643089"/>
          </a:xfrm>
          <a:prstGeom prst="rect">
            <a:avLst/>
          </a:prstGeom>
        </p:spPr>
      </p:pic>
      <p:pic>
        <p:nvPicPr>
          <p:cNvPr id="7" name="Image 6" descr="Une image contenant texte, Police, capture d’écran, blanc&#10;&#10;Description générée automatiquement">
            <a:extLst>
              <a:ext uri="{FF2B5EF4-FFF2-40B4-BE49-F238E27FC236}">
                <a16:creationId xmlns:a16="http://schemas.microsoft.com/office/drawing/2014/main" id="{90958989-8789-EEA2-593C-E4B23FD0CF45}"/>
              </a:ext>
            </a:extLst>
          </p:cNvPr>
          <p:cNvPicPr>
            <a:picLocks noChangeAspect="1"/>
          </p:cNvPicPr>
          <p:nvPr/>
        </p:nvPicPr>
        <p:blipFill>
          <a:blip r:embed="rId5"/>
          <a:stretch>
            <a:fillRect/>
          </a:stretch>
        </p:blipFill>
        <p:spPr>
          <a:xfrm>
            <a:off x="2978853" y="6210402"/>
            <a:ext cx="2015380" cy="609301"/>
          </a:xfrm>
          <a:prstGeom prst="rect">
            <a:avLst/>
          </a:prstGeom>
        </p:spPr>
      </p:pic>
      <p:pic>
        <p:nvPicPr>
          <p:cNvPr id="8" name="Image 7">
            <a:extLst>
              <a:ext uri="{FF2B5EF4-FFF2-40B4-BE49-F238E27FC236}">
                <a16:creationId xmlns:a16="http://schemas.microsoft.com/office/drawing/2014/main" id="{BA93BC43-BE92-FA27-2C10-9A2586B282B5}"/>
              </a:ext>
            </a:extLst>
          </p:cNvPr>
          <p:cNvPicPr>
            <a:picLocks noChangeAspect="1"/>
          </p:cNvPicPr>
          <p:nvPr/>
        </p:nvPicPr>
        <p:blipFill>
          <a:blip r:embed="rId6"/>
          <a:stretch>
            <a:fillRect/>
          </a:stretch>
        </p:blipFill>
        <p:spPr>
          <a:xfrm>
            <a:off x="13374" y="1"/>
            <a:ext cx="3125258" cy="710996"/>
          </a:xfrm>
          <a:prstGeom prst="rect">
            <a:avLst/>
          </a:prstGeom>
        </p:spPr>
      </p:pic>
      <p:pic>
        <p:nvPicPr>
          <p:cNvPr id="11" name="Image 10" descr="Une image contenant texte, ligne, capture d’écran, Tracé&#10;&#10;Description générée automatiquement">
            <a:extLst>
              <a:ext uri="{FF2B5EF4-FFF2-40B4-BE49-F238E27FC236}">
                <a16:creationId xmlns:a16="http://schemas.microsoft.com/office/drawing/2014/main" id="{9957B47B-DAD4-C9E4-1205-7BC5ABBE28CB}"/>
              </a:ext>
            </a:extLst>
          </p:cNvPr>
          <p:cNvPicPr>
            <a:picLocks noChangeAspect="1"/>
          </p:cNvPicPr>
          <p:nvPr/>
        </p:nvPicPr>
        <p:blipFill>
          <a:blip r:embed="rId7"/>
          <a:stretch>
            <a:fillRect/>
          </a:stretch>
        </p:blipFill>
        <p:spPr>
          <a:xfrm>
            <a:off x="2587096" y="3710636"/>
            <a:ext cx="3131796" cy="2348846"/>
          </a:xfrm>
          <a:prstGeom prst="rect">
            <a:avLst/>
          </a:prstGeom>
        </p:spPr>
      </p:pic>
      <p:pic>
        <p:nvPicPr>
          <p:cNvPr id="15" name="Image 14" descr="Une image contenant capture d’écran, Caractère coloré&#10;&#10;Description générée automatiquement">
            <a:extLst>
              <a:ext uri="{FF2B5EF4-FFF2-40B4-BE49-F238E27FC236}">
                <a16:creationId xmlns:a16="http://schemas.microsoft.com/office/drawing/2014/main" id="{AA57DE56-768A-1295-9854-C8A20243C481}"/>
              </a:ext>
            </a:extLst>
          </p:cNvPr>
          <p:cNvPicPr>
            <a:picLocks noChangeAspect="1"/>
          </p:cNvPicPr>
          <p:nvPr/>
        </p:nvPicPr>
        <p:blipFill>
          <a:blip r:embed="rId8"/>
          <a:stretch>
            <a:fillRect/>
          </a:stretch>
        </p:blipFill>
        <p:spPr>
          <a:xfrm>
            <a:off x="8875320" y="3550486"/>
            <a:ext cx="3131796" cy="2466945"/>
          </a:xfrm>
          <a:prstGeom prst="rect">
            <a:avLst/>
          </a:prstGeom>
        </p:spPr>
      </p:pic>
      <p:pic>
        <p:nvPicPr>
          <p:cNvPr id="17" name="Image 16" descr="Une image contenant capture d’écran, bleu, Bleu Majorelle, Caractère coloré&#10;&#10;Description générée automatiquement">
            <a:extLst>
              <a:ext uri="{FF2B5EF4-FFF2-40B4-BE49-F238E27FC236}">
                <a16:creationId xmlns:a16="http://schemas.microsoft.com/office/drawing/2014/main" id="{0D88E3A6-BB59-9F5F-3B7F-AEA4F1D6BDFC}"/>
              </a:ext>
            </a:extLst>
          </p:cNvPr>
          <p:cNvPicPr>
            <a:picLocks noChangeAspect="1"/>
          </p:cNvPicPr>
          <p:nvPr/>
        </p:nvPicPr>
        <p:blipFill>
          <a:blip r:embed="rId9"/>
          <a:stretch>
            <a:fillRect/>
          </a:stretch>
        </p:blipFill>
        <p:spPr>
          <a:xfrm>
            <a:off x="266318" y="986365"/>
            <a:ext cx="2839412" cy="2236632"/>
          </a:xfrm>
          <a:prstGeom prst="rect">
            <a:avLst/>
          </a:prstGeom>
        </p:spPr>
      </p:pic>
      <p:pic>
        <p:nvPicPr>
          <p:cNvPr id="19" name="Image 18" descr="Une image contenant capture d’écran, Rectangle, diagramme, conception&#10;&#10;Description générée automatiquement">
            <a:extLst>
              <a:ext uri="{FF2B5EF4-FFF2-40B4-BE49-F238E27FC236}">
                <a16:creationId xmlns:a16="http://schemas.microsoft.com/office/drawing/2014/main" id="{959FDA6F-126A-FD5B-24BB-F7EB8BA40B0E}"/>
              </a:ext>
            </a:extLst>
          </p:cNvPr>
          <p:cNvPicPr>
            <a:picLocks noChangeAspect="1"/>
          </p:cNvPicPr>
          <p:nvPr/>
        </p:nvPicPr>
        <p:blipFill>
          <a:blip r:embed="rId10"/>
          <a:stretch>
            <a:fillRect/>
          </a:stretch>
        </p:blipFill>
        <p:spPr>
          <a:xfrm>
            <a:off x="62376" y="3911829"/>
            <a:ext cx="2773841" cy="2027038"/>
          </a:xfrm>
          <a:prstGeom prst="rect">
            <a:avLst/>
          </a:prstGeom>
        </p:spPr>
      </p:pic>
      <p:pic>
        <p:nvPicPr>
          <p:cNvPr id="21" name="Image 20" descr="Une image contenant texte, capture d’écran, diagramme, Tracé&#10;&#10;Description générée automatiquement">
            <a:extLst>
              <a:ext uri="{FF2B5EF4-FFF2-40B4-BE49-F238E27FC236}">
                <a16:creationId xmlns:a16="http://schemas.microsoft.com/office/drawing/2014/main" id="{9B1260DD-1EF8-1FBE-5D17-1294DF75D2EC}"/>
              </a:ext>
            </a:extLst>
          </p:cNvPr>
          <p:cNvPicPr>
            <a:picLocks noChangeAspect="1"/>
          </p:cNvPicPr>
          <p:nvPr/>
        </p:nvPicPr>
        <p:blipFill>
          <a:blip r:embed="rId11"/>
          <a:stretch>
            <a:fillRect/>
          </a:stretch>
        </p:blipFill>
        <p:spPr>
          <a:xfrm>
            <a:off x="7487428" y="919133"/>
            <a:ext cx="4587403" cy="2348551"/>
          </a:xfrm>
          <a:prstGeom prst="rect">
            <a:avLst/>
          </a:prstGeom>
        </p:spPr>
      </p:pic>
      <p:pic>
        <p:nvPicPr>
          <p:cNvPr id="25" name="Image 24" descr="Une image contenant texte, diagramme, capture d’écran, ligne&#10;&#10;Description générée automatiquement">
            <a:extLst>
              <a:ext uri="{FF2B5EF4-FFF2-40B4-BE49-F238E27FC236}">
                <a16:creationId xmlns:a16="http://schemas.microsoft.com/office/drawing/2014/main" id="{43AA3014-F871-0AE2-B88D-FD01AD2B8434}"/>
              </a:ext>
            </a:extLst>
          </p:cNvPr>
          <p:cNvPicPr>
            <a:picLocks noChangeAspect="1"/>
          </p:cNvPicPr>
          <p:nvPr/>
        </p:nvPicPr>
        <p:blipFill>
          <a:blip r:embed="rId12"/>
          <a:stretch>
            <a:fillRect/>
          </a:stretch>
        </p:blipFill>
        <p:spPr>
          <a:xfrm>
            <a:off x="3095880" y="857603"/>
            <a:ext cx="4448942" cy="2410081"/>
          </a:xfrm>
          <a:prstGeom prst="rect">
            <a:avLst/>
          </a:prstGeom>
        </p:spPr>
      </p:pic>
      <p:pic>
        <p:nvPicPr>
          <p:cNvPr id="29" name="Image 28" descr="Une image contenant Caractère coloré, art, capture d’écran&#10;&#10;Description générée automatiquement">
            <a:extLst>
              <a:ext uri="{FF2B5EF4-FFF2-40B4-BE49-F238E27FC236}">
                <a16:creationId xmlns:a16="http://schemas.microsoft.com/office/drawing/2014/main" id="{AF829CE6-A7CD-CB98-2931-1E051189173B}"/>
              </a:ext>
            </a:extLst>
          </p:cNvPr>
          <p:cNvPicPr>
            <a:picLocks noChangeAspect="1"/>
          </p:cNvPicPr>
          <p:nvPr/>
        </p:nvPicPr>
        <p:blipFill>
          <a:blip r:embed="rId13"/>
          <a:stretch>
            <a:fillRect/>
          </a:stretch>
        </p:blipFill>
        <p:spPr>
          <a:xfrm>
            <a:off x="5825428" y="3609534"/>
            <a:ext cx="2981870" cy="2348847"/>
          </a:xfrm>
          <a:prstGeom prst="rect">
            <a:avLst/>
          </a:prstGeom>
        </p:spPr>
      </p:pic>
    </p:spTree>
    <p:extLst>
      <p:ext uri="{BB962C8B-B14F-4D97-AF65-F5344CB8AC3E}">
        <p14:creationId xmlns:p14="http://schemas.microsoft.com/office/powerpoint/2010/main" val="34994327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AD2AF16-545E-2ED8-D181-4B8611C00F7C}"/>
              </a:ext>
            </a:extLst>
          </p:cNvPr>
          <p:cNvSpPr>
            <a:spLocks noGrp="1"/>
          </p:cNvSpPr>
          <p:nvPr>
            <p:ph type="title"/>
          </p:nvPr>
        </p:nvSpPr>
        <p:spPr>
          <a:xfrm>
            <a:off x="8822072" y="92004"/>
            <a:ext cx="2976082" cy="1044013"/>
          </a:xfrm>
        </p:spPr>
        <p:txBody>
          <a:bodyPr/>
          <a:lstStyle/>
          <a:p>
            <a:r>
              <a:rPr lang="fr-CH" dirty="0"/>
              <a:t>Conclusions</a:t>
            </a:r>
          </a:p>
        </p:txBody>
      </p:sp>
      <p:sp>
        <p:nvSpPr>
          <p:cNvPr id="3" name="Espace réservé du contenu 2">
            <a:extLst>
              <a:ext uri="{FF2B5EF4-FFF2-40B4-BE49-F238E27FC236}">
                <a16:creationId xmlns:a16="http://schemas.microsoft.com/office/drawing/2014/main" id="{74CE0B1D-7B03-983B-F0A4-FA871CC258EC}"/>
              </a:ext>
            </a:extLst>
          </p:cNvPr>
          <p:cNvSpPr>
            <a:spLocks noGrp="1"/>
          </p:cNvSpPr>
          <p:nvPr>
            <p:ph idx="1"/>
          </p:nvPr>
        </p:nvSpPr>
        <p:spPr>
          <a:xfrm>
            <a:off x="470170" y="1232242"/>
            <a:ext cx="5625830" cy="4456915"/>
          </a:xfrm>
        </p:spPr>
        <p:txBody>
          <a:bodyPr>
            <a:normAutofit fontScale="85000" lnSpcReduction="20000"/>
          </a:bodyPr>
          <a:lstStyle/>
          <a:p>
            <a:r>
              <a:rPr lang="fr-CH" dirty="0">
                <a:solidFill>
                  <a:schemeClr val="accent1"/>
                </a:solidFill>
              </a:rPr>
              <a:t>COMSOL </a:t>
            </a:r>
            <a:r>
              <a:rPr lang="fr-CH" dirty="0" err="1">
                <a:solidFill>
                  <a:schemeClr val="accent1"/>
                </a:solidFill>
              </a:rPr>
              <a:t>Multiphysics</a:t>
            </a:r>
            <a:endParaRPr lang="fr-CH" dirty="0">
              <a:solidFill>
                <a:schemeClr val="accent1"/>
              </a:solidFill>
            </a:endParaRPr>
          </a:p>
          <a:p>
            <a:pPr marL="0" indent="0">
              <a:buNone/>
            </a:pPr>
            <a:r>
              <a:rPr lang="fr-CH" dirty="0"/>
              <a:t>Right </a:t>
            </a:r>
            <a:r>
              <a:rPr lang="fr-CH" dirty="0" err="1"/>
              <a:t>tool</a:t>
            </a:r>
            <a:r>
              <a:rPr lang="fr-CH" dirty="0"/>
              <a:t> for the simulation of the </a:t>
            </a:r>
            <a:r>
              <a:rPr lang="fr-CH" dirty="0" err="1"/>
              <a:t>cooling</a:t>
            </a:r>
            <a:r>
              <a:rPr lang="fr-CH" dirty="0"/>
              <a:t> process :</a:t>
            </a:r>
          </a:p>
          <a:p>
            <a:pPr marL="0" indent="0">
              <a:buNone/>
            </a:pPr>
            <a:r>
              <a:rPr lang="fr-CH" dirty="0"/>
              <a:t>- </a:t>
            </a:r>
            <a:r>
              <a:rPr lang="fr-CH" dirty="0" err="1"/>
              <a:t>Easy</a:t>
            </a:r>
            <a:r>
              <a:rPr lang="fr-CH" dirty="0"/>
              <a:t> setup of the </a:t>
            </a:r>
            <a:r>
              <a:rPr lang="fr-CH" dirty="0" err="1"/>
              <a:t>material</a:t>
            </a:r>
            <a:r>
              <a:rPr lang="fr-CH" dirty="0"/>
              <a:t> user data</a:t>
            </a:r>
          </a:p>
          <a:p>
            <a:pPr marL="0" indent="0">
              <a:buNone/>
            </a:pPr>
            <a:r>
              <a:rPr lang="fr-CH" dirty="0"/>
              <a:t>- </a:t>
            </a:r>
            <a:r>
              <a:rPr lang="fr-CH" dirty="0" err="1"/>
              <a:t>Easy</a:t>
            </a:r>
            <a:r>
              <a:rPr lang="fr-CH" dirty="0"/>
              <a:t> setup to couple </a:t>
            </a:r>
            <a:r>
              <a:rPr lang="fr-CH" dirty="0" err="1"/>
              <a:t>physics</a:t>
            </a:r>
            <a:endParaRPr lang="fr-CH" dirty="0"/>
          </a:p>
          <a:p>
            <a:pPr marL="0" indent="0">
              <a:buNone/>
            </a:pPr>
            <a:r>
              <a:rPr lang="fr-CH" dirty="0"/>
              <a:t>- Efficient </a:t>
            </a:r>
            <a:r>
              <a:rPr lang="fr-CH" dirty="0" err="1"/>
              <a:t>postprocessing</a:t>
            </a:r>
            <a:r>
              <a:rPr lang="fr-CH" dirty="0"/>
              <a:t> </a:t>
            </a:r>
            <a:r>
              <a:rPr lang="fr-CH" dirty="0" err="1"/>
              <a:t>tools</a:t>
            </a:r>
            <a:endParaRPr lang="fr-CH" dirty="0"/>
          </a:p>
          <a:p>
            <a:r>
              <a:rPr lang="fr-CH" dirty="0">
                <a:solidFill>
                  <a:schemeClr val="accent1"/>
                </a:solidFill>
              </a:rPr>
              <a:t> Simulation </a:t>
            </a:r>
            <a:r>
              <a:rPr lang="fr-CH" dirty="0" err="1">
                <a:solidFill>
                  <a:schemeClr val="accent1"/>
                </a:solidFill>
              </a:rPr>
              <a:t>Results</a:t>
            </a:r>
            <a:endParaRPr lang="fr-CH" dirty="0">
              <a:solidFill>
                <a:schemeClr val="accent1"/>
              </a:solidFill>
            </a:endParaRPr>
          </a:p>
          <a:p>
            <a:pPr marL="0" indent="0">
              <a:buNone/>
            </a:pPr>
            <a:r>
              <a:rPr lang="en-US" dirty="0">
                <a:effectLst/>
                <a:ea typeface="Times New Roman" panose="02020603050405020304" pitchFamily="18" charset="0"/>
              </a:rPr>
              <a:t>The model we made gives coherent results in comparison with experiments. However, experiments were made in situ in the factory under real production conditions. This makes the comparisons more difficult because the factory environment cannot be fully controlled.</a:t>
            </a:r>
            <a:endParaRPr lang="fr-CH" dirty="0">
              <a:solidFill>
                <a:schemeClr val="accent1"/>
              </a:solidFill>
            </a:endParaRPr>
          </a:p>
          <a:p>
            <a:endParaRPr lang="fr-CH" dirty="0"/>
          </a:p>
        </p:txBody>
      </p:sp>
      <p:pic>
        <p:nvPicPr>
          <p:cNvPr id="4" name="Image 3" descr="Une image contenant texte, Police, logo, Graphique&#10;&#10;Description générée automatiquement">
            <a:extLst>
              <a:ext uri="{FF2B5EF4-FFF2-40B4-BE49-F238E27FC236}">
                <a16:creationId xmlns:a16="http://schemas.microsoft.com/office/drawing/2014/main" id="{C281B8FA-6681-6A83-3BCA-6ACF768B5942}"/>
              </a:ext>
            </a:extLst>
          </p:cNvPr>
          <p:cNvPicPr>
            <a:picLocks noChangeAspect="1"/>
          </p:cNvPicPr>
          <p:nvPr/>
        </p:nvPicPr>
        <p:blipFill>
          <a:blip r:embed="rId2"/>
          <a:stretch>
            <a:fillRect/>
          </a:stretch>
        </p:blipFill>
        <p:spPr>
          <a:xfrm>
            <a:off x="8986150" y="6213861"/>
            <a:ext cx="3003210" cy="618413"/>
          </a:xfrm>
          <a:prstGeom prst="rect">
            <a:avLst/>
          </a:prstGeom>
        </p:spPr>
      </p:pic>
      <p:pic>
        <p:nvPicPr>
          <p:cNvPr id="5" name="Image 4" descr="Une image contenant Police, texte, blanc, typographie&#10;&#10;Description générée automatiquement">
            <a:extLst>
              <a:ext uri="{FF2B5EF4-FFF2-40B4-BE49-F238E27FC236}">
                <a16:creationId xmlns:a16="http://schemas.microsoft.com/office/drawing/2014/main" id="{B2374779-E986-A301-39E5-2DFE41E6169C}"/>
              </a:ext>
            </a:extLst>
          </p:cNvPr>
          <p:cNvPicPr>
            <a:picLocks noChangeAspect="1"/>
          </p:cNvPicPr>
          <p:nvPr/>
        </p:nvPicPr>
        <p:blipFill>
          <a:blip r:embed="rId3"/>
          <a:stretch>
            <a:fillRect/>
          </a:stretch>
        </p:blipFill>
        <p:spPr>
          <a:xfrm>
            <a:off x="5569990" y="6214607"/>
            <a:ext cx="2764207" cy="643393"/>
          </a:xfrm>
          <a:prstGeom prst="rect">
            <a:avLst/>
          </a:prstGeom>
        </p:spPr>
      </p:pic>
      <p:pic>
        <p:nvPicPr>
          <p:cNvPr id="6" name="Image 5" descr="Une image contenant texte, Police, logo, blanc&#10;&#10;Description générée automatiquement">
            <a:extLst>
              <a:ext uri="{FF2B5EF4-FFF2-40B4-BE49-F238E27FC236}">
                <a16:creationId xmlns:a16="http://schemas.microsoft.com/office/drawing/2014/main" id="{534A90AB-CF67-464F-0C6F-A16D2ABBA9CE}"/>
              </a:ext>
            </a:extLst>
          </p:cNvPr>
          <p:cNvPicPr>
            <a:picLocks noChangeAspect="1"/>
          </p:cNvPicPr>
          <p:nvPr/>
        </p:nvPicPr>
        <p:blipFill>
          <a:blip r:embed="rId4"/>
          <a:stretch>
            <a:fillRect/>
          </a:stretch>
        </p:blipFill>
        <p:spPr>
          <a:xfrm>
            <a:off x="300295" y="6210402"/>
            <a:ext cx="2102801" cy="643089"/>
          </a:xfrm>
          <a:prstGeom prst="rect">
            <a:avLst/>
          </a:prstGeom>
        </p:spPr>
      </p:pic>
      <p:pic>
        <p:nvPicPr>
          <p:cNvPr id="7" name="Image 6" descr="Une image contenant texte, Police, capture d’écran, blanc&#10;&#10;Description générée automatiquement">
            <a:extLst>
              <a:ext uri="{FF2B5EF4-FFF2-40B4-BE49-F238E27FC236}">
                <a16:creationId xmlns:a16="http://schemas.microsoft.com/office/drawing/2014/main" id="{90958989-8789-EEA2-593C-E4B23FD0CF45}"/>
              </a:ext>
            </a:extLst>
          </p:cNvPr>
          <p:cNvPicPr>
            <a:picLocks noChangeAspect="1"/>
          </p:cNvPicPr>
          <p:nvPr/>
        </p:nvPicPr>
        <p:blipFill>
          <a:blip r:embed="rId5"/>
          <a:stretch>
            <a:fillRect/>
          </a:stretch>
        </p:blipFill>
        <p:spPr>
          <a:xfrm>
            <a:off x="2978853" y="6203896"/>
            <a:ext cx="2015380" cy="609301"/>
          </a:xfrm>
          <a:prstGeom prst="rect">
            <a:avLst/>
          </a:prstGeom>
        </p:spPr>
      </p:pic>
      <p:pic>
        <p:nvPicPr>
          <p:cNvPr id="8" name="Image 7">
            <a:extLst>
              <a:ext uri="{FF2B5EF4-FFF2-40B4-BE49-F238E27FC236}">
                <a16:creationId xmlns:a16="http://schemas.microsoft.com/office/drawing/2014/main" id="{BA93BC43-BE92-FA27-2C10-9A2586B282B5}"/>
              </a:ext>
            </a:extLst>
          </p:cNvPr>
          <p:cNvPicPr>
            <a:picLocks noChangeAspect="1"/>
          </p:cNvPicPr>
          <p:nvPr/>
        </p:nvPicPr>
        <p:blipFill>
          <a:blip r:embed="rId6"/>
          <a:stretch>
            <a:fillRect/>
          </a:stretch>
        </p:blipFill>
        <p:spPr>
          <a:xfrm>
            <a:off x="13374" y="1"/>
            <a:ext cx="3125258" cy="710996"/>
          </a:xfrm>
          <a:prstGeom prst="rect">
            <a:avLst/>
          </a:prstGeom>
        </p:spPr>
      </p:pic>
      <p:sp>
        <p:nvSpPr>
          <p:cNvPr id="11" name="Espace réservé du contenu 2">
            <a:extLst>
              <a:ext uri="{FF2B5EF4-FFF2-40B4-BE49-F238E27FC236}">
                <a16:creationId xmlns:a16="http://schemas.microsoft.com/office/drawing/2014/main" id="{DD878E3D-FBC7-92B2-725D-A8241A09FE59}"/>
              </a:ext>
            </a:extLst>
          </p:cNvPr>
          <p:cNvSpPr txBox="1">
            <a:spLocks/>
          </p:cNvSpPr>
          <p:nvPr/>
        </p:nvSpPr>
        <p:spPr>
          <a:xfrm>
            <a:off x="6356411" y="1136017"/>
            <a:ext cx="5535293" cy="501577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fr-CH" sz="2400" dirty="0">
                <a:solidFill>
                  <a:schemeClr val="accent1"/>
                </a:solidFill>
              </a:rPr>
              <a:t>Impact of Simulation </a:t>
            </a:r>
            <a:r>
              <a:rPr lang="fr-CH" sz="2400" dirty="0" err="1">
                <a:solidFill>
                  <a:schemeClr val="accent1"/>
                </a:solidFill>
              </a:rPr>
              <a:t>Results</a:t>
            </a:r>
            <a:endParaRPr lang="fr-CH" sz="2400" dirty="0"/>
          </a:p>
          <a:p>
            <a:pPr marL="0" indent="0">
              <a:spcBef>
                <a:spcPts val="0"/>
              </a:spcBef>
              <a:buFont typeface="Arial" panose="020B0604020202020204" pitchFamily="34" charset="0"/>
              <a:buNone/>
            </a:pPr>
            <a:r>
              <a:rPr lang="fr-CH" sz="2400" dirty="0"/>
              <a:t>- Validation of the </a:t>
            </a:r>
            <a:r>
              <a:rPr lang="fr-CH" sz="2400" dirty="0" err="1"/>
              <a:t>current</a:t>
            </a:r>
            <a:r>
              <a:rPr lang="fr-CH" sz="2400" dirty="0"/>
              <a:t> process</a:t>
            </a:r>
          </a:p>
          <a:p>
            <a:pPr marL="0" indent="0">
              <a:spcBef>
                <a:spcPts val="0"/>
              </a:spcBef>
              <a:buFont typeface="Arial" panose="020B0604020202020204" pitchFamily="34" charset="0"/>
              <a:buNone/>
            </a:pPr>
            <a:r>
              <a:rPr lang="fr-CH" sz="2400" dirty="0"/>
              <a:t>- </a:t>
            </a:r>
            <a:r>
              <a:rPr lang="fr-CH" sz="2400" dirty="0" err="1"/>
              <a:t>Sensitivity</a:t>
            </a:r>
            <a:r>
              <a:rPr lang="fr-CH" sz="2400" dirty="0"/>
              <a:t> on </a:t>
            </a:r>
            <a:r>
              <a:rPr lang="fr-CH" sz="2400" dirty="0" err="1"/>
              <a:t>cooling</a:t>
            </a:r>
            <a:r>
              <a:rPr lang="fr-CH" sz="2400" dirty="0"/>
              <a:t> air flow (</a:t>
            </a:r>
            <a:r>
              <a:rPr lang="fr-CH" sz="2400" dirty="0" err="1"/>
              <a:t>stability</a:t>
            </a:r>
            <a:r>
              <a:rPr lang="fr-CH" sz="2400" dirty="0"/>
              <a:t>) </a:t>
            </a:r>
          </a:p>
          <a:p>
            <a:pPr marL="0" indent="0">
              <a:spcBef>
                <a:spcPts val="0"/>
              </a:spcBef>
              <a:buFont typeface="Arial" panose="020B0604020202020204" pitchFamily="34" charset="0"/>
              <a:buNone/>
            </a:pPr>
            <a:r>
              <a:rPr lang="fr-CH" sz="2400" dirty="0"/>
              <a:t>- </a:t>
            </a:r>
            <a:r>
              <a:rPr lang="fr-CH" sz="2400" dirty="0" err="1"/>
              <a:t>Effect</a:t>
            </a:r>
            <a:r>
              <a:rPr lang="fr-CH" sz="2400" dirty="0"/>
              <a:t> of the oxydation of the </a:t>
            </a:r>
            <a:r>
              <a:rPr lang="fr-CH" sz="2400" dirty="0" err="1"/>
              <a:t>steel</a:t>
            </a:r>
            <a:endParaRPr lang="fr-CH" sz="2400" dirty="0"/>
          </a:p>
          <a:p>
            <a:pPr marL="0" indent="0">
              <a:spcBef>
                <a:spcPts val="0"/>
              </a:spcBef>
              <a:buFont typeface="Arial" panose="020B0604020202020204" pitchFamily="34" charset="0"/>
              <a:buNone/>
            </a:pPr>
            <a:r>
              <a:rPr lang="fr-CH" sz="2400" dirty="0"/>
              <a:t>- </a:t>
            </a:r>
            <a:r>
              <a:rPr lang="fr-CH" sz="2400" dirty="0" err="1"/>
              <a:t>Potential</a:t>
            </a:r>
            <a:r>
              <a:rPr lang="fr-CH" sz="2400" dirty="0"/>
              <a:t> </a:t>
            </a:r>
            <a:r>
              <a:rPr lang="fr-CH" sz="2400" dirty="0" err="1"/>
              <a:t>effect</a:t>
            </a:r>
            <a:r>
              <a:rPr lang="fr-CH" sz="2400" dirty="0"/>
              <a:t> of </a:t>
            </a:r>
            <a:r>
              <a:rPr lang="fr-CH" sz="2400" dirty="0" err="1"/>
              <a:t>steel</a:t>
            </a:r>
            <a:r>
              <a:rPr lang="fr-CH" sz="2400" dirty="0"/>
              <a:t> plastic </a:t>
            </a:r>
            <a:r>
              <a:rPr lang="fr-CH" sz="2400" dirty="0" err="1"/>
              <a:t>residual</a:t>
            </a:r>
            <a:r>
              <a:rPr lang="fr-CH" sz="2400" dirty="0"/>
              <a:t> déformations</a:t>
            </a:r>
          </a:p>
          <a:p>
            <a:pPr marL="0" indent="0">
              <a:spcBef>
                <a:spcPts val="0"/>
              </a:spcBef>
              <a:buFont typeface="Arial" panose="020B0604020202020204" pitchFamily="34" charset="0"/>
              <a:buNone/>
            </a:pPr>
            <a:r>
              <a:rPr lang="fr-CH" sz="2400" dirty="0"/>
              <a:t>- Design of an </a:t>
            </a:r>
            <a:r>
              <a:rPr lang="fr-CH" sz="2400" dirty="0" err="1"/>
              <a:t>improved</a:t>
            </a:r>
            <a:r>
              <a:rPr lang="fr-CH" sz="2400" dirty="0"/>
              <a:t> </a:t>
            </a:r>
            <a:r>
              <a:rPr lang="fr-CH" sz="2400" dirty="0" err="1"/>
              <a:t>cooling</a:t>
            </a:r>
            <a:r>
              <a:rPr lang="fr-CH" sz="2400" dirty="0"/>
              <a:t> system</a:t>
            </a:r>
          </a:p>
          <a:p>
            <a:pPr marL="0" indent="0">
              <a:buFont typeface="Arial" panose="020B0604020202020204" pitchFamily="34" charset="0"/>
              <a:buNone/>
            </a:pPr>
            <a:endParaRPr lang="fr-CH" sz="2400" dirty="0"/>
          </a:p>
          <a:p>
            <a:pPr marL="0" indent="0">
              <a:buNone/>
            </a:pPr>
            <a:endParaRPr lang="fr-CH" sz="500" dirty="0">
              <a:solidFill>
                <a:schemeClr val="accent1"/>
              </a:solidFill>
            </a:endParaRPr>
          </a:p>
          <a:p>
            <a:pPr marL="0" indent="0" algn="ctr">
              <a:buNone/>
            </a:pPr>
            <a:endParaRPr lang="fr-CH" dirty="0">
              <a:solidFill>
                <a:srgbClr val="FF0000"/>
              </a:solidFill>
            </a:endParaRPr>
          </a:p>
          <a:p>
            <a:pPr marL="0" indent="0" algn="just">
              <a:buNone/>
            </a:pPr>
            <a:endParaRPr lang="fr-CH" dirty="0">
              <a:solidFill>
                <a:srgbClr val="FF0000"/>
              </a:solidFill>
            </a:endParaRPr>
          </a:p>
          <a:p>
            <a:pPr marL="0" indent="0" algn="ctr">
              <a:buNone/>
            </a:pPr>
            <a:endParaRPr lang="fr-CH" sz="1000" dirty="0">
              <a:solidFill>
                <a:srgbClr val="FF0000"/>
              </a:solidFill>
            </a:endParaRPr>
          </a:p>
        </p:txBody>
      </p:sp>
      <p:pic>
        <p:nvPicPr>
          <p:cNvPr id="20" name="Image 19" descr="Une image contenant capture d’écran, Caractère coloré&#10;&#10;Description générée automatiquement">
            <a:extLst>
              <a:ext uri="{FF2B5EF4-FFF2-40B4-BE49-F238E27FC236}">
                <a16:creationId xmlns:a16="http://schemas.microsoft.com/office/drawing/2014/main" id="{7571BF68-D2A1-F592-2EE9-F058A16558B6}"/>
              </a:ext>
            </a:extLst>
          </p:cNvPr>
          <p:cNvPicPr>
            <a:picLocks noChangeAspect="1"/>
          </p:cNvPicPr>
          <p:nvPr/>
        </p:nvPicPr>
        <p:blipFill>
          <a:blip r:embed="rId7"/>
          <a:stretch>
            <a:fillRect/>
          </a:stretch>
        </p:blipFill>
        <p:spPr>
          <a:xfrm>
            <a:off x="6736667" y="3754295"/>
            <a:ext cx="4985163" cy="1934862"/>
          </a:xfrm>
          <a:prstGeom prst="rect">
            <a:avLst/>
          </a:prstGeom>
        </p:spPr>
      </p:pic>
    </p:spTree>
    <p:extLst>
      <p:ext uri="{BB962C8B-B14F-4D97-AF65-F5344CB8AC3E}">
        <p14:creationId xmlns:p14="http://schemas.microsoft.com/office/powerpoint/2010/main" val="28899163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429</Words>
  <Application>Microsoft Office PowerPoint</Application>
  <PresentationFormat>Widescreen</PresentationFormat>
  <Paragraphs>57</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Calibri</vt:lpstr>
      <vt:lpstr>Cambria Math</vt:lpstr>
      <vt:lpstr>Lato</vt:lpstr>
      <vt:lpstr>Times New Roman</vt:lpstr>
      <vt:lpstr>Office Theme</vt:lpstr>
      <vt:lpstr>Simulation of a Bimetallic Alloy Cooling Process</vt:lpstr>
      <vt:lpstr>Introduction</vt:lpstr>
      <vt:lpstr>Methods and Use of COMSOL Multiphysics</vt:lpstr>
      <vt:lpstr>Results</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Existing guidelines for submissions</dc:title>
  <dc:creator>Microsoft Office User</dc:creator>
  <cp:lastModifiedBy>Mara Pagani</cp:lastModifiedBy>
  <cp:revision>55</cp:revision>
  <cp:lastPrinted>2024-09-22T20:01:27Z</cp:lastPrinted>
  <dcterms:created xsi:type="dcterms:W3CDTF">2024-02-12T14:03:51Z</dcterms:created>
  <dcterms:modified xsi:type="dcterms:W3CDTF">2024-10-08T09:09:09Z</dcterms:modified>
</cp:coreProperties>
</file>