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4"/>
  </p:sldMasterIdLst>
  <p:notesMasterIdLst>
    <p:notesMasterId r:id="rId27"/>
  </p:notesMasterIdLst>
  <p:sldIdLst>
    <p:sldId id="293" r:id="rId5"/>
    <p:sldId id="294" r:id="rId6"/>
    <p:sldId id="347" r:id="rId7"/>
    <p:sldId id="332" r:id="rId8"/>
    <p:sldId id="333" r:id="rId9"/>
    <p:sldId id="334" r:id="rId10"/>
    <p:sldId id="351" r:id="rId11"/>
    <p:sldId id="335" r:id="rId12"/>
    <p:sldId id="336" r:id="rId13"/>
    <p:sldId id="350" r:id="rId14"/>
    <p:sldId id="337" r:id="rId15"/>
    <p:sldId id="338" r:id="rId16"/>
    <p:sldId id="353" r:id="rId17"/>
    <p:sldId id="342" r:id="rId18"/>
    <p:sldId id="327" r:id="rId19"/>
    <p:sldId id="349" r:id="rId20"/>
    <p:sldId id="312" r:id="rId21"/>
    <p:sldId id="326" r:id="rId22"/>
    <p:sldId id="352" r:id="rId23"/>
    <p:sldId id="319" r:id="rId24"/>
    <p:sldId id="260" r:id="rId25"/>
    <p:sldId id="322" r:id="rId2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DB42EC-931C-DC58-0776-FE0914FC3ED3}" name="Ahsan Noman" initials="AN" userId="S::noman.ahsan@phononicvib.onmicrosoft.com::3eecc31f-b2b4-485e-a6aa-08b066edf70a" providerId="AD"/>
  <p188:author id="{651AAEF9-BAB3-D8AC-72BC-897E21315888}" name="Noman Ahsan" initials="NA" userId="886712c561bd26b1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FFFFFF"/>
    <a:srgbClr val="28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5B3838-301D-4E0A-A263-70D191E25ABF}" v="31" dt="2024-05-10T21:03:45.2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san Noman" userId="3eecc31f-b2b4-485e-a6aa-08b066edf70a" providerId="ADAL" clId="{265B3838-301D-4E0A-A263-70D191E25ABF}"/>
    <pc:docChg chg="undo redo custSel addSld delSld modSld sldOrd">
      <pc:chgData name="Ahsan Noman" userId="3eecc31f-b2b4-485e-a6aa-08b066edf70a" providerId="ADAL" clId="{265B3838-301D-4E0A-A263-70D191E25ABF}" dt="2024-05-11T09:18:18.681" v="556" actId="20577"/>
      <pc:docMkLst>
        <pc:docMk/>
      </pc:docMkLst>
      <pc:sldChg chg="modSp mod">
        <pc:chgData name="Ahsan Noman" userId="3eecc31f-b2b4-485e-a6aa-08b066edf70a" providerId="ADAL" clId="{265B3838-301D-4E0A-A263-70D191E25ABF}" dt="2024-05-11T09:15:40.036" v="481" actId="20577"/>
        <pc:sldMkLst>
          <pc:docMk/>
          <pc:sldMk cId="1824127032" sldId="294"/>
        </pc:sldMkLst>
        <pc:spChg chg="mod">
          <ac:chgData name="Ahsan Noman" userId="3eecc31f-b2b4-485e-a6aa-08b066edf70a" providerId="ADAL" clId="{265B3838-301D-4E0A-A263-70D191E25ABF}" dt="2024-05-11T09:15:27.157" v="477" actId="20577"/>
          <ac:spMkLst>
            <pc:docMk/>
            <pc:sldMk cId="1824127032" sldId="294"/>
            <ac:spMk id="8" creationId="{7E6137F9-5B5E-ECC3-7A04-0C3602C8DB40}"/>
          </ac:spMkLst>
        </pc:spChg>
        <pc:spChg chg="mod">
          <ac:chgData name="Ahsan Noman" userId="3eecc31f-b2b4-485e-a6aa-08b066edf70a" providerId="ADAL" clId="{265B3838-301D-4E0A-A263-70D191E25ABF}" dt="2024-05-11T09:07:49.279" v="475" actId="20577"/>
          <ac:spMkLst>
            <pc:docMk/>
            <pc:sldMk cId="1824127032" sldId="294"/>
            <ac:spMk id="9" creationId="{4E9CDA64-C01B-D9F8-80D0-35790683C772}"/>
          </ac:spMkLst>
        </pc:spChg>
        <pc:spChg chg="mod">
          <ac:chgData name="Ahsan Noman" userId="3eecc31f-b2b4-485e-a6aa-08b066edf70a" providerId="ADAL" clId="{265B3838-301D-4E0A-A263-70D191E25ABF}" dt="2024-05-10T17:51:11.588" v="17" actId="20577"/>
          <ac:spMkLst>
            <pc:docMk/>
            <pc:sldMk cId="1824127032" sldId="294"/>
            <ac:spMk id="10" creationId="{1692C3F7-288F-501F-9373-A2B49AB97359}"/>
          </ac:spMkLst>
        </pc:spChg>
        <pc:spChg chg="mod">
          <ac:chgData name="Ahsan Noman" userId="3eecc31f-b2b4-485e-a6aa-08b066edf70a" providerId="ADAL" clId="{265B3838-301D-4E0A-A263-70D191E25ABF}" dt="2024-05-10T17:51:34.248" v="26" actId="21"/>
          <ac:spMkLst>
            <pc:docMk/>
            <pc:sldMk cId="1824127032" sldId="294"/>
            <ac:spMk id="11" creationId="{CB0A77A8-352A-8158-A1C9-31CAB1EE637F}"/>
          </ac:spMkLst>
        </pc:spChg>
        <pc:spChg chg="mod">
          <ac:chgData name="Ahsan Noman" userId="3eecc31f-b2b4-485e-a6aa-08b066edf70a" providerId="ADAL" clId="{265B3838-301D-4E0A-A263-70D191E25ABF}" dt="2024-05-11T09:15:40.036" v="481" actId="20577"/>
          <ac:spMkLst>
            <pc:docMk/>
            <pc:sldMk cId="1824127032" sldId="294"/>
            <ac:spMk id="13" creationId="{4A0E4FB1-5326-23CB-4F76-BB1E98BC8AC3}"/>
          </ac:spMkLst>
        </pc:spChg>
      </pc:sldChg>
      <pc:sldChg chg="addSp delSp modSp mod">
        <pc:chgData name="Ahsan Noman" userId="3eecc31f-b2b4-485e-a6aa-08b066edf70a" providerId="ADAL" clId="{265B3838-301D-4E0A-A263-70D191E25ABF}" dt="2024-05-10T18:41:10.662" v="172" actId="478"/>
        <pc:sldMkLst>
          <pc:docMk/>
          <pc:sldMk cId="2333507537" sldId="312"/>
        </pc:sldMkLst>
        <pc:spChg chg="add mod">
          <ac:chgData name="Ahsan Noman" userId="3eecc31f-b2b4-485e-a6aa-08b066edf70a" providerId="ADAL" clId="{265B3838-301D-4E0A-A263-70D191E25ABF}" dt="2024-05-10T18:40:49.321" v="169" actId="1076"/>
          <ac:spMkLst>
            <pc:docMk/>
            <pc:sldMk cId="2333507537" sldId="312"/>
            <ac:spMk id="3" creationId="{2BD2B808-D9DF-491E-D4C1-037BC6C7551C}"/>
          </ac:spMkLst>
        </pc:spChg>
        <pc:spChg chg="del mod">
          <ac:chgData name="Ahsan Noman" userId="3eecc31f-b2b4-485e-a6aa-08b066edf70a" providerId="ADAL" clId="{265B3838-301D-4E0A-A263-70D191E25ABF}" dt="2024-05-10T18:41:10.662" v="172" actId="478"/>
          <ac:spMkLst>
            <pc:docMk/>
            <pc:sldMk cId="2333507537" sldId="312"/>
            <ac:spMk id="4" creationId="{B247EB11-30F1-E605-B747-92B12571668D}"/>
          </ac:spMkLst>
        </pc:spChg>
        <pc:spChg chg="mod">
          <ac:chgData name="Ahsan Noman" userId="3eecc31f-b2b4-485e-a6aa-08b066edf70a" providerId="ADAL" clId="{265B3838-301D-4E0A-A263-70D191E25ABF}" dt="2024-05-10T18:40:19.024" v="166" actId="14100"/>
          <ac:spMkLst>
            <pc:docMk/>
            <pc:sldMk cId="2333507537" sldId="312"/>
            <ac:spMk id="21" creationId="{A04BC4BB-B654-D209-824E-CDD207ACDE4C}"/>
          </ac:spMkLst>
        </pc:spChg>
        <pc:spChg chg="mod">
          <ac:chgData name="Ahsan Noman" userId="3eecc31f-b2b4-485e-a6aa-08b066edf70a" providerId="ADAL" clId="{265B3838-301D-4E0A-A263-70D191E25ABF}" dt="2024-05-10T18:40:13.600" v="165" actId="20577"/>
          <ac:spMkLst>
            <pc:docMk/>
            <pc:sldMk cId="2333507537" sldId="312"/>
            <ac:spMk id="63" creationId="{C21380B2-4BF8-ABCB-3E4D-4BA41EB959B3}"/>
          </ac:spMkLst>
        </pc:spChg>
        <pc:spChg chg="del mod">
          <ac:chgData name="Ahsan Noman" userId="3eecc31f-b2b4-485e-a6aa-08b066edf70a" providerId="ADAL" clId="{265B3838-301D-4E0A-A263-70D191E25ABF}" dt="2024-05-10T18:41:00.608" v="171" actId="478"/>
          <ac:spMkLst>
            <pc:docMk/>
            <pc:sldMk cId="2333507537" sldId="312"/>
            <ac:spMk id="71" creationId="{26FADDE6-8154-6176-846E-8B6F4997B845}"/>
          </ac:spMkLst>
        </pc:spChg>
      </pc:sldChg>
      <pc:sldChg chg="addSp delSp modSp mod">
        <pc:chgData name="Ahsan Noman" userId="3eecc31f-b2b4-485e-a6aa-08b066edf70a" providerId="ADAL" clId="{265B3838-301D-4E0A-A263-70D191E25ABF}" dt="2024-05-11T09:18:18.681" v="556" actId="20577"/>
        <pc:sldMkLst>
          <pc:docMk/>
          <pc:sldMk cId="1526039996" sldId="319"/>
        </pc:sldMkLst>
        <pc:spChg chg="del mod">
          <ac:chgData name="Ahsan Noman" userId="3eecc31f-b2b4-485e-a6aa-08b066edf70a" providerId="ADAL" clId="{265B3838-301D-4E0A-A263-70D191E25ABF}" dt="2024-05-10T21:03:32.988" v="459" actId="478"/>
          <ac:spMkLst>
            <pc:docMk/>
            <pc:sldMk cId="1526039996" sldId="319"/>
            <ac:spMk id="2" creationId="{FD2757A0-262D-02E3-A8DB-2F8BE779B776}"/>
          </ac:spMkLst>
        </pc:spChg>
        <pc:spChg chg="add del mod">
          <ac:chgData name="Ahsan Noman" userId="3eecc31f-b2b4-485e-a6aa-08b066edf70a" providerId="ADAL" clId="{265B3838-301D-4E0A-A263-70D191E25ABF}" dt="2024-05-10T20:57:14.022" v="252"/>
          <ac:spMkLst>
            <pc:docMk/>
            <pc:sldMk cId="1526039996" sldId="319"/>
            <ac:spMk id="4" creationId="{860E2EC5-D2CF-63CC-DD2B-9A079425B3F2}"/>
          </ac:spMkLst>
        </pc:spChg>
        <pc:spChg chg="mod">
          <ac:chgData name="Ahsan Noman" userId="3eecc31f-b2b4-485e-a6aa-08b066edf70a" providerId="ADAL" clId="{265B3838-301D-4E0A-A263-70D191E25ABF}" dt="2024-05-11T09:18:18.681" v="556" actId="20577"/>
          <ac:spMkLst>
            <pc:docMk/>
            <pc:sldMk cId="1526039996" sldId="319"/>
            <ac:spMk id="6" creationId="{36AEE458-C7E6-609B-D5FE-F87FD3EA39D4}"/>
          </ac:spMkLst>
        </pc:spChg>
        <pc:spChg chg="add del mod">
          <ac:chgData name="Ahsan Noman" userId="3eecc31f-b2b4-485e-a6aa-08b066edf70a" providerId="ADAL" clId="{265B3838-301D-4E0A-A263-70D191E25ABF}" dt="2024-05-10T21:03:50.811" v="463" actId="478"/>
          <ac:spMkLst>
            <pc:docMk/>
            <pc:sldMk cId="1526039996" sldId="319"/>
            <ac:spMk id="7" creationId="{A1B052CB-1CD1-D719-C115-E2A35F176C9C}"/>
          </ac:spMkLst>
        </pc:spChg>
        <pc:spChg chg="add mod">
          <ac:chgData name="Ahsan Noman" userId="3eecc31f-b2b4-485e-a6aa-08b066edf70a" providerId="ADAL" clId="{265B3838-301D-4E0A-A263-70D191E25ABF}" dt="2024-05-11T09:17:01.654" v="487" actId="20577"/>
          <ac:spMkLst>
            <pc:docMk/>
            <pc:sldMk cId="1526039996" sldId="319"/>
            <ac:spMk id="8" creationId="{ACA81210-2E27-AE55-2924-2AC6A7370A5A}"/>
          </ac:spMkLst>
        </pc:spChg>
      </pc:sldChg>
      <pc:sldChg chg="addSp delSp modSp mod">
        <pc:chgData name="Ahsan Noman" userId="3eecc31f-b2b4-485e-a6aa-08b066edf70a" providerId="ADAL" clId="{265B3838-301D-4E0A-A263-70D191E25ABF}" dt="2024-05-10T20:42:16.016" v="213" actId="1076"/>
        <pc:sldMkLst>
          <pc:docMk/>
          <pc:sldMk cId="3602129602" sldId="326"/>
        </pc:sldMkLst>
        <pc:spChg chg="mod">
          <ac:chgData name="Ahsan Noman" userId="3eecc31f-b2b4-485e-a6aa-08b066edf70a" providerId="ADAL" clId="{265B3838-301D-4E0A-A263-70D191E25ABF}" dt="2024-05-10T20:42:16.016" v="213" actId="1076"/>
          <ac:spMkLst>
            <pc:docMk/>
            <pc:sldMk cId="3602129602" sldId="326"/>
            <ac:spMk id="10" creationId="{E80DB536-797B-C53C-CAA0-D68D60A15DA8}"/>
          </ac:spMkLst>
        </pc:spChg>
        <pc:spChg chg="del mod">
          <ac:chgData name="Ahsan Noman" userId="3eecc31f-b2b4-485e-a6aa-08b066edf70a" providerId="ADAL" clId="{265B3838-301D-4E0A-A263-70D191E25ABF}" dt="2024-05-10T20:38:03.974" v="181" actId="478"/>
          <ac:spMkLst>
            <pc:docMk/>
            <pc:sldMk cId="3602129602" sldId="326"/>
            <ac:spMk id="19" creationId="{7241DC71-833A-2E60-DC1D-7843393E89DC}"/>
          </ac:spMkLst>
        </pc:spChg>
        <pc:spChg chg="add mod">
          <ac:chgData name="Ahsan Noman" userId="3eecc31f-b2b4-485e-a6aa-08b066edf70a" providerId="ADAL" clId="{265B3838-301D-4E0A-A263-70D191E25ABF}" dt="2024-05-10T20:41:56.813" v="212" actId="208"/>
          <ac:spMkLst>
            <pc:docMk/>
            <pc:sldMk cId="3602129602" sldId="326"/>
            <ac:spMk id="25" creationId="{CCB02A12-DD18-2EBE-4726-2A0C1F008AB1}"/>
          </ac:spMkLst>
        </pc:spChg>
        <pc:picChg chg="del mod">
          <ac:chgData name="Ahsan Noman" userId="3eecc31f-b2b4-485e-a6aa-08b066edf70a" providerId="ADAL" clId="{265B3838-301D-4E0A-A263-70D191E25ABF}" dt="2024-05-10T20:38:05.075" v="182" actId="478"/>
          <ac:picMkLst>
            <pc:docMk/>
            <pc:sldMk cId="3602129602" sldId="326"/>
            <ac:picMk id="21" creationId="{30DD0911-80A9-D7BD-EF2E-685D07D7E419}"/>
          </ac:picMkLst>
        </pc:picChg>
        <pc:picChg chg="add del mod">
          <ac:chgData name="Ahsan Noman" userId="3eecc31f-b2b4-485e-a6aa-08b066edf70a" providerId="ADAL" clId="{265B3838-301D-4E0A-A263-70D191E25ABF}" dt="2024-05-10T20:38:47.302" v="190" actId="478"/>
          <ac:picMkLst>
            <pc:docMk/>
            <pc:sldMk cId="3602129602" sldId="326"/>
            <ac:picMk id="22" creationId="{74F29F06-16BC-83BE-0E30-2F4A097FA6B2}"/>
          </ac:picMkLst>
        </pc:picChg>
        <pc:picChg chg="add mod">
          <ac:chgData name="Ahsan Noman" userId="3eecc31f-b2b4-485e-a6aa-08b066edf70a" providerId="ADAL" clId="{265B3838-301D-4E0A-A263-70D191E25ABF}" dt="2024-05-10T20:40:18.092" v="203" actId="1076"/>
          <ac:picMkLst>
            <pc:docMk/>
            <pc:sldMk cId="3602129602" sldId="326"/>
            <ac:picMk id="24" creationId="{141BD6A0-2DEF-46FE-F1B3-9F5E9BB93B2A}"/>
          </ac:picMkLst>
        </pc:picChg>
      </pc:sldChg>
      <pc:sldChg chg="delSp modSp mod">
        <pc:chgData name="Ahsan Noman" userId="3eecc31f-b2b4-485e-a6aa-08b066edf70a" providerId="ADAL" clId="{265B3838-301D-4E0A-A263-70D191E25ABF}" dt="2024-05-10T19:27:44.888" v="178"/>
        <pc:sldMkLst>
          <pc:docMk/>
          <pc:sldMk cId="3656168866" sldId="327"/>
        </pc:sldMkLst>
        <pc:spChg chg="del mod">
          <ac:chgData name="Ahsan Noman" userId="3eecc31f-b2b4-485e-a6aa-08b066edf70a" providerId="ADAL" clId="{265B3838-301D-4E0A-A263-70D191E25ABF}" dt="2024-05-10T18:39:16.085" v="154" actId="478"/>
          <ac:spMkLst>
            <pc:docMk/>
            <pc:sldMk cId="3656168866" sldId="327"/>
            <ac:spMk id="3" creationId="{9B754740-067F-A90B-4621-AF4F57400E26}"/>
          </ac:spMkLst>
        </pc:spChg>
        <pc:spChg chg="mod">
          <ac:chgData name="Ahsan Noman" userId="3eecc31f-b2b4-485e-a6aa-08b066edf70a" providerId="ADAL" clId="{265B3838-301D-4E0A-A263-70D191E25ABF}" dt="2024-05-10T18:36:55.264" v="149" actId="14100"/>
          <ac:spMkLst>
            <pc:docMk/>
            <pc:sldMk cId="3656168866" sldId="327"/>
            <ac:spMk id="8" creationId="{BC639753-C804-37D7-F215-FCD61BACDD7E}"/>
          </ac:spMkLst>
        </pc:spChg>
        <pc:graphicFrameChg chg="mod">
          <ac:chgData name="Ahsan Noman" userId="3eecc31f-b2b4-485e-a6aa-08b066edf70a" providerId="ADAL" clId="{265B3838-301D-4E0A-A263-70D191E25ABF}" dt="2024-05-10T18:37:31.247" v="151" actId="692"/>
          <ac:graphicFrameMkLst>
            <pc:docMk/>
            <pc:sldMk cId="3656168866" sldId="327"/>
            <ac:graphicFrameMk id="6" creationId="{33883CFC-A5CC-C1F9-C2D0-69E9CBC8DF05}"/>
          </ac:graphicFrameMkLst>
        </pc:graphicFrameChg>
        <pc:graphicFrameChg chg="mod">
          <ac:chgData name="Ahsan Noman" userId="3eecc31f-b2b4-485e-a6aa-08b066edf70a" providerId="ADAL" clId="{265B3838-301D-4E0A-A263-70D191E25ABF}" dt="2024-05-10T19:27:44.888" v="178"/>
          <ac:graphicFrameMkLst>
            <pc:docMk/>
            <pc:sldMk cId="3656168866" sldId="327"/>
            <ac:graphicFrameMk id="9" creationId="{4AA273D4-A049-419A-B967-3F14B6F0C1F2}"/>
          </ac:graphicFrameMkLst>
        </pc:graphicFrameChg>
      </pc:sldChg>
      <pc:sldChg chg="addSp delSp modSp mod">
        <pc:chgData name="Ahsan Noman" userId="3eecc31f-b2b4-485e-a6aa-08b066edf70a" providerId="ADAL" clId="{265B3838-301D-4E0A-A263-70D191E25ABF}" dt="2024-05-10T18:30:20.559" v="111" actId="14100"/>
        <pc:sldMkLst>
          <pc:docMk/>
          <pc:sldMk cId="2427013678" sldId="338"/>
        </pc:sldMkLst>
        <pc:spChg chg="add mod">
          <ac:chgData name="Ahsan Noman" userId="3eecc31f-b2b4-485e-a6aa-08b066edf70a" providerId="ADAL" clId="{265B3838-301D-4E0A-A263-70D191E25ABF}" dt="2024-05-10T18:29:28.432" v="103" actId="1076"/>
          <ac:spMkLst>
            <pc:docMk/>
            <pc:sldMk cId="2427013678" sldId="338"/>
            <ac:spMk id="6" creationId="{F3DB6970-ED86-E2B0-14B6-08A69EEE3D49}"/>
          </ac:spMkLst>
        </pc:spChg>
        <pc:spChg chg="mod">
          <ac:chgData name="Ahsan Noman" userId="3eecc31f-b2b4-485e-a6aa-08b066edf70a" providerId="ADAL" clId="{265B3838-301D-4E0A-A263-70D191E25ABF}" dt="2024-05-10T18:29:59.209" v="107" actId="14100"/>
          <ac:spMkLst>
            <pc:docMk/>
            <pc:sldMk cId="2427013678" sldId="338"/>
            <ac:spMk id="57" creationId="{DD127A8A-CBBD-60C3-21FA-94D2E71A91E6}"/>
          </ac:spMkLst>
        </pc:spChg>
        <pc:picChg chg="add mod">
          <ac:chgData name="Ahsan Noman" userId="3eecc31f-b2b4-485e-a6aa-08b066edf70a" providerId="ADAL" clId="{265B3838-301D-4E0A-A263-70D191E25ABF}" dt="2024-05-10T18:30:13.269" v="109" actId="1076"/>
          <ac:picMkLst>
            <pc:docMk/>
            <pc:sldMk cId="2427013678" sldId="338"/>
            <ac:picMk id="4" creationId="{48B99B02-9776-0C12-6338-B6127B51A34A}"/>
          </ac:picMkLst>
        </pc:picChg>
        <pc:picChg chg="del mod">
          <ac:chgData name="Ahsan Noman" userId="3eecc31f-b2b4-485e-a6aa-08b066edf70a" providerId="ADAL" clId="{265B3838-301D-4E0A-A263-70D191E25ABF}" dt="2024-05-10T18:29:21.547" v="101" actId="478"/>
          <ac:picMkLst>
            <pc:docMk/>
            <pc:sldMk cId="2427013678" sldId="338"/>
            <ac:picMk id="5" creationId="{43141C51-65F6-7FD3-15F1-BEFF338C80E4}"/>
          </ac:picMkLst>
        </pc:picChg>
        <pc:cxnChg chg="del mod">
          <ac:chgData name="Ahsan Noman" userId="3eecc31f-b2b4-485e-a6aa-08b066edf70a" providerId="ADAL" clId="{265B3838-301D-4E0A-A263-70D191E25ABF}" dt="2024-05-10T18:29:48.064" v="105" actId="478"/>
          <ac:cxnSpMkLst>
            <pc:docMk/>
            <pc:sldMk cId="2427013678" sldId="338"/>
            <ac:cxnSpMk id="11" creationId="{777EBB75-1CC7-1BE6-3152-29576DCC92B6}"/>
          </ac:cxnSpMkLst>
        </pc:cxnChg>
        <pc:cxnChg chg="add mod">
          <ac:chgData name="Ahsan Noman" userId="3eecc31f-b2b4-485e-a6aa-08b066edf70a" providerId="ADAL" clId="{265B3838-301D-4E0A-A263-70D191E25ABF}" dt="2024-05-10T18:30:20.559" v="111" actId="14100"/>
          <ac:cxnSpMkLst>
            <pc:docMk/>
            <pc:sldMk cId="2427013678" sldId="338"/>
            <ac:cxnSpMk id="13" creationId="{4BF79ED2-51DE-D891-BC8A-90963F814076}"/>
          </ac:cxnSpMkLst>
        </pc:cxnChg>
      </pc:sldChg>
      <pc:sldChg chg="delSp modSp mod">
        <pc:chgData name="Ahsan Noman" userId="3eecc31f-b2b4-485e-a6aa-08b066edf70a" providerId="ADAL" clId="{265B3838-301D-4E0A-A263-70D191E25ABF}" dt="2024-05-10T18:35:49.418" v="145" actId="1076"/>
        <pc:sldMkLst>
          <pc:docMk/>
          <pc:sldMk cId="3774314918" sldId="342"/>
        </pc:sldMkLst>
        <pc:spChg chg="del">
          <ac:chgData name="Ahsan Noman" userId="3eecc31f-b2b4-485e-a6aa-08b066edf70a" providerId="ADAL" clId="{265B3838-301D-4E0A-A263-70D191E25ABF}" dt="2024-05-10T18:30:42.567" v="114" actId="478"/>
          <ac:spMkLst>
            <pc:docMk/>
            <pc:sldMk cId="3774314918" sldId="342"/>
            <ac:spMk id="8" creationId="{6C9B64AA-292C-E9AB-BD0A-D559909DD76F}"/>
          </ac:spMkLst>
        </pc:spChg>
        <pc:spChg chg="mod">
          <ac:chgData name="Ahsan Noman" userId="3eecc31f-b2b4-485e-a6aa-08b066edf70a" providerId="ADAL" clId="{265B3838-301D-4E0A-A263-70D191E25ABF}" dt="2024-05-10T18:35:49.418" v="145" actId="1076"/>
          <ac:spMkLst>
            <pc:docMk/>
            <pc:sldMk cId="3774314918" sldId="342"/>
            <ac:spMk id="12" creationId="{EC9A7D40-263E-DF6E-E59B-784AD2A6EF5D}"/>
          </ac:spMkLst>
        </pc:spChg>
        <pc:spChg chg="mod">
          <ac:chgData name="Ahsan Noman" userId="3eecc31f-b2b4-485e-a6aa-08b066edf70a" providerId="ADAL" clId="{265B3838-301D-4E0A-A263-70D191E25ABF}" dt="2024-05-10T18:31:10.239" v="121" actId="1076"/>
          <ac:spMkLst>
            <pc:docMk/>
            <pc:sldMk cId="3774314918" sldId="342"/>
            <ac:spMk id="14" creationId="{C9F86C29-9CC1-2A99-6399-BB8AD6AC52EB}"/>
          </ac:spMkLst>
        </pc:spChg>
        <pc:graphicFrameChg chg="mod">
          <ac:chgData name="Ahsan Noman" userId="3eecc31f-b2b4-485e-a6aa-08b066edf70a" providerId="ADAL" clId="{265B3838-301D-4E0A-A263-70D191E25ABF}" dt="2024-05-10T18:35:33.292" v="142"/>
          <ac:graphicFrameMkLst>
            <pc:docMk/>
            <pc:sldMk cId="3774314918" sldId="342"/>
            <ac:graphicFrameMk id="19" creationId="{4BD5AEF8-78EB-40D6-A347-D6BCC0D094CE}"/>
          </ac:graphicFrameMkLst>
        </pc:graphicFrameChg>
        <pc:graphicFrameChg chg="mod">
          <ac:chgData name="Ahsan Noman" userId="3eecc31f-b2b4-485e-a6aa-08b066edf70a" providerId="ADAL" clId="{265B3838-301D-4E0A-A263-70D191E25ABF}" dt="2024-05-10T18:35:43.837" v="144"/>
          <ac:graphicFrameMkLst>
            <pc:docMk/>
            <pc:sldMk cId="3774314918" sldId="342"/>
            <ac:graphicFrameMk id="20" creationId="{3BCFFE4E-21A9-4B2A-9608-D3A40969CFEB}"/>
          </ac:graphicFrameMkLst>
        </pc:graphicFrameChg>
        <pc:cxnChg chg="del mod">
          <ac:chgData name="Ahsan Noman" userId="3eecc31f-b2b4-485e-a6aa-08b066edf70a" providerId="ADAL" clId="{265B3838-301D-4E0A-A263-70D191E25ABF}" dt="2024-05-10T18:30:40.444" v="113" actId="478"/>
          <ac:cxnSpMkLst>
            <pc:docMk/>
            <pc:sldMk cId="3774314918" sldId="342"/>
            <ac:cxnSpMk id="4" creationId="{F3A61FAA-1FA9-6802-C284-7DFE2B8C9D1F}"/>
          </ac:cxnSpMkLst>
        </pc:cxnChg>
      </pc:sldChg>
      <pc:sldChg chg="add del">
        <pc:chgData name="Ahsan Noman" userId="3eecc31f-b2b4-485e-a6aa-08b066edf70a" providerId="ADAL" clId="{265B3838-301D-4E0A-A263-70D191E25ABF}" dt="2024-05-10T18:00:01.389" v="80" actId="47"/>
        <pc:sldMkLst>
          <pc:docMk/>
          <pc:sldMk cId="3756854445" sldId="343"/>
        </pc:sldMkLst>
      </pc:sldChg>
      <pc:sldChg chg="del">
        <pc:chgData name="Ahsan Noman" userId="3eecc31f-b2b4-485e-a6aa-08b066edf70a" providerId="ADAL" clId="{265B3838-301D-4E0A-A263-70D191E25ABF}" dt="2024-05-10T18:01:16.272" v="94" actId="47"/>
        <pc:sldMkLst>
          <pc:docMk/>
          <pc:sldMk cId="1059435358" sldId="344"/>
        </pc:sldMkLst>
      </pc:sldChg>
      <pc:sldChg chg="del">
        <pc:chgData name="Ahsan Noman" userId="3eecc31f-b2b4-485e-a6aa-08b066edf70a" providerId="ADAL" clId="{265B3838-301D-4E0A-A263-70D191E25ABF}" dt="2024-05-10T18:01:34.543" v="97" actId="47"/>
        <pc:sldMkLst>
          <pc:docMk/>
          <pc:sldMk cId="4163560890" sldId="345"/>
        </pc:sldMkLst>
      </pc:sldChg>
      <pc:sldChg chg="del">
        <pc:chgData name="Ahsan Noman" userId="3eecc31f-b2b4-485e-a6aa-08b066edf70a" providerId="ADAL" clId="{265B3838-301D-4E0A-A263-70D191E25ABF}" dt="2024-05-10T18:01:51.750" v="99" actId="47"/>
        <pc:sldMkLst>
          <pc:docMk/>
          <pc:sldMk cId="4225300455" sldId="346"/>
        </pc:sldMkLst>
      </pc:sldChg>
      <pc:sldChg chg="modSp mod">
        <pc:chgData name="Ahsan Noman" userId="3eecc31f-b2b4-485e-a6aa-08b066edf70a" providerId="ADAL" clId="{265B3838-301D-4E0A-A263-70D191E25ABF}" dt="2024-05-10T17:54:45.108" v="61" actId="1076"/>
        <pc:sldMkLst>
          <pc:docMk/>
          <pc:sldMk cId="2983816205" sldId="347"/>
        </pc:sldMkLst>
        <pc:spChg chg="mod">
          <ac:chgData name="Ahsan Noman" userId="3eecc31f-b2b4-485e-a6aa-08b066edf70a" providerId="ADAL" clId="{265B3838-301D-4E0A-A263-70D191E25ABF}" dt="2024-05-10T17:53:53.710" v="36" actId="20577"/>
          <ac:spMkLst>
            <pc:docMk/>
            <pc:sldMk cId="2983816205" sldId="347"/>
            <ac:spMk id="9" creationId="{4E9CDA64-C01B-D9F8-80D0-35790683C772}"/>
          </ac:spMkLst>
        </pc:spChg>
        <pc:spChg chg="mod">
          <ac:chgData name="Ahsan Noman" userId="3eecc31f-b2b4-485e-a6aa-08b066edf70a" providerId="ADAL" clId="{265B3838-301D-4E0A-A263-70D191E25ABF}" dt="2024-05-10T17:54:01.250" v="41" actId="20577"/>
          <ac:spMkLst>
            <pc:docMk/>
            <pc:sldMk cId="2983816205" sldId="347"/>
            <ac:spMk id="10" creationId="{1692C3F7-288F-501F-9373-A2B49AB97359}"/>
          </ac:spMkLst>
        </pc:spChg>
        <pc:spChg chg="mod">
          <ac:chgData name="Ahsan Noman" userId="3eecc31f-b2b4-485e-a6aa-08b066edf70a" providerId="ADAL" clId="{265B3838-301D-4E0A-A263-70D191E25ABF}" dt="2024-05-10T17:54:36.969" v="58" actId="21"/>
          <ac:spMkLst>
            <pc:docMk/>
            <pc:sldMk cId="2983816205" sldId="347"/>
            <ac:spMk id="11" creationId="{CB0A77A8-352A-8158-A1C9-31CAB1EE637F}"/>
          </ac:spMkLst>
        </pc:spChg>
        <pc:spChg chg="mod">
          <ac:chgData name="Ahsan Noman" userId="3eecc31f-b2b4-485e-a6aa-08b066edf70a" providerId="ADAL" clId="{265B3838-301D-4E0A-A263-70D191E25ABF}" dt="2024-05-10T17:54:38.456" v="59"/>
          <ac:spMkLst>
            <pc:docMk/>
            <pc:sldMk cId="2983816205" sldId="347"/>
            <ac:spMk id="13" creationId="{4A0E4FB1-5326-23CB-4F76-BB1E98BC8AC3}"/>
          </ac:spMkLst>
        </pc:spChg>
        <pc:spChg chg="mod">
          <ac:chgData name="Ahsan Noman" userId="3eecc31f-b2b4-485e-a6aa-08b066edf70a" providerId="ADAL" clId="{265B3838-301D-4E0A-A263-70D191E25ABF}" dt="2024-05-10T17:54:45.108" v="61" actId="1076"/>
          <ac:spMkLst>
            <pc:docMk/>
            <pc:sldMk cId="2983816205" sldId="347"/>
            <ac:spMk id="14" creationId="{E508D46C-5FCB-BE5E-3DAB-491137EB8049}"/>
          </ac:spMkLst>
        </pc:spChg>
      </pc:sldChg>
      <pc:sldChg chg="del">
        <pc:chgData name="Ahsan Noman" userId="3eecc31f-b2b4-485e-a6aa-08b066edf70a" providerId="ADAL" clId="{265B3838-301D-4E0A-A263-70D191E25ABF}" dt="2024-05-10T17:55:12.660" v="65" actId="47"/>
        <pc:sldMkLst>
          <pc:docMk/>
          <pc:sldMk cId="1878891119" sldId="348"/>
        </pc:sldMkLst>
      </pc:sldChg>
      <pc:sldChg chg="addSp modSp add mod ord">
        <pc:chgData name="Ahsan Noman" userId="3eecc31f-b2b4-485e-a6aa-08b066edf70a" providerId="ADAL" clId="{265B3838-301D-4E0A-A263-70D191E25ABF}" dt="2024-05-10T18:01:31.235" v="96"/>
        <pc:sldMkLst>
          <pc:docMk/>
          <pc:sldMk cId="1717541916" sldId="349"/>
        </pc:sldMkLst>
        <pc:spChg chg="mod">
          <ac:chgData name="Ahsan Noman" userId="3eecc31f-b2b4-485e-a6aa-08b066edf70a" providerId="ADAL" clId="{265B3838-301D-4E0A-A263-70D191E25ABF}" dt="2024-05-10T18:01:30.512" v="95" actId="14100"/>
          <ac:spMkLst>
            <pc:docMk/>
            <pc:sldMk cId="1717541916" sldId="349"/>
            <ac:spMk id="14" creationId="{E508D46C-5FCB-BE5E-3DAB-491137EB8049}"/>
          </ac:spMkLst>
        </pc:spChg>
        <pc:spChg chg="add mod">
          <ac:chgData name="Ahsan Noman" userId="3eecc31f-b2b4-485e-a6aa-08b066edf70a" providerId="ADAL" clId="{265B3838-301D-4E0A-A263-70D191E25ABF}" dt="2024-05-10T18:01:31.235" v="96"/>
          <ac:spMkLst>
            <pc:docMk/>
            <pc:sldMk cId="1717541916" sldId="349"/>
            <ac:spMk id="15" creationId="{F1CB6EB5-9B0B-481E-ABE1-DB5323946875}"/>
          </ac:spMkLst>
        </pc:spChg>
      </pc:sldChg>
      <pc:sldChg chg="addSp modSp add mod ord">
        <pc:chgData name="Ahsan Noman" userId="3eecc31f-b2b4-485e-a6aa-08b066edf70a" providerId="ADAL" clId="{265B3838-301D-4E0A-A263-70D191E25ABF}" dt="2024-05-10T17:59:55.918" v="79"/>
        <pc:sldMkLst>
          <pc:docMk/>
          <pc:sldMk cId="4007119192" sldId="350"/>
        </pc:sldMkLst>
        <pc:spChg chg="mod">
          <ac:chgData name="Ahsan Noman" userId="3eecc31f-b2b4-485e-a6aa-08b066edf70a" providerId="ADAL" clId="{265B3838-301D-4E0A-A263-70D191E25ABF}" dt="2024-05-10T17:59:54.471" v="78" actId="14100"/>
          <ac:spMkLst>
            <pc:docMk/>
            <pc:sldMk cId="4007119192" sldId="350"/>
            <ac:spMk id="14" creationId="{E508D46C-5FCB-BE5E-3DAB-491137EB8049}"/>
          </ac:spMkLst>
        </pc:spChg>
        <pc:spChg chg="add mod">
          <ac:chgData name="Ahsan Noman" userId="3eecc31f-b2b4-485e-a6aa-08b066edf70a" providerId="ADAL" clId="{265B3838-301D-4E0A-A263-70D191E25ABF}" dt="2024-05-10T17:59:55.918" v="79"/>
          <ac:spMkLst>
            <pc:docMk/>
            <pc:sldMk cId="4007119192" sldId="350"/>
            <ac:spMk id="15" creationId="{83DEFE29-D266-D701-0420-477BB91F7378}"/>
          </ac:spMkLst>
        </pc:spChg>
      </pc:sldChg>
      <pc:sldChg chg="addSp modSp add mod ord">
        <pc:chgData name="Ahsan Noman" userId="3eecc31f-b2b4-485e-a6aa-08b066edf70a" providerId="ADAL" clId="{265B3838-301D-4E0A-A263-70D191E25ABF}" dt="2024-05-10T18:00:41.484" v="87" actId="1076"/>
        <pc:sldMkLst>
          <pc:docMk/>
          <pc:sldMk cId="3167368082" sldId="351"/>
        </pc:sldMkLst>
        <pc:spChg chg="mod">
          <ac:chgData name="Ahsan Noman" userId="3eecc31f-b2b4-485e-a6aa-08b066edf70a" providerId="ADAL" clId="{265B3838-301D-4E0A-A263-70D191E25ABF}" dt="2024-05-10T17:55:19.004" v="68" actId="14100"/>
          <ac:spMkLst>
            <pc:docMk/>
            <pc:sldMk cId="3167368082" sldId="351"/>
            <ac:spMk id="14" creationId="{E508D46C-5FCB-BE5E-3DAB-491137EB8049}"/>
          </ac:spMkLst>
        </pc:spChg>
        <pc:spChg chg="add mod">
          <ac:chgData name="Ahsan Noman" userId="3eecc31f-b2b4-485e-a6aa-08b066edf70a" providerId="ADAL" clId="{265B3838-301D-4E0A-A263-70D191E25ABF}" dt="2024-05-10T18:00:41.484" v="87" actId="1076"/>
          <ac:spMkLst>
            <pc:docMk/>
            <pc:sldMk cId="3167368082" sldId="351"/>
            <ac:spMk id="15" creationId="{C0787A17-FB5C-5165-4F30-5B733EF737FE}"/>
          </ac:spMkLst>
        </pc:spChg>
      </pc:sldChg>
      <pc:sldChg chg="modSp add mod ord">
        <pc:chgData name="Ahsan Noman" userId="3eecc31f-b2b4-485e-a6aa-08b066edf70a" providerId="ADAL" clId="{265B3838-301D-4E0A-A263-70D191E25ABF}" dt="2024-05-10T18:01:49.097" v="98" actId="1076"/>
        <pc:sldMkLst>
          <pc:docMk/>
          <pc:sldMk cId="840907809" sldId="352"/>
        </pc:sldMkLst>
        <pc:spChg chg="mod">
          <ac:chgData name="Ahsan Noman" userId="3eecc31f-b2b4-485e-a6aa-08b066edf70a" providerId="ADAL" clId="{265B3838-301D-4E0A-A263-70D191E25ABF}" dt="2024-05-10T18:01:49.097" v="98" actId="1076"/>
          <ac:spMkLst>
            <pc:docMk/>
            <pc:sldMk cId="840907809" sldId="352"/>
            <ac:spMk id="14" creationId="{E508D46C-5FCB-BE5E-3DAB-491137EB8049}"/>
          </ac:spMkLst>
        </pc:spChg>
      </pc:sldChg>
      <pc:sldChg chg="addSp modSp add mod ord">
        <pc:chgData name="Ahsan Noman" userId="3eecc31f-b2b4-485e-a6aa-08b066edf70a" providerId="ADAL" clId="{265B3838-301D-4E0A-A263-70D191E25ABF}" dt="2024-05-10T18:01:11.693" v="93"/>
        <pc:sldMkLst>
          <pc:docMk/>
          <pc:sldMk cId="2011156930" sldId="353"/>
        </pc:sldMkLst>
        <pc:spChg chg="mod">
          <ac:chgData name="Ahsan Noman" userId="3eecc31f-b2b4-485e-a6aa-08b066edf70a" providerId="ADAL" clId="{265B3838-301D-4E0A-A263-70D191E25ABF}" dt="2024-05-10T18:01:10.982" v="92" actId="14100"/>
          <ac:spMkLst>
            <pc:docMk/>
            <pc:sldMk cId="2011156930" sldId="353"/>
            <ac:spMk id="14" creationId="{E508D46C-5FCB-BE5E-3DAB-491137EB8049}"/>
          </ac:spMkLst>
        </pc:spChg>
        <pc:spChg chg="add mod">
          <ac:chgData name="Ahsan Noman" userId="3eecc31f-b2b4-485e-a6aa-08b066edf70a" providerId="ADAL" clId="{265B3838-301D-4E0A-A263-70D191E25ABF}" dt="2024-05-10T18:01:11.693" v="93"/>
          <ac:spMkLst>
            <pc:docMk/>
            <pc:sldMk cId="2011156930" sldId="353"/>
            <ac:spMk id="15" creationId="{CD596895-3686-8269-AA82-CEFD8678EC8C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taPC_LAB\Phononic%20Vibes%20Dropbox\Grants\04.%20Won%20-%20On%20Going\22_MarieCurie-MetaVision\240208_MetaVision-WIP\240405_MetaVision_WIP\Results\202404_Model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taPC_LAB\Phononic%20Vibes%20Dropbox\Grants\04.%20Won%20-%20On%20Going\22_MarieCurie-MetaVision\240208_MetaVision-WIP\240405_MetaVision_WIP\Results\202404_Modelin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taPC_LAB\Phononic%20Vibes%20Dropbox\Grants\04.%20Won%20-%20On%20Going\22_MarieCurie-MetaVision\240208_MetaVision-WIP\240405_MetaVision_WIP\Results\202404_Modeling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taPC_LAB\Phononic%20Vibes%20Dropbox\Grants\04.%20Won%20-%20On%20Going\22_MarieCurie-MetaVision\240208_MetaVision-WIP\240405_MetaVision_WIP\Results\202404_Modeling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taPC_LAB\Phononic%20Vibes%20Dropbox\Grants\04.%20Won%20-%20On%20Going\22_MarieCurie-MetaVision\240208_MetaVision-WIP\240405_MetaVision_WIP\Results\202404_Modeling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taPC_LAB\Phononic%20Vibes%20Dropbox\Grants\04.%20Won%20-%20On%20Going\22_MarieCurie-MetaVision\240208_MetaVision-WIP\240405_MetaVision_WIP\Results\202404_Modeling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taPC_LAB\Phononic%20Vibes%20Dropbox\Grants\04.%20Won%20-%20On%20Going\22_MarieCurie-MetaVision\240208_MetaVision-WIP\240405_MetaVision_WIP\Results\202404_Modeling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taPC_LAB\Phononic%20Vibes%20Dropbox\Grants\04.%20Won%20-%20On%20Going\22_MarieCurie-MetaVision\240208_MetaVision-WIP\240405_MetaVision_WIP\Results\202404_Modeling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Normal Incidence</a:t>
            </a:r>
            <a:r>
              <a:rPr lang="en-GB" baseline="0"/>
              <a:t> (0º)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215902592914617"/>
          <c:y val="3.5841413613323866E-2"/>
          <c:w val="0.86442838765209784"/>
          <c:h val="0.7075668425606334"/>
        </c:manualLayout>
      </c:layout>
      <c:lineChart>
        <c:grouping val="standard"/>
        <c:varyColors val="0"/>
        <c:ser>
          <c:idx val="0"/>
          <c:order val="0"/>
          <c:tx>
            <c:strRef>
              <c:f>nUC_Incidence!$B$1</c:f>
              <c:strCache>
                <c:ptCount val="1"/>
                <c:pt idx="0">
                  <c:v>Normal 5UC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nUC_Incidence!$A$2:$A$18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nUC_Incidence!$B$2:$B$18</c:f>
              <c:numCache>
                <c:formatCode>0.0</c:formatCode>
                <c:ptCount val="15"/>
                <c:pt idx="0">
                  <c:v>6.4527000000000001</c:v>
                </c:pt>
                <c:pt idx="1">
                  <c:v>6.5331000000000001</c:v>
                </c:pt>
                <c:pt idx="2">
                  <c:v>5.2271000000000001</c:v>
                </c:pt>
                <c:pt idx="3">
                  <c:v>1.7766</c:v>
                </c:pt>
                <c:pt idx="4">
                  <c:v>2.0419999999999998</c:v>
                </c:pt>
                <c:pt idx="5">
                  <c:v>6.9146000000000001</c:v>
                </c:pt>
                <c:pt idx="6">
                  <c:v>3.8477999999999999</c:v>
                </c:pt>
                <c:pt idx="7">
                  <c:v>6.2473999999999998</c:v>
                </c:pt>
                <c:pt idx="8">
                  <c:v>0.62383</c:v>
                </c:pt>
                <c:pt idx="9">
                  <c:v>19.507999999999999</c:v>
                </c:pt>
                <c:pt idx="10">
                  <c:v>49.536000000000001</c:v>
                </c:pt>
                <c:pt idx="11">
                  <c:v>62.063000000000002</c:v>
                </c:pt>
                <c:pt idx="12">
                  <c:v>63.786000000000001</c:v>
                </c:pt>
                <c:pt idx="13">
                  <c:v>44.292999999999999</c:v>
                </c:pt>
                <c:pt idx="14">
                  <c:v>0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218B-4978-A296-41E7A7FB6953}"/>
            </c:ext>
          </c:extLst>
        </c:ser>
        <c:ser>
          <c:idx val="1"/>
          <c:order val="1"/>
          <c:tx>
            <c:strRef>
              <c:f>nUC_Incidence!$C$1</c:f>
              <c:strCache>
                <c:ptCount val="1"/>
                <c:pt idx="0">
                  <c:v>Normal 4UC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nUC_Incidence!$A$2:$A$18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nUC_Incidence!$C$2:$C$18</c:f>
              <c:numCache>
                <c:formatCode>0.0</c:formatCode>
                <c:ptCount val="15"/>
                <c:pt idx="0">
                  <c:v>5.8390000000000004</c:v>
                </c:pt>
                <c:pt idx="1">
                  <c:v>6.5065999999999997</c:v>
                </c:pt>
                <c:pt idx="2">
                  <c:v>6.5514000000000001</c:v>
                </c:pt>
                <c:pt idx="3">
                  <c:v>5.2785000000000002</c:v>
                </c:pt>
                <c:pt idx="4">
                  <c:v>1.7424999999999999</c:v>
                </c:pt>
                <c:pt idx="5">
                  <c:v>2.4146000000000001</c:v>
                </c:pt>
                <c:pt idx="6">
                  <c:v>7.2469999999999999</c:v>
                </c:pt>
                <c:pt idx="7">
                  <c:v>3.165</c:v>
                </c:pt>
                <c:pt idx="8">
                  <c:v>9.1943000000000001</c:v>
                </c:pt>
                <c:pt idx="9">
                  <c:v>19.024000000000001</c:v>
                </c:pt>
                <c:pt idx="10">
                  <c:v>39.886000000000003</c:v>
                </c:pt>
                <c:pt idx="11">
                  <c:v>48.960999999999999</c:v>
                </c:pt>
                <c:pt idx="12">
                  <c:v>49.636000000000003</c:v>
                </c:pt>
                <c:pt idx="13">
                  <c:v>33.548999999999999</c:v>
                </c:pt>
                <c:pt idx="14">
                  <c:v>1.5324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218B-4978-A296-41E7A7FB6953}"/>
            </c:ext>
          </c:extLst>
        </c:ser>
        <c:ser>
          <c:idx val="2"/>
          <c:order val="2"/>
          <c:tx>
            <c:strRef>
              <c:f>nUC_Incidence!$D$1</c:f>
              <c:strCache>
                <c:ptCount val="1"/>
                <c:pt idx="0">
                  <c:v>Normal 3UC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nUC_Incidence!$A$2:$A$18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nUC_Incidence!$D$2:$D$18</c:f>
              <c:numCache>
                <c:formatCode>0.0</c:formatCode>
                <c:ptCount val="15"/>
                <c:pt idx="0">
                  <c:v>4.6938000000000004</c:v>
                </c:pt>
                <c:pt idx="1">
                  <c:v>5.6661999999999999</c:v>
                </c:pt>
                <c:pt idx="2">
                  <c:v>6.5197000000000003</c:v>
                </c:pt>
                <c:pt idx="3">
                  <c:v>6.7702</c:v>
                </c:pt>
                <c:pt idx="4">
                  <c:v>5.9600999999999997</c:v>
                </c:pt>
                <c:pt idx="5">
                  <c:v>2.8693</c:v>
                </c:pt>
                <c:pt idx="6">
                  <c:v>1.3029999999999999</c:v>
                </c:pt>
                <c:pt idx="7">
                  <c:v>7.1075999999999997</c:v>
                </c:pt>
                <c:pt idx="8">
                  <c:v>4.8593999999999999</c:v>
                </c:pt>
                <c:pt idx="9">
                  <c:v>17.989000000000001</c:v>
                </c:pt>
                <c:pt idx="10">
                  <c:v>30.413</c:v>
                </c:pt>
                <c:pt idx="11">
                  <c:v>35.975000000000001</c:v>
                </c:pt>
                <c:pt idx="12">
                  <c:v>35.555</c:v>
                </c:pt>
                <c:pt idx="13">
                  <c:v>22.805</c:v>
                </c:pt>
                <c:pt idx="14">
                  <c:v>0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218B-4978-A296-41E7A7FB6953}"/>
            </c:ext>
          </c:extLst>
        </c:ser>
        <c:ser>
          <c:idx val="3"/>
          <c:order val="3"/>
          <c:tx>
            <c:strRef>
              <c:f>nUC_Incidence!$E$1</c:f>
              <c:strCache>
                <c:ptCount val="1"/>
                <c:pt idx="0">
                  <c:v>Normal 2UC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nUC_Incidence!$A$2:$A$18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nUC_Incidence!$E$2:$E$18</c:f>
              <c:numCache>
                <c:formatCode>General</c:formatCode>
                <c:ptCount val="15"/>
                <c:pt idx="0">
                  <c:v>3.0743999999999998</c:v>
                </c:pt>
                <c:pt idx="1">
                  <c:v>4.016</c:v>
                </c:pt>
                <c:pt idx="2">
                  <c:v>5.1498999999999997</c:v>
                </c:pt>
                <c:pt idx="3">
                  <c:v>6.1223000000000001</c:v>
                </c:pt>
                <c:pt idx="4">
                  <c:v>6.8301999999999996</c:v>
                </c:pt>
                <c:pt idx="5">
                  <c:v>6.9002999999999997</c:v>
                </c:pt>
                <c:pt idx="6">
                  <c:v>5.4085000000000001</c:v>
                </c:pt>
                <c:pt idx="7">
                  <c:v>1.0492999999999999</c:v>
                </c:pt>
                <c:pt idx="8">
                  <c:v>5.9885999999999999</c:v>
                </c:pt>
                <c:pt idx="9">
                  <c:v>15.465999999999999</c:v>
                </c:pt>
                <c:pt idx="10">
                  <c:v>21.056000000000001</c:v>
                </c:pt>
                <c:pt idx="11">
                  <c:v>23.218</c:v>
                </c:pt>
                <c:pt idx="12">
                  <c:v>21.751999999999999</c:v>
                </c:pt>
                <c:pt idx="13">
                  <c:v>12.432</c:v>
                </c:pt>
                <c:pt idx="14">
                  <c:v>1.6203000000000001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3-218B-4978-A296-41E7A7FB6953}"/>
            </c:ext>
          </c:extLst>
        </c:ser>
        <c:ser>
          <c:idx val="4"/>
          <c:order val="4"/>
          <c:tx>
            <c:strRef>
              <c:f>nUC_Incidence!$F$1</c:f>
              <c:strCache>
                <c:ptCount val="1"/>
                <c:pt idx="0">
                  <c:v>Normal 1UC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nUC_Incidence!$A$2:$A$18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nUC_Incidence!$F$2:$F$18</c:f>
              <c:numCache>
                <c:formatCode>0.0</c:formatCode>
                <c:ptCount val="15"/>
                <c:pt idx="0">
                  <c:v>1.1137999999999999</c:v>
                </c:pt>
                <c:pt idx="1">
                  <c:v>1.6254999999999999</c:v>
                </c:pt>
                <c:pt idx="2">
                  <c:v>2.3971</c:v>
                </c:pt>
                <c:pt idx="3">
                  <c:v>3.2955999999999999</c:v>
                </c:pt>
                <c:pt idx="4">
                  <c:v>4.3746</c:v>
                </c:pt>
                <c:pt idx="5">
                  <c:v>5.6422999999999996</c:v>
                </c:pt>
                <c:pt idx="6">
                  <c:v>7.0410000000000004</c:v>
                </c:pt>
                <c:pt idx="7">
                  <c:v>8.3430999999999997</c:v>
                </c:pt>
                <c:pt idx="8">
                  <c:v>9.5816999999999997</c:v>
                </c:pt>
                <c:pt idx="9">
                  <c:v>10.587</c:v>
                </c:pt>
                <c:pt idx="10">
                  <c:v>11.004</c:v>
                </c:pt>
                <c:pt idx="11">
                  <c:v>10.45</c:v>
                </c:pt>
                <c:pt idx="12">
                  <c:v>7.8712999999999997</c:v>
                </c:pt>
                <c:pt idx="13">
                  <c:v>2.5952000000000002</c:v>
                </c:pt>
                <c:pt idx="14">
                  <c:v>2.6270000000000002E-2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218B-4978-A296-41E7A7FB69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9103279"/>
        <c:axId val="529101359"/>
      </c:lineChart>
      <c:catAx>
        <c:axId val="5291032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 (Hz)</a:t>
                </a:r>
              </a:p>
            </c:rich>
          </c:tx>
          <c:layout>
            <c:manualLayout>
              <c:xMode val="edge"/>
              <c:yMode val="edge"/>
              <c:x val="0.48000992216664284"/>
              <c:y val="0.825796951152028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29101359"/>
        <c:crosses val="autoZero"/>
        <c:auto val="1"/>
        <c:lblAlgn val="ctr"/>
        <c:lblOffset val="100"/>
        <c:noMultiLvlLbl val="0"/>
      </c:catAx>
      <c:valAx>
        <c:axId val="529101359"/>
        <c:scaling>
          <c:orientation val="minMax"/>
          <c:max val="7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Sound</a:t>
                </a:r>
                <a:r>
                  <a:rPr lang="en-GB" baseline="0"/>
                  <a:t> Transmission Loss (dB)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29103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001648830633322E-3"/>
          <c:y val="0.89934866638520095"/>
          <c:w val="0.97351402490110917"/>
          <c:h val="8.32988332834619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Diffuse Field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0830842929045885"/>
          <c:y val="3.1154019923385179E-2"/>
          <c:w val="0.86827901673548347"/>
          <c:h val="0.64289782385066729"/>
        </c:manualLayout>
      </c:layout>
      <c:lineChart>
        <c:grouping val="standard"/>
        <c:varyColors val="0"/>
        <c:ser>
          <c:idx val="0"/>
          <c:order val="0"/>
          <c:tx>
            <c:strRef>
              <c:f>nUC_Diffuse!$B$1</c:f>
              <c:strCache>
                <c:ptCount val="1"/>
                <c:pt idx="0">
                  <c:v>Diffuse 5UC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nUC_Diffuse!$A$2:$A$18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nUC_Diffuse!$B$2:$B$18</c:f>
              <c:numCache>
                <c:formatCode>0.0</c:formatCode>
                <c:ptCount val="15"/>
                <c:pt idx="0">
                  <c:v>5.0827911644651769</c:v>
                </c:pt>
                <c:pt idx="1">
                  <c:v>5.8038551895288792</c:v>
                </c:pt>
                <c:pt idx="2">
                  <c:v>6.0443443245305701</c:v>
                </c:pt>
                <c:pt idx="3">
                  <c:v>4.991449315355724</c:v>
                </c:pt>
                <c:pt idx="4">
                  <c:v>3.2836747201890355</c:v>
                </c:pt>
                <c:pt idx="5">
                  <c:v>3.5976392238104404</c:v>
                </c:pt>
                <c:pt idx="6">
                  <c:v>4.3319768077863072</c:v>
                </c:pt>
                <c:pt idx="7">
                  <c:v>3.4544248731847906</c:v>
                </c:pt>
                <c:pt idx="8">
                  <c:v>4.596865388673419</c:v>
                </c:pt>
                <c:pt idx="9">
                  <c:v>5.0180610454279604</c:v>
                </c:pt>
                <c:pt idx="10">
                  <c:v>6.3427307684532588</c:v>
                </c:pt>
                <c:pt idx="11">
                  <c:v>12.129902583256644</c:v>
                </c:pt>
                <c:pt idx="12">
                  <c:v>14.540778072065077</c:v>
                </c:pt>
                <c:pt idx="13">
                  <c:v>12.820316108589413</c:v>
                </c:pt>
                <c:pt idx="14">
                  <c:v>7.332522330903025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29D2-4955-9893-93A71498E60E}"/>
            </c:ext>
          </c:extLst>
        </c:ser>
        <c:ser>
          <c:idx val="1"/>
          <c:order val="1"/>
          <c:tx>
            <c:strRef>
              <c:f>nUC_Diffuse!$C$1</c:f>
              <c:strCache>
                <c:ptCount val="1"/>
                <c:pt idx="0">
                  <c:v>Diffuse 4UC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nUC_Diffuse!$A$2:$A$18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nUC_Diffuse!$C$2:$C$18</c:f>
              <c:numCache>
                <c:formatCode>0.0</c:formatCode>
                <c:ptCount val="15"/>
                <c:pt idx="0">
                  <c:v>4.284998681242719</c:v>
                </c:pt>
                <c:pt idx="1">
                  <c:v>5.1391642050694131</c:v>
                </c:pt>
                <c:pt idx="2">
                  <c:v>5.8364893518132055</c:v>
                </c:pt>
                <c:pt idx="3">
                  <c:v>6.0765585773798305</c:v>
                </c:pt>
                <c:pt idx="4">
                  <c:v>4.9918893264585096</c:v>
                </c:pt>
                <c:pt idx="5">
                  <c:v>3.2744048707790974</c:v>
                </c:pt>
                <c:pt idx="6">
                  <c:v>3.815950871799819</c:v>
                </c:pt>
                <c:pt idx="7">
                  <c:v>4.1730404753924315</c:v>
                </c:pt>
                <c:pt idx="8">
                  <c:v>4.1403455524117838</c:v>
                </c:pt>
                <c:pt idx="9">
                  <c:v>5.0220167016797408</c:v>
                </c:pt>
                <c:pt idx="10">
                  <c:v>6.2713392615924821</c:v>
                </c:pt>
                <c:pt idx="11">
                  <c:v>7.5851902554240258</c:v>
                </c:pt>
                <c:pt idx="12">
                  <c:v>13.361475293273632</c:v>
                </c:pt>
                <c:pt idx="13">
                  <c:v>16.710025418332798</c:v>
                </c:pt>
                <c:pt idx="14">
                  <c:v>7.0947898366105688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29D2-4955-9893-93A71498E60E}"/>
            </c:ext>
          </c:extLst>
        </c:ser>
        <c:ser>
          <c:idx val="2"/>
          <c:order val="2"/>
          <c:tx>
            <c:strRef>
              <c:f>nUC_Diffuse!$D$1</c:f>
              <c:strCache>
                <c:ptCount val="1"/>
                <c:pt idx="0">
                  <c:v>Diffuse 3UC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nUC_Diffuse!$A$2:$A$18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nUC_Diffuse!$D$2:$D$18</c:f>
              <c:numCache>
                <c:formatCode>0.0</c:formatCode>
                <c:ptCount val="15"/>
                <c:pt idx="0">
                  <c:v>3.2793420924090699</c:v>
                </c:pt>
                <c:pt idx="1">
                  <c:v>4.10846368939999</c:v>
                </c:pt>
                <c:pt idx="2">
                  <c:v>4.9549450646786699</c:v>
                </c:pt>
                <c:pt idx="3">
                  <c:v>5.7403260801973799</c:v>
                </c:pt>
                <c:pt idx="4">
                  <c:v>6.2143105204043003</c:v>
                </c:pt>
                <c:pt idx="5">
                  <c:v>5.4647298081784204</c:v>
                </c:pt>
                <c:pt idx="6">
                  <c:v>3.4746521592806299</c:v>
                </c:pt>
                <c:pt idx="7">
                  <c:v>3.7057921788733399</c:v>
                </c:pt>
                <c:pt idx="8">
                  <c:v>4.6464103136300796</c:v>
                </c:pt>
                <c:pt idx="9">
                  <c:v>4.5711719705825802</c:v>
                </c:pt>
                <c:pt idx="10">
                  <c:v>6.2598960626320999</c:v>
                </c:pt>
                <c:pt idx="11">
                  <c:v>10.5361081965018</c:v>
                </c:pt>
                <c:pt idx="12">
                  <c:v>9.3965123082405508</c:v>
                </c:pt>
                <c:pt idx="13">
                  <c:v>11.5483420797829</c:v>
                </c:pt>
                <c:pt idx="14">
                  <c:v>7.9018436502453504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29D2-4955-9893-93A71498E60E}"/>
            </c:ext>
          </c:extLst>
        </c:ser>
        <c:ser>
          <c:idx val="3"/>
          <c:order val="3"/>
          <c:tx>
            <c:strRef>
              <c:f>nUC_Diffuse!$E$1</c:f>
              <c:strCache>
                <c:ptCount val="1"/>
                <c:pt idx="0">
                  <c:v>Diffuse 2UC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nUC_Diffuse!$A$2:$A$18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nUC_Diffuse!$E$2:$E$18</c:f>
              <c:numCache>
                <c:formatCode>0.0</c:formatCode>
                <c:ptCount val="15"/>
                <c:pt idx="0">
                  <c:v>2.12460383009148</c:v>
                </c:pt>
                <c:pt idx="1">
                  <c:v>2.7621395990825501</c:v>
                </c:pt>
                <c:pt idx="2">
                  <c:v>3.5063806420535499</c:v>
                </c:pt>
                <c:pt idx="3">
                  <c:v>4.3680015778155799</c:v>
                </c:pt>
                <c:pt idx="4">
                  <c:v>5.3039744622811504</c:v>
                </c:pt>
                <c:pt idx="5">
                  <c:v>6.0130344972254397</c:v>
                </c:pt>
                <c:pt idx="6">
                  <c:v>6.3359119979117002</c:v>
                </c:pt>
                <c:pt idx="7">
                  <c:v>4.8554513892604101</c:v>
                </c:pt>
                <c:pt idx="8">
                  <c:v>4.0953853032767702</c:v>
                </c:pt>
                <c:pt idx="9">
                  <c:v>5.5256680560587697</c:v>
                </c:pt>
                <c:pt idx="10">
                  <c:v>6.7487605473483896</c:v>
                </c:pt>
                <c:pt idx="11">
                  <c:v>8.2316389547679591</c:v>
                </c:pt>
                <c:pt idx="12">
                  <c:v>14.708359033450099</c:v>
                </c:pt>
                <c:pt idx="13">
                  <c:v>15.2479990786718</c:v>
                </c:pt>
                <c:pt idx="14">
                  <c:v>7.4379771938854198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3-29D2-4955-9893-93A71498E60E}"/>
            </c:ext>
          </c:extLst>
        </c:ser>
        <c:ser>
          <c:idx val="4"/>
          <c:order val="4"/>
          <c:tx>
            <c:strRef>
              <c:f>nUC_Diffuse!$F$1</c:f>
              <c:strCache>
                <c:ptCount val="1"/>
                <c:pt idx="0">
                  <c:v>Diffuse 1UC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nUC_Diffuse!$A$2:$A$18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nUC_Diffuse!$F$2:$F$18</c:f>
              <c:numCache>
                <c:formatCode>0.0</c:formatCode>
                <c:ptCount val="15"/>
                <c:pt idx="0">
                  <c:v>0.88862840861724901</c:v>
                </c:pt>
                <c:pt idx="1">
                  <c:v>1.1967591310839301</c:v>
                </c:pt>
                <c:pt idx="2">
                  <c:v>1.6031043556021001</c:v>
                </c:pt>
                <c:pt idx="3">
                  <c:v>2.17100163130277</c:v>
                </c:pt>
                <c:pt idx="4">
                  <c:v>2.9493720143943198</c:v>
                </c:pt>
                <c:pt idx="5">
                  <c:v>3.77555527040409</c:v>
                </c:pt>
                <c:pt idx="6">
                  <c:v>4.8835186379658797</c:v>
                </c:pt>
                <c:pt idx="7">
                  <c:v>5.8118204921375298</c:v>
                </c:pt>
                <c:pt idx="8">
                  <c:v>7.3584074042462504</c:v>
                </c:pt>
                <c:pt idx="9">
                  <c:v>8.5423226336557896</c:v>
                </c:pt>
                <c:pt idx="10">
                  <c:v>9.19529844539802</c:v>
                </c:pt>
                <c:pt idx="11">
                  <c:v>10.106976540944199</c:v>
                </c:pt>
                <c:pt idx="12">
                  <c:v>10.973006544758301</c:v>
                </c:pt>
                <c:pt idx="13">
                  <c:v>7.3388028995319301</c:v>
                </c:pt>
                <c:pt idx="14">
                  <c:v>3.5155661719893998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29D2-4955-9893-93A71498E6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9103279"/>
        <c:axId val="529101359"/>
      </c:lineChart>
      <c:catAx>
        <c:axId val="5291032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 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29101359"/>
        <c:crosses val="autoZero"/>
        <c:auto val="1"/>
        <c:lblAlgn val="ctr"/>
        <c:lblOffset val="100"/>
        <c:noMultiLvlLbl val="0"/>
      </c:catAx>
      <c:valAx>
        <c:axId val="529101359"/>
        <c:scaling>
          <c:orientation val="minMax"/>
          <c:max val="1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Sound</a:t>
                </a:r>
                <a:r>
                  <a:rPr lang="en-GB" baseline="0"/>
                  <a:t> Transmission Loss (dB)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9.602126416846702E-3"/>
              <c:y val="0.106999684375781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29103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7331991588819524"/>
          <c:w val="0.99975228516931314"/>
          <c:h val="8.32988332834619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Normal Incidence</a:t>
            </a:r>
            <a:r>
              <a:rPr lang="en-GB" baseline="0" dirty="0"/>
              <a:t> (0º)</a:t>
            </a:r>
            <a:endParaRPr lang="en-GB" dirty="0"/>
          </a:p>
        </c:rich>
      </c:tx>
      <c:layout>
        <c:manualLayout>
          <c:xMode val="edge"/>
          <c:yMode val="edge"/>
          <c:x val="0.3441785068470731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9.8867305305130423E-2"/>
          <c:y val="6.2288940742392843E-2"/>
          <c:w val="0.87775522027203545"/>
          <c:h val="0.64806307363424043"/>
        </c:manualLayout>
      </c:layout>
      <c:lineChart>
        <c:grouping val="standard"/>
        <c:varyColors val="0"/>
        <c:ser>
          <c:idx val="1"/>
          <c:order val="0"/>
          <c:tx>
            <c:strRef>
              <c:f>'Geometric Analysis '!$B$1</c:f>
              <c:strCache>
                <c:ptCount val="1"/>
                <c:pt idx="0">
                  <c:v>a= 112, d=110, c=1 [mm]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 '!$B$2:$B$18</c:f>
              <c:numCache>
                <c:formatCode>General</c:formatCode>
                <c:ptCount val="15"/>
                <c:pt idx="0">
                  <c:v>5.0385</c:v>
                </c:pt>
                <c:pt idx="1">
                  <c:v>6.4364999999999997</c:v>
                </c:pt>
                <c:pt idx="2">
                  <c:v>8.1442999999999994</c:v>
                </c:pt>
                <c:pt idx="3">
                  <c:v>9.7864000000000004</c:v>
                </c:pt>
                <c:pt idx="4">
                  <c:v>11.477</c:v>
                </c:pt>
                <c:pt idx="5">
                  <c:v>13.231999999999999</c:v>
                </c:pt>
                <c:pt idx="6">
                  <c:v>14.996</c:v>
                </c:pt>
                <c:pt idx="7">
                  <c:v>16.54</c:v>
                </c:pt>
                <c:pt idx="8">
                  <c:v>17.957000000000001</c:v>
                </c:pt>
                <c:pt idx="9">
                  <c:v>19.097999999999999</c:v>
                </c:pt>
                <c:pt idx="10">
                  <c:v>19.629000000000001</c:v>
                </c:pt>
                <c:pt idx="11">
                  <c:v>19.215</c:v>
                </c:pt>
                <c:pt idx="12">
                  <c:v>16.890999999999998</c:v>
                </c:pt>
                <c:pt idx="13">
                  <c:v>11.494</c:v>
                </c:pt>
                <c:pt idx="14">
                  <c:v>3.4901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7486-484D-B629-22EB53D16D52}"/>
            </c:ext>
          </c:extLst>
        </c:ser>
        <c:ser>
          <c:idx val="2"/>
          <c:order val="1"/>
          <c:tx>
            <c:strRef>
              <c:f>'Geometric Analysis '!$C$1</c:f>
              <c:strCache>
                <c:ptCount val="1"/>
                <c:pt idx="0">
                  <c:v>a= 112, d=106, c=3 [mm]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 '!$C$2:$C$18</c:f>
              <c:numCache>
                <c:formatCode>General</c:formatCode>
                <c:ptCount val="15"/>
                <c:pt idx="0">
                  <c:v>2.0152999999999999</c:v>
                </c:pt>
                <c:pt idx="1">
                  <c:v>2.8231999999999999</c:v>
                </c:pt>
                <c:pt idx="2">
                  <c:v>3.9525000000000001</c:v>
                </c:pt>
                <c:pt idx="3">
                  <c:v>5.1692</c:v>
                </c:pt>
                <c:pt idx="4">
                  <c:v>6.5326000000000004</c:v>
                </c:pt>
                <c:pt idx="5">
                  <c:v>8.0408000000000008</c:v>
                </c:pt>
                <c:pt idx="6">
                  <c:v>9.6259999999999994</c:v>
                </c:pt>
                <c:pt idx="7">
                  <c:v>11.051</c:v>
                </c:pt>
                <c:pt idx="8">
                  <c:v>12.375999999999999</c:v>
                </c:pt>
                <c:pt idx="9">
                  <c:v>13.435</c:v>
                </c:pt>
                <c:pt idx="10">
                  <c:v>13.882</c:v>
                </c:pt>
                <c:pt idx="11">
                  <c:v>13.343999999999999</c:v>
                </c:pt>
                <c:pt idx="12">
                  <c:v>10.766</c:v>
                </c:pt>
                <c:pt idx="13">
                  <c:v>5.0949</c:v>
                </c:pt>
                <c:pt idx="14">
                  <c:v>0.17918999999999999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7486-484D-B629-22EB53D16D52}"/>
            </c:ext>
          </c:extLst>
        </c:ser>
        <c:ser>
          <c:idx val="3"/>
          <c:order val="2"/>
          <c:tx>
            <c:strRef>
              <c:f>'Geometric Analysis '!$D$1</c:f>
              <c:strCache>
                <c:ptCount val="1"/>
                <c:pt idx="0">
                  <c:v>a= 112, d=102, c=5 [mm]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 '!$D$2:$D$18</c:f>
              <c:numCache>
                <c:formatCode>General</c:formatCode>
                <c:ptCount val="15"/>
                <c:pt idx="0">
                  <c:v>1.1137999999999999</c:v>
                </c:pt>
                <c:pt idx="1">
                  <c:v>1.6254999999999999</c:v>
                </c:pt>
                <c:pt idx="2">
                  <c:v>2.3971</c:v>
                </c:pt>
                <c:pt idx="3">
                  <c:v>3.2955999999999999</c:v>
                </c:pt>
                <c:pt idx="4">
                  <c:v>4.3746</c:v>
                </c:pt>
                <c:pt idx="5">
                  <c:v>5.6422999999999996</c:v>
                </c:pt>
                <c:pt idx="6">
                  <c:v>7.0410000000000004</c:v>
                </c:pt>
                <c:pt idx="7">
                  <c:v>8.3430999999999997</c:v>
                </c:pt>
                <c:pt idx="8">
                  <c:v>9.5816999999999997</c:v>
                </c:pt>
                <c:pt idx="9">
                  <c:v>10.587</c:v>
                </c:pt>
                <c:pt idx="10">
                  <c:v>11.004</c:v>
                </c:pt>
                <c:pt idx="11">
                  <c:v>10.45</c:v>
                </c:pt>
                <c:pt idx="12">
                  <c:v>7.8712999999999997</c:v>
                </c:pt>
                <c:pt idx="13">
                  <c:v>2.5952000000000002</c:v>
                </c:pt>
                <c:pt idx="14">
                  <c:v>2.6270000000000002E-2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7486-484D-B629-22EB53D16D52}"/>
            </c:ext>
          </c:extLst>
        </c:ser>
        <c:ser>
          <c:idx val="4"/>
          <c:order val="3"/>
          <c:tx>
            <c:strRef>
              <c:f>'Geometric Analysis '!$E$1</c:f>
              <c:strCache>
                <c:ptCount val="1"/>
                <c:pt idx="0">
                  <c:v>a= 112, d=90, c=11 [mm]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 '!$E$2:$E$18</c:f>
              <c:numCache>
                <c:formatCode>General</c:formatCode>
                <c:ptCount val="15"/>
                <c:pt idx="0">
                  <c:v>0.30881999999999998</c:v>
                </c:pt>
                <c:pt idx="1">
                  <c:v>0.48082999999999998</c:v>
                </c:pt>
                <c:pt idx="2">
                  <c:v>0.76629999999999998</c:v>
                </c:pt>
                <c:pt idx="3">
                  <c:v>1.1403000000000001</c:v>
                </c:pt>
                <c:pt idx="4">
                  <c:v>1.651</c:v>
                </c:pt>
                <c:pt idx="5">
                  <c:v>2.3389000000000002</c:v>
                </c:pt>
                <c:pt idx="6">
                  <c:v>3.2081</c:v>
                </c:pt>
                <c:pt idx="7">
                  <c:v>4.12</c:v>
                </c:pt>
                <c:pt idx="8">
                  <c:v>5.0837000000000003</c:v>
                </c:pt>
                <c:pt idx="9">
                  <c:v>5.9565999999999999</c:v>
                </c:pt>
                <c:pt idx="10">
                  <c:v>6.4081999999999999</c:v>
                </c:pt>
                <c:pt idx="11">
                  <c:v>6.0949</c:v>
                </c:pt>
                <c:pt idx="12">
                  <c:v>4.2393999999999998</c:v>
                </c:pt>
                <c:pt idx="13">
                  <c:v>0.86260000000000003</c:v>
                </c:pt>
                <c:pt idx="14">
                  <c:v>0.45746999999999999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3-7486-484D-B629-22EB53D16D52}"/>
            </c:ext>
          </c:extLst>
        </c:ser>
        <c:ser>
          <c:idx val="5"/>
          <c:order val="4"/>
          <c:tx>
            <c:strRef>
              <c:f>'Geometric Analysis '!$F$1</c:f>
              <c:strCache>
                <c:ptCount val="1"/>
                <c:pt idx="0">
                  <c:v>a= 112, d=70, c=21 [mm]</c:v>
                </c:pt>
              </c:strCache>
            </c:strRef>
          </c:tx>
          <c:spPr>
            <a:ln w="28575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 '!$F$2:$F$18</c:f>
              <c:numCache>
                <c:formatCode>General</c:formatCode>
                <c:ptCount val="15"/>
                <c:pt idx="0">
                  <c:v>6.5705E-2</c:v>
                </c:pt>
                <c:pt idx="1">
                  <c:v>0.10360999999999999</c:v>
                </c:pt>
                <c:pt idx="2">
                  <c:v>0.16882</c:v>
                </c:pt>
                <c:pt idx="3">
                  <c:v>0.25918000000000002</c:v>
                </c:pt>
                <c:pt idx="4">
                  <c:v>0.39262999999999998</c:v>
                </c:pt>
                <c:pt idx="5">
                  <c:v>0.59284999999999999</c:v>
                </c:pt>
                <c:pt idx="6">
                  <c:v>0.88465000000000005</c:v>
                </c:pt>
                <c:pt idx="7">
                  <c:v>1.2479</c:v>
                </c:pt>
                <c:pt idx="8">
                  <c:v>1.7185999999999999</c:v>
                </c:pt>
                <c:pt idx="9">
                  <c:v>2.2759999999999998</c:v>
                </c:pt>
                <c:pt idx="10">
                  <c:v>2.7391000000000001</c:v>
                </c:pt>
                <c:pt idx="11">
                  <c:v>2.9034</c:v>
                </c:pt>
                <c:pt idx="12">
                  <c:v>2.448</c:v>
                </c:pt>
                <c:pt idx="13">
                  <c:v>1.0849</c:v>
                </c:pt>
                <c:pt idx="14">
                  <c:v>5.7187000000000002E-3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7486-484D-B629-22EB53D16D52}"/>
            </c:ext>
          </c:extLst>
        </c:ser>
        <c:ser>
          <c:idx val="6"/>
          <c:order val="5"/>
          <c:tx>
            <c:strRef>
              <c:f>'Geometric Analysis '!$G$1</c:f>
              <c:strCache>
                <c:ptCount val="1"/>
                <c:pt idx="0">
                  <c:v>a= 112, d=56, c=28 [mm]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 '!$G$2:$G$18</c:f>
              <c:numCache>
                <c:formatCode>General</c:formatCode>
                <c:ptCount val="15"/>
                <c:pt idx="0">
                  <c:v>2.52E-2</c:v>
                </c:pt>
                <c:pt idx="1">
                  <c:v>3.8543000000000001E-2</c:v>
                </c:pt>
                <c:pt idx="2">
                  <c:v>6.1193999999999998E-2</c:v>
                </c:pt>
                <c:pt idx="3">
                  <c:v>9.2408000000000004E-2</c:v>
                </c:pt>
                <c:pt idx="4">
                  <c:v>0.13869999999999999</c:v>
                </c:pt>
                <c:pt idx="5">
                  <c:v>0.20938999999999999</c:v>
                </c:pt>
                <c:pt idx="6">
                  <c:v>0.31667000000000001</c:v>
                </c:pt>
                <c:pt idx="7">
                  <c:v>0.46046999999999999</c:v>
                </c:pt>
                <c:pt idx="8">
                  <c:v>0.67140999999999995</c:v>
                </c:pt>
                <c:pt idx="9">
                  <c:v>0.97265999999999997</c:v>
                </c:pt>
                <c:pt idx="10">
                  <c:v>1.2948</c:v>
                </c:pt>
                <c:pt idx="11">
                  <c:v>1.5351999999999999</c:v>
                </c:pt>
                <c:pt idx="12">
                  <c:v>1.5896999999999999</c:v>
                </c:pt>
                <c:pt idx="13">
                  <c:v>1.1565000000000001</c:v>
                </c:pt>
                <c:pt idx="14">
                  <c:v>0.20299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5-7486-484D-B629-22EB53D16D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9103279"/>
        <c:axId val="529101359"/>
      </c:lineChart>
      <c:catAx>
        <c:axId val="5291032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 (Hz)</a:t>
                </a:r>
              </a:p>
            </c:rich>
          </c:tx>
          <c:layout>
            <c:manualLayout>
              <c:xMode val="edge"/>
              <c:yMode val="edge"/>
              <c:x val="0.47379404529122909"/>
              <c:y val="0.773410140049825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29101359"/>
        <c:crosses val="autoZero"/>
        <c:auto val="1"/>
        <c:lblAlgn val="ctr"/>
        <c:lblOffset val="100"/>
        <c:noMultiLvlLbl val="0"/>
      </c:catAx>
      <c:valAx>
        <c:axId val="529101359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Sound</a:t>
                </a:r>
                <a:r>
                  <a:rPr lang="en-GB" baseline="0"/>
                  <a:t> Transmission Loss (dB)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29103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8669196950644782E-2"/>
          <c:y val="0.85280394415494176"/>
          <c:w val="0.88881681127238477"/>
          <c:h val="0.125009190707681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Diffuse Field </a:t>
            </a:r>
          </a:p>
        </c:rich>
      </c:tx>
      <c:layout>
        <c:manualLayout>
          <c:xMode val="edge"/>
          <c:yMode val="edge"/>
          <c:x val="0.40429597579315957"/>
          <c:y val="2.127089068217199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9.2376410239067619E-2"/>
          <c:y val="2.7502167155311875E-2"/>
          <c:w val="0.8827583506354697"/>
          <c:h val="0.63464765740985229"/>
        </c:manualLayout>
      </c:layout>
      <c:lineChart>
        <c:grouping val="standard"/>
        <c:varyColors val="0"/>
        <c:ser>
          <c:idx val="1"/>
          <c:order val="0"/>
          <c:tx>
            <c:strRef>
              <c:f>'Geometric Analysis_Diffuse'!$B$1</c:f>
              <c:strCache>
                <c:ptCount val="1"/>
                <c:pt idx="0">
                  <c:v>a= 112, d=110, c=1 [mm]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Analysis_Diffuse'!$A$2:$A$18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Analysis_Diffuse'!$B$2:$B$18</c:f>
              <c:numCache>
                <c:formatCode>0.0</c:formatCode>
                <c:ptCount val="15"/>
                <c:pt idx="0">
                  <c:v>5.1581285095574803</c:v>
                </c:pt>
                <c:pt idx="1">
                  <c:v>6.5839137153194098</c:v>
                </c:pt>
                <c:pt idx="2">
                  <c:v>8.1458351671928</c:v>
                </c:pt>
                <c:pt idx="3">
                  <c:v>9.8295806161705102</c:v>
                </c:pt>
                <c:pt idx="4">
                  <c:v>11.6301236194303</c:v>
                </c:pt>
                <c:pt idx="5">
                  <c:v>13.2971515863691</c:v>
                </c:pt>
                <c:pt idx="6">
                  <c:v>15.0321348515608</c:v>
                </c:pt>
                <c:pt idx="7">
                  <c:v>16.462120888806002</c:v>
                </c:pt>
                <c:pt idx="8">
                  <c:v>18.244848669675601</c:v>
                </c:pt>
                <c:pt idx="9">
                  <c:v>19.2865681080707</c:v>
                </c:pt>
                <c:pt idx="10">
                  <c:v>19.517716903769699</c:v>
                </c:pt>
                <c:pt idx="11">
                  <c:v>19.217514475045999</c:v>
                </c:pt>
                <c:pt idx="12">
                  <c:v>18.071194580432199</c:v>
                </c:pt>
                <c:pt idx="13">
                  <c:v>10.993363128038</c:v>
                </c:pt>
                <c:pt idx="14">
                  <c:v>4.4226158237275399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0E14-446B-AEB3-9135489546E7}"/>
            </c:ext>
          </c:extLst>
        </c:ser>
        <c:ser>
          <c:idx val="2"/>
          <c:order val="1"/>
          <c:tx>
            <c:strRef>
              <c:f>'Geometric Analysis_Diffuse'!$C$1</c:f>
              <c:strCache>
                <c:ptCount val="1"/>
                <c:pt idx="0">
                  <c:v>a= 112, d=106, c=3 [mm]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Analysis_Diffuse'!$A$2:$A$18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Analysis_Diffuse'!$C$2:$C$18</c:f>
              <c:numCache>
                <c:formatCode>0.0</c:formatCode>
                <c:ptCount val="15"/>
                <c:pt idx="0">
                  <c:v>2.32243251829841</c:v>
                </c:pt>
                <c:pt idx="1">
                  <c:v>3.1432107846743098</c:v>
                </c:pt>
                <c:pt idx="2">
                  <c:v>4.1596290021292601</c:v>
                </c:pt>
                <c:pt idx="3">
                  <c:v>5.3920435061232199</c:v>
                </c:pt>
                <c:pt idx="4">
                  <c:v>6.8439284791231296</c:v>
                </c:pt>
                <c:pt idx="5">
                  <c:v>8.2598815388917703</c:v>
                </c:pt>
                <c:pt idx="6">
                  <c:v>9.81251977202351</c:v>
                </c:pt>
                <c:pt idx="7">
                  <c:v>11.1126012229502</c:v>
                </c:pt>
                <c:pt idx="8">
                  <c:v>12.7974230256388</c:v>
                </c:pt>
                <c:pt idx="9">
                  <c:v>13.755588879543</c:v>
                </c:pt>
                <c:pt idx="10">
                  <c:v>13.8989108533417</c:v>
                </c:pt>
                <c:pt idx="11">
                  <c:v>13.4585199819753</c:v>
                </c:pt>
                <c:pt idx="12">
                  <c:v>12.0702933492888</c:v>
                </c:pt>
                <c:pt idx="13">
                  <c:v>4.8751968524530698</c:v>
                </c:pt>
                <c:pt idx="14">
                  <c:v>0.69531465659525404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0E14-446B-AEB3-9135489546E7}"/>
            </c:ext>
          </c:extLst>
        </c:ser>
        <c:ser>
          <c:idx val="3"/>
          <c:order val="2"/>
          <c:tx>
            <c:strRef>
              <c:f>'Geometric Analysis_Diffuse'!$D$1</c:f>
              <c:strCache>
                <c:ptCount val="1"/>
                <c:pt idx="0">
                  <c:v>a= 112, d=102, c=5 [mm]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Analysis_Diffuse'!$A$2:$A$18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Analysis_Diffuse'!$D$2:$D$18</c:f>
              <c:numCache>
                <c:formatCode>0.0</c:formatCode>
                <c:ptCount val="15"/>
                <c:pt idx="0">
                  <c:v>1.4022323607481599</c:v>
                </c:pt>
                <c:pt idx="1">
                  <c:v>1.9296995278337199</c:v>
                </c:pt>
                <c:pt idx="2">
                  <c:v>2.6231547491580001</c:v>
                </c:pt>
                <c:pt idx="3">
                  <c:v>3.5341718955597798</c:v>
                </c:pt>
                <c:pt idx="4">
                  <c:v>4.6957789222499304</c:v>
                </c:pt>
                <c:pt idx="5">
                  <c:v>5.8766135333985696</c:v>
                </c:pt>
                <c:pt idx="6">
                  <c:v>7.24621795538439</c:v>
                </c:pt>
                <c:pt idx="7">
                  <c:v>8.4154449312793709</c:v>
                </c:pt>
                <c:pt idx="8">
                  <c:v>10.0108568923518</c:v>
                </c:pt>
                <c:pt idx="9">
                  <c:v>10.911425712148599</c:v>
                </c:pt>
                <c:pt idx="10">
                  <c:v>11.020051154950799</c:v>
                </c:pt>
                <c:pt idx="11">
                  <c:v>10.5562075296935</c:v>
                </c:pt>
                <c:pt idx="12">
                  <c:v>9.1580149369962403</c:v>
                </c:pt>
                <c:pt idx="13">
                  <c:v>2.5823834339392899</c:v>
                </c:pt>
                <c:pt idx="14">
                  <c:v>0.176090293091131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0E14-446B-AEB3-9135489546E7}"/>
            </c:ext>
          </c:extLst>
        </c:ser>
        <c:ser>
          <c:idx val="4"/>
          <c:order val="3"/>
          <c:tx>
            <c:strRef>
              <c:f>'Geometric Analysis_Diffuse'!$E$1</c:f>
              <c:strCache>
                <c:ptCount val="1"/>
                <c:pt idx="0">
                  <c:v>a= 112, d=90, c=11 [mm]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Analysis_Diffuse'!$A$2:$A$18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Analysis_Diffuse'!$E$2:$E$18</c:f>
              <c:numCache>
                <c:formatCode>0.0</c:formatCode>
                <c:ptCount val="15"/>
                <c:pt idx="0">
                  <c:v>0.61637757940918503</c:v>
                </c:pt>
                <c:pt idx="1">
                  <c:v>0.80219879996613197</c:v>
                </c:pt>
                <c:pt idx="2">
                  <c:v>1.05426534607807</c:v>
                </c:pt>
                <c:pt idx="3">
                  <c:v>1.4378789307769599</c:v>
                </c:pt>
                <c:pt idx="4">
                  <c:v>2.0220452225009602</c:v>
                </c:pt>
                <c:pt idx="5">
                  <c:v>2.6413554134582902</c:v>
                </c:pt>
                <c:pt idx="6">
                  <c:v>3.5007393983717199</c:v>
                </c:pt>
                <c:pt idx="7">
                  <c:v>4.2657894132952601</c:v>
                </c:pt>
                <c:pt idx="8">
                  <c:v>5.58154507156378</c:v>
                </c:pt>
                <c:pt idx="9">
                  <c:v>6.3416712202029197</c:v>
                </c:pt>
                <c:pt idx="10">
                  <c:v>6.4709597527032701</c:v>
                </c:pt>
                <c:pt idx="11">
                  <c:v>6.2741255228019197</c:v>
                </c:pt>
                <c:pt idx="12">
                  <c:v>5.5480117838504404</c:v>
                </c:pt>
                <c:pt idx="13">
                  <c:v>1.0569130995365299</c:v>
                </c:pt>
                <c:pt idx="14">
                  <c:v>0.52506623118946005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3-0E14-446B-AEB3-9135489546E7}"/>
            </c:ext>
          </c:extLst>
        </c:ser>
        <c:ser>
          <c:idx val="5"/>
          <c:order val="4"/>
          <c:tx>
            <c:strRef>
              <c:f>'Geometric Analysis_Diffuse'!$F$1</c:f>
              <c:strCache>
                <c:ptCount val="1"/>
                <c:pt idx="0">
                  <c:v>a= 112, d=70, c=21 [mm]</c:v>
                </c:pt>
              </c:strCache>
            </c:strRef>
          </c:tx>
          <c:spPr>
            <a:ln w="28575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Analysis_Diffuse'!$A$2:$A$18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Analysis_Diffuse'!$F$2:$F$18</c:f>
              <c:numCache>
                <c:formatCode>0.0</c:formatCode>
                <c:ptCount val="15"/>
                <c:pt idx="0">
                  <c:v>0.30981983274009001</c:v>
                </c:pt>
                <c:pt idx="1">
                  <c:v>0.35939054520708702</c:v>
                </c:pt>
                <c:pt idx="2">
                  <c:v>0.41036246285252898</c:v>
                </c:pt>
                <c:pt idx="3">
                  <c:v>0.50889604222913598</c:v>
                </c:pt>
                <c:pt idx="4">
                  <c:v>0.70944210910675198</c:v>
                </c:pt>
                <c:pt idx="5">
                  <c:v>0.85910344177675602</c:v>
                </c:pt>
                <c:pt idx="6">
                  <c:v>1.1746128999607399</c:v>
                </c:pt>
                <c:pt idx="7">
                  <c:v>1.3909216324032301</c:v>
                </c:pt>
                <c:pt idx="8">
                  <c:v>2.22447467801635</c:v>
                </c:pt>
                <c:pt idx="9">
                  <c:v>2.66246301542132</c:v>
                </c:pt>
                <c:pt idx="10">
                  <c:v>2.7744504794429701</c:v>
                </c:pt>
                <c:pt idx="11">
                  <c:v>3.0912390367993701</c:v>
                </c:pt>
                <c:pt idx="12">
                  <c:v>3.5934248940631801</c:v>
                </c:pt>
                <c:pt idx="13">
                  <c:v>1.04691329907904</c:v>
                </c:pt>
                <c:pt idx="14">
                  <c:v>0.27689151535140899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0E14-446B-AEB3-9135489546E7}"/>
            </c:ext>
          </c:extLst>
        </c:ser>
        <c:ser>
          <c:idx val="6"/>
          <c:order val="5"/>
          <c:tx>
            <c:strRef>
              <c:f>'Geometric Analysis_Diffuse'!$G$1</c:f>
              <c:strCache>
                <c:ptCount val="1"/>
                <c:pt idx="0">
                  <c:v>a= 112, d=56, c=28 [mm]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'Geometric Analysis_Diffuse'!$A$2:$A$18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'Geometric Analysis_Diffuse'!$G$2:$G$18</c:f>
              <c:numCache>
                <c:formatCode>0.0</c:formatCode>
                <c:ptCount val="15"/>
                <c:pt idx="0">
                  <c:v>0.294812966608754</c:v>
                </c:pt>
                <c:pt idx="1">
                  <c:v>0.31832952363072198</c:v>
                </c:pt>
                <c:pt idx="2">
                  <c:v>0.32865023836753599</c:v>
                </c:pt>
                <c:pt idx="3">
                  <c:v>0.36490963071620902</c:v>
                </c:pt>
                <c:pt idx="4">
                  <c:v>0.47233892512542303</c:v>
                </c:pt>
                <c:pt idx="5">
                  <c:v>0.49143881378188298</c:v>
                </c:pt>
                <c:pt idx="6">
                  <c:v>0.62792010704943901</c:v>
                </c:pt>
                <c:pt idx="7">
                  <c:v>0.62198472900437596</c:v>
                </c:pt>
                <c:pt idx="8">
                  <c:v>1.2012363032325299</c:v>
                </c:pt>
                <c:pt idx="9">
                  <c:v>1.3854124024511101</c:v>
                </c:pt>
                <c:pt idx="10">
                  <c:v>1.3516804396497399</c:v>
                </c:pt>
                <c:pt idx="11">
                  <c:v>1.7719580749778201</c:v>
                </c:pt>
                <c:pt idx="12">
                  <c:v>2.7327404577259098</c:v>
                </c:pt>
                <c:pt idx="13">
                  <c:v>1.13917637964836</c:v>
                </c:pt>
                <c:pt idx="14">
                  <c:v>0.38833554584541502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5-0E14-446B-AEB3-913548954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9103279"/>
        <c:axId val="529101359"/>
      </c:lineChart>
      <c:catAx>
        <c:axId val="5291032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 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29101359"/>
        <c:crosses val="autoZero"/>
        <c:auto val="1"/>
        <c:lblAlgn val="ctr"/>
        <c:lblOffset val="100"/>
        <c:noMultiLvlLbl val="0"/>
      </c:catAx>
      <c:valAx>
        <c:axId val="529101359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Sound</a:t>
                </a:r>
                <a:r>
                  <a:rPr lang="en-GB" baseline="0"/>
                  <a:t> Transmission Loss (dB)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29103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8297774886431406E-2"/>
          <c:y val="0.84643733366960283"/>
          <c:w val="0.90194199913450668"/>
          <c:h val="0.1271645902720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63225567700012"/>
          <c:y val="3.9821704370129517E-2"/>
          <c:w val="0.88738447098452788"/>
          <c:h val="0.73002248369390987"/>
        </c:manualLayout>
      </c:layout>
      <c:lineChart>
        <c:grouping val="standard"/>
        <c:varyColors val="0"/>
        <c:ser>
          <c:idx val="1"/>
          <c:order val="0"/>
          <c:tx>
            <c:strRef>
              <c:f>Infinite_UC!$B$1</c:f>
              <c:strCache>
                <c:ptCount val="1"/>
                <c:pt idx="0">
                  <c:v>Normal Incidence (0º)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Infinite_UC!$A$2:$A$18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Infinite_UC!$B$2:$B$18</c:f>
              <c:numCache>
                <c:formatCode>0.0</c:formatCode>
                <c:ptCount val="15"/>
                <c:pt idx="0">
                  <c:v>1.1137999999999999</c:v>
                </c:pt>
                <c:pt idx="1">
                  <c:v>1.6254999999999999</c:v>
                </c:pt>
                <c:pt idx="2">
                  <c:v>2.3971</c:v>
                </c:pt>
                <c:pt idx="3">
                  <c:v>3.2955999999999999</c:v>
                </c:pt>
                <c:pt idx="4">
                  <c:v>4.3746</c:v>
                </c:pt>
                <c:pt idx="5">
                  <c:v>5.6422999999999996</c:v>
                </c:pt>
                <c:pt idx="6">
                  <c:v>7.0410000000000004</c:v>
                </c:pt>
                <c:pt idx="7">
                  <c:v>8.3430999999999997</c:v>
                </c:pt>
                <c:pt idx="8">
                  <c:v>9.5816999999999997</c:v>
                </c:pt>
                <c:pt idx="9">
                  <c:v>10.587</c:v>
                </c:pt>
                <c:pt idx="10">
                  <c:v>11.004</c:v>
                </c:pt>
                <c:pt idx="11">
                  <c:v>10.45</c:v>
                </c:pt>
                <c:pt idx="12">
                  <c:v>7.8712999999999997</c:v>
                </c:pt>
                <c:pt idx="13">
                  <c:v>2.5952000000000002</c:v>
                </c:pt>
                <c:pt idx="14">
                  <c:v>2.6270000000000002E-2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E5C5-4F91-AB5E-B590A1031858}"/>
            </c:ext>
          </c:extLst>
        </c:ser>
        <c:ser>
          <c:idx val="2"/>
          <c:order val="1"/>
          <c:tx>
            <c:strRef>
              <c:f>Infinite_UC!$C$1</c:f>
              <c:strCache>
                <c:ptCount val="1"/>
                <c:pt idx="0">
                  <c:v>Diffuse Field 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Infinite_UC!$A$2:$A$18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Infinite_UC!$C$2:$C$18</c:f>
              <c:numCache>
                <c:formatCode>0.0</c:formatCode>
                <c:ptCount val="15"/>
                <c:pt idx="0">
                  <c:v>0.88862840861724901</c:v>
                </c:pt>
                <c:pt idx="1">
                  <c:v>1.1967591310839301</c:v>
                </c:pt>
                <c:pt idx="2">
                  <c:v>1.6031043556021001</c:v>
                </c:pt>
                <c:pt idx="3">
                  <c:v>2.17100163130277</c:v>
                </c:pt>
                <c:pt idx="4">
                  <c:v>2.9493720143943198</c:v>
                </c:pt>
                <c:pt idx="5">
                  <c:v>3.77555527040409</c:v>
                </c:pt>
                <c:pt idx="6">
                  <c:v>4.8835186379658797</c:v>
                </c:pt>
                <c:pt idx="7">
                  <c:v>5.8118204921375298</c:v>
                </c:pt>
                <c:pt idx="8">
                  <c:v>7.3584074042462504</c:v>
                </c:pt>
                <c:pt idx="9">
                  <c:v>8.5423226336557896</c:v>
                </c:pt>
                <c:pt idx="10">
                  <c:v>9.19529844539802</c:v>
                </c:pt>
                <c:pt idx="11">
                  <c:v>10.106976540944199</c:v>
                </c:pt>
                <c:pt idx="12">
                  <c:v>10.973006544758301</c:v>
                </c:pt>
                <c:pt idx="13">
                  <c:v>7.3388028995319301</c:v>
                </c:pt>
                <c:pt idx="14">
                  <c:v>3.5155661719893998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E5C5-4F91-AB5E-B590A10318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48201135"/>
        <c:axId val="548200175"/>
      </c:lineChart>
      <c:catAx>
        <c:axId val="5482011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Frequency (Hz)</a:t>
                </a:r>
              </a:p>
            </c:rich>
          </c:tx>
          <c:layout>
            <c:manualLayout>
              <c:xMode val="edge"/>
              <c:yMode val="edge"/>
              <c:x val="0.48113971378199416"/>
              <c:y val="0.846589595097640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8200175"/>
        <c:crosses val="autoZero"/>
        <c:auto val="1"/>
        <c:lblAlgn val="ctr"/>
        <c:lblOffset val="100"/>
        <c:noMultiLvlLbl val="0"/>
      </c:catAx>
      <c:valAx>
        <c:axId val="5482001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Sound Transmission</a:t>
                </a:r>
                <a:r>
                  <a:rPr lang="en-GB" sz="1100" baseline="0" dirty="0"/>
                  <a:t> Loss (dB)</a:t>
                </a:r>
                <a:endParaRPr lang="en-GB" sz="1100" dirty="0"/>
              </a:p>
            </c:rich>
          </c:tx>
          <c:layout>
            <c:manualLayout>
              <c:xMode val="edge"/>
              <c:yMode val="edge"/>
              <c:x val="4.31045292884406E-3"/>
              <c:y val="0.134335518016679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82011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4636106741028472E-2"/>
          <c:y val="0.94131560020604044"/>
          <c:w val="0.87641690655991389"/>
          <c:h val="5.06785141037672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66398817718091"/>
          <c:y val="4.8133169616174219E-2"/>
          <c:w val="0.88529887228821524"/>
          <c:h val="0.69891986863722277"/>
        </c:manualLayout>
      </c:layout>
      <c:lineChart>
        <c:grouping val="standard"/>
        <c:varyColors val="0"/>
        <c:ser>
          <c:idx val="0"/>
          <c:order val="0"/>
          <c:tx>
            <c:strRef>
              <c:f>Finite_UC!$B$1</c:f>
              <c:strCache>
                <c:ptCount val="1"/>
                <c:pt idx="0">
                  <c:v>Normal Incidence (0º)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Finite_UC!$A$2:$A$18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Finite_UC!$B$2:$B$18</c:f>
              <c:numCache>
                <c:formatCode>0.0</c:formatCode>
                <c:ptCount val="15"/>
                <c:pt idx="0">
                  <c:v>0.83918999999999999</c:v>
                </c:pt>
                <c:pt idx="1">
                  <c:v>1.2705</c:v>
                </c:pt>
                <c:pt idx="2">
                  <c:v>1.8971</c:v>
                </c:pt>
                <c:pt idx="3">
                  <c:v>2.6393</c:v>
                </c:pt>
                <c:pt idx="4">
                  <c:v>3.5225</c:v>
                </c:pt>
                <c:pt idx="5">
                  <c:v>4.4348999999999998</c:v>
                </c:pt>
                <c:pt idx="6">
                  <c:v>5.3834</c:v>
                </c:pt>
                <c:pt idx="7">
                  <c:v>6.1516000000000002</c:v>
                </c:pt>
                <c:pt idx="8">
                  <c:v>6.8570000000000002</c:v>
                </c:pt>
                <c:pt idx="9">
                  <c:v>7.3608000000000002</c:v>
                </c:pt>
                <c:pt idx="10">
                  <c:v>7.4734999999999996</c:v>
                </c:pt>
                <c:pt idx="11">
                  <c:v>7.3285999999999998</c:v>
                </c:pt>
                <c:pt idx="12">
                  <c:v>5.9353999999999996</c:v>
                </c:pt>
                <c:pt idx="13">
                  <c:v>2.4518</c:v>
                </c:pt>
                <c:pt idx="14">
                  <c:v>0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7C7D-4A11-9E6C-BC4D0C00F084}"/>
            </c:ext>
          </c:extLst>
        </c:ser>
        <c:ser>
          <c:idx val="1"/>
          <c:order val="1"/>
          <c:tx>
            <c:strRef>
              <c:f>Finite_UC!$C$1</c:f>
              <c:strCache>
                <c:ptCount val="1"/>
                <c:pt idx="0">
                  <c:v>Diffuse Field 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Finite_UC!$A$2:$A$18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Finite_UC!$C$2:$C$18</c:f>
              <c:numCache>
                <c:formatCode>0.0</c:formatCode>
                <c:ptCount val="15"/>
                <c:pt idx="0">
                  <c:v>2.2212000932778899</c:v>
                </c:pt>
                <c:pt idx="1">
                  <c:v>2.3961128844967798</c:v>
                </c:pt>
                <c:pt idx="2">
                  <c:v>3.4672051045421601</c:v>
                </c:pt>
                <c:pt idx="3">
                  <c:v>3.8030283840675199</c:v>
                </c:pt>
                <c:pt idx="4">
                  <c:v>4.1306245018642702</c:v>
                </c:pt>
                <c:pt idx="5">
                  <c:v>5.6289193468612497</c:v>
                </c:pt>
                <c:pt idx="6">
                  <c:v>4.0403066995942103</c:v>
                </c:pt>
                <c:pt idx="7">
                  <c:v>7.6590337032228</c:v>
                </c:pt>
                <c:pt idx="8">
                  <c:v>8.8038671571817009</c:v>
                </c:pt>
                <c:pt idx="9">
                  <c:v>9.6312839115063404</c:v>
                </c:pt>
                <c:pt idx="10">
                  <c:v>6.8246737422768602</c:v>
                </c:pt>
                <c:pt idx="11">
                  <c:v>5.6281489311399104</c:v>
                </c:pt>
                <c:pt idx="12">
                  <c:v>5.55062837217812</c:v>
                </c:pt>
                <c:pt idx="13">
                  <c:v>1.960411242855</c:v>
                </c:pt>
                <c:pt idx="14">
                  <c:v>0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7C7D-4A11-9E6C-BC4D0C00F0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48201135"/>
        <c:axId val="548200175"/>
      </c:lineChart>
      <c:catAx>
        <c:axId val="5482011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Frequency</a:t>
                </a:r>
                <a:r>
                  <a:rPr lang="en-GB" sz="1100" baseline="0" dirty="0"/>
                  <a:t> (Hz)</a:t>
                </a:r>
                <a:endParaRPr lang="en-GB" sz="1100" dirty="0"/>
              </a:p>
            </c:rich>
          </c:tx>
          <c:layout>
            <c:manualLayout>
              <c:xMode val="edge"/>
              <c:yMode val="edge"/>
              <c:x val="0.47238680168019037"/>
              <c:y val="0.815441813541623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8200175"/>
        <c:crosses val="autoZero"/>
        <c:auto val="1"/>
        <c:lblAlgn val="ctr"/>
        <c:lblOffset val="100"/>
        <c:noMultiLvlLbl val="0"/>
      </c:catAx>
      <c:valAx>
        <c:axId val="548200175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Sound Transmission Loss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82011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2375563356557847E-2"/>
          <c:y val="0.92408129701859076"/>
          <c:w val="0.88896040290745826"/>
          <c:h val="4.82341163409270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'Infinite Vs Finite '!$B$1</c:f>
              <c:strCache>
                <c:ptCount val="1"/>
                <c:pt idx="0">
                  <c:v>Normal Incidence (Infinite UC)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'Infinite Vs Finite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'Infinite Vs Finite '!$B$2:$B$18</c:f>
              <c:numCache>
                <c:formatCode>0.0</c:formatCode>
                <c:ptCount val="15"/>
                <c:pt idx="0">
                  <c:v>1.1137999999999999</c:v>
                </c:pt>
                <c:pt idx="1">
                  <c:v>1.6254999999999999</c:v>
                </c:pt>
                <c:pt idx="2">
                  <c:v>2.3971</c:v>
                </c:pt>
                <c:pt idx="3">
                  <c:v>3.2955999999999999</c:v>
                </c:pt>
                <c:pt idx="4">
                  <c:v>4.3746</c:v>
                </c:pt>
                <c:pt idx="5">
                  <c:v>5.6422999999999996</c:v>
                </c:pt>
                <c:pt idx="6">
                  <c:v>7.0410000000000004</c:v>
                </c:pt>
                <c:pt idx="7">
                  <c:v>8.3430999999999997</c:v>
                </c:pt>
                <c:pt idx="8">
                  <c:v>9.5816999999999997</c:v>
                </c:pt>
                <c:pt idx="9">
                  <c:v>10.587</c:v>
                </c:pt>
                <c:pt idx="10">
                  <c:v>11.004</c:v>
                </c:pt>
                <c:pt idx="11">
                  <c:v>10.45</c:v>
                </c:pt>
                <c:pt idx="12">
                  <c:v>7.8712999999999997</c:v>
                </c:pt>
                <c:pt idx="13">
                  <c:v>2.5952000000000002</c:v>
                </c:pt>
                <c:pt idx="14">
                  <c:v>2.6270000000000002E-2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866D-405C-B224-534614C593B6}"/>
            </c:ext>
          </c:extLst>
        </c:ser>
        <c:ser>
          <c:idx val="2"/>
          <c:order val="1"/>
          <c:tx>
            <c:strRef>
              <c:f>'Infinite Vs Finite '!$C$1</c:f>
              <c:strCache>
                <c:ptCount val="1"/>
                <c:pt idx="0">
                  <c:v>Normal Incidence (Finite UC)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'Infinite Vs Finite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'Infinite Vs Finite '!$C$2:$C$18</c:f>
              <c:numCache>
                <c:formatCode>0.0</c:formatCode>
                <c:ptCount val="15"/>
                <c:pt idx="0">
                  <c:v>0.83918999999999999</c:v>
                </c:pt>
                <c:pt idx="1">
                  <c:v>1.2705</c:v>
                </c:pt>
                <c:pt idx="2">
                  <c:v>1.8971</c:v>
                </c:pt>
                <c:pt idx="3">
                  <c:v>2.6393</c:v>
                </c:pt>
                <c:pt idx="4">
                  <c:v>3.5225</c:v>
                </c:pt>
                <c:pt idx="5">
                  <c:v>4.4348999999999998</c:v>
                </c:pt>
                <c:pt idx="6">
                  <c:v>5.3834</c:v>
                </c:pt>
                <c:pt idx="7">
                  <c:v>6.1516000000000002</c:v>
                </c:pt>
                <c:pt idx="8">
                  <c:v>6.8570000000000002</c:v>
                </c:pt>
                <c:pt idx="9">
                  <c:v>7.3608000000000002</c:v>
                </c:pt>
                <c:pt idx="10">
                  <c:v>7.4734999999999996</c:v>
                </c:pt>
                <c:pt idx="11">
                  <c:v>7.3285999999999998</c:v>
                </c:pt>
                <c:pt idx="12">
                  <c:v>5.9353999999999996</c:v>
                </c:pt>
                <c:pt idx="13">
                  <c:v>2.4518</c:v>
                </c:pt>
                <c:pt idx="14">
                  <c:v>0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866D-405C-B224-534614C593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0136303"/>
        <c:axId val="550134863"/>
      </c:lineChart>
      <c:catAx>
        <c:axId val="5501363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50" dirty="0"/>
                  <a:t>Frequency 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50134863"/>
        <c:crosses val="autoZero"/>
        <c:auto val="1"/>
        <c:lblAlgn val="ctr"/>
        <c:lblOffset val="100"/>
        <c:noMultiLvlLbl val="0"/>
      </c:catAx>
      <c:valAx>
        <c:axId val="550134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Sound </a:t>
                </a:r>
                <a:r>
                  <a:rPr lang="en-GB" sz="1100" dirty="0" err="1"/>
                  <a:t>Transmision</a:t>
                </a:r>
                <a:r>
                  <a:rPr lang="en-GB" sz="1100" baseline="0" dirty="0"/>
                  <a:t> Loss (dB)</a:t>
                </a:r>
                <a:endParaRPr lang="en-GB" sz="11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501363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7695392591422861E-2"/>
          <c:y val="0.8596526600434975"/>
          <c:w val="0.87014992307997974"/>
          <c:h val="7.8794323422489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'Infinite Vs Finite '!$G$1</c:f>
              <c:strCache>
                <c:ptCount val="1"/>
                <c:pt idx="0">
                  <c:v>Diffuse Field (Infinite UC) 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'Infinite Vs Finite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'Infinite Vs Finite '!$G$2:$G$18</c:f>
              <c:numCache>
                <c:formatCode>0.0</c:formatCode>
                <c:ptCount val="15"/>
                <c:pt idx="0">
                  <c:v>0.88862840861724901</c:v>
                </c:pt>
                <c:pt idx="1">
                  <c:v>1.1967591310839301</c:v>
                </c:pt>
                <c:pt idx="2">
                  <c:v>1.6031043556021001</c:v>
                </c:pt>
                <c:pt idx="3">
                  <c:v>2.17100163130277</c:v>
                </c:pt>
                <c:pt idx="4">
                  <c:v>2.9493720143943198</c:v>
                </c:pt>
                <c:pt idx="5">
                  <c:v>3.77555527040409</c:v>
                </c:pt>
                <c:pt idx="6">
                  <c:v>4.8835186379658797</c:v>
                </c:pt>
                <c:pt idx="7">
                  <c:v>5.8118204921375298</c:v>
                </c:pt>
                <c:pt idx="8">
                  <c:v>7.3584074042462504</c:v>
                </c:pt>
                <c:pt idx="9">
                  <c:v>8.5423226336557896</c:v>
                </c:pt>
                <c:pt idx="10">
                  <c:v>9.19529844539802</c:v>
                </c:pt>
                <c:pt idx="11">
                  <c:v>10.106976540944199</c:v>
                </c:pt>
                <c:pt idx="12">
                  <c:v>10.973006544758301</c:v>
                </c:pt>
                <c:pt idx="13">
                  <c:v>7.3388028995319301</c:v>
                </c:pt>
                <c:pt idx="14">
                  <c:v>3.5155661719893998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E296-446E-8617-3B246298E2A1}"/>
            </c:ext>
          </c:extLst>
        </c:ser>
        <c:ser>
          <c:idx val="2"/>
          <c:order val="1"/>
          <c:tx>
            <c:strRef>
              <c:f>'Infinite Vs Finite '!$H$1</c:f>
              <c:strCache>
                <c:ptCount val="1"/>
                <c:pt idx="0">
                  <c:v>Diffuse Field (Finite UC)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'Infinite Vs Finite '!$A$2:$A$18</c:f>
              <c:numCache>
                <c:formatCode>General</c:formatCode>
                <c:ptCount val="15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</c:numCache>
              <c:extLst/>
            </c:numRef>
          </c:cat>
          <c:val>
            <c:numRef>
              <c:f>'Infinite Vs Finite '!$H$2:$H$18</c:f>
              <c:numCache>
                <c:formatCode>0.0</c:formatCode>
                <c:ptCount val="15"/>
                <c:pt idx="0">
                  <c:v>2.2212000932778899</c:v>
                </c:pt>
                <c:pt idx="1">
                  <c:v>2.3961128844967798</c:v>
                </c:pt>
                <c:pt idx="2">
                  <c:v>3.4672051045421601</c:v>
                </c:pt>
                <c:pt idx="3">
                  <c:v>3.8030283840675199</c:v>
                </c:pt>
                <c:pt idx="4">
                  <c:v>4.1306245018642702</c:v>
                </c:pt>
                <c:pt idx="5">
                  <c:v>5.6289193468612497</c:v>
                </c:pt>
                <c:pt idx="6">
                  <c:v>4.0403066995942103</c:v>
                </c:pt>
                <c:pt idx="7">
                  <c:v>7.6590337032228</c:v>
                </c:pt>
                <c:pt idx="8">
                  <c:v>8.8038671571817009</c:v>
                </c:pt>
                <c:pt idx="9">
                  <c:v>9.6312839115063404</c:v>
                </c:pt>
                <c:pt idx="10">
                  <c:v>6.8246737422768602</c:v>
                </c:pt>
                <c:pt idx="11">
                  <c:v>5.6281489311399104</c:v>
                </c:pt>
                <c:pt idx="12">
                  <c:v>5.55062837217812</c:v>
                </c:pt>
                <c:pt idx="13">
                  <c:v>1.960411242855</c:v>
                </c:pt>
                <c:pt idx="14">
                  <c:v>0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E296-446E-8617-3B246298E2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0136303"/>
        <c:axId val="550134863"/>
      </c:lineChart>
      <c:catAx>
        <c:axId val="5501363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Frequency 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50134863"/>
        <c:crosses val="autoZero"/>
        <c:auto val="1"/>
        <c:lblAlgn val="ctr"/>
        <c:lblOffset val="100"/>
        <c:noMultiLvlLbl val="0"/>
      </c:catAx>
      <c:valAx>
        <c:axId val="550134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dirty="0"/>
                  <a:t>Sound </a:t>
                </a:r>
                <a:r>
                  <a:rPr lang="en-GB" sz="1100" dirty="0" err="1"/>
                  <a:t>Transmision</a:t>
                </a:r>
                <a:r>
                  <a:rPr lang="en-GB" sz="1100" baseline="0" dirty="0"/>
                  <a:t> Loss (dB)</a:t>
                </a:r>
                <a:endParaRPr lang="en-GB" sz="11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501363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106552505418289"/>
          <c:y val="0.88017033222150165"/>
          <c:w val="0.85433310953159725"/>
          <c:h val="7.8794323422489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49DD8-38A7-4D3A-B64E-8F920D0775D7}" type="datetimeFigureOut">
              <a:rPr lang="it-IT" smtClean="0"/>
              <a:t>21/10/2024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93858-7F58-4EEE-B9DA-C281655C3D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8190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hyperlink" Target="mailto:metainfo@phononicvibes.com" TargetMode="Externa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bâtiment&#10;&#10;Description générée automatiquement">
            <a:extLst>
              <a:ext uri="{FF2B5EF4-FFF2-40B4-BE49-F238E27FC236}">
                <a16:creationId xmlns:a16="http://schemas.microsoft.com/office/drawing/2014/main" id="{9D96A261-0F2B-44A9-B82F-308A1C15EA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magine 452" descr="Immagine che contiene dispositivo, grata&#10;&#10;Descrizione generata automaticamente">
            <a:extLst>
              <a:ext uri="{FF2B5EF4-FFF2-40B4-BE49-F238E27FC236}">
                <a16:creationId xmlns:a16="http://schemas.microsoft.com/office/drawing/2014/main" id="{818C1B13-51AD-44A5-90DE-DB33FDE66F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24028" b="30908"/>
          <a:stretch/>
        </p:blipFill>
        <p:spPr>
          <a:xfrm>
            <a:off x="0" y="0"/>
            <a:ext cx="2484287" cy="6858000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57D65E8-CC47-4D6B-9794-85AB25ECE5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840886"/>
            <a:ext cx="5534125" cy="209657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lang="en-US" sz="5023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</a:lstStyle>
          <a:p>
            <a:pPr lvl="0"/>
            <a:r>
              <a:rPr lang="en-US" dirty="0"/>
              <a:t>Insert a title</a:t>
            </a:r>
          </a:p>
          <a:p>
            <a:pPr lvl="0"/>
            <a:endParaRPr lang="en-US" dirty="0"/>
          </a:p>
        </p:txBody>
      </p:sp>
      <p:sp>
        <p:nvSpPr>
          <p:cNvPr id="6" name="Elemento grafico 9">
            <a:extLst>
              <a:ext uri="{FF2B5EF4-FFF2-40B4-BE49-F238E27FC236}">
                <a16:creationId xmlns:a16="http://schemas.microsoft.com/office/drawing/2014/main" id="{7EA39F07-B250-484A-A4FC-972C9AEC61E6}"/>
              </a:ext>
            </a:extLst>
          </p:cNvPr>
          <p:cNvSpPr/>
          <p:nvPr userDrawn="1"/>
        </p:nvSpPr>
        <p:spPr>
          <a:xfrm>
            <a:off x="319622" y="448497"/>
            <a:ext cx="3208097" cy="2862815"/>
          </a:xfrm>
          <a:custGeom>
            <a:avLst/>
            <a:gdLst>
              <a:gd name="connsiteX0" fmla="*/ 0 w 2406242"/>
              <a:gd name="connsiteY0" fmla="*/ 0 h 2147262"/>
              <a:gd name="connsiteX1" fmla="*/ 2406243 w 2406242"/>
              <a:gd name="connsiteY1" fmla="*/ 0 h 2147262"/>
              <a:gd name="connsiteX2" fmla="*/ 2406243 w 2406242"/>
              <a:gd name="connsiteY2" fmla="*/ 2147263 h 2147262"/>
              <a:gd name="connsiteX3" fmla="*/ 0 w 2406242"/>
              <a:gd name="connsiteY3" fmla="*/ 2147263 h 214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242" h="2147262">
                <a:moveTo>
                  <a:pt x="0" y="0"/>
                </a:moveTo>
                <a:lnTo>
                  <a:pt x="2406243" y="0"/>
                </a:lnTo>
                <a:lnTo>
                  <a:pt x="2406243" y="2147263"/>
                </a:lnTo>
                <a:lnTo>
                  <a:pt x="0" y="2147263"/>
                </a:lnTo>
                <a:close/>
              </a:path>
            </a:pathLst>
          </a:custGeom>
          <a:noFill/>
          <a:ln w="408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05F55A0-88C7-4269-B416-C441B7B68047}"/>
              </a:ext>
            </a:extLst>
          </p:cNvPr>
          <p:cNvSpPr txBox="1">
            <a:spLocks/>
          </p:cNvSpPr>
          <p:nvPr userDrawn="1"/>
        </p:nvSpPr>
        <p:spPr>
          <a:xfrm>
            <a:off x="1716797" y="2879435"/>
            <a:ext cx="3993890" cy="4572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3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 defTabSz="914400">
              <a:defRPr/>
            </a:pPr>
            <a:r>
              <a:rPr lang="en-US" sz="4800" dirty="0">
                <a:solidFill>
                  <a:srgbClr val="5A94A1"/>
                </a:solidFill>
                <a:latin typeface="Oswald" pitchFamily="2" charset="0"/>
              </a:rPr>
              <a:t>PHONONIC</a:t>
            </a:r>
            <a:r>
              <a:rPr lang="en-US" sz="4800" dirty="0">
                <a:solidFill>
                  <a:schemeClr val="tx1"/>
                </a:solidFill>
                <a:latin typeface="Oswald" pitchFamily="2" charset="0"/>
              </a:rPr>
              <a:t> </a:t>
            </a:r>
            <a:r>
              <a:rPr lang="en-US" sz="4800" dirty="0">
                <a:solidFill>
                  <a:srgbClr val="165B61"/>
                </a:solidFill>
                <a:latin typeface="Oswald" pitchFamily="2" charset="0"/>
              </a:rPr>
              <a:t>VIBES</a:t>
            </a:r>
          </a:p>
        </p:txBody>
      </p:sp>
      <p:pic>
        <p:nvPicPr>
          <p:cNvPr id="13" name="Picture 2" descr="C:\Users\LucaD\Google Drive\PhononicVibes\Pitch\Logo\rgb\PhononicVibesLOGO - color+NoSfondo.png">
            <a:extLst>
              <a:ext uri="{FF2B5EF4-FFF2-40B4-BE49-F238E27FC236}">
                <a16:creationId xmlns:a16="http://schemas.microsoft.com/office/drawing/2014/main" id="{139BAE6B-C87C-4698-8025-2DD7633B56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400" y="714524"/>
            <a:ext cx="2366685" cy="1827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0796492D-C91D-4A5C-85FC-249B835C7D68}"/>
              </a:ext>
            </a:extLst>
          </p:cNvPr>
          <p:cNvSpPr txBox="1">
            <a:spLocks/>
          </p:cNvSpPr>
          <p:nvPr userDrawn="1"/>
        </p:nvSpPr>
        <p:spPr>
          <a:xfrm>
            <a:off x="354867" y="3249977"/>
            <a:ext cx="6717750" cy="354977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 defTabSz="914400">
              <a:defRPr/>
            </a:pPr>
            <a:r>
              <a:rPr lang="en-US" sz="2000" spc="500" dirty="0">
                <a:solidFill>
                  <a:srgbClr val="165B61"/>
                </a:solidFill>
                <a:latin typeface="Oswald" pitchFamily="2" charset="0"/>
              </a:rPr>
              <a:t>THE ART OF NOISE MANAGEMENT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0C00A4-29FA-4872-AF40-0AC37C6502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6173393"/>
            <a:ext cx="5534125" cy="68153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lang="fr-FR" sz="3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Month day, yyyy</a:t>
            </a:r>
          </a:p>
          <a:p>
            <a:pPr lvl="0"/>
            <a:endParaRPr lang="en-CA" noProof="0" dirty="0"/>
          </a:p>
        </p:txBody>
      </p:sp>
      <p:pic>
        <p:nvPicPr>
          <p:cNvPr id="2" name="Picture 4" descr="University of Coimbra Logo PNG vector in SVG, PDF, AI, CDR format">
            <a:extLst>
              <a:ext uri="{FF2B5EF4-FFF2-40B4-BE49-F238E27FC236}">
                <a16:creationId xmlns:a16="http://schemas.microsoft.com/office/drawing/2014/main" id="{A11FCE50-BC16-9EFC-A476-D661AC291B2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14616" r="17508" b="14615"/>
          <a:stretch/>
        </p:blipFill>
        <p:spPr bwMode="auto">
          <a:xfrm>
            <a:off x="9330611" y="5554534"/>
            <a:ext cx="2884445" cy="130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795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ont&#10;&#10;Description générée automatiquement">
            <a:extLst>
              <a:ext uri="{FF2B5EF4-FFF2-40B4-BE49-F238E27FC236}">
                <a16:creationId xmlns:a16="http://schemas.microsoft.com/office/drawing/2014/main" id="{0B6D7976-AE44-48D9-8197-A0AFA59C07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62968" cy="6858000"/>
          </a:xfrm>
          <a:prstGeom prst="rect">
            <a:avLst/>
          </a:prstGeom>
        </p:spPr>
      </p:pic>
      <p:pic>
        <p:nvPicPr>
          <p:cNvPr id="8" name="object 5">
            <a:extLst>
              <a:ext uri="{FF2B5EF4-FFF2-40B4-BE49-F238E27FC236}">
                <a16:creationId xmlns:a16="http://schemas.microsoft.com/office/drawing/2014/main" id="{9E8B47EC-7F1E-48D5-B7E8-3EAD760ACFBB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977119" y="385"/>
            <a:ext cx="1107700" cy="3666410"/>
          </a:xfrm>
          <a:prstGeom prst="rect">
            <a:avLst/>
          </a:prstGeom>
        </p:spPr>
      </p:pic>
      <p:sp>
        <p:nvSpPr>
          <p:cNvPr id="9" name="object 16">
            <a:extLst>
              <a:ext uri="{FF2B5EF4-FFF2-40B4-BE49-F238E27FC236}">
                <a16:creationId xmlns:a16="http://schemas.microsoft.com/office/drawing/2014/main" id="{4FE17685-8A08-4F62-A81E-5D6832867BDC}"/>
              </a:ext>
            </a:extLst>
          </p:cNvPr>
          <p:cNvSpPr/>
          <p:nvPr userDrawn="1"/>
        </p:nvSpPr>
        <p:spPr>
          <a:xfrm>
            <a:off x="5372151" y="546061"/>
            <a:ext cx="209860" cy="5441733"/>
          </a:xfrm>
          <a:custGeom>
            <a:avLst/>
            <a:gdLst/>
            <a:ahLst/>
            <a:cxnLst/>
            <a:rect l="l" t="t" r="r" b="b"/>
            <a:pathLst>
              <a:path w="346075" h="8973820">
                <a:moveTo>
                  <a:pt x="345539" y="0"/>
                </a:moveTo>
                <a:lnTo>
                  <a:pt x="0" y="0"/>
                </a:lnTo>
                <a:lnTo>
                  <a:pt x="0" y="8973548"/>
                </a:lnTo>
                <a:lnTo>
                  <a:pt x="345539" y="8973548"/>
                </a:lnTo>
                <a:lnTo>
                  <a:pt x="345539" y="0"/>
                </a:lnTo>
                <a:close/>
              </a:path>
            </a:pathLst>
          </a:custGeom>
          <a:solidFill>
            <a:srgbClr val="85C0C4"/>
          </a:solidFill>
        </p:spPr>
        <p:txBody>
          <a:bodyPr wrap="square" lIns="0" tIns="0" rIns="0" bIns="0" rtlCol="0"/>
          <a:lstStyle/>
          <a:p>
            <a:endParaRPr sz="1092">
              <a:latin typeface="Franklin Gothic Book" panose="020B0503020102020204" pitchFamily="34" charset="0"/>
            </a:endParaRPr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ECD62440-5D1A-495E-9AC9-B456F4D08757}"/>
              </a:ext>
            </a:extLst>
          </p:cNvPr>
          <p:cNvSpPr/>
          <p:nvPr userDrawn="1"/>
        </p:nvSpPr>
        <p:spPr>
          <a:xfrm>
            <a:off x="5565812" y="385"/>
            <a:ext cx="4004508" cy="3899863"/>
          </a:xfrm>
          <a:custGeom>
            <a:avLst/>
            <a:gdLst/>
            <a:ahLst/>
            <a:cxnLst/>
            <a:rect l="l" t="t" r="r" b="b"/>
            <a:pathLst>
              <a:path w="10911205" h="11308715">
                <a:moveTo>
                  <a:pt x="10910652" y="0"/>
                </a:moveTo>
                <a:lnTo>
                  <a:pt x="0" y="0"/>
                </a:lnTo>
                <a:lnTo>
                  <a:pt x="0" y="11308556"/>
                </a:lnTo>
                <a:lnTo>
                  <a:pt x="10910652" y="11308556"/>
                </a:lnTo>
                <a:lnTo>
                  <a:pt x="109106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>
              <a:latin typeface="Franklin Gothic Book" panose="020B0503020102020204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53EC72E-D456-4F12-9F7C-3A275E09AC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5811" y="1238250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176E7D8-5DB1-4CFB-89B3-10DEB99FF8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5811" y="2211644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4030DA90-1466-43BB-AC9C-2C5280129C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5811" y="3185038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01DFB909-EC1E-4273-9E24-4D643D960B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5811" y="4158432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</a:lstStyle>
          <a:p>
            <a:pPr lvl="0"/>
            <a:r>
              <a:rPr lang="en-GB" dirty="0"/>
              <a:t>4	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0ACC400-4385-4CC9-ADE3-87FE13D1E8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65811" y="5131825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145E37DE-23F6-4D38-B1B8-9EBB40DBFBF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764900" y="125791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spcBef>
                <a:spcPts val="79"/>
              </a:spcBef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</a:lstStyle>
          <a:p>
            <a:pPr lvl="0"/>
            <a:r>
              <a:rPr lang="en-GB" dirty="0"/>
              <a:t>Insert text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B76F153D-A47D-4453-B6CB-D952A1DAAE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64900" y="2211644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spcBef>
                <a:spcPts val="79"/>
              </a:spcBef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</a:lstStyle>
          <a:p>
            <a:pPr lvl="0"/>
            <a:r>
              <a:rPr lang="en-GB" dirty="0"/>
              <a:t>Insert text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ED1EF96F-F90B-48A7-8A14-2C3AB36DEA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4900" y="3185038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spcBef>
                <a:spcPts val="79"/>
              </a:spcBef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</a:lstStyle>
          <a:p>
            <a:pPr lvl="0"/>
            <a:r>
              <a:rPr lang="en-GB" dirty="0"/>
              <a:t>Insert text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AA68F00B-0437-4932-9B2E-A4AF77F77A7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64900" y="4158432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spcBef>
                <a:spcPts val="79"/>
              </a:spcBef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</a:lstStyle>
          <a:p>
            <a:pPr lvl="0"/>
            <a:r>
              <a:rPr lang="en-GB" dirty="0"/>
              <a:t>Insert text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0DD1E914-1722-438B-9FEA-BB04F8310C6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764900" y="513182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spcBef>
                <a:spcPts val="79"/>
              </a:spcBef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</a:lstStyle>
          <a:p>
            <a:pPr lvl="0"/>
            <a:r>
              <a:rPr lang="en-GB" dirty="0"/>
              <a:t>Insert text</a:t>
            </a:r>
          </a:p>
        </p:txBody>
      </p:sp>
      <p:sp>
        <p:nvSpPr>
          <p:cNvPr id="22" name="CasellaDiTesto 17">
            <a:extLst>
              <a:ext uri="{FF2B5EF4-FFF2-40B4-BE49-F238E27FC236}">
                <a16:creationId xmlns:a16="http://schemas.microsoft.com/office/drawing/2014/main" id="{7C0DC6CD-0891-46FD-B67E-23B7E95E07F4}"/>
              </a:ext>
            </a:extLst>
          </p:cNvPr>
          <p:cNvSpPr txBox="1"/>
          <p:nvPr userDrawn="1"/>
        </p:nvSpPr>
        <p:spPr>
          <a:xfrm>
            <a:off x="938931" y="1619420"/>
            <a:ext cx="24769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dirty="0">
                <a:solidFill>
                  <a:srgbClr val="284567"/>
                </a:solidFill>
                <a:latin typeface="Oswald"/>
                <a:cs typeface="Oswald"/>
              </a:rPr>
              <a:t>TABLE OF CONTENTS</a:t>
            </a:r>
          </a:p>
        </p:txBody>
      </p:sp>
      <p:pic>
        <p:nvPicPr>
          <p:cNvPr id="2" name="Immagine 3">
            <a:extLst>
              <a:ext uri="{FF2B5EF4-FFF2-40B4-BE49-F238E27FC236}">
                <a16:creationId xmlns:a16="http://schemas.microsoft.com/office/drawing/2014/main" id="{66F3598C-4C90-BF7E-D197-A937CDADFB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838" y="0"/>
            <a:ext cx="2766799" cy="757596"/>
          </a:xfrm>
          <a:prstGeom prst="rect">
            <a:avLst/>
          </a:prstGeom>
        </p:spPr>
      </p:pic>
      <p:pic>
        <p:nvPicPr>
          <p:cNvPr id="4" name="Picture 4" descr="University of Coimbra Logo PNG vector in SVG, PDF, AI, CDR format">
            <a:extLst>
              <a:ext uri="{FF2B5EF4-FFF2-40B4-BE49-F238E27FC236}">
                <a16:creationId xmlns:a16="http://schemas.microsoft.com/office/drawing/2014/main" id="{28269ED3-C739-6BB7-F7F6-1CD74FEDAE8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14616" r="17508" b="14615"/>
          <a:stretch/>
        </p:blipFill>
        <p:spPr bwMode="auto">
          <a:xfrm>
            <a:off x="8494822" y="86377"/>
            <a:ext cx="856016" cy="54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57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_With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098BA4-BFA4-42F5-BAC5-CF181E4F73C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378777"/>
            <a:ext cx="9330813" cy="476198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lnSpc>
                <a:spcPct val="100000"/>
              </a:lnSpc>
              <a:spcBef>
                <a:spcPts val="100"/>
              </a:spcBef>
              <a:buNone/>
              <a:defRPr lang="en-US" sz="2800" kern="1200" dirty="0" smtClean="0">
                <a:solidFill>
                  <a:srgbClr val="284567"/>
                </a:solidFill>
                <a:latin typeface="Oswald SemiBold" pitchFamily="2" charset="0"/>
                <a:ea typeface="+mn-ea"/>
                <a:cs typeface="Oswald SemiBold" pitchFamily="2" charset="0"/>
              </a:defRPr>
            </a:lvl1pPr>
          </a:lstStyle>
          <a:p>
            <a:pPr lvl="0"/>
            <a:r>
              <a:rPr lang="en-US" dirty="0"/>
              <a:t>Insert a title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49CEE3C9-D3E5-47A0-8DA1-94C4334E9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799943"/>
            <a:ext cx="9330813" cy="4761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09585" rtl="0" eaLnBrk="1" latinLnBrk="0" hangingPunct="1">
              <a:lnSpc>
                <a:spcPct val="100000"/>
              </a:lnSpc>
              <a:spcBef>
                <a:spcPts val="100"/>
              </a:spcBef>
              <a:buNone/>
              <a:defRPr lang="en-US" sz="1800" kern="1200" dirty="0" smtClean="0">
                <a:solidFill>
                  <a:srgbClr val="85C0C4"/>
                </a:solidFill>
                <a:latin typeface="Oswa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a 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9C7130-B908-470D-80F4-457E29606904}"/>
              </a:ext>
            </a:extLst>
          </p:cNvPr>
          <p:cNvSpPr/>
          <p:nvPr userDrawn="1"/>
        </p:nvSpPr>
        <p:spPr>
          <a:xfrm>
            <a:off x="4075676" y="6575837"/>
            <a:ext cx="4129548" cy="28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i="0" spc="-5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- </a:t>
            </a:r>
            <a:r>
              <a:rPr lang="en-CA" sz="1000" i="0" spc="-5" noProof="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Confidential</a:t>
            </a:r>
            <a:r>
              <a:rPr lang="it-IT" sz="1000" i="0" spc="-5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-</a:t>
            </a:r>
            <a:endParaRPr lang="en-US" sz="1000" i="0" spc="-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C86E1-CF54-4755-9FDE-F0B602D45A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18105"/>
            <a:ext cx="6096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r">
              <a:buNone/>
              <a:defRPr lang="it-IT" dirty="0">
                <a:solidFill>
                  <a:schemeClr val="bg1">
                    <a:lumMod val="85000"/>
                  </a:schemeClr>
                </a:solidFill>
                <a:latin typeface="Oswald" panose="00000800000000000000" pitchFamily="50" charset="0"/>
              </a:defRPr>
            </a:lvl1pPr>
          </a:lstStyle>
          <a:p>
            <a:pPr marL="0" lvl="0"/>
            <a:r>
              <a:rPr lang="en-US" dirty="0"/>
              <a:t>#</a:t>
            </a:r>
            <a:endParaRPr lang="it-IT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C99CB5F-EA7E-472D-9875-BDD6810375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93838"/>
            <a:ext cx="11061700" cy="494665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lang="it-IT" sz="1600" kern="1200" dirty="0">
                <a:solidFill>
                  <a:srgbClr val="404040"/>
                </a:solidFill>
                <a:latin typeface="Oswald" pitchFamily="2" charset="0"/>
                <a:ea typeface="+mn-ea"/>
                <a:cs typeface="+mn-cs"/>
              </a:defRPr>
            </a:lvl1pPr>
            <a:lvl2pPr>
              <a:defRPr sz="1600"/>
            </a:lvl2pPr>
          </a:lstStyle>
          <a:p>
            <a:pPr lvl="0"/>
            <a:r>
              <a:rPr lang="en-US" dirty="0"/>
              <a:t>Insert text here</a:t>
            </a:r>
          </a:p>
          <a:p>
            <a:pPr lvl="1"/>
            <a:endParaRPr lang="en-US" dirty="0"/>
          </a:p>
          <a:p>
            <a:pPr lvl="0"/>
            <a:endParaRPr lang="it-IT" dirty="0"/>
          </a:p>
        </p:txBody>
      </p:sp>
      <p:sp>
        <p:nvSpPr>
          <p:cNvPr id="13" name="Segnaposto numero diapositiva 1">
            <a:extLst>
              <a:ext uri="{FF2B5EF4-FFF2-40B4-BE49-F238E27FC236}">
                <a16:creationId xmlns:a16="http://schemas.microsoft.com/office/drawing/2014/main" id="{E875F311-DC58-4DB1-B62A-42FC3E3EAEE8}"/>
              </a:ext>
            </a:extLst>
          </p:cNvPr>
          <p:cNvSpPr txBox="1">
            <a:spLocks/>
          </p:cNvSpPr>
          <p:nvPr userDrawn="1"/>
        </p:nvSpPr>
        <p:spPr>
          <a:xfrm>
            <a:off x="10134600" y="6537513"/>
            <a:ext cx="2057400" cy="2373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92B822C-03D7-4785-A593-D2CF2CF13E7E}" type="slidenum">
              <a:rPr lang="it-IT" sz="1400" b="1">
                <a:solidFill>
                  <a:srgbClr val="145C60"/>
                </a:solidFill>
                <a:latin typeface="Oswald "/>
                <a:cs typeface="Times New Roman" panose="02020603050405020304" pitchFamily="18" charset="0"/>
              </a:rPr>
              <a:pPr algn="r">
                <a:defRPr/>
              </a:pPr>
              <a:t>‹N›</a:t>
            </a:fld>
            <a:endParaRPr lang="it-IT" sz="1400" b="1" dirty="0">
              <a:solidFill>
                <a:srgbClr val="145C60"/>
              </a:solidFill>
              <a:latin typeface="Oswald "/>
              <a:cs typeface="Times New Roman" panose="02020603050405020304" pitchFamily="18" charset="0"/>
            </a:endParaRPr>
          </a:p>
        </p:txBody>
      </p:sp>
      <p:pic>
        <p:nvPicPr>
          <p:cNvPr id="2" name="Immagine 3">
            <a:extLst>
              <a:ext uri="{FF2B5EF4-FFF2-40B4-BE49-F238E27FC236}">
                <a16:creationId xmlns:a16="http://schemas.microsoft.com/office/drawing/2014/main" id="{621B94BA-EC36-C175-2710-5747C42FD2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838" y="0"/>
            <a:ext cx="2766799" cy="757596"/>
          </a:xfrm>
          <a:prstGeom prst="rect">
            <a:avLst/>
          </a:prstGeom>
        </p:spPr>
      </p:pic>
      <p:pic>
        <p:nvPicPr>
          <p:cNvPr id="4" name="Picture 4" descr="University of Coimbra Logo PNG vector in SVG, PDF, AI, CDR format">
            <a:extLst>
              <a:ext uri="{FF2B5EF4-FFF2-40B4-BE49-F238E27FC236}">
                <a16:creationId xmlns:a16="http://schemas.microsoft.com/office/drawing/2014/main" id="{552A35A4-21FC-F293-9B0B-1E35FBA7471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14616" r="17508" b="14615"/>
          <a:stretch/>
        </p:blipFill>
        <p:spPr bwMode="auto">
          <a:xfrm>
            <a:off x="8494822" y="86377"/>
            <a:ext cx="856016" cy="54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3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Slide_Without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098BA4-BFA4-42F5-BAC5-CF181E4F73C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378777"/>
            <a:ext cx="9330813" cy="476198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lnSpc>
                <a:spcPct val="100000"/>
              </a:lnSpc>
              <a:spcBef>
                <a:spcPts val="100"/>
              </a:spcBef>
              <a:buNone/>
              <a:defRPr lang="en-US" sz="2800" kern="1200" dirty="0" smtClean="0">
                <a:solidFill>
                  <a:srgbClr val="284567"/>
                </a:solidFill>
                <a:latin typeface="Oswald SemiBold" pitchFamily="2" charset="0"/>
                <a:ea typeface="+mn-ea"/>
                <a:cs typeface="Oswald SemiBold" pitchFamily="2" charset="0"/>
              </a:defRPr>
            </a:lvl1pPr>
          </a:lstStyle>
          <a:p>
            <a:pPr lvl="0"/>
            <a:r>
              <a:rPr lang="en-US" dirty="0"/>
              <a:t>Insert a title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49CEE3C9-D3E5-47A0-8DA1-94C4334E9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799943"/>
            <a:ext cx="9330813" cy="4761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09585" rtl="0" eaLnBrk="1" latinLnBrk="0" hangingPunct="1">
              <a:lnSpc>
                <a:spcPct val="100000"/>
              </a:lnSpc>
              <a:spcBef>
                <a:spcPts val="100"/>
              </a:spcBef>
              <a:buNone/>
              <a:defRPr lang="en-US" sz="1800" kern="1200" dirty="0" smtClean="0">
                <a:solidFill>
                  <a:srgbClr val="85C0C4"/>
                </a:solidFill>
                <a:latin typeface="Oswa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a subtitle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C86E1-CF54-4755-9FDE-F0B602D45A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18105"/>
            <a:ext cx="6096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r">
              <a:buNone/>
              <a:defRPr lang="it-IT" dirty="0">
                <a:solidFill>
                  <a:schemeClr val="bg1">
                    <a:lumMod val="85000"/>
                  </a:schemeClr>
                </a:solidFill>
                <a:latin typeface="Oswald" panose="00000800000000000000" pitchFamily="50" charset="0"/>
              </a:defRPr>
            </a:lvl1pPr>
          </a:lstStyle>
          <a:p>
            <a:pPr marL="0" lvl="0"/>
            <a:r>
              <a:rPr lang="en-US" dirty="0"/>
              <a:t>#</a:t>
            </a:r>
            <a:endParaRPr lang="it-IT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C99CB5F-EA7E-472D-9875-BDD6810375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93838"/>
            <a:ext cx="11061700" cy="494665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lang="it-IT" sz="1600" kern="1200" dirty="0">
                <a:solidFill>
                  <a:srgbClr val="404040"/>
                </a:solidFill>
                <a:latin typeface="Oswald" pitchFamily="2" charset="0"/>
                <a:ea typeface="+mn-ea"/>
                <a:cs typeface="+mn-cs"/>
              </a:defRPr>
            </a:lvl1pPr>
            <a:lvl2pPr>
              <a:defRPr sz="1600"/>
            </a:lvl2pPr>
          </a:lstStyle>
          <a:p>
            <a:pPr lvl="0"/>
            <a:r>
              <a:rPr lang="en-US" dirty="0"/>
              <a:t>Insert text here</a:t>
            </a:r>
          </a:p>
          <a:p>
            <a:pPr lvl="1"/>
            <a:endParaRPr lang="en-US" dirty="0"/>
          </a:p>
          <a:p>
            <a:pPr lvl="0"/>
            <a:endParaRPr lang="it-IT" dirty="0"/>
          </a:p>
        </p:txBody>
      </p:sp>
      <p:sp>
        <p:nvSpPr>
          <p:cNvPr id="13" name="Segnaposto numero diapositiva 1">
            <a:extLst>
              <a:ext uri="{FF2B5EF4-FFF2-40B4-BE49-F238E27FC236}">
                <a16:creationId xmlns:a16="http://schemas.microsoft.com/office/drawing/2014/main" id="{E875F311-DC58-4DB1-B62A-42FC3E3EAEE8}"/>
              </a:ext>
            </a:extLst>
          </p:cNvPr>
          <p:cNvSpPr txBox="1">
            <a:spLocks/>
          </p:cNvSpPr>
          <p:nvPr userDrawn="1"/>
        </p:nvSpPr>
        <p:spPr>
          <a:xfrm>
            <a:off x="10134600" y="6537513"/>
            <a:ext cx="2057400" cy="2373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92B822C-03D7-4785-A593-D2CF2CF13E7E}" type="slidenum">
              <a:rPr lang="it-IT" sz="1400" b="1">
                <a:solidFill>
                  <a:srgbClr val="145C60"/>
                </a:solidFill>
                <a:latin typeface="Oswald "/>
                <a:cs typeface="Times New Roman" panose="02020603050405020304" pitchFamily="18" charset="0"/>
              </a:rPr>
              <a:pPr algn="r">
                <a:defRPr/>
              </a:pPr>
              <a:t>‹N›</a:t>
            </a:fld>
            <a:endParaRPr lang="it-IT" sz="1400" b="1" dirty="0">
              <a:solidFill>
                <a:srgbClr val="145C60"/>
              </a:solidFill>
              <a:latin typeface="Oswald "/>
              <a:cs typeface="Times New Roman" panose="02020603050405020304" pitchFamily="18" charset="0"/>
            </a:endParaRPr>
          </a:p>
        </p:txBody>
      </p:sp>
      <p:pic>
        <p:nvPicPr>
          <p:cNvPr id="2" name="Immagine 3">
            <a:extLst>
              <a:ext uri="{FF2B5EF4-FFF2-40B4-BE49-F238E27FC236}">
                <a16:creationId xmlns:a16="http://schemas.microsoft.com/office/drawing/2014/main" id="{C9CC7922-F849-C706-CE4C-2D2ED81071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838" y="0"/>
            <a:ext cx="2766799" cy="757596"/>
          </a:xfrm>
          <a:prstGeom prst="rect">
            <a:avLst/>
          </a:prstGeom>
        </p:spPr>
      </p:pic>
      <p:pic>
        <p:nvPicPr>
          <p:cNvPr id="4" name="Picture 4" descr="University of Coimbra Logo PNG vector in SVG, PDF, AI, CDR format">
            <a:extLst>
              <a:ext uri="{FF2B5EF4-FFF2-40B4-BE49-F238E27FC236}">
                <a16:creationId xmlns:a16="http://schemas.microsoft.com/office/drawing/2014/main" id="{88410001-1C02-46E8-96C8-BDC821A1C9B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14616" r="17508" b="14615"/>
          <a:stretch/>
        </p:blipFill>
        <p:spPr bwMode="auto">
          <a:xfrm>
            <a:off x="8494822" y="86377"/>
            <a:ext cx="856016" cy="54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30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1">
            <a:extLst>
              <a:ext uri="{FF2B5EF4-FFF2-40B4-BE49-F238E27FC236}">
                <a16:creationId xmlns:a16="http://schemas.microsoft.com/office/drawing/2014/main" id="{6D8C400D-9165-408B-A56B-511409ED0E91}"/>
              </a:ext>
            </a:extLst>
          </p:cNvPr>
          <p:cNvSpPr txBox="1">
            <a:spLocks/>
          </p:cNvSpPr>
          <p:nvPr userDrawn="1"/>
        </p:nvSpPr>
        <p:spPr>
          <a:xfrm>
            <a:off x="10134600" y="6620640"/>
            <a:ext cx="2057400" cy="2373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92B822C-03D7-4785-A593-D2CF2CF13E7E}" type="slidenum">
              <a:rPr lang="it-IT" sz="900" b="1">
                <a:solidFill>
                  <a:schemeClr val="bg1"/>
                </a:solidFill>
                <a:latin typeface="Oswald "/>
                <a:cs typeface="Times New Roman" panose="02020603050405020304" pitchFamily="18" charset="0"/>
              </a:rPr>
              <a:pPr algn="r">
                <a:defRPr/>
              </a:pPr>
              <a:t>‹N›</a:t>
            </a:fld>
            <a:endParaRPr lang="it-IT" sz="900" b="1" dirty="0">
              <a:solidFill>
                <a:schemeClr val="bg1"/>
              </a:solidFill>
              <a:latin typeface="Oswald "/>
              <a:cs typeface="Times New Roman" panose="02020603050405020304" pitchFamily="18" charset="0"/>
            </a:endParaRPr>
          </a:p>
        </p:txBody>
      </p:sp>
      <p:sp>
        <p:nvSpPr>
          <p:cNvPr id="7" name="Segnaposto numero diapositiva 1">
            <a:extLst>
              <a:ext uri="{FF2B5EF4-FFF2-40B4-BE49-F238E27FC236}">
                <a16:creationId xmlns:a16="http://schemas.microsoft.com/office/drawing/2014/main" id="{21D98122-34F8-41E4-B4AC-3F59FC424415}"/>
              </a:ext>
            </a:extLst>
          </p:cNvPr>
          <p:cNvSpPr txBox="1">
            <a:spLocks/>
          </p:cNvSpPr>
          <p:nvPr userDrawn="1"/>
        </p:nvSpPr>
        <p:spPr>
          <a:xfrm>
            <a:off x="10134600" y="6537513"/>
            <a:ext cx="2057400" cy="2373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92B822C-03D7-4785-A593-D2CF2CF13E7E}" type="slidenum">
              <a:rPr lang="it-IT" sz="1400" b="1">
                <a:solidFill>
                  <a:srgbClr val="145C60"/>
                </a:solidFill>
                <a:latin typeface="Oswald "/>
                <a:cs typeface="Times New Roman" panose="02020603050405020304" pitchFamily="18" charset="0"/>
              </a:rPr>
              <a:pPr algn="r">
                <a:defRPr/>
              </a:pPr>
              <a:t>‹N›</a:t>
            </a:fld>
            <a:endParaRPr lang="it-IT" sz="1400" b="1" dirty="0">
              <a:solidFill>
                <a:srgbClr val="145C60"/>
              </a:solidFill>
              <a:latin typeface="Oswald 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3036CE-BD80-4CFD-B41D-4DFFE25151E6}"/>
              </a:ext>
            </a:extLst>
          </p:cNvPr>
          <p:cNvSpPr/>
          <p:nvPr userDrawn="1"/>
        </p:nvSpPr>
        <p:spPr>
          <a:xfrm>
            <a:off x="4075676" y="6575837"/>
            <a:ext cx="4129548" cy="28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i="0" spc="-5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- </a:t>
            </a:r>
            <a:r>
              <a:rPr lang="en-CA" sz="1000" i="0" spc="-5" noProof="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Confidential</a:t>
            </a:r>
            <a:r>
              <a:rPr lang="it-IT" sz="1000" i="0" spc="-5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-</a:t>
            </a:r>
            <a:endParaRPr lang="en-US" sz="1000" i="0" spc="-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pic>
        <p:nvPicPr>
          <p:cNvPr id="2" name="Immagine 3">
            <a:extLst>
              <a:ext uri="{FF2B5EF4-FFF2-40B4-BE49-F238E27FC236}">
                <a16:creationId xmlns:a16="http://schemas.microsoft.com/office/drawing/2014/main" id="{6E893D3A-2653-FB5E-5229-1B87AD7483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838" y="0"/>
            <a:ext cx="2766799" cy="757596"/>
          </a:xfrm>
          <a:prstGeom prst="rect">
            <a:avLst/>
          </a:prstGeom>
        </p:spPr>
      </p:pic>
      <p:pic>
        <p:nvPicPr>
          <p:cNvPr id="3" name="Picture 4" descr="University of Coimbra Logo PNG vector in SVG, PDF, AI, CDR format">
            <a:extLst>
              <a:ext uri="{FF2B5EF4-FFF2-40B4-BE49-F238E27FC236}">
                <a16:creationId xmlns:a16="http://schemas.microsoft.com/office/drawing/2014/main" id="{C9F88365-9DE0-C5AD-F096-E68A1CF3E21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14616" r="17508" b="14615"/>
          <a:stretch/>
        </p:blipFill>
        <p:spPr bwMode="auto">
          <a:xfrm>
            <a:off x="8494822" y="86377"/>
            <a:ext cx="856016" cy="54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9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bâtiment&#10;&#10;Description générée automatiquement">
            <a:extLst>
              <a:ext uri="{FF2B5EF4-FFF2-40B4-BE49-F238E27FC236}">
                <a16:creationId xmlns:a16="http://schemas.microsoft.com/office/drawing/2014/main" id="{9F1BC0B9-796C-4E26-86A8-0D412F222F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magine 452" descr="Immagine che contiene dispositivo, grata&#10;&#10;Descrizione generata automaticamente">
            <a:extLst>
              <a:ext uri="{FF2B5EF4-FFF2-40B4-BE49-F238E27FC236}">
                <a16:creationId xmlns:a16="http://schemas.microsoft.com/office/drawing/2014/main" id="{818C1B13-51AD-44A5-90DE-DB33FDE66F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24028" b="30908"/>
          <a:stretch/>
        </p:blipFill>
        <p:spPr>
          <a:xfrm>
            <a:off x="0" y="0"/>
            <a:ext cx="2484287" cy="6858000"/>
          </a:xfrm>
          <a:prstGeom prst="rect">
            <a:avLst/>
          </a:prstGeom>
        </p:spPr>
      </p:pic>
      <p:sp>
        <p:nvSpPr>
          <p:cNvPr id="11" name="Elemento grafico 9">
            <a:extLst>
              <a:ext uri="{FF2B5EF4-FFF2-40B4-BE49-F238E27FC236}">
                <a16:creationId xmlns:a16="http://schemas.microsoft.com/office/drawing/2014/main" id="{6800F54C-0C26-45D3-AD8F-F4D8C4FE6055}"/>
              </a:ext>
            </a:extLst>
          </p:cNvPr>
          <p:cNvSpPr txBox="1"/>
          <p:nvPr userDrawn="1"/>
        </p:nvSpPr>
        <p:spPr>
          <a:xfrm>
            <a:off x="2918957" y="3808558"/>
            <a:ext cx="2650084" cy="8653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023" dirty="0">
                <a:solidFill>
                  <a:srgbClr val="284567"/>
                </a:solidFill>
                <a:latin typeface="Oswald" pitchFamily="2" charset="0"/>
                <a:sym typeface="Oswald-Bold"/>
                <a:rtl val="0"/>
              </a:rPr>
              <a:t>Thank you.</a:t>
            </a:r>
          </a:p>
        </p:txBody>
      </p:sp>
      <p:sp>
        <p:nvSpPr>
          <p:cNvPr id="15" name="Rettangolo 20">
            <a:extLst>
              <a:ext uri="{FF2B5EF4-FFF2-40B4-BE49-F238E27FC236}">
                <a16:creationId xmlns:a16="http://schemas.microsoft.com/office/drawing/2014/main" id="{53A9B407-E440-4A48-8CBF-7D1CFEDE1250}"/>
              </a:ext>
            </a:extLst>
          </p:cNvPr>
          <p:cNvSpPr/>
          <p:nvPr userDrawn="1"/>
        </p:nvSpPr>
        <p:spPr>
          <a:xfrm>
            <a:off x="1996108" y="4646381"/>
            <a:ext cx="35729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1200" dirty="0">
                <a:solidFill>
                  <a:srgbClr val="284567"/>
                </a:solidFill>
                <a:latin typeface="Oswald" pitchFamily="2" charset="0"/>
              </a:rPr>
              <a:t>Phononic Vibes S.r.l</a:t>
            </a:r>
            <a:br>
              <a:rPr lang="it-IT" sz="1200" dirty="0">
                <a:solidFill>
                  <a:srgbClr val="284567"/>
                </a:solidFill>
                <a:latin typeface="Oswald" pitchFamily="2" charset="0"/>
              </a:rPr>
            </a:br>
            <a:r>
              <a:rPr lang="it-IT" sz="1200" dirty="0">
                <a:solidFill>
                  <a:srgbClr val="284567"/>
                </a:solidFill>
                <a:latin typeface="Oswald" pitchFamily="2" charset="0"/>
              </a:rPr>
              <a:t>Sede Legale via Schiaffino, 11 - 20158 Milano</a:t>
            </a:r>
          </a:p>
          <a:p>
            <a:pPr algn="r"/>
            <a:r>
              <a:rPr lang="it-IT" sz="1200" dirty="0">
                <a:solidFill>
                  <a:srgbClr val="284567"/>
                </a:solidFill>
                <a:latin typeface="Oswald" pitchFamily="2" charset="0"/>
                <a:hlinkClick r:id="rId4"/>
              </a:rPr>
              <a:t>metainfo@phononicvibes.com</a:t>
            </a:r>
            <a:endParaRPr lang="it-IT" sz="1200" dirty="0">
              <a:solidFill>
                <a:srgbClr val="284567"/>
              </a:solidFill>
              <a:latin typeface="Oswald" pitchFamily="2" charset="0"/>
            </a:endParaRPr>
          </a:p>
          <a:p>
            <a:pPr algn="r"/>
            <a:endParaRPr lang="it-IT" sz="1200" dirty="0">
              <a:solidFill>
                <a:srgbClr val="284567"/>
              </a:solidFill>
              <a:latin typeface="Oswald" pitchFamily="2" charset="0"/>
            </a:endParaRPr>
          </a:p>
          <a:p>
            <a:pPr algn="r"/>
            <a:r>
              <a:rPr lang="it-IT" sz="1200" dirty="0">
                <a:solidFill>
                  <a:srgbClr val="284567"/>
                </a:solidFill>
                <a:latin typeface="Oswald" pitchFamily="2" charset="0"/>
              </a:rPr>
              <a:t>www.phononicvibes.com/</a:t>
            </a:r>
          </a:p>
        </p:txBody>
      </p:sp>
      <p:sp>
        <p:nvSpPr>
          <p:cNvPr id="16" name="Rettangolo 21">
            <a:extLst>
              <a:ext uri="{FF2B5EF4-FFF2-40B4-BE49-F238E27FC236}">
                <a16:creationId xmlns:a16="http://schemas.microsoft.com/office/drawing/2014/main" id="{AD58D642-D13B-4669-BA78-A1C44D840EBB}"/>
              </a:ext>
            </a:extLst>
          </p:cNvPr>
          <p:cNvSpPr/>
          <p:nvPr userDrawn="1"/>
        </p:nvSpPr>
        <p:spPr>
          <a:xfrm>
            <a:off x="3020989" y="6494133"/>
            <a:ext cx="6096000" cy="3794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933" dirty="0">
                <a:solidFill>
                  <a:schemeClr val="bg1"/>
                </a:solidFill>
                <a:highlight>
                  <a:srgbClr val="62ACB1"/>
                </a:highlight>
                <a:latin typeface="Oswald" pitchFamily="2" charset="0"/>
              </a:rPr>
              <a:t>COPYRIGHT 2021 PHONONIC VIBES S.r.l </a:t>
            </a:r>
          </a:p>
          <a:p>
            <a:pPr algn="ctr"/>
            <a:r>
              <a:rPr lang="en-US" sz="933" dirty="0">
                <a:solidFill>
                  <a:schemeClr val="bg1"/>
                </a:solidFill>
                <a:highlight>
                  <a:srgbClr val="62ACB1"/>
                </a:highlight>
                <a:latin typeface="Oswald" pitchFamily="2" charset="0"/>
              </a:rPr>
              <a:t>ALL RIGHTS RESERVED. </a:t>
            </a:r>
          </a:p>
        </p:txBody>
      </p:sp>
      <p:sp>
        <p:nvSpPr>
          <p:cNvPr id="17" name="Rounded Rectangle 8">
            <a:extLst>
              <a:ext uri="{FF2B5EF4-FFF2-40B4-BE49-F238E27FC236}">
                <a16:creationId xmlns:a16="http://schemas.microsoft.com/office/drawing/2014/main" id="{2889B1D3-59CD-493F-BD21-78EB9B76F4C6}"/>
              </a:ext>
            </a:extLst>
          </p:cNvPr>
          <p:cNvSpPr/>
          <p:nvPr userDrawn="1"/>
        </p:nvSpPr>
        <p:spPr>
          <a:xfrm>
            <a:off x="4557892" y="5741081"/>
            <a:ext cx="402395" cy="40239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rgbClr val="284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ko-KR" altLang="en-US" sz="3600">
              <a:solidFill>
                <a:schemeClr val="tx1"/>
              </a:solidFill>
            </a:endParaRPr>
          </a:p>
        </p:txBody>
      </p:sp>
      <p:sp>
        <p:nvSpPr>
          <p:cNvPr id="18" name="Rounded Rectangle 3">
            <a:extLst>
              <a:ext uri="{FF2B5EF4-FFF2-40B4-BE49-F238E27FC236}">
                <a16:creationId xmlns:a16="http://schemas.microsoft.com/office/drawing/2014/main" id="{37ED6397-D965-4373-A489-0CA21D352744}"/>
              </a:ext>
            </a:extLst>
          </p:cNvPr>
          <p:cNvSpPr>
            <a:spLocks noChangeAspect="1"/>
          </p:cNvSpPr>
          <p:nvPr userDrawn="1"/>
        </p:nvSpPr>
        <p:spPr>
          <a:xfrm>
            <a:off x="5094594" y="5741081"/>
            <a:ext cx="402395" cy="40239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rgbClr val="284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ko-KR" altLang="en-US" sz="3600" dirty="0">
              <a:solidFill>
                <a:schemeClr val="tx1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5A73D6A1-E0A9-4209-99ED-5C9CB577C8C0}"/>
              </a:ext>
            </a:extLst>
          </p:cNvPr>
          <p:cNvSpPr txBox="1">
            <a:spLocks/>
          </p:cNvSpPr>
          <p:nvPr userDrawn="1"/>
        </p:nvSpPr>
        <p:spPr>
          <a:xfrm>
            <a:off x="1716797" y="2879435"/>
            <a:ext cx="3993890" cy="4572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3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 defTabSz="914400">
              <a:defRPr/>
            </a:pPr>
            <a:r>
              <a:rPr lang="en-US" sz="4800" dirty="0">
                <a:solidFill>
                  <a:srgbClr val="5A94A1"/>
                </a:solidFill>
                <a:latin typeface="Oswald" pitchFamily="2" charset="0"/>
              </a:rPr>
              <a:t>PHONONIC</a:t>
            </a:r>
            <a:r>
              <a:rPr lang="en-US" sz="4800" dirty="0">
                <a:solidFill>
                  <a:schemeClr val="tx1"/>
                </a:solidFill>
                <a:latin typeface="Oswald" pitchFamily="2" charset="0"/>
              </a:rPr>
              <a:t> </a:t>
            </a:r>
            <a:r>
              <a:rPr lang="en-US" sz="4800" dirty="0">
                <a:solidFill>
                  <a:srgbClr val="165B61"/>
                </a:solidFill>
                <a:latin typeface="Oswald" pitchFamily="2" charset="0"/>
              </a:rPr>
              <a:t>VIBES</a:t>
            </a:r>
          </a:p>
        </p:txBody>
      </p:sp>
      <p:pic>
        <p:nvPicPr>
          <p:cNvPr id="20" name="Picture 2" descr="C:\Users\LucaD\Google Drive\PhononicVibes\Pitch\Logo\rgb\PhononicVibesLOGO - color+NoSfondo.png">
            <a:extLst>
              <a:ext uri="{FF2B5EF4-FFF2-40B4-BE49-F238E27FC236}">
                <a16:creationId xmlns:a16="http://schemas.microsoft.com/office/drawing/2014/main" id="{70F0AF1A-6E5D-43BD-8158-B645D170B6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400" y="714524"/>
            <a:ext cx="2366685" cy="1827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851D90A5-3B96-4E31-90C6-270AE1C5F2F8}"/>
              </a:ext>
            </a:extLst>
          </p:cNvPr>
          <p:cNvSpPr txBox="1">
            <a:spLocks/>
          </p:cNvSpPr>
          <p:nvPr userDrawn="1"/>
        </p:nvSpPr>
        <p:spPr>
          <a:xfrm>
            <a:off x="354867" y="3249977"/>
            <a:ext cx="6717750" cy="354977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 defTabSz="914400">
              <a:defRPr/>
            </a:pPr>
            <a:r>
              <a:rPr lang="en-US" sz="2000" spc="500" dirty="0">
                <a:solidFill>
                  <a:srgbClr val="165B61"/>
                </a:solidFill>
                <a:latin typeface="Oswald" pitchFamily="2" charset="0"/>
              </a:rPr>
              <a:t>THE ART OF NOISE MANAGEMENT</a:t>
            </a:r>
          </a:p>
        </p:txBody>
      </p:sp>
    </p:spTree>
    <p:extLst>
      <p:ext uri="{BB962C8B-B14F-4D97-AF65-F5344CB8AC3E}">
        <p14:creationId xmlns:p14="http://schemas.microsoft.com/office/powerpoint/2010/main" val="3157222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bâtiment&#10;&#10;Description générée automatiquement">
            <a:extLst>
              <a:ext uri="{FF2B5EF4-FFF2-40B4-BE49-F238E27FC236}">
                <a16:creationId xmlns:a16="http://schemas.microsoft.com/office/drawing/2014/main" id="{9D96A261-0F2B-44A9-B82F-308A1C15EA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magine 452" descr="Immagine che contiene dispositivo, grata&#10;&#10;Descrizione generata automaticamente">
            <a:extLst>
              <a:ext uri="{FF2B5EF4-FFF2-40B4-BE49-F238E27FC236}">
                <a16:creationId xmlns:a16="http://schemas.microsoft.com/office/drawing/2014/main" id="{818C1B13-51AD-44A5-90DE-DB33FDE66F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24028" b="30908"/>
          <a:stretch/>
        </p:blipFill>
        <p:spPr>
          <a:xfrm>
            <a:off x="0" y="0"/>
            <a:ext cx="2484287" cy="6858000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57D65E8-CC47-4D6B-9794-85AB25ECE5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3840886"/>
            <a:ext cx="5534125" cy="209657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lang="en-US" sz="5023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6" name="Elemento grafico 9">
            <a:extLst>
              <a:ext uri="{FF2B5EF4-FFF2-40B4-BE49-F238E27FC236}">
                <a16:creationId xmlns:a16="http://schemas.microsoft.com/office/drawing/2014/main" id="{7EA39F07-B250-484A-A4FC-972C9AEC61E6}"/>
              </a:ext>
            </a:extLst>
          </p:cNvPr>
          <p:cNvSpPr/>
          <p:nvPr userDrawn="1"/>
        </p:nvSpPr>
        <p:spPr>
          <a:xfrm>
            <a:off x="319622" y="448497"/>
            <a:ext cx="3208097" cy="2862815"/>
          </a:xfrm>
          <a:custGeom>
            <a:avLst/>
            <a:gdLst>
              <a:gd name="connsiteX0" fmla="*/ 0 w 2406242"/>
              <a:gd name="connsiteY0" fmla="*/ 0 h 2147262"/>
              <a:gd name="connsiteX1" fmla="*/ 2406243 w 2406242"/>
              <a:gd name="connsiteY1" fmla="*/ 0 h 2147262"/>
              <a:gd name="connsiteX2" fmla="*/ 2406243 w 2406242"/>
              <a:gd name="connsiteY2" fmla="*/ 2147263 h 2147262"/>
              <a:gd name="connsiteX3" fmla="*/ 0 w 2406242"/>
              <a:gd name="connsiteY3" fmla="*/ 2147263 h 214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242" h="2147262">
                <a:moveTo>
                  <a:pt x="0" y="0"/>
                </a:moveTo>
                <a:lnTo>
                  <a:pt x="2406243" y="0"/>
                </a:lnTo>
                <a:lnTo>
                  <a:pt x="2406243" y="2147263"/>
                </a:lnTo>
                <a:lnTo>
                  <a:pt x="0" y="2147263"/>
                </a:lnTo>
                <a:close/>
              </a:path>
            </a:pathLst>
          </a:custGeom>
          <a:noFill/>
          <a:ln w="408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05F55A0-88C7-4269-B416-C441B7B68047}"/>
              </a:ext>
            </a:extLst>
          </p:cNvPr>
          <p:cNvSpPr txBox="1">
            <a:spLocks/>
          </p:cNvSpPr>
          <p:nvPr userDrawn="1"/>
        </p:nvSpPr>
        <p:spPr>
          <a:xfrm>
            <a:off x="1732370" y="2255249"/>
            <a:ext cx="3993890" cy="4572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3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 defTabSz="914400">
              <a:defRPr/>
            </a:pPr>
            <a:r>
              <a:rPr lang="en-US" sz="4800" dirty="0">
                <a:solidFill>
                  <a:srgbClr val="5A94A1"/>
                </a:solidFill>
                <a:latin typeface="Oswald" pitchFamily="2" charset="0"/>
              </a:rPr>
              <a:t>PHONONIC</a:t>
            </a:r>
            <a:r>
              <a:rPr lang="en-US" sz="4800" dirty="0">
                <a:solidFill>
                  <a:schemeClr val="tx1"/>
                </a:solidFill>
                <a:latin typeface="Oswald" pitchFamily="2" charset="0"/>
              </a:rPr>
              <a:t> </a:t>
            </a:r>
            <a:r>
              <a:rPr lang="en-US" sz="4800" dirty="0">
                <a:solidFill>
                  <a:srgbClr val="165B61"/>
                </a:solidFill>
                <a:latin typeface="Oswald" pitchFamily="2" charset="0"/>
              </a:rPr>
              <a:t>VIBES</a:t>
            </a:r>
          </a:p>
        </p:txBody>
      </p:sp>
      <p:pic>
        <p:nvPicPr>
          <p:cNvPr id="13" name="Picture 2" descr="C:\Users\LucaD\Google Drive\PhononicVibes\Pitch\Logo\rgb\PhononicVibesLOGO - color+NoSfondo.png">
            <a:extLst>
              <a:ext uri="{FF2B5EF4-FFF2-40B4-BE49-F238E27FC236}">
                <a16:creationId xmlns:a16="http://schemas.microsoft.com/office/drawing/2014/main" id="{139BAE6B-C87C-4698-8025-2DD7633B56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973" y="195778"/>
            <a:ext cx="2366685" cy="182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0796492D-C91D-4A5C-85FC-249B835C7D68}"/>
              </a:ext>
            </a:extLst>
          </p:cNvPr>
          <p:cNvSpPr txBox="1">
            <a:spLocks/>
          </p:cNvSpPr>
          <p:nvPr userDrawn="1"/>
        </p:nvSpPr>
        <p:spPr>
          <a:xfrm>
            <a:off x="370440" y="2712449"/>
            <a:ext cx="6717750" cy="354977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 defTabSz="914400">
              <a:defRPr/>
            </a:pPr>
            <a:r>
              <a:rPr lang="en-US" sz="2000" spc="500" dirty="0">
                <a:solidFill>
                  <a:srgbClr val="165B61"/>
                </a:solidFill>
                <a:latin typeface="Oswald" pitchFamily="2" charset="0"/>
              </a:rPr>
              <a:t>THE ART OF NOISE MANAGEMENT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50A1EF-D055-296E-BD55-7674ACD02C5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00000" contrast="8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64283" y="195778"/>
            <a:ext cx="3463191" cy="806193"/>
          </a:xfrm>
          <a:prstGeom prst="rect">
            <a:avLst/>
          </a:prstGeom>
        </p:spPr>
      </p:pic>
      <p:pic>
        <p:nvPicPr>
          <p:cNvPr id="4" name="Picture 3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98E93CA-A1D4-027A-D98F-395F2D2F573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411" y="1102499"/>
            <a:ext cx="3527717" cy="921081"/>
          </a:xfrm>
          <a:prstGeom prst="rect">
            <a:avLst/>
          </a:prstGeom>
        </p:spPr>
      </p:pic>
      <p:pic>
        <p:nvPicPr>
          <p:cNvPr id="3" name="Picture 2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5A41BB6C-6EEC-712D-8041-EF058FD55E9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411" y="2138468"/>
            <a:ext cx="3558589" cy="9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6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613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64" r:id="rId4"/>
    <p:sldLayoutId id="2147483659" r:id="rId5"/>
    <p:sldLayoutId id="2147483663" r:id="rId6"/>
    <p:sldLayoutId id="214748366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image" Target="../media/image2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5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image" Target="../media/image27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ukeacrylic.com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slide" Target="slide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9">
            <a:extLst>
              <a:ext uri="{FF2B5EF4-FFF2-40B4-BE49-F238E27FC236}">
                <a16:creationId xmlns:a16="http://schemas.microsoft.com/office/drawing/2014/main" id="{4CBA7137-BD6C-4B24-AAF3-72E1462CDF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5125" y="3469230"/>
            <a:ext cx="11081657" cy="3428963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r>
              <a:rPr lang="en-GB" sz="2000" b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Numerical Modeling of Phononic Crystal-based Ventilated Noise Barrier for Traffic Noise Attenuation</a:t>
            </a:r>
          </a:p>
          <a:p>
            <a:pPr algn="l">
              <a:lnSpc>
                <a:spcPct val="115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Noman Ahsan, Luca Sangiuliano, Luca D'Alessandro, Paul Charkaluk, Matteo </a:t>
            </a:r>
            <a:r>
              <a:rPr lang="en-GB" sz="1800" kern="100" dirty="0" err="1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Selvatici</a:t>
            </a:r>
            <a:r>
              <a:rPr lang="en-GB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, Paulo Amado-Mendes, Luís Manuel C. </a:t>
            </a:r>
            <a:r>
              <a:rPr lang="en-GB" sz="1800" kern="100" dirty="0" err="1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Godinho</a:t>
            </a:r>
            <a:endParaRPr lang="en-GB" sz="18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8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COMSOL Conference 2024 Florence               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October 22–24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Florence Teatro del Maggio Musicale </a:t>
            </a:r>
            <a:r>
              <a:rPr lang="en-GB" sz="1800" kern="100" dirty="0" err="1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Fiorentino</a:t>
            </a:r>
            <a:r>
              <a:rPr lang="en-GB" sz="180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, Florence, Italy</a:t>
            </a:r>
            <a:endParaRPr lang="en-GB" sz="18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 sz="18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 sz="1800" kern="100" dirty="0"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957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8A94BA-146F-8273-BF3F-0330FD1FD4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2A38F-49CB-AEFB-4B09-833B1D108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5E42D-655B-4C7B-8A87-F4F9816EA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A7546-A7DC-A27F-6831-1D5FF24F5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33CC77-B0C5-AFA9-3820-774146D64A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5811" y="5131824"/>
            <a:ext cx="804827" cy="473075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C98877-870C-7F02-7A2B-9BFCD681C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6137F9-5B5E-ECC3-7A04-0C3602C8DB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Objective and modeling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9CDA64-C01B-D9F8-80D0-35790683C7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Stopband Analysis on Unit Cell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92C3F7-288F-501F-9373-A2B49AB973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Sound Transmission Loss Analysis on semi-infinite extended barriers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0A77A8-352A-8158-A1C9-31CAB1EE63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Sound Transmission Loss Analysis on finite height barrier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443EB47-4DBC-B12E-EA66-E26C3CC88988}"/>
              </a:ext>
            </a:extLst>
          </p:cNvPr>
          <p:cNvSpPr txBox="1">
            <a:spLocks/>
          </p:cNvSpPr>
          <p:nvPr/>
        </p:nvSpPr>
        <p:spPr>
          <a:xfrm>
            <a:off x="5565811" y="6105216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A0E4FB1-5326-23CB-4F76-BB1E98BC8AC3}"/>
              </a:ext>
            </a:extLst>
          </p:cNvPr>
          <p:cNvSpPr txBox="1">
            <a:spLocks/>
          </p:cNvSpPr>
          <p:nvPr/>
        </p:nvSpPr>
        <p:spPr>
          <a:xfrm>
            <a:off x="6764900" y="610521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lnSpc>
                <a:spcPct val="90000"/>
              </a:lnSpc>
              <a:spcBef>
                <a:spcPts val="79"/>
              </a:spcBef>
              <a:buFont typeface="Arial" panose="020B0604020202020204" pitchFamily="34" charset="0"/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Summary and 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08D46C-5FCB-BE5E-3DAB-491137EB8049}"/>
              </a:ext>
            </a:extLst>
          </p:cNvPr>
          <p:cNvSpPr/>
          <p:nvPr/>
        </p:nvSpPr>
        <p:spPr>
          <a:xfrm>
            <a:off x="5728388" y="3925765"/>
            <a:ext cx="6156356" cy="277783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DEFE29-D266-D701-0420-477BB91F7378}"/>
              </a:ext>
            </a:extLst>
          </p:cNvPr>
          <p:cNvSpPr/>
          <p:nvPr/>
        </p:nvSpPr>
        <p:spPr>
          <a:xfrm>
            <a:off x="5827245" y="1133530"/>
            <a:ext cx="6156356" cy="163530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119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B31FB5FE-CB1E-0BC4-C573-AED4C874D216}"/>
              </a:ext>
            </a:extLst>
          </p:cNvPr>
          <p:cNvSpPr/>
          <p:nvPr/>
        </p:nvSpPr>
        <p:spPr>
          <a:xfrm>
            <a:off x="9609486" y="4120561"/>
            <a:ext cx="354676" cy="2026626"/>
          </a:xfrm>
          <a:prstGeom prst="rect">
            <a:avLst/>
          </a:prstGeom>
          <a:noFill/>
          <a:ln w="28575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4028997070">
                  <a:custGeom>
                    <a:avLst/>
                    <a:gdLst>
                      <a:gd name="connsiteX0" fmla="*/ 0 w 354676"/>
                      <a:gd name="connsiteY0" fmla="*/ 0 h 2026626"/>
                      <a:gd name="connsiteX1" fmla="*/ 354676 w 354676"/>
                      <a:gd name="connsiteY1" fmla="*/ 0 h 2026626"/>
                      <a:gd name="connsiteX2" fmla="*/ 354676 w 354676"/>
                      <a:gd name="connsiteY2" fmla="*/ 547189 h 2026626"/>
                      <a:gd name="connsiteX3" fmla="*/ 354676 w 354676"/>
                      <a:gd name="connsiteY3" fmla="*/ 1033579 h 2026626"/>
                      <a:gd name="connsiteX4" fmla="*/ 354676 w 354676"/>
                      <a:gd name="connsiteY4" fmla="*/ 1580768 h 2026626"/>
                      <a:gd name="connsiteX5" fmla="*/ 354676 w 354676"/>
                      <a:gd name="connsiteY5" fmla="*/ 2026626 h 2026626"/>
                      <a:gd name="connsiteX6" fmla="*/ 0 w 354676"/>
                      <a:gd name="connsiteY6" fmla="*/ 2026626 h 2026626"/>
                      <a:gd name="connsiteX7" fmla="*/ 0 w 354676"/>
                      <a:gd name="connsiteY7" fmla="*/ 1540236 h 2026626"/>
                      <a:gd name="connsiteX8" fmla="*/ 0 w 354676"/>
                      <a:gd name="connsiteY8" fmla="*/ 1074112 h 2026626"/>
                      <a:gd name="connsiteX9" fmla="*/ 0 w 354676"/>
                      <a:gd name="connsiteY9" fmla="*/ 547189 h 2026626"/>
                      <a:gd name="connsiteX10" fmla="*/ 0 w 354676"/>
                      <a:gd name="connsiteY10" fmla="*/ 0 h 2026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54676" h="2026626" extrusionOk="0">
                        <a:moveTo>
                          <a:pt x="0" y="0"/>
                        </a:moveTo>
                        <a:cubicBezTo>
                          <a:pt x="131506" y="-18029"/>
                          <a:pt x="254270" y="21759"/>
                          <a:pt x="354676" y="0"/>
                        </a:cubicBezTo>
                        <a:cubicBezTo>
                          <a:pt x="410945" y="111358"/>
                          <a:pt x="340258" y="315740"/>
                          <a:pt x="354676" y="547189"/>
                        </a:cubicBezTo>
                        <a:cubicBezTo>
                          <a:pt x="369094" y="778638"/>
                          <a:pt x="325234" y="857857"/>
                          <a:pt x="354676" y="1033579"/>
                        </a:cubicBezTo>
                        <a:cubicBezTo>
                          <a:pt x="384118" y="1209301"/>
                          <a:pt x="312301" y="1423660"/>
                          <a:pt x="354676" y="1580768"/>
                        </a:cubicBezTo>
                        <a:cubicBezTo>
                          <a:pt x="397051" y="1737876"/>
                          <a:pt x="325469" y="1822029"/>
                          <a:pt x="354676" y="2026626"/>
                        </a:cubicBezTo>
                        <a:cubicBezTo>
                          <a:pt x="214243" y="2028519"/>
                          <a:pt x="116904" y="1991331"/>
                          <a:pt x="0" y="2026626"/>
                        </a:cubicBezTo>
                        <a:cubicBezTo>
                          <a:pt x="-30513" y="1852611"/>
                          <a:pt x="25127" y="1765624"/>
                          <a:pt x="0" y="1540236"/>
                        </a:cubicBezTo>
                        <a:cubicBezTo>
                          <a:pt x="-25127" y="1314848"/>
                          <a:pt x="36714" y="1172123"/>
                          <a:pt x="0" y="1074112"/>
                        </a:cubicBezTo>
                        <a:cubicBezTo>
                          <a:pt x="-36714" y="976101"/>
                          <a:pt x="7267" y="785289"/>
                          <a:pt x="0" y="547189"/>
                        </a:cubicBezTo>
                        <a:cubicBezTo>
                          <a:pt x="-7267" y="309089"/>
                          <a:pt x="65584" y="14253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Proposed UC Model and Analyses</a:t>
            </a:r>
          </a:p>
        </p:txBody>
      </p:sp>
      <p:pic>
        <p:nvPicPr>
          <p:cNvPr id="65" name="Picture 64" descr="A screenshot of a computer&#10;&#10;Description automatically generated">
            <a:extLst>
              <a:ext uri="{FF2B5EF4-FFF2-40B4-BE49-F238E27FC236}">
                <a16:creationId xmlns:a16="http://schemas.microsoft.com/office/drawing/2014/main" id="{22F4D316-76C0-6C21-EA41-557A4FBF70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5" r="4408"/>
          <a:stretch/>
        </p:blipFill>
        <p:spPr>
          <a:xfrm>
            <a:off x="6127874" y="2697928"/>
            <a:ext cx="2226432" cy="1734795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18AFFAC9-CA62-6B3F-39BB-81B2CDF24005}"/>
              </a:ext>
            </a:extLst>
          </p:cNvPr>
          <p:cNvSpPr/>
          <p:nvPr/>
        </p:nvSpPr>
        <p:spPr>
          <a:xfrm>
            <a:off x="6347128" y="2569988"/>
            <a:ext cx="1681480" cy="1288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it-IT" sz="1200" dirty="0"/>
              <a:t>Top View of Unit Cell </a:t>
            </a:r>
            <a:endParaRPr lang="en-GB" sz="1200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1E4580C9-F824-037F-1837-1A13C22B84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21" t="35338" r="25151" b="11220"/>
          <a:stretch/>
        </p:blipFill>
        <p:spPr>
          <a:xfrm>
            <a:off x="8901678" y="1640252"/>
            <a:ext cx="3078759" cy="1969813"/>
          </a:xfrm>
          <a:prstGeom prst="rect">
            <a:avLst/>
          </a:prstGeom>
        </p:spPr>
      </p:pic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9E59AFA-7A06-9B05-60D3-940F29149359}"/>
              </a:ext>
            </a:extLst>
          </p:cNvPr>
          <p:cNvCxnSpPr>
            <a:cxnSpLocks/>
          </p:cNvCxnSpPr>
          <p:nvPr/>
        </p:nvCxnSpPr>
        <p:spPr>
          <a:xfrm>
            <a:off x="9662178" y="1621105"/>
            <a:ext cx="327621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A4DF82D-E648-90B0-856C-FE21D5579720}"/>
              </a:ext>
            </a:extLst>
          </p:cNvPr>
          <p:cNvCxnSpPr>
            <a:cxnSpLocks/>
          </p:cNvCxnSpPr>
          <p:nvPr/>
        </p:nvCxnSpPr>
        <p:spPr>
          <a:xfrm>
            <a:off x="10481009" y="1598245"/>
            <a:ext cx="190801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28D497F-ACB1-0920-630D-A3D096A6394E}"/>
              </a:ext>
            </a:extLst>
          </p:cNvPr>
          <p:cNvCxnSpPr>
            <a:cxnSpLocks/>
          </p:cNvCxnSpPr>
          <p:nvPr/>
        </p:nvCxnSpPr>
        <p:spPr>
          <a:xfrm flipV="1">
            <a:off x="11795786" y="1763078"/>
            <a:ext cx="0" cy="1742679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219AE7C9-6434-8C6B-F97D-0DD4CB3CDEA8}"/>
              </a:ext>
            </a:extLst>
          </p:cNvPr>
          <p:cNvSpPr/>
          <p:nvPr/>
        </p:nvSpPr>
        <p:spPr>
          <a:xfrm>
            <a:off x="8876510" y="1621105"/>
            <a:ext cx="373673" cy="2026626"/>
          </a:xfrm>
          <a:prstGeom prst="rect">
            <a:avLst/>
          </a:prstGeom>
          <a:noFill/>
          <a:ln w="28575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4028997070">
                  <a:custGeom>
                    <a:avLst/>
                    <a:gdLst>
                      <a:gd name="connsiteX0" fmla="*/ 0 w 448403"/>
                      <a:gd name="connsiteY0" fmla="*/ 0 h 2026626"/>
                      <a:gd name="connsiteX1" fmla="*/ 448403 w 448403"/>
                      <a:gd name="connsiteY1" fmla="*/ 0 h 2026626"/>
                      <a:gd name="connsiteX2" fmla="*/ 448403 w 448403"/>
                      <a:gd name="connsiteY2" fmla="*/ 547189 h 2026626"/>
                      <a:gd name="connsiteX3" fmla="*/ 448403 w 448403"/>
                      <a:gd name="connsiteY3" fmla="*/ 1033579 h 2026626"/>
                      <a:gd name="connsiteX4" fmla="*/ 448403 w 448403"/>
                      <a:gd name="connsiteY4" fmla="*/ 1580768 h 2026626"/>
                      <a:gd name="connsiteX5" fmla="*/ 448403 w 448403"/>
                      <a:gd name="connsiteY5" fmla="*/ 2026626 h 2026626"/>
                      <a:gd name="connsiteX6" fmla="*/ 0 w 448403"/>
                      <a:gd name="connsiteY6" fmla="*/ 2026626 h 2026626"/>
                      <a:gd name="connsiteX7" fmla="*/ 0 w 448403"/>
                      <a:gd name="connsiteY7" fmla="*/ 1540236 h 2026626"/>
                      <a:gd name="connsiteX8" fmla="*/ 0 w 448403"/>
                      <a:gd name="connsiteY8" fmla="*/ 1074112 h 2026626"/>
                      <a:gd name="connsiteX9" fmla="*/ 0 w 448403"/>
                      <a:gd name="connsiteY9" fmla="*/ 547189 h 2026626"/>
                      <a:gd name="connsiteX10" fmla="*/ 0 w 448403"/>
                      <a:gd name="connsiteY10" fmla="*/ 0 h 2026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48403" h="2026626" extrusionOk="0">
                        <a:moveTo>
                          <a:pt x="0" y="0"/>
                        </a:moveTo>
                        <a:cubicBezTo>
                          <a:pt x="193771" y="-39647"/>
                          <a:pt x="273956" y="21419"/>
                          <a:pt x="448403" y="0"/>
                        </a:cubicBezTo>
                        <a:cubicBezTo>
                          <a:pt x="504672" y="111358"/>
                          <a:pt x="433985" y="315740"/>
                          <a:pt x="448403" y="547189"/>
                        </a:cubicBezTo>
                        <a:cubicBezTo>
                          <a:pt x="462821" y="778638"/>
                          <a:pt x="418961" y="857857"/>
                          <a:pt x="448403" y="1033579"/>
                        </a:cubicBezTo>
                        <a:cubicBezTo>
                          <a:pt x="477845" y="1209301"/>
                          <a:pt x="406028" y="1423660"/>
                          <a:pt x="448403" y="1580768"/>
                        </a:cubicBezTo>
                        <a:cubicBezTo>
                          <a:pt x="490778" y="1737876"/>
                          <a:pt x="419196" y="1822029"/>
                          <a:pt x="448403" y="2026626"/>
                        </a:cubicBezTo>
                        <a:cubicBezTo>
                          <a:pt x="310303" y="2077564"/>
                          <a:pt x="200364" y="2018932"/>
                          <a:pt x="0" y="2026626"/>
                        </a:cubicBezTo>
                        <a:cubicBezTo>
                          <a:pt x="-30513" y="1852611"/>
                          <a:pt x="25127" y="1765624"/>
                          <a:pt x="0" y="1540236"/>
                        </a:cubicBezTo>
                        <a:cubicBezTo>
                          <a:pt x="-25127" y="1314848"/>
                          <a:pt x="36714" y="1172123"/>
                          <a:pt x="0" y="1074112"/>
                        </a:cubicBezTo>
                        <a:cubicBezTo>
                          <a:pt x="-36714" y="976101"/>
                          <a:pt x="7267" y="785289"/>
                          <a:pt x="0" y="547189"/>
                        </a:cubicBezTo>
                        <a:cubicBezTo>
                          <a:pt x="-7267" y="309089"/>
                          <a:pt x="65584" y="14253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8ADD10ED-F477-350F-F206-D1BE61225A5B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8112154" y="2634418"/>
            <a:ext cx="764356" cy="8713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336C95A8-99E2-7B41-08D9-5E011CE20034}"/>
              </a:ext>
            </a:extLst>
          </p:cNvPr>
          <p:cNvSpPr/>
          <p:nvPr/>
        </p:nvSpPr>
        <p:spPr>
          <a:xfrm>
            <a:off x="9535163" y="792242"/>
            <a:ext cx="604472" cy="1934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it-IT" sz="1200" dirty="0"/>
              <a:t>Gap</a:t>
            </a:r>
            <a:endParaRPr lang="en-GB" sz="1200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9B99F77-7647-613A-B107-A4F27F9CECD2}"/>
              </a:ext>
            </a:extLst>
          </p:cNvPr>
          <p:cNvSpPr/>
          <p:nvPr/>
        </p:nvSpPr>
        <p:spPr>
          <a:xfrm>
            <a:off x="10223629" y="787981"/>
            <a:ext cx="705559" cy="1934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it-IT" sz="1200" dirty="0"/>
              <a:t>Diameter</a:t>
            </a:r>
            <a:endParaRPr lang="en-GB" sz="1200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8AFFD5D-8B8C-4848-AFE9-16FE3B86A9DC}"/>
              </a:ext>
            </a:extLst>
          </p:cNvPr>
          <p:cNvSpPr/>
          <p:nvPr/>
        </p:nvSpPr>
        <p:spPr>
          <a:xfrm>
            <a:off x="11512820" y="756748"/>
            <a:ext cx="562648" cy="1934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it-IT" sz="1200" dirty="0"/>
              <a:t>Height </a:t>
            </a:r>
            <a:endParaRPr lang="en-GB" sz="1200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0B264733-8213-970C-3844-4147175A3583}"/>
              </a:ext>
            </a:extLst>
          </p:cNvPr>
          <p:cNvCxnSpPr>
            <a:cxnSpLocks/>
            <a:stCxn id="75" idx="2"/>
          </p:cNvCxnSpPr>
          <p:nvPr/>
        </p:nvCxnSpPr>
        <p:spPr>
          <a:xfrm>
            <a:off x="9837399" y="985673"/>
            <a:ext cx="0" cy="5920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21FDA87-C2D8-DD72-9B32-7F95B168E53C}"/>
              </a:ext>
            </a:extLst>
          </p:cNvPr>
          <p:cNvCxnSpPr>
            <a:cxnSpLocks/>
          </p:cNvCxnSpPr>
          <p:nvPr/>
        </p:nvCxnSpPr>
        <p:spPr>
          <a:xfrm>
            <a:off x="10576409" y="981411"/>
            <a:ext cx="0" cy="566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30ABC31-7C13-F08F-D259-7F125A43C610}"/>
              </a:ext>
            </a:extLst>
          </p:cNvPr>
          <p:cNvCxnSpPr>
            <a:cxnSpLocks/>
            <a:stCxn id="77" idx="2"/>
          </p:cNvCxnSpPr>
          <p:nvPr/>
        </p:nvCxnSpPr>
        <p:spPr>
          <a:xfrm>
            <a:off x="11794144" y="950178"/>
            <a:ext cx="1642" cy="855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3DE60E5B-4B93-9DED-AA34-6D845CDDCA8F}"/>
              </a:ext>
            </a:extLst>
          </p:cNvPr>
          <p:cNvSpPr/>
          <p:nvPr/>
        </p:nvSpPr>
        <p:spPr>
          <a:xfrm>
            <a:off x="9523726" y="3620082"/>
            <a:ext cx="1834662" cy="17113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it-IT" sz="1200" dirty="0"/>
              <a:t>Front View 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FBA7C4-0177-35CE-D967-D4501641C365}"/>
              </a:ext>
            </a:extLst>
          </p:cNvPr>
          <p:cNvSpPr txBox="1"/>
          <p:nvPr/>
        </p:nvSpPr>
        <p:spPr>
          <a:xfrm>
            <a:off x="635242" y="884696"/>
            <a:ext cx="5386503" cy="5926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Unit Cell design proposed for barrier representation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Model integrates pressure acoustics and narrow region acoustics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Considered thermo-viscous losses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Model sound wave-barrier interaction, considering geometry and periodicity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Analysis conducted to assess unit cell performance and validate model:</a:t>
            </a:r>
          </a:p>
          <a:p>
            <a:pPr marL="1200150" lvl="2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Stopband Analysis of Unit Cell</a:t>
            </a:r>
          </a:p>
          <a:p>
            <a:pPr marL="1200150" lvl="2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Parametric Analysis for spacing order of Unit Cells</a:t>
            </a:r>
          </a:p>
          <a:p>
            <a:pPr marL="1200150" lvl="2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Parametric analysis for geometric variations</a:t>
            </a:r>
          </a:p>
          <a:p>
            <a:pPr marL="1200150" lvl="2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Infinite Unit Cell Modeling (Idealised Conditions)</a:t>
            </a:r>
          </a:p>
          <a:p>
            <a:pPr marL="1200150" lvl="2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Finite Unit Cell Modeling (in-situ Conditions)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FB0A0B6-FDC9-6EA0-53AA-D7AC36F17631}"/>
              </a:ext>
            </a:extLst>
          </p:cNvPr>
          <p:cNvSpPr/>
          <p:nvPr/>
        </p:nvSpPr>
        <p:spPr>
          <a:xfrm>
            <a:off x="9618631" y="4492124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06013AE-662B-00F8-FF22-A7C8FF9D89C4}"/>
              </a:ext>
            </a:extLst>
          </p:cNvPr>
          <p:cNvSpPr/>
          <p:nvPr/>
        </p:nvSpPr>
        <p:spPr>
          <a:xfrm>
            <a:off x="10049820" y="4492124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1727A1-F242-5BDA-3D9B-8AAFBDDC1778}"/>
              </a:ext>
            </a:extLst>
          </p:cNvPr>
          <p:cNvSpPr/>
          <p:nvPr/>
        </p:nvSpPr>
        <p:spPr>
          <a:xfrm>
            <a:off x="10481009" y="4492124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77DD8C-E163-00B8-B76E-5E90B88DEA9D}"/>
              </a:ext>
            </a:extLst>
          </p:cNvPr>
          <p:cNvSpPr/>
          <p:nvPr/>
        </p:nvSpPr>
        <p:spPr>
          <a:xfrm>
            <a:off x="9618631" y="4980043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CB8D315-EC3D-EC6C-2CA2-470943EF4E91}"/>
              </a:ext>
            </a:extLst>
          </p:cNvPr>
          <p:cNvSpPr/>
          <p:nvPr/>
        </p:nvSpPr>
        <p:spPr>
          <a:xfrm>
            <a:off x="9618631" y="5466377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161C666-D1DE-E8BE-4D20-5B7E9908FC46}"/>
              </a:ext>
            </a:extLst>
          </p:cNvPr>
          <p:cNvSpPr/>
          <p:nvPr/>
        </p:nvSpPr>
        <p:spPr>
          <a:xfrm>
            <a:off x="10049820" y="4980042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2B8E017-7764-59A2-3FB1-8CCBBF5A998D}"/>
              </a:ext>
            </a:extLst>
          </p:cNvPr>
          <p:cNvSpPr/>
          <p:nvPr/>
        </p:nvSpPr>
        <p:spPr>
          <a:xfrm>
            <a:off x="10049820" y="5466376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D17CF8-6DA9-5267-9F81-D9E981354938}"/>
              </a:ext>
            </a:extLst>
          </p:cNvPr>
          <p:cNvSpPr/>
          <p:nvPr/>
        </p:nvSpPr>
        <p:spPr>
          <a:xfrm>
            <a:off x="10481009" y="4980042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143313A-C8A2-423F-160D-AFB130F8E7E4}"/>
              </a:ext>
            </a:extLst>
          </p:cNvPr>
          <p:cNvSpPr/>
          <p:nvPr/>
        </p:nvSpPr>
        <p:spPr>
          <a:xfrm>
            <a:off x="10481009" y="5466376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CD372F-0024-35F5-B03B-156BF1F381E0}"/>
              </a:ext>
            </a:extLst>
          </p:cNvPr>
          <p:cNvSpPr/>
          <p:nvPr/>
        </p:nvSpPr>
        <p:spPr>
          <a:xfrm>
            <a:off x="9506224" y="5409591"/>
            <a:ext cx="514408" cy="47619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dashDot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1242134773">
                  <a:custGeom>
                    <a:avLst/>
                    <a:gdLst>
                      <a:gd name="connsiteX0" fmla="*/ 0 w 507374"/>
                      <a:gd name="connsiteY0" fmla="*/ 0 h 476199"/>
                      <a:gd name="connsiteX1" fmla="*/ 507374 w 507374"/>
                      <a:gd name="connsiteY1" fmla="*/ 0 h 476199"/>
                      <a:gd name="connsiteX2" fmla="*/ 507374 w 507374"/>
                      <a:gd name="connsiteY2" fmla="*/ 476199 h 476199"/>
                      <a:gd name="connsiteX3" fmla="*/ 0 w 507374"/>
                      <a:gd name="connsiteY3" fmla="*/ 476199 h 476199"/>
                      <a:gd name="connsiteX4" fmla="*/ 0 w 507374"/>
                      <a:gd name="connsiteY4" fmla="*/ 0 h 476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7374" h="476199" extrusionOk="0">
                        <a:moveTo>
                          <a:pt x="0" y="0"/>
                        </a:moveTo>
                        <a:cubicBezTo>
                          <a:pt x="224950" y="-20931"/>
                          <a:pt x="257569" y="279"/>
                          <a:pt x="507374" y="0"/>
                        </a:cubicBezTo>
                        <a:cubicBezTo>
                          <a:pt x="516377" y="138569"/>
                          <a:pt x="467293" y="378011"/>
                          <a:pt x="507374" y="476199"/>
                        </a:cubicBezTo>
                        <a:cubicBezTo>
                          <a:pt x="256537" y="479876"/>
                          <a:pt x="130855" y="467907"/>
                          <a:pt x="0" y="476199"/>
                        </a:cubicBezTo>
                        <a:cubicBezTo>
                          <a:pt x="-42849" y="363949"/>
                          <a:pt x="48394" y="20653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06BC54-B611-04E7-8BD7-77F9C9519178}"/>
              </a:ext>
            </a:extLst>
          </p:cNvPr>
          <p:cNvCxnSpPr>
            <a:cxnSpLocks/>
          </p:cNvCxnSpPr>
          <p:nvPr/>
        </p:nvCxnSpPr>
        <p:spPr>
          <a:xfrm flipV="1">
            <a:off x="10209211" y="4186508"/>
            <a:ext cx="0" cy="246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38E917C-358B-257C-BC3B-FA763F12224A}"/>
              </a:ext>
            </a:extLst>
          </p:cNvPr>
          <p:cNvCxnSpPr>
            <a:cxnSpLocks/>
          </p:cNvCxnSpPr>
          <p:nvPr/>
        </p:nvCxnSpPr>
        <p:spPr>
          <a:xfrm>
            <a:off x="10209211" y="5885790"/>
            <a:ext cx="0" cy="312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147AD5-5817-53AC-A9EC-5FEEA35B9B44}"/>
              </a:ext>
            </a:extLst>
          </p:cNvPr>
          <p:cNvCxnSpPr>
            <a:cxnSpLocks/>
          </p:cNvCxnSpPr>
          <p:nvPr/>
        </p:nvCxnSpPr>
        <p:spPr>
          <a:xfrm>
            <a:off x="10961663" y="5164600"/>
            <a:ext cx="330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030FC8F-FAA7-EB32-3435-646984485392}"/>
              </a:ext>
            </a:extLst>
          </p:cNvPr>
          <p:cNvCxnSpPr>
            <a:cxnSpLocks/>
          </p:cNvCxnSpPr>
          <p:nvPr/>
        </p:nvCxnSpPr>
        <p:spPr>
          <a:xfrm>
            <a:off x="9142401" y="5164601"/>
            <a:ext cx="354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D747B09-4CD6-6BDB-51E7-01544CD13C3E}"/>
              </a:ext>
            </a:extLst>
          </p:cNvPr>
          <p:cNvSpPr txBox="1"/>
          <p:nvPr/>
        </p:nvSpPr>
        <p:spPr>
          <a:xfrm>
            <a:off x="8842110" y="4980042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C23149-D2B8-2198-8226-07C0BEE2581B}"/>
              </a:ext>
            </a:extLst>
          </p:cNvPr>
          <p:cNvSpPr txBox="1"/>
          <p:nvPr/>
        </p:nvSpPr>
        <p:spPr>
          <a:xfrm>
            <a:off x="11292060" y="4980042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D05CD3-2080-EF25-9B76-03C7C4806055}"/>
              </a:ext>
            </a:extLst>
          </p:cNvPr>
          <p:cNvSpPr txBox="1"/>
          <p:nvPr/>
        </p:nvSpPr>
        <p:spPr>
          <a:xfrm>
            <a:off x="10070792" y="6109891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806783-991A-30FC-A2DA-1E20B65EC7B4}"/>
              </a:ext>
            </a:extLst>
          </p:cNvPr>
          <p:cNvSpPr txBox="1"/>
          <p:nvPr/>
        </p:nvSpPr>
        <p:spPr>
          <a:xfrm>
            <a:off x="10049820" y="3878725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B9D0DB5-A96B-2BCD-8455-2351C9854678}"/>
              </a:ext>
            </a:extLst>
          </p:cNvPr>
          <p:cNvCxnSpPr>
            <a:cxnSpLocks/>
          </p:cNvCxnSpPr>
          <p:nvPr/>
        </p:nvCxnSpPr>
        <p:spPr>
          <a:xfrm flipH="1" flipV="1">
            <a:off x="8112154" y="3791219"/>
            <a:ext cx="1379887" cy="16359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E7EA181-45F9-C8D7-A5B9-B3E0CAA446CB}"/>
              </a:ext>
            </a:extLst>
          </p:cNvPr>
          <p:cNvCxnSpPr>
            <a:cxnSpLocks/>
          </p:cNvCxnSpPr>
          <p:nvPr/>
        </p:nvCxnSpPr>
        <p:spPr>
          <a:xfrm flipH="1">
            <a:off x="9977098" y="1462037"/>
            <a:ext cx="1926" cy="329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FEE7B78-E4DF-8567-253A-D433C1149F88}"/>
              </a:ext>
            </a:extLst>
          </p:cNvPr>
          <p:cNvCxnSpPr>
            <a:cxnSpLocks/>
          </p:cNvCxnSpPr>
          <p:nvPr/>
        </p:nvCxnSpPr>
        <p:spPr>
          <a:xfrm>
            <a:off x="9662196" y="1475298"/>
            <a:ext cx="0" cy="329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FE5888A-391F-3314-4B45-AAC5B594B45A}"/>
              </a:ext>
            </a:extLst>
          </p:cNvPr>
          <p:cNvCxnSpPr>
            <a:cxnSpLocks/>
          </p:cNvCxnSpPr>
          <p:nvPr/>
        </p:nvCxnSpPr>
        <p:spPr>
          <a:xfrm flipH="1">
            <a:off x="10656774" y="1456151"/>
            <a:ext cx="1926" cy="329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F9BC1B-2E00-5CE0-73E1-4F21FDBCE506}"/>
              </a:ext>
            </a:extLst>
          </p:cNvPr>
          <p:cNvCxnSpPr>
            <a:cxnSpLocks/>
          </p:cNvCxnSpPr>
          <p:nvPr/>
        </p:nvCxnSpPr>
        <p:spPr>
          <a:xfrm>
            <a:off x="10481009" y="1456151"/>
            <a:ext cx="0" cy="329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156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4176" y="234913"/>
            <a:ext cx="9330813" cy="476198"/>
          </a:xfrm>
        </p:spPr>
        <p:txBody>
          <a:bodyPr/>
          <a:lstStyle/>
          <a:p>
            <a:r>
              <a:rPr lang="en-US" dirty="0"/>
              <a:t>Stopband Analysis of Unit Cell</a:t>
            </a:r>
          </a:p>
          <a:p>
            <a:r>
              <a:rPr lang="en-US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B13259-5AC7-52FA-87EA-F5C646FDEDEA}"/>
              </a:ext>
            </a:extLst>
          </p:cNvPr>
          <p:cNvSpPr txBox="1"/>
          <p:nvPr/>
        </p:nvSpPr>
        <p:spPr>
          <a:xfrm>
            <a:off x="465805" y="1433772"/>
            <a:ext cx="5531824" cy="1987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The stopband frequency range of 1250-2200 Hz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Corresponds closely to the frequencies of the traffic noise spectrum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By targeting this frequency range, the barrier can efficiently attenuate the most noise sources.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9C423C-2742-5262-E604-1B7532B8C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5" t="5474" b="2769"/>
          <a:stretch/>
        </p:blipFill>
        <p:spPr>
          <a:xfrm>
            <a:off x="6653578" y="3209137"/>
            <a:ext cx="5278188" cy="32322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D1917E-6EE6-579E-36E2-9570F16C6FCA}"/>
              </a:ext>
            </a:extLst>
          </p:cNvPr>
          <p:cNvSpPr/>
          <p:nvPr/>
        </p:nvSpPr>
        <p:spPr>
          <a:xfrm>
            <a:off x="7020658" y="4642338"/>
            <a:ext cx="4796203" cy="70566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Complete Stopband 1250 – 2200 Hz</a:t>
            </a:r>
            <a:endParaRPr lang="en-GB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A58D8917-9290-9A45-FBAC-0914B0B903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5" r="4408"/>
          <a:stretch/>
        </p:blipFill>
        <p:spPr>
          <a:xfrm>
            <a:off x="6653578" y="727870"/>
            <a:ext cx="2029028" cy="15809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FD2CB3-89C3-084D-1BC1-1051AD544E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6" t="294" r="41049" b="95008"/>
          <a:stretch/>
        </p:blipFill>
        <p:spPr>
          <a:xfrm>
            <a:off x="6653578" y="2277919"/>
            <a:ext cx="2029027" cy="298726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47507AFE-FE10-11C1-45AD-0E5E9CED2466}"/>
              </a:ext>
            </a:extLst>
          </p:cNvPr>
          <p:cNvSpPr/>
          <p:nvPr/>
        </p:nvSpPr>
        <p:spPr>
          <a:xfrm>
            <a:off x="9894989" y="1103882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52823C2-5B89-10C2-456A-006956E59A23}"/>
              </a:ext>
            </a:extLst>
          </p:cNvPr>
          <p:cNvSpPr/>
          <p:nvPr/>
        </p:nvSpPr>
        <p:spPr>
          <a:xfrm>
            <a:off x="10326178" y="1103882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7B4220F-28AB-537A-3AC6-A16B99B58210}"/>
              </a:ext>
            </a:extLst>
          </p:cNvPr>
          <p:cNvSpPr/>
          <p:nvPr/>
        </p:nvSpPr>
        <p:spPr>
          <a:xfrm>
            <a:off x="10757367" y="1103882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D8906E3-70E2-EC62-3F97-12C220669CA3}"/>
              </a:ext>
            </a:extLst>
          </p:cNvPr>
          <p:cNvSpPr/>
          <p:nvPr/>
        </p:nvSpPr>
        <p:spPr>
          <a:xfrm>
            <a:off x="9894989" y="1591801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B400A26-4091-1220-6E4E-5EB38D0C7C71}"/>
              </a:ext>
            </a:extLst>
          </p:cNvPr>
          <p:cNvSpPr/>
          <p:nvPr/>
        </p:nvSpPr>
        <p:spPr>
          <a:xfrm>
            <a:off x="9894989" y="2078135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23165F4-969D-4BE9-507A-0E47C681470E}"/>
              </a:ext>
            </a:extLst>
          </p:cNvPr>
          <p:cNvSpPr/>
          <p:nvPr/>
        </p:nvSpPr>
        <p:spPr>
          <a:xfrm>
            <a:off x="10326178" y="1591800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727E43D-A586-8A2A-45A3-07CB4896316A}"/>
              </a:ext>
            </a:extLst>
          </p:cNvPr>
          <p:cNvSpPr/>
          <p:nvPr/>
        </p:nvSpPr>
        <p:spPr>
          <a:xfrm>
            <a:off x="10326178" y="2078134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7843007-12D7-B9DD-86EE-58CE94F67384}"/>
              </a:ext>
            </a:extLst>
          </p:cNvPr>
          <p:cNvSpPr/>
          <p:nvPr/>
        </p:nvSpPr>
        <p:spPr>
          <a:xfrm>
            <a:off x="10757367" y="1591800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0328F62-B966-D884-65F1-C24C8BA8DA04}"/>
              </a:ext>
            </a:extLst>
          </p:cNvPr>
          <p:cNvSpPr/>
          <p:nvPr/>
        </p:nvSpPr>
        <p:spPr>
          <a:xfrm>
            <a:off x="10757367" y="2078134"/>
            <a:ext cx="318782" cy="369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E8EFA8D-661C-B954-C49B-3343E8FF58F4}"/>
              </a:ext>
            </a:extLst>
          </p:cNvPr>
          <p:cNvSpPr/>
          <p:nvPr/>
        </p:nvSpPr>
        <p:spPr>
          <a:xfrm>
            <a:off x="9782582" y="2021349"/>
            <a:ext cx="514408" cy="47619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dashDot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1242134773">
                  <a:custGeom>
                    <a:avLst/>
                    <a:gdLst>
                      <a:gd name="connsiteX0" fmla="*/ 0 w 507374"/>
                      <a:gd name="connsiteY0" fmla="*/ 0 h 476199"/>
                      <a:gd name="connsiteX1" fmla="*/ 507374 w 507374"/>
                      <a:gd name="connsiteY1" fmla="*/ 0 h 476199"/>
                      <a:gd name="connsiteX2" fmla="*/ 507374 w 507374"/>
                      <a:gd name="connsiteY2" fmla="*/ 476199 h 476199"/>
                      <a:gd name="connsiteX3" fmla="*/ 0 w 507374"/>
                      <a:gd name="connsiteY3" fmla="*/ 476199 h 476199"/>
                      <a:gd name="connsiteX4" fmla="*/ 0 w 507374"/>
                      <a:gd name="connsiteY4" fmla="*/ 0 h 476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7374" h="476199" extrusionOk="0">
                        <a:moveTo>
                          <a:pt x="0" y="0"/>
                        </a:moveTo>
                        <a:cubicBezTo>
                          <a:pt x="224950" y="-20931"/>
                          <a:pt x="257569" y="279"/>
                          <a:pt x="507374" y="0"/>
                        </a:cubicBezTo>
                        <a:cubicBezTo>
                          <a:pt x="516377" y="138569"/>
                          <a:pt x="467293" y="378011"/>
                          <a:pt x="507374" y="476199"/>
                        </a:cubicBezTo>
                        <a:cubicBezTo>
                          <a:pt x="256537" y="479876"/>
                          <a:pt x="130855" y="467907"/>
                          <a:pt x="0" y="476199"/>
                        </a:cubicBezTo>
                        <a:cubicBezTo>
                          <a:pt x="-42849" y="363949"/>
                          <a:pt x="48394" y="20653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06DEA89-C446-CD71-2495-5A32A5E957E0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8581093" y="2251889"/>
            <a:ext cx="1201489" cy="756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02EF407-CE6C-0C97-5FF1-CAC25CD8A635}"/>
              </a:ext>
            </a:extLst>
          </p:cNvPr>
          <p:cNvCxnSpPr>
            <a:cxnSpLocks/>
          </p:cNvCxnSpPr>
          <p:nvPr/>
        </p:nvCxnSpPr>
        <p:spPr>
          <a:xfrm flipV="1">
            <a:off x="10485569" y="798266"/>
            <a:ext cx="0" cy="246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DB8B9FD-DABD-E2AD-6A22-8DF6EA320AF4}"/>
              </a:ext>
            </a:extLst>
          </p:cNvPr>
          <p:cNvCxnSpPr>
            <a:cxnSpLocks/>
          </p:cNvCxnSpPr>
          <p:nvPr/>
        </p:nvCxnSpPr>
        <p:spPr>
          <a:xfrm>
            <a:off x="10485569" y="2497548"/>
            <a:ext cx="0" cy="312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0370ED1-27D4-E2EC-73B1-2D8C8BEE6558}"/>
              </a:ext>
            </a:extLst>
          </p:cNvPr>
          <p:cNvCxnSpPr>
            <a:cxnSpLocks/>
          </p:cNvCxnSpPr>
          <p:nvPr/>
        </p:nvCxnSpPr>
        <p:spPr>
          <a:xfrm>
            <a:off x="11238021" y="1776358"/>
            <a:ext cx="330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B216777-56FC-A7AE-32F9-D57803DD0D2F}"/>
              </a:ext>
            </a:extLst>
          </p:cNvPr>
          <p:cNvCxnSpPr>
            <a:cxnSpLocks/>
          </p:cNvCxnSpPr>
          <p:nvPr/>
        </p:nvCxnSpPr>
        <p:spPr>
          <a:xfrm>
            <a:off x="9418759" y="1776359"/>
            <a:ext cx="354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8BB535C-B88D-AC12-E952-127C69187566}"/>
              </a:ext>
            </a:extLst>
          </p:cNvPr>
          <p:cNvSpPr txBox="1"/>
          <p:nvPr/>
        </p:nvSpPr>
        <p:spPr>
          <a:xfrm>
            <a:off x="9118468" y="1591800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DF6C58D-9FD5-A18B-CFF4-AF3266682348}"/>
              </a:ext>
            </a:extLst>
          </p:cNvPr>
          <p:cNvSpPr txBox="1"/>
          <p:nvPr/>
        </p:nvSpPr>
        <p:spPr>
          <a:xfrm>
            <a:off x="11568418" y="1591800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214DDFE-C7EC-207D-6D86-AAAFCDC6B070}"/>
              </a:ext>
            </a:extLst>
          </p:cNvPr>
          <p:cNvSpPr txBox="1"/>
          <p:nvPr/>
        </p:nvSpPr>
        <p:spPr>
          <a:xfrm>
            <a:off x="10347150" y="2721649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35D98D-9850-270F-55A0-6675CF5A1757}"/>
              </a:ext>
            </a:extLst>
          </p:cNvPr>
          <p:cNvSpPr txBox="1"/>
          <p:nvPr/>
        </p:nvSpPr>
        <p:spPr>
          <a:xfrm>
            <a:off x="10326178" y="490483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D127A8A-CBBD-60C3-21FA-94D2E71A91E6}"/>
              </a:ext>
            </a:extLst>
          </p:cNvPr>
          <p:cNvSpPr txBox="1"/>
          <p:nvPr/>
        </p:nvSpPr>
        <p:spPr>
          <a:xfrm>
            <a:off x="6285372" y="3209137"/>
            <a:ext cx="369332" cy="25487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it-IT" sz="1200" dirty="0"/>
              <a:t>Frequency  (Hz)</a:t>
            </a:r>
            <a:endParaRPr lang="en-GB" sz="12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11297E4-7975-7FAF-CF5F-4871A71E8D67}"/>
              </a:ext>
            </a:extLst>
          </p:cNvPr>
          <p:cNvSpPr txBox="1"/>
          <p:nvPr/>
        </p:nvSpPr>
        <p:spPr>
          <a:xfrm rot="16200000">
            <a:off x="9108006" y="3895581"/>
            <a:ext cx="369332" cy="527818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it-IT" sz="1200" dirty="0"/>
              <a:t>Wave </a:t>
            </a:r>
            <a:r>
              <a:rPr lang="it-IT" sz="1200" dirty="0" err="1"/>
              <a:t>Vector</a:t>
            </a:r>
            <a:r>
              <a:rPr lang="it-IT" sz="1200" dirty="0"/>
              <a:t> (k)</a:t>
            </a:r>
            <a:endParaRPr lang="en-GB" sz="1200" dirty="0"/>
          </a:p>
        </p:txBody>
      </p:sp>
      <p:pic>
        <p:nvPicPr>
          <p:cNvPr id="4" name="Picture 3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48B99B02-9776-0C12-6338-B6127B51A3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10" y="3619173"/>
            <a:ext cx="4951971" cy="27519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DB6970-ED86-E2B0-14B6-08A69EEE3D49}"/>
              </a:ext>
            </a:extLst>
          </p:cNvPr>
          <p:cNvSpPr txBox="1"/>
          <p:nvPr/>
        </p:nvSpPr>
        <p:spPr>
          <a:xfrm>
            <a:off x="493182" y="6387929"/>
            <a:ext cx="51042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0" i="0" dirty="0">
                <a:solidFill>
                  <a:srgbClr val="1F1F1F"/>
                </a:solidFill>
                <a:effectLst/>
              </a:rPr>
              <a:t>Road traffic Noise </a:t>
            </a:r>
            <a:r>
              <a:rPr lang="en-GB" sz="1400" dirty="0">
                <a:solidFill>
                  <a:srgbClr val="1F1F1F"/>
                </a:solidFill>
              </a:rPr>
              <a:t>S</a:t>
            </a:r>
            <a:r>
              <a:rPr lang="en-GB" sz="1400" b="0" i="0" dirty="0">
                <a:solidFill>
                  <a:srgbClr val="1F1F1F"/>
                </a:solidFill>
                <a:effectLst/>
              </a:rPr>
              <a:t>pectrum [</a:t>
            </a:r>
            <a:r>
              <a:rPr lang="en-GB" sz="1400" b="0" i="0" dirty="0">
                <a:solidFill>
                  <a:srgbClr val="1F1F1F"/>
                </a:solidFill>
                <a:effectLst/>
                <a:hlinkClick r:id="" action="ppaction://noaction"/>
              </a:rPr>
              <a:t>2</a:t>
            </a:r>
            <a:r>
              <a:rPr lang="en-GB" sz="1400" b="0" i="0" dirty="0">
                <a:solidFill>
                  <a:srgbClr val="1F1F1F"/>
                </a:solidFill>
                <a:effectLst/>
              </a:rPr>
              <a:t>]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BF79ED2-51DE-D891-BC8A-90963F814076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5597481" y="4995169"/>
            <a:ext cx="1291292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013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8A94BA-146F-8273-BF3F-0330FD1FD4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2A38F-49CB-AEFB-4B09-833B1D108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5E42D-655B-4C7B-8A87-F4F9816EA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A7546-A7DC-A27F-6831-1D5FF24F5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33CC77-B0C5-AFA9-3820-774146D64A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5811" y="5131824"/>
            <a:ext cx="804827" cy="473075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C98877-870C-7F02-7A2B-9BFCD681C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6137F9-5B5E-ECC3-7A04-0C3602C8DB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Objective and modeling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9CDA64-C01B-D9F8-80D0-35790683C7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Stopband Analysis on Unit Cell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92C3F7-288F-501F-9373-A2B49AB973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Sound Transmission Loss Analysis on semi-infinite extended barriers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0A77A8-352A-8158-A1C9-31CAB1EE63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Sound Transmission Loss Analysis on finite height barrier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443EB47-4DBC-B12E-EA66-E26C3CC88988}"/>
              </a:ext>
            </a:extLst>
          </p:cNvPr>
          <p:cNvSpPr txBox="1">
            <a:spLocks/>
          </p:cNvSpPr>
          <p:nvPr/>
        </p:nvSpPr>
        <p:spPr>
          <a:xfrm>
            <a:off x="5565811" y="6105216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A0E4FB1-5326-23CB-4F76-BB1E98BC8AC3}"/>
              </a:ext>
            </a:extLst>
          </p:cNvPr>
          <p:cNvSpPr txBox="1">
            <a:spLocks/>
          </p:cNvSpPr>
          <p:nvPr/>
        </p:nvSpPr>
        <p:spPr>
          <a:xfrm>
            <a:off x="6764900" y="610521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lnSpc>
                <a:spcPct val="90000"/>
              </a:lnSpc>
              <a:spcBef>
                <a:spcPts val="79"/>
              </a:spcBef>
              <a:buFont typeface="Arial" panose="020B0604020202020204" pitchFamily="34" charset="0"/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Summary and 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08D46C-5FCB-BE5E-3DAB-491137EB8049}"/>
              </a:ext>
            </a:extLst>
          </p:cNvPr>
          <p:cNvSpPr/>
          <p:nvPr/>
        </p:nvSpPr>
        <p:spPr>
          <a:xfrm>
            <a:off x="5728388" y="4954465"/>
            <a:ext cx="6156356" cy="174913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596895-3686-8269-AA82-CEFD8678EC8C}"/>
              </a:ext>
            </a:extLst>
          </p:cNvPr>
          <p:cNvSpPr/>
          <p:nvPr/>
        </p:nvSpPr>
        <p:spPr>
          <a:xfrm>
            <a:off x="5827245" y="1170774"/>
            <a:ext cx="6156356" cy="266691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156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Sensitivity Analysis: Number of Unit Cells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64C05F-FD97-A053-92E3-E0CF753E05A0}"/>
              </a:ext>
            </a:extLst>
          </p:cNvPr>
          <p:cNvSpPr txBox="1"/>
          <p:nvPr/>
        </p:nvSpPr>
        <p:spPr>
          <a:xfrm>
            <a:off x="177213" y="4028659"/>
            <a:ext cx="5288621" cy="2181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Barriers extend infinitely vertically and perpendicular to wave propagation 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Evaluated the effect of varying unit cell numbers along wave direction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Reduction of unit cells impact sound attenuation due to less scattering. 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Spacing order coincidence with wavelength affects frequency shift and creates conditions for constructive interference (Braggs Effect).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4BD5AEF8-78EB-40D6-A347-D6BCC0D094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4233483"/>
              </p:ext>
            </p:extLst>
          </p:nvPr>
        </p:nvGraphicFramePr>
        <p:xfrm>
          <a:off x="6120913" y="822387"/>
          <a:ext cx="5893874" cy="2927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3BCFFE4E-21A9-4B2A-9608-D3A40969CF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6482572"/>
              </p:ext>
            </p:extLst>
          </p:nvPr>
        </p:nvGraphicFramePr>
        <p:xfrm>
          <a:off x="6120913" y="3749918"/>
          <a:ext cx="5893874" cy="2866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EC9A7D40-263E-DF6E-E59B-784AD2A6EF5D}"/>
              </a:ext>
            </a:extLst>
          </p:cNvPr>
          <p:cNvSpPr/>
          <p:nvPr/>
        </p:nvSpPr>
        <p:spPr>
          <a:xfrm>
            <a:off x="10425405" y="952152"/>
            <a:ext cx="891903" cy="204463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F86C29-9CC1-2A99-6399-BB8AD6AC52EB}"/>
              </a:ext>
            </a:extLst>
          </p:cNvPr>
          <p:cNvSpPr/>
          <p:nvPr/>
        </p:nvSpPr>
        <p:spPr>
          <a:xfrm>
            <a:off x="10755115" y="3749919"/>
            <a:ext cx="897623" cy="193108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FC846B0-58A0-B2DB-754F-0AF35B447409}"/>
              </a:ext>
            </a:extLst>
          </p:cNvPr>
          <p:cNvCxnSpPr>
            <a:cxnSpLocks/>
          </p:cNvCxnSpPr>
          <p:nvPr/>
        </p:nvCxnSpPr>
        <p:spPr>
          <a:xfrm flipV="1">
            <a:off x="3171486" y="1242487"/>
            <a:ext cx="0" cy="246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60367F9-8C5F-667C-E80E-17D63D918767}"/>
              </a:ext>
            </a:extLst>
          </p:cNvPr>
          <p:cNvCxnSpPr>
            <a:cxnSpLocks/>
          </p:cNvCxnSpPr>
          <p:nvPr/>
        </p:nvCxnSpPr>
        <p:spPr>
          <a:xfrm>
            <a:off x="3171486" y="3154501"/>
            <a:ext cx="0" cy="318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5B37EFE-5E7D-5797-A18B-26A6B03C0203}"/>
              </a:ext>
            </a:extLst>
          </p:cNvPr>
          <p:cNvSpPr txBox="1"/>
          <p:nvPr/>
        </p:nvSpPr>
        <p:spPr>
          <a:xfrm>
            <a:off x="3007943" y="3373087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5A70EB7-C23E-94DE-E32E-E3E86415D419}"/>
              </a:ext>
            </a:extLst>
          </p:cNvPr>
          <p:cNvSpPr txBox="1"/>
          <p:nvPr/>
        </p:nvSpPr>
        <p:spPr>
          <a:xfrm>
            <a:off x="3007942" y="946437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C3D9CA58-0ADC-F57A-2415-F20F7EEE97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2610" y="1669408"/>
            <a:ext cx="1217752" cy="1402041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95459697-778B-60E7-041B-5A967D2BDABD}"/>
              </a:ext>
            </a:extLst>
          </p:cNvPr>
          <p:cNvSpPr/>
          <p:nvPr/>
        </p:nvSpPr>
        <p:spPr>
          <a:xfrm>
            <a:off x="2450719" y="1651254"/>
            <a:ext cx="1441534" cy="243323"/>
          </a:xfrm>
          <a:prstGeom prst="rect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4A58656-65F4-6E2C-086C-A277991D38DB}"/>
              </a:ext>
            </a:extLst>
          </p:cNvPr>
          <p:cNvSpPr/>
          <p:nvPr/>
        </p:nvSpPr>
        <p:spPr>
          <a:xfrm>
            <a:off x="2450719" y="1963419"/>
            <a:ext cx="1166918" cy="234109"/>
          </a:xfrm>
          <a:prstGeom prst="rect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7136518-9237-A1B9-8A9D-67B348409EF7}"/>
              </a:ext>
            </a:extLst>
          </p:cNvPr>
          <p:cNvSpPr/>
          <p:nvPr/>
        </p:nvSpPr>
        <p:spPr>
          <a:xfrm>
            <a:off x="2450719" y="2265173"/>
            <a:ext cx="859186" cy="234109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19BB5AD-2514-E3EE-97F6-DE363F39C517}"/>
              </a:ext>
            </a:extLst>
          </p:cNvPr>
          <p:cNvSpPr/>
          <p:nvPr/>
        </p:nvSpPr>
        <p:spPr>
          <a:xfrm>
            <a:off x="2450719" y="2566927"/>
            <a:ext cx="596138" cy="231045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ED11F28-F33D-2CBA-E613-F4D2070BE1EF}"/>
              </a:ext>
            </a:extLst>
          </p:cNvPr>
          <p:cNvSpPr/>
          <p:nvPr/>
        </p:nvSpPr>
        <p:spPr>
          <a:xfrm>
            <a:off x="2450719" y="2829557"/>
            <a:ext cx="402094" cy="252420"/>
          </a:xfrm>
          <a:prstGeom prst="rect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2D54E5E-3D32-C6A4-F4D5-A4D0B0838164}"/>
              </a:ext>
            </a:extLst>
          </p:cNvPr>
          <p:cNvSpPr txBox="1"/>
          <p:nvPr/>
        </p:nvSpPr>
        <p:spPr>
          <a:xfrm>
            <a:off x="3892253" y="1635084"/>
            <a:ext cx="45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5U</a:t>
            </a:r>
            <a:r>
              <a:rPr lang="en-GB" sz="1200" dirty="0"/>
              <a:t>C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4E87189-266A-984F-8DD4-FA88549E4860}"/>
              </a:ext>
            </a:extLst>
          </p:cNvPr>
          <p:cNvSpPr txBox="1"/>
          <p:nvPr/>
        </p:nvSpPr>
        <p:spPr>
          <a:xfrm>
            <a:off x="3639658" y="1937723"/>
            <a:ext cx="45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4U</a:t>
            </a:r>
            <a:r>
              <a:rPr lang="en-GB" sz="1200" dirty="0"/>
              <a:t>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FDFF8D4-EA5E-BC77-66F2-D425C8ED61FD}"/>
              </a:ext>
            </a:extLst>
          </p:cNvPr>
          <p:cNvSpPr txBox="1"/>
          <p:nvPr/>
        </p:nvSpPr>
        <p:spPr>
          <a:xfrm>
            <a:off x="3309905" y="2242233"/>
            <a:ext cx="45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3U</a:t>
            </a:r>
            <a:r>
              <a:rPr lang="en-GB" sz="1200" dirty="0"/>
              <a:t>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F8AFB0F-D0C2-6D32-44D1-93C85627270D}"/>
              </a:ext>
            </a:extLst>
          </p:cNvPr>
          <p:cNvSpPr txBox="1"/>
          <p:nvPr/>
        </p:nvSpPr>
        <p:spPr>
          <a:xfrm>
            <a:off x="3034178" y="2545184"/>
            <a:ext cx="45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4U</a:t>
            </a:r>
            <a:r>
              <a:rPr lang="en-GB" sz="1200" dirty="0"/>
              <a:t>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4E015CF-B62C-3E06-A05F-AEE0176C7538}"/>
              </a:ext>
            </a:extLst>
          </p:cNvPr>
          <p:cNvSpPr txBox="1"/>
          <p:nvPr/>
        </p:nvSpPr>
        <p:spPr>
          <a:xfrm>
            <a:off x="2851938" y="2808317"/>
            <a:ext cx="45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1U</a:t>
            </a:r>
            <a:r>
              <a:rPr lang="en-GB" sz="1200" dirty="0"/>
              <a:t>C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CD2215E-7DE9-1415-929F-FE472EC9C0A8}"/>
              </a:ext>
            </a:extLst>
          </p:cNvPr>
          <p:cNvCxnSpPr/>
          <p:nvPr/>
        </p:nvCxnSpPr>
        <p:spPr>
          <a:xfrm>
            <a:off x="1612573" y="1772915"/>
            <a:ext cx="771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8B2C310-5274-B996-642D-4F0A4F5B22C0}"/>
              </a:ext>
            </a:extLst>
          </p:cNvPr>
          <p:cNvCxnSpPr/>
          <p:nvPr/>
        </p:nvCxnSpPr>
        <p:spPr>
          <a:xfrm>
            <a:off x="1612572" y="2076222"/>
            <a:ext cx="771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04F9AA75-0F6F-FA13-2D60-B7D120EEFE53}"/>
              </a:ext>
            </a:extLst>
          </p:cNvPr>
          <p:cNvCxnSpPr/>
          <p:nvPr/>
        </p:nvCxnSpPr>
        <p:spPr>
          <a:xfrm>
            <a:off x="1612571" y="2370428"/>
            <a:ext cx="771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652185A-6F4D-CB5C-F153-E0748E0BA7DE}"/>
              </a:ext>
            </a:extLst>
          </p:cNvPr>
          <p:cNvCxnSpPr/>
          <p:nvPr/>
        </p:nvCxnSpPr>
        <p:spPr>
          <a:xfrm>
            <a:off x="1597190" y="2682449"/>
            <a:ext cx="771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9BDEF524-C4CB-2B74-974B-A6BDD5188A57}"/>
              </a:ext>
            </a:extLst>
          </p:cNvPr>
          <p:cNvCxnSpPr/>
          <p:nvPr/>
        </p:nvCxnSpPr>
        <p:spPr>
          <a:xfrm>
            <a:off x="1597189" y="2931322"/>
            <a:ext cx="771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D7D27E4-EFC3-BF1E-B483-0FBF52153F1A}"/>
              </a:ext>
            </a:extLst>
          </p:cNvPr>
          <p:cNvSpPr txBox="1"/>
          <p:nvPr/>
        </p:nvSpPr>
        <p:spPr>
          <a:xfrm>
            <a:off x="1579656" y="1238970"/>
            <a:ext cx="82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Incoming Wave </a:t>
            </a:r>
            <a:endParaRPr lang="en-GB" sz="12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C8B9CAD7-E395-270E-5B16-42D16EA58F65}"/>
              </a:ext>
            </a:extLst>
          </p:cNvPr>
          <p:cNvSpPr/>
          <p:nvPr/>
        </p:nvSpPr>
        <p:spPr>
          <a:xfrm>
            <a:off x="6071088" y="1937723"/>
            <a:ext cx="124613" cy="2927532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B8AF4F-5E40-B37F-64AF-FA82251D392B}"/>
              </a:ext>
            </a:extLst>
          </p:cNvPr>
          <p:cNvSpPr txBox="1"/>
          <p:nvPr/>
        </p:nvSpPr>
        <p:spPr>
          <a:xfrm>
            <a:off x="5462213" y="3223566"/>
            <a:ext cx="724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Different Scales</a:t>
            </a:r>
          </a:p>
        </p:txBody>
      </p:sp>
    </p:spTree>
    <p:extLst>
      <p:ext uri="{BB962C8B-B14F-4D97-AF65-F5344CB8AC3E}">
        <p14:creationId xmlns:p14="http://schemas.microsoft.com/office/powerpoint/2010/main" val="3774314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688" y="441532"/>
            <a:ext cx="9288320" cy="476198"/>
          </a:xfrm>
        </p:spPr>
        <p:txBody>
          <a:bodyPr/>
          <a:lstStyle/>
          <a:p>
            <a:r>
              <a:rPr lang="en-US" dirty="0"/>
              <a:t>Geometric Analysis of Unit Cell </a:t>
            </a:r>
          </a:p>
          <a:p>
            <a:r>
              <a:rPr lang="en-US" dirty="0"/>
              <a:t> 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3883CFC-A5CC-C1F9-C2D0-69E9CBC8DF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446646"/>
              </p:ext>
            </p:extLst>
          </p:nvPr>
        </p:nvGraphicFramePr>
        <p:xfrm>
          <a:off x="6096000" y="755692"/>
          <a:ext cx="5931877" cy="301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B8C49D5-541B-460A-ABFA-B89F8E304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84" y="1050198"/>
            <a:ext cx="1982292" cy="1467470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AA273D4-A049-419A-B967-3F14B6F0C1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0335207"/>
              </p:ext>
            </p:extLst>
          </p:nvPr>
        </p:nvGraphicFramePr>
        <p:xfrm>
          <a:off x="6113827" y="3727256"/>
          <a:ext cx="5931877" cy="3042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A745D92-3EB7-10D7-44E3-F5D604EBBA41}"/>
              </a:ext>
            </a:extLst>
          </p:cNvPr>
          <p:cNvSpPr/>
          <p:nvPr/>
        </p:nvSpPr>
        <p:spPr>
          <a:xfrm>
            <a:off x="9756397" y="940717"/>
            <a:ext cx="1475776" cy="196384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639753-C804-37D7-F215-FCD61BACDD7E}"/>
              </a:ext>
            </a:extLst>
          </p:cNvPr>
          <p:cNvSpPr/>
          <p:nvPr/>
        </p:nvSpPr>
        <p:spPr>
          <a:xfrm>
            <a:off x="9756397" y="3798033"/>
            <a:ext cx="1475776" cy="1925759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42CBCD-9341-4933-5132-A7D50E6193DB}"/>
              </a:ext>
            </a:extLst>
          </p:cNvPr>
          <p:cNvSpPr txBox="1"/>
          <p:nvPr/>
        </p:nvSpPr>
        <p:spPr>
          <a:xfrm>
            <a:off x="549035" y="2951999"/>
            <a:ext cx="5582618" cy="347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Parametric analysis varies gap (c) and barrier diameter (d) for STL influence.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Increasing unit cell diameter enhances STL but reduces ventilation.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Wider gaps compromise noise mitigation but improve ventilation.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Sensitivity analysis explores barrier diameter and gap effects on stopband.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This relationship validates the barrier's ability to block specific frequencies.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Despite STL values, getting a peak within the same stopband frequency range.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Identify design configurations that maximize noise reduction effectiveness.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Unit Cell Symmetry and Homogeneity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FE2B264-BE1D-B6A6-304D-26DA99E2F626}"/>
              </a:ext>
            </a:extLst>
          </p:cNvPr>
          <p:cNvCxnSpPr>
            <a:cxnSpLocks/>
          </p:cNvCxnSpPr>
          <p:nvPr/>
        </p:nvCxnSpPr>
        <p:spPr>
          <a:xfrm flipV="1">
            <a:off x="4115475" y="1208959"/>
            <a:ext cx="0" cy="246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CBAE5E8-33ED-1FFE-BCCF-62C6EFEA02C1}"/>
              </a:ext>
            </a:extLst>
          </p:cNvPr>
          <p:cNvSpPr txBox="1"/>
          <p:nvPr/>
        </p:nvSpPr>
        <p:spPr>
          <a:xfrm>
            <a:off x="3909583" y="2257222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3B3081-1613-71C4-9FC5-FD489C04BE4A}"/>
              </a:ext>
            </a:extLst>
          </p:cNvPr>
          <p:cNvSpPr txBox="1"/>
          <p:nvPr/>
        </p:nvSpPr>
        <p:spPr>
          <a:xfrm>
            <a:off x="3951800" y="876263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084777-C315-A272-3399-961B329450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1996"/>
          <a:stretch/>
        </p:blipFill>
        <p:spPr>
          <a:xfrm>
            <a:off x="4014576" y="1617141"/>
            <a:ext cx="1217752" cy="2524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4D1E1A6-E13E-3150-643F-0823D7DB7CDA}"/>
              </a:ext>
            </a:extLst>
          </p:cNvPr>
          <p:cNvSpPr/>
          <p:nvPr/>
        </p:nvSpPr>
        <p:spPr>
          <a:xfrm>
            <a:off x="3909583" y="1572453"/>
            <a:ext cx="402094" cy="369332"/>
          </a:xfrm>
          <a:prstGeom prst="rect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18C83D-63D1-95EE-F3E1-EE518AAFA1C9}"/>
              </a:ext>
            </a:extLst>
          </p:cNvPr>
          <p:cNvSpPr txBox="1"/>
          <p:nvPr/>
        </p:nvSpPr>
        <p:spPr>
          <a:xfrm>
            <a:off x="4376728" y="1614235"/>
            <a:ext cx="45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1U</a:t>
            </a:r>
            <a:r>
              <a:rPr lang="en-GB" sz="1200" dirty="0"/>
              <a:t>C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A6180C3-DEE3-14CA-2B41-64DAD2CD6CE5}"/>
              </a:ext>
            </a:extLst>
          </p:cNvPr>
          <p:cNvCxnSpPr/>
          <p:nvPr/>
        </p:nvCxnSpPr>
        <p:spPr>
          <a:xfrm>
            <a:off x="2954450" y="1727790"/>
            <a:ext cx="771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1AEB75F-1434-7282-6CBB-427B965E24CE}"/>
              </a:ext>
            </a:extLst>
          </p:cNvPr>
          <p:cNvSpPr txBox="1"/>
          <p:nvPr/>
        </p:nvSpPr>
        <p:spPr>
          <a:xfrm>
            <a:off x="2810412" y="996285"/>
            <a:ext cx="82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Incoming Wave </a:t>
            </a:r>
            <a:endParaRPr lang="en-GB" sz="12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FFA342-B0EB-738E-99E8-95CE03DA6EA4}"/>
              </a:ext>
            </a:extLst>
          </p:cNvPr>
          <p:cNvCxnSpPr>
            <a:cxnSpLocks/>
          </p:cNvCxnSpPr>
          <p:nvPr/>
        </p:nvCxnSpPr>
        <p:spPr>
          <a:xfrm>
            <a:off x="4090219" y="1982329"/>
            <a:ext cx="0" cy="318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9B21B7E-571F-06D5-A86B-DABF96974708}"/>
              </a:ext>
            </a:extLst>
          </p:cNvPr>
          <p:cNvCxnSpPr>
            <a:cxnSpLocks/>
          </p:cNvCxnSpPr>
          <p:nvPr/>
        </p:nvCxnSpPr>
        <p:spPr>
          <a:xfrm>
            <a:off x="6078174" y="3679822"/>
            <a:ext cx="6113826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168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8A94BA-146F-8273-BF3F-0330FD1FD4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2A38F-49CB-AEFB-4B09-833B1D108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5E42D-655B-4C7B-8A87-F4F9816EA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A7546-A7DC-A27F-6831-1D5FF24F5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33CC77-B0C5-AFA9-3820-774146D64A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5811" y="5131824"/>
            <a:ext cx="804827" cy="473075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C98877-870C-7F02-7A2B-9BFCD681C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6137F9-5B5E-ECC3-7A04-0C3602C8DB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Objective and modeling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9CDA64-C01B-D9F8-80D0-35790683C7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Stopband Analysis on Unit Cell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92C3F7-288F-501F-9373-A2B49AB973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Sound Transmission Loss Analysis on semi-infinite extended barriers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0A77A8-352A-8158-A1C9-31CAB1EE63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Sound Transmission Loss Analysis on finite height barrier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443EB47-4DBC-B12E-EA66-E26C3CC88988}"/>
              </a:ext>
            </a:extLst>
          </p:cNvPr>
          <p:cNvSpPr txBox="1">
            <a:spLocks/>
          </p:cNvSpPr>
          <p:nvPr/>
        </p:nvSpPr>
        <p:spPr>
          <a:xfrm>
            <a:off x="5565811" y="6105216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A0E4FB1-5326-23CB-4F76-BB1E98BC8AC3}"/>
              </a:ext>
            </a:extLst>
          </p:cNvPr>
          <p:cNvSpPr txBox="1">
            <a:spLocks/>
          </p:cNvSpPr>
          <p:nvPr/>
        </p:nvSpPr>
        <p:spPr>
          <a:xfrm>
            <a:off x="6764900" y="610521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lnSpc>
                <a:spcPct val="90000"/>
              </a:lnSpc>
              <a:spcBef>
                <a:spcPts val="79"/>
              </a:spcBef>
              <a:buFont typeface="Arial" panose="020B0604020202020204" pitchFamily="34" charset="0"/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Summary and 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08D46C-5FCB-BE5E-3DAB-491137EB8049}"/>
              </a:ext>
            </a:extLst>
          </p:cNvPr>
          <p:cNvSpPr/>
          <p:nvPr/>
        </p:nvSpPr>
        <p:spPr>
          <a:xfrm>
            <a:off x="5728388" y="5860073"/>
            <a:ext cx="6156356" cy="84353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CB6EB5-9B0B-481E-ABE1-DB5323946875}"/>
              </a:ext>
            </a:extLst>
          </p:cNvPr>
          <p:cNvSpPr/>
          <p:nvPr/>
        </p:nvSpPr>
        <p:spPr>
          <a:xfrm>
            <a:off x="5827245" y="1110953"/>
            <a:ext cx="6156356" cy="375075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541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400" y="321627"/>
            <a:ext cx="9330813" cy="476198"/>
          </a:xfrm>
        </p:spPr>
        <p:txBody>
          <a:bodyPr/>
          <a:lstStyle/>
          <a:p>
            <a:r>
              <a:rPr lang="en-GB" sz="2800" dirty="0"/>
              <a:t>Semi-Infinite and Finite Unit Cell Modeling  </a:t>
            </a:r>
          </a:p>
        </p:txBody>
      </p:sp>
      <p:graphicFrame>
        <p:nvGraphicFramePr>
          <p:cNvPr id="68" name="Chart 67">
            <a:extLst>
              <a:ext uri="{FF2B5EF4-FFF2-40B4-BE49-F238E27FC236}">
                <a16:creationId xmlns:a16="http://schemas.microsoft.com/office/drawing/2014/main" id="{922E08F7-EE30-CDE4-6BCE-BF96FAE0D9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2138401"/>
              </p:ext>
            </p:extLst>
          </p:nvPr>
        </p:nvGraphicFramePr>
        <p:xfrm>
          <a:off x="6345792" y="797825"/>
          <a:ext cx="5651444" cy="2910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FF0BF7E-2111-EA50-D0FA-01783FC231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343959"/>
              </p:ext>
            </p:extLst>
          </p:nvPr>
        </p:nvGraphicFramePr>
        <p:xfrm>
          <a:off x="6345792" y="3707934"/>
          <a:ext cx="5651444" cy="2969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BFEE1B86-1875-4B5D-43CC-6DBF83263A36}"/>
              </a:ext>
            </a:extLst>
          </p:cNvPr>
          <p:cNvSpPr txBox="1">
            <a:spLocks/>
          </p:cNvSpPr>
          <p:nvPr/>
        </p:nvSpPr>
        <p:spPr>
          <a:xfrm>
            <a:off x="7715896" y="1022961"/>
            <a:ext cx="1285613" cy="314338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  <a:defRPr lang="en-US" sz="2800" kern="1200" dirty="0" smtClean="0">
                <a:solidFill>
                  <a:srgbClr val="284567"/>
                </a:solidFill>
                <a:latin typeface="Oswald SemiBold" pitchFamily="2" charset="0"/>
                <a:ea typeface="+mn-ea"/>
                <a:cs typeface="Oswald SemiBold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+mn-lt"/>
              </a:rPr>
              <a:t>Infinite Unit Cell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1AF785DB-46C8-65EB-CB44-3BD37E117E8A}"/>
              </a:ext>
            </a:extLst>
          </p:cNvPr>
          <p:cNvSpPr txBox="1">
            <a:spLocks/>
          </p:cNvSpPr>
          <p:nvPr/>
        </p:nvSpPr>
        <p:spPr>
          <a:xfrm>
            <a:off x="7660338" y="3933070"/>
            <a:ext cx="1386280" cy="381758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  <a:defRPr lang="en-US" sz="2800" kern="1200" dirty="0" smtClean="0">
                <a:solidFill>
                  <a:srgbClr val="284567"/>
                </a:solidFill>
                <a:latin typeface="Oswald SemiBold" pitchFamily="2" charset="0"/>
                <a:ea typeface="+mn-ea"/>
                <a:cs typeface="Oswald SemiBold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latin typeface="+mn-lt"/>
              </a:rPr>
              <a:t>Finite Unit Cell</a:t>
            </a:r>
          </a:p>
        </p:txBody>
      </p:sp>
      <p:pic>
        <p:nvPicPr>
          <p:cNvPr id="17" name="Picture 16" descr="A transparent cube with a circle inside&#10;&#10;Description automatically generated">
            <a:extLst>
              <a:ext uri="{FF2B5EF4-FFF2-40B4-BE49-F238E27FC236}">
                <a16:creationId xmlns:a16="http://schemas.microsoft.com/office/drawing/2014/main" id="{7A680D9F-0D6F-CFE7-D67F-309735B18A4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5" b="6543"/>
          <a:stretch/>
        </p:blipFill>
        <p:spPr>
          <a:xfrm>
            <a:off x="803646" y="1079718"/>
            <a:ext cx="2042792" cy="143672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931793B-A956-0A15-80C0-B9A97D21D5F9}"/>
              </a:ext>
            </a:extLst>
          </p:cNvPr>
          <p:cNvSpPr txBox="1"/>
          <p:nvPr/>
        </p:nvSpPr>
        <p:spPr>
          <a:xfrm>
            <a:off x="16805" y="1657435"/>
            <a:ext cx="113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4BC4BB-B654-D209-824E-CDD207ACDE4C}"/>
              </a:ext>
            </a:extLst>
          </p:cNvPr>
          <p:cNvSpPr txBox="1"/>
          <p:nvPr/>
        </p:nvSpPr>
        <p:spPr>
          <a:xfrm>
            <a:off x="16804" y="4607055"/>
            <a:ext cx="14559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Finite height Unit Cell 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898906-A0B5-5BE6-BB10-4E7640206CFF}"/>
              </a:ext>
            </a:extLst>
          </p:cNvPr>
          <p:cNvSpPr txBox="1"/>
          <p:nvPr/>
        </p:nvSpPr>
        <p:spPr>
          <a:xfrm>
            <a:off x="4131435" y="5918969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EC6D97-BBE7-98B0-3467-38552BB743E8}"/>
              </a:ext>
            </a:extLst>
          </p:cNvPr>
          <p:cNvSpPr txBox="1"/>
          <p:nvPr/>
        </p:nvSpPr>
        <p:spPr>
          <a:xfrm>
            <a:off x="4131435" y="3928639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10E00E1-9912-028A-F749-935AB88C1723}"/>
              </a:ext>
            </a:extLst>
          </p:cNvPr>
          <p:cNvCxnSpPr>
            <a:cxnSpLocks/>
          </p:cNvCxnSpPr>
          <p:nvPr/>
        </p:nvCxnSpPr>
        <p:spPr>
          <a:xfrm>
            <a:off x="4305956" y="5617500"/>
            <a:ext cx="0" cy="24598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5E93D1B-E833-B000-5D42-71A8A74168C1}"/>
              </a:ext>
            </a:extLst>
          </p:cNvPr>
          <p:cNvCxnSpPr>
            <a:cxnSpLocks/>
          </p:cNvCxnSpPr>
          <p:nvPr/>
        </p:nvCxnSpPr>
        <p:spPr>
          <a:xfrm>
            <a:off x="4305956" y="4320706"/>
            <a:ext cx="0" cy="41009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5907AB9-55CE-3CA4-867E-F8FC090658AA}"/>
              </a:ext>
            </a:extLst>
          </p:cNvPr>
          <p:cNvCxnSpPr/>
          <p:nvPr/>
        </p:nvCxnSpPr>
        <p:spPr>
          <a:xfrm>
            <a:off x="2470382" y="1472659"/>
            <a:ext cx="0" cy="7978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79C869C-B0BC-24B7-71BA-D71B506CEE8F}"/>
              </a:ext>
            </a:extLst>
          </p:cNvPr>
          <p:cNvSpPr txBox="1"/>
          <p:nvPr/>
        </p:nvSpPr>
        <p:spPr>
          <a:xfrm>
            <a:off x="2470382" y="1659582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0AB029C-525B-A7D1-5746-895A5F168C60}"/>
              </a:ext>
            </a:extLst>
          </p:cNvPr>
          <p:cNvGrpSpPr/>
          <p:nvPr/>
        </p:nvGrpSpPr>
        <p:grpSpPr>
          <a:xfrm>
            <a:off x="1316938" y="3811398"/>
            <a:ext cx="1087126" cy="2969704"/>
            <a:chOff x="1216825" y="3429000"/>
            <a:chExt cx="1209011" cy="332383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54A7790-E1D1-55BC-26ED-CE93F389EF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2939" r="44817"/>
            <a:stretch/>
          </p:blipFill>
          <p:spPr>
            <a:xfrm flipH="1">
              <a:off x="1216825" y="3429000"/>
              <a:ext cx="1185524" cy="3323836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270C539-F18C-C432-90A6-88770420016A}"/>
                </a:ext>
              </a:extLst>
            </p:cNvPr>
            <p:cNvCxnSpPr>
              <a:cxnSpLocks/>
            </p:cNvCxnSpPr>
            <p:nvPr/>
          </p:nvCxnSpPr>
          <p:spPr>
            <a:xfrm>
              <a:off x="1938671" y="3514987"/>
              <a:ext cx="0" cy="311581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1E678DF-C9A8-1CC3-6C36-A5C49455821E}"/>
                </a:ext>
              </a:extLst>
            </p:cNvPr>
            <p:cNvSpPr txBox="1"/>
            <p:nvPr/>
          </p:nvSpPr>
          <p:spPr>
            <a:xfrm>
              <a:off x="1990675" y="4671438"/>
              <a:ext cx="4351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/>
                <a:t>4</a:t>
              </a:r>
              <a:r>
                <a:rPr lang="en-GB" sz="1400" dirty="0"/>
                <a:t>m</a:t>
              </a: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2479C8E-2EE6-439B-6DE3-67178B5CB8E5}"/>
              </a:ext>
            </a:extLst>
          </p:cNvPr>
          <p:cNvCxnSpPr/>
          <p:nvPr/>
        </p:nvCxnSpPr>
        <p:spPr>
          <a:xfrm>
            <a:off x="3014315" y="5144487"/>
            <a:ext cx="771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2AB403A-1348-3558-8334-6C6113B95DE6}"/>
              </a:ext>
            </a:extLst>
          </p:cNvPr>
          <p:cNvSpPr txBox="1"/>
          <p:nvPr/>
        </p:nvSpPr>
        <p:spPr>
          <a:xfrm>
            <a:off x="3009200" y="4598019"/>
            <a:ext cx="82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Incoming Wave </a:t>
            </a:r>
            <a:endParaRPr lang="en-GB" sz="120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E8FBAC7-D51E-9F8B-C381-B363D7A2810A}"/>
              </a:ext>
            </a:extLst>
          </p:cNvPr>
          <p:cNvCxnSpPr>
            <a:cxnSpLocks/>
          </p:cNvCxnSpPr>
          <p:nvPr/>
        </p:nvCxnSpPr>
        <p:spPr>
          <a:xfrm>
            <a:off x="4835767" y="5180923"/>
            <a:ext cx="10192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0C4EA4B-D3F2-C140-139C-82D7B4DFD376}"/>
              </a:ext>
            </a:extLst>
          </p:cNvPr>
          <p:cNvSpPr txBox="1"/>
          <p:nvPr/>
        </p:nvSpPr>
        <p:spPr>
          <a:xfrm>
            <a:off x="5210246" y="4666629"/>
            <a:ext cx="864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Transmitted  Wave </a:t>
            </a:r>
            <a:endParaRPr lang="en-GB" sz="12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1380B2-4BF8-ABCB-3E4D-4BA41EB959B3}"/>
              </a:ext>
            </a:extLst>
          </p:cNvPr>
          <p:cNvSpPr txBox="1"/>
          <p:nvPr/>
        </p:nvSpPr>
        <p:spPr>
          <a:xfrm>
            <a:off x="51815" y="1679877"/>
            <a:ext cx="1130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Infinite Unit Cell </a:t>
            </a:r>
            <a:endParaRPr lang="en-GB" sz="1200" dirty="0"/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3BB77003-08FE-13E1-C3D5-88C4665E2E10}"/>
              </a:ext>
            </a:extLst>
          </p:cNvPr>
          <p:cNvSpPr/>
          <p:nvPr/>
        </p:nvSpPr>
        <p:spPr>
          <a:xfrm>
            <a:off x="1563781" y="2668935"/>
            <a:ext cx="374890" cy="70843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C8400DE-E2ED-BD30-FFDE-4D271E91242A}"/>
              </a:ext>
            </a:extLst>
          </p:cNvPr>
          <p:cNvCxnSpPr/>
          <p:nvPr/>
        </p:nvCxnSpPr>
        <p:spPr>
          <a:xfrm>
            <a:off x="51815" y="3707934"/>
            <a:ext cx="12056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1126A6B-B123-0C93-3B57-BF8CACCAA67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6" t="294" r="41049" b="95008"/>
          <a:stretch/>
        </p:blipFill>
        <p:spPr>
          <a:xfrm>
            <a:off x="3372934" y="6318609"/>
            <a:ext cx="2029027" cy="3524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1B1CBF-91B3-04FE-8225-B8E9CC062A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4112" y="4611383"/>
            <a:ext cx="1376483" cy="11077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6ECDA4-FACB-93B8-BD99-B06BFB42D8BF}"/>
              </a:ext>
            </a:extLst>
          </p:cNvPr>
          <p:cNvSpPr txBox="1"/>
          <p:nvPr/>
        </p:nvSpPr>
        <p:spPr>
          <a:xfrm>
            <a:off x="4264977" y="2748728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8F6B19-951D-8CBE-DDE1-39BF7ADE3418}"/>
              </a:ext>
            </a:extLst>
          </p:cNvPr>
          <p:cNvSpPr txBox="1"/>
          <p:nvPr/>
        </p:nvSpPr>
        <p:spPr>
          <a:xfrm>
            <a:off x="4264977" y="758398"/>
            <a:ext cx="27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∞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D04B8D1-D984-E35E-93A4-2AB74F2C85F6}"/>
              </a:ext>
            </a:extLst>
          </p:cNvPr>
          <p:cNvCxnSpPr>
            <a:cxnSpLocks/>
          </p:cNvCxnSpPr>
          <p:nvPr/>
        </p:nvCxnSpPr>
        <p:spPr>
          <a:xfrm>
            <a:off x="4439498" y="2447259"/>
            <a:ext cx="0" cy="24598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0218CF0-827A-1751-35D3-8B2685EB3123}"/>
              </a:ext>
            </a:extLst>
          </p:cNvPr>
          <p:cNvCxnSpPr>
            <a:cxnSpLocks/>
          </p:cNvCxnSpPr>
          <p:nvPr/>
        </p:nvCxnSpPr>
        <p:spPr>
          <a:xfrm>
            <a:off x="4439498" y="1150465"/>
            <a:ext cx="0" cy="41009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EFF5E32-A187-1DE3-896C-5198BD4991A3}"/>
              </a:ext>
            </a:extLst>
          </p:cNvPr>
          <p:cNvCxnSpPr/>
          <p:nvPr/>
        </p:nvCxnSpPr>
        <p:spPr>
          <a:xfrm>
            <a:off x="3147857" y="1974246"/>
            <a:ext cx="771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53ACE0B-591D-B3F1-4112-EA4F8EF70115}"/>
              </a:ext>
            </a:extLst>
          </p:cNvPr>
          <p:cNvSpPr txBox="1"/>
          <p:nvPr/>
        </p:nvSpPr>
        <p:spPr>
          <a:xfrm>
            <a:off x="3142742" y="1427778"/>
            <a:ext cx="82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Incoming Wave </a:t>
            </a:r>
            <a:endParaRPr lang="en-GB" sz="12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3784332-C3AE-7DB1-E577-4615D01F2123}"/>
              </a:ext>
            </a:extLst>
          </p:cNvPr>
          <p:cNvCxnSpPr>
            <a:cxnSpLocks/>
          </p:cNvCxnSpPr>
          <p:nvPr/>
        </p:nvCxnSpPr>
        <p:spPr>
          <a:xfrm>
            <a:off x="4969309" y="2010682"/>
            <a:ext cx="10192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DB38519-A04C-E7F0-A881-D74A59A42713}"/>
              </a:ext>
            </a:extLst>
          </p:cNvPr>
          <p:cNvSpPr txBox="1"/>
          <p:nvPr/>
        </p:nvSpPr>
        <p:spPr>
          <a:xfrm>
            <a:off x="5343789" y="1496388"/>
            <a:ext cx="835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Transmitted  Wave </a:t>
            </a:r>
            <a:endParaRPr lang="en-GB" sz="1200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DD663A0-83D2-123D-57F4-C5D684764B6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6" t="294" r="41049" b="95008"/>
          <a:stretch/>
        </p:blipFill>
        <p:spPr>
          <a:xfrm>
            <a:off x="3506476" y="3148368"/>
            <a:ext cx="2029027" cy="35242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DD15F8F-4993-D0C1-6006-28505DE251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7654" y="1441142"/>
            <a:ext cx="1376483" cy="110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507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688" y="441532"/>
            <a:ext cx="4390373" cy="476198"/>
          </a:xfrm>
        </p:spPr>
        <p:txBody>
          <a:bodyPr/>
          <a:lstStyle/>
          <a:p>
            <a:r>
              <a:rPr lang="en-US" dirty="0"/>
              <a:t>Results Comparison </a:t>
            </a:r>
          </a:p>
          <a:p>
            <a:r>
              <a:rPr lang="en-US" dirty="0"/>
              <a:t>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29EDBD5-265F-48F0-9581-18CE27ACBF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446539"/>
              </p:ext>
            </p:extLst>
          </p:nvPr>
        </p:nvGraphicFramePr>
        <p:xfrm>
          <a:off x="6096000" y="595741"/>
          <a:ext cx="6096001" cy="3094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0923A85-2C73-4E6F-BB55-ED02C8BA78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4752858"/>
              </p:ext>
            </p:extLst>
          </p:nvPr>
        </p:nvGraphicFramePr>
        <p:xfrm>
          <a:off x="6096000" y="3499249"/>
          <a:ext cx="6096001" cy="3094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57C7E4A-2CBC-2038-3356-7629FF3B4F72}"/>
              </a:ext>
            </a:extLst>
          </p:cNvPr>
          <p:cNvSpPr/>
          <p:nvPr/>
        </p:nvSpPr>
        <p:spPr>
          <a:xfrm>
            <a:off x="10005658" y="720537"/>
            <a:ext cx="1118143" cy="2006206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45A5-88A6-6143-402B-E96AAC348F55}"/>
              </a:ext>
            </a:extLst>
          </p:cNvPr>
          <p:cNvSpPr/>
          <p:nvPr/>
        </p:nvSpPr>
        <p:spPr>
          <a:xfrm>
            <a:off x="9932566" y="3624044"/>
            <a:ext cx="1409350" cy="1992499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0DB536-797B-C53C-CAA0-D68D60A15DA8}"/>
              </a:ext>
            </a:extLst>
          </p:cNvPr>
          <p:cNvSpPr txBox="1"/>
          <p:nvPr/>
        </p:nvSpPr>
        <p:spPr>
          <a:xfrm>
            <a:off x="584688" y="970798"/>
            <a:ext cx="5444509" cy="2962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In plane-wave behavior, finite barrier height influences acoustic behavior, and STL decreases.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Idealized conditions provide maximum potential for noise attenuation.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In the diffuse field, infinite UC got STL Peak at 1600 Hz and finite Unit Cell at 800 Hz.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Wave Bypassing and Diffraction around finite height barrier cause STL reduction.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 These results give theoretical and practical insights into noise barrier effectiveness evaluation.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6E60359-9AFA-51B7-F718-DB70EA2CF53A}"/>
              </a:ext>
            </a:extLst>
          </p:cNvPr>
          <p:cNvCxnSpPr/>
          <p:nvPr/>
        </p:nvCxnSpPr>
        <p:spPr>
          <a:xfrm>
            <a:off x="10486239" y="917730"/>
            <a:ext cx="0" cy="5587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transparent cube with a circle inside&#10;&#10;Description automatically generated">
            <a:extLst>
              <a:ext uri="{FF2B5EF4-FFF2-40B4-BE49-F238E27FC236}">
                <a16:creationId xmlns:a16="http://schemas.microsoft.com/office/drawing/2014/main" id="{8AA0A0B0-3D90-BD12-383A-C3C0F405DE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5" b="6543"/>
          <a:stretch/>
        </p:blipFill>
        <p:spPr>
          <a:xfrm>
            <a:off x="6879282" y="725430"/>
            <a:ext cx="822205" cy="578269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9C4D4E9-1C95-0582-2636-09CFD8484595}"/>
              </a:ext>
            </a:extLst>
          </p:cNvPr>
          <p:cNvGrpSpPr/>
          <p:nvPr/>
        </p:nvGrpSpPr>
        <p:grpSpPr>
          <a:xfrm>
            <a:off x="7857684" y="720929"/>
            <a:ext cx="627085" cy="1153138"/>
            <a:chOff x="1216825" y="3429000"/>
            <a:chExt cx="1209011" cy="332383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0E6B740-BA9F-30E0-D74A-8C51C48676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2939" r="44817"/>
            <a:stretch/>
          </p:blipFill>
          <p:spPr>
            <a:xfrm flipH="1">
              <a:off x="1216825" y="3429000"/>
              <a:ext cx="1185524" cy="3323836"/>
            </a:xfrm>
            <a:prstGeom prst="rect">
              <a:avLst/>
            </a:prstGeom>
            <a:ln w="38100">
              <a:solidFill>
                <a:srgbClr val="00B050"/>
              </a:solidFill>
            </a:ln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AFAFC4D-6C92-5EDD-EE74-A862F7E5C7E1}"/>
                </a:ext>
              </a:extLst>
            </p:cNvPr>
            <p:cNvCxnSpPr>
              <a:cxnSpLocks/>
            </p:cNvCxnSpPr>
            <p:nvPr/>
          </p:nvCxnSpPr>
          <p:spPr>
            <a:xfrm>
              <a:off x="1938671" y="3514987"/>
              <a:ext cx="0" cy="3115815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1E818F2-76CE-6183-C614-8B9D71FD4D20}"/>
                </a:ext>
              </a:extLst>
            </p:cNvPr>
            <p:cNvSpPr txBox="1"/>
            <p:nvPr/>
          </p:nvSpPr>
          <p:spPr>
            <a:xfrm>
              <a:off x="1990674" y="4671438"/>
              <a:ext cx="435162" cy="88714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endParaRPr lang="en-GB" sz="1400" dirty="0"/>
            </a:p>
          </p:txBody>
        </p:sp>
      </p:grpSp>
      <p:pic>
        <p:nvPicPr>
          <p:cNvPr id="14" name="Picture 13" descr="A transparent cube with a circle inside&#10;&#10;Description automatically generated">
            <a:extLst>
              <a:ext uri="{FF2B5EF4-FFF2-40B4-BE49-F238E27FC236}">
                <a16:creationId xmlns:a16="http://schemas.microsoft.com/office/drawing/2014/main" id="{65BFAF79-71AC-213C-49C7-1489B022CD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5" b="6543"/>
          <a:stretch/>
        </p:blipFill>
        <p:spPr>
          <a:xfrm>
            <a:off x="6879282" y="3628545"/>
            <a:ext cx="822205" cy="578269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D51BEC95-1C10-7A80-D401-353612E22D72}"/>
              </a:ext>
            </a:extLst>
          </p:cNvPr>
          <p:cNvGrpSpPr/>
          <p:nvPr/>
        </p:nvGrpSpPr>
        <p:grpSpPr>
          <a:xfrm>
            <a:off x="7857684" y="3624044"/>
            <a:ext cx="627085" cy="1153138"/>
            <a:chOff x="1216825" y="3429000"/>
            <a:chExt cx="1209011" cy="332383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76BBEF4-4B0B-B05F-F0E7-467882F2AD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2939" r="44817"/>
            <a:stretch/>
          </p:blipFill>
          <p:spPr>
            <a:xfrm flipH="1">
              <a:off x="1216825" y="3429000"/>
              <a:ext cx="1185524" cy="3323836"/>
            </a:xfrm>
            <a:prstGeom prst="rect">
              <a:avLst/>
            </a:prstGeom>
            <a:ln w="38100">
              <a:solidFill>
                <a:srgbClr val="00B050"/>
              </a:solidFill>
            </a:ln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3810C99-82F7-4856-4AD2-8DC1BFB39935}"/>
                </a:ext>
              </a:extLst>
            </p:cNvPr>
            <p:cNvCxnSpPr>
              <a:cxnSpLocks/>
            </p:cNvCxnSpPr>
            <p:nvPr/>
          </p:nvCxnSpPr>
          <p:spPr>
            <a:xfrm>
              <a:off x="1938671" y="3514987"/>
              <a:ext cx="0" cy="3115815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1038686-5644-6DF4-179E-5C572AD18CE0}"/>
                </a:ext>
              </a:extLst>
            </p:cNvPr>
            <p:cNvSpPr txBox="1"/>
            <p:nvPr/>
          </p:nvSpPr>
          <p:spPr>
            <a:xfrm>
              <a:off x="1990674" y="4671438"/>
              <a:ext cx="435162" cy="88714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endParaRPr lang="en-GB" sz="1400" dirty="0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141BD6A0-2DEF-46FE-F1B3-9F5E9BB93B2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493"/>
          <a:stretch/>
        </p:blipFill>
        <p:spPr>
          <a:xfrm>
            <a:off x="2382667" y="4148138"/>
            <a:ext cx="3714801" cy="249460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CB02A12-DD18-2EBE-4726-2A0C1F008AB1}"/>
              </a:ext>
            </a:extLst>
          </p:cNvPr>
          <p:cNvSpPr/>
          <p:nvPr/>
        </p:nvSpPr>
        <p:spPr>
          <a:xfrm>
            <a:off x="2382667" y="4148138"/>
            <a:ext cx="3763155" cy="2494602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5AEDD1A-3F93-B16E-CB79-D47A71ADA562}"/>
              </a:ext>
            </a:extLst>
          </p:cNvPr>
          <p:cNvSpPr/>
          <p:nvPr/>
        </p:nvSpPr>
        <p:spPr>
          <a:xfrm>
            <a:off x="4019550" y="5033962"/>
            <a:ext cx="80963" cy="1382506"/>
          </a:xfrm>
          <a:prstGeom prst="rect">
            <a:avLst/>
          </a:prstGeom>
          <a:noFill/>
          <a:ln w="19050" cap="flat" cmpd="sng" algn="ctr">
            <a:solidFill>
              <a:schemeClr val="bg2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06B3F90B-FF42-E8FB-180C-E5E4DB77D361}"/>
              </a:ext>
            </a:extLst>
          </p:cNvPr>
          <p:cNvSpPr/>
          <p:nvPr/>
        </p:nvSpPr>
        <p:spPr>
          <a:xfrm>
            <a:off x="241651" y="4206814"/>
            <a:ext cx="2120953" cy="761999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it-IT" sz="1100" dirty="0"/>
              <a:t>Sound Pressure Level at 1000 Hz </a:t>
            </a:r>
            <a:endParaRPr lang="en-GB" sz="11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A21CFD2-F549-A30A-F4C2-D849F6AECDB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30" t="4515" r="13191" b="4586"/>
          <a:stretch/>
        </p:blipFill>
        <p:spPr>
          <a:xfrm>
            <a:off x="584688" y="4822186"/>
            <a:ext cx="868097" cy="1849635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F2926E-C0B1-0712-6A88-BEF9841615FF}"/>
              </a:ext>
            </a:extLst>
          </p:cNvPr>
          <p:cNvCxnSpPr/>
          <p:nvPr/>
        </p:nvCxnSpPr>
        <p:spPr>
          <a:xfrm flipH="1">
            <a:off x="1230594" y="5503492"/>
            <a:ext cx="2788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03D03AC-0ADE-EF3F-0655-7CF434D69D6E}"/>
              </a:ext>
            </a:extLst>
          </p:cNvPr>
          <p:cNvCxnSpPr>
            <a:cxnSpLocks/>
          </p:cNvCxnSpPr>
          <p:nvPr/>
        </p:nvCxnSpPr>
        <p:spPr>
          <a:xfrm>
            <a:off x="6162805" y="3534373"/>
            <a:ext cx="60291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129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8A94BA-146F-8273-BF3F-0330FD1FD4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2A38F-49CB-AEFB-4B09-833B1D108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5E42D-655B-4C7B-8A87-F4F9816EA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A7546-A7DC-A27F-6831-1D5FF24F5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33CC77-B0C5-AFA9-3820-774146D64A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5811" y="5131824"/>
            <a:ext cx="804827" cy="473075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C98877-870C-7F02-7A2B-9BFCD681C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6137F9-5B5E-ECC3-7A04-0C3602C8DB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Objective and modeling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9CDA64-C01B-D9F8-80D0-35790683C7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Stopband Analysis on Unit Cell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92C3F7-288F-501F-9373-A2B49AB973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Sound Transmission Loss Analysis on semi-infinite extended barriers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0A77A8-352A-8158-A1C9-31CAB1EE63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Sound Transmission Loss Analysis on finite height barrier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443EB47-4DBC-B12E-EA66-E26C3CC88988}"/>
              </a:ext>
            </a:extLst>
          </p:cNvPr>
          <p:cNvSpPr txBox="1">
            <a:spLocks/>
          </p:cNvSpPr>
          <p:nvPr/>
        </p:nvSpPr>
        <p:spPr>
          <a:xfrm>
            <a:off x="5565811" y="6105216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A0E4FB1-5326-23CB-4F76-BB1E98BC8AC3}"/>
              </a:ext>
            </a:extLst>
          </p:cNvPr>
          <p:cNvSpPr txBox="1">
            <a:spLocks/>
          </p:cNvSpPr>
          <p:nvPr/>
        </p:nvSpPr>
        <p:spPr>
          <a:xfrm>
            <a:off x="6764900" y="610521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lnSpc>
                <a:spcPct val="90000"/>
              </a:lnSpc>
              <a:spcBef>
                <a:spcPts val="79"/>
              </a:spcBef>
              <a:buFont typeface="Arial" panose="020B0604020202020204" pitchFamily="34" charset="0"/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Summary and 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08D46C-5FCB-BE5E-3DAB-491137EB8049}"/>
              </a:ext>
            </a:extLst>
          </p:cNvPr>
          <p:cNvSpPr/>
          <p:nvPr/>
        </p:nvSpPr>
        <p:spPr>
          <a:xfrm>
            <a:off x="5741577" y="1076770"/>
            <a:ext cx="6156356" cy="477874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907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8A94BA-146F-8273-BF3F-0330FD1FD4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2A38F-49CB-AEFB-4B09-833B1D108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5E42D-655B-4C7B-8A87-F4F9816EA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A7546-A7DC-A27F-6831-1D5FF24F5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33CC77-B0C5-AFA9-3820-774146D64A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5811" y="5131824"/>
            <a:ext cx="804827" cy="473075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C98877-870C-7F02-7A2B-9BFCD681C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6137F9-5B5E-ECC3-7A04-0C3602C8DB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Objective and Modeling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9CDA64-C01B-D9F8-80D0-35790683C7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Stopband Analysis on Unit Cell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92C3F7-288F-501F-9373-A2B49AB973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Sound Transmission Loss Analysis on semi-infinite extended barriers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0A77A8-352A-8158-A1C9-31CAB1EE63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Sound Transmission Loss Analysis on finite height barrier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443EB47-4DBC-B12E-EA66-E26C3CC88988}"/>
              </a:ext>
            </a:extLst>
          </p:cNvPr>
          <p:cNvSpPr txBox="1">
            <a:spLocks/>
          </p:cNvSpPr>
          <p:nvPr/>
        </p:nvSpPr>
        <p:spPr>
          <a:xfrm>
            <a:off x="5565811" y="6105216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A0E4FB1-5326-23CB-4F76-BB1E98BC8AC3}"/>
              </a:ext>
            </a:extLst>
          </p:cNvPr>
          <p:cNvSpPr txBox="1">
            <a:spLocks/>
          </p:cNvSpPr>
          <p:nvPr/>
        </p:nvSpPr>
        <p:spPr>
          <a:xfrm>
            <a:off x="6764900" y="610521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lnSpc>
                <a:spcPct val="90000"/>
              </a:lnSpc>
              <a:spcBef>
                <a:spcPts val="79"/>
              </a:spcBef>
              <a:buFont typeface="Arial" panose="020B0604020202020204" pitchFamily="34" charset="0"/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Summary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1824127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6AEE458-C7E6-609B-D5FE-F87FD3EA39D4}"/>
              </a:ext>
            </a:extLst>
          </p:cNvPr>
          <p:cNvSpPr txBox="1"/>
          <p:nvPr/>
        </p:nvSpPr>
        <p:spPr>
          <a:xfrm>
            <a:off x="609600" y="1293048"/>
            <a:ext cx="10918785" cy="4941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In this work, our research attention was focused on:</a:t>
            </a:r>
          </a:p>
          <a:p>
            <a:pPr marL="1200150" lvl="2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Preliminary design baseline of a Ventilated Barrier </a:t>
            </a:r>
          </a:p>
          <a:p>
            <a:pPr marL="1200150" lvl="2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Mitigating mid-range frequency traffic noises in 1000–2500 Hz  </a:t>
            </a:r>
          </a:p>
          <a:p>
            <a:pPr marL="1200150" lvl="2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Providing numerical guidelines to assess sound insulation of noise barriers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Model shows the behavior of unit cells under different boundary conditions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STL computed for both idealized conditions and in-situ and results validating the model.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Will investigate adjustments to the unit cell design to target broader or more specific frequency ranges.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Will </a:t>
            </a:r>
            <a:r>
              <a:rPr lang="en-GB" sz="1600" dirty="0" err="1"/>
              <a:t>analyze</a:t>
            </a:r>
            <a:r>
              <a:rPr lang="en-GB" sz="1600" dirty="0"/>
              <a:t> airflow and ventilation effectiveness to strike the best balance between noise reduction and air circulation.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Will extend to model sandwiched barriers, Helmholtz structures, Helmholtz resonators, or square and rectangular shape barriers.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GB" sz="1600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ACA81210-2E27-AE55-2924-2AC6A7370A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688" y="441532"/>
            <a:ext cx="4390373" cy="476198"/>
          </a:xfrm>
        </p:spPr>
        <p:txBody>
          <a:bodyPr/>
          <a:lstStyle/>
          <a:p>
            <a:r>
              <a:rPr lang="en-US" dirty="0"/>
              <a:t>Summary and Next Steps 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6039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2A5E6-F80B-4432-A39C-D4CE304F4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2411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1E9D745-77FF-2C8C-F38C-0926DAA5AE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Aknowledgement 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966CEA-7EBA-B0CF-5B29-75AEB314FC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6749" y="1116624"/>
            <a:ext cx="10464313" cy="96715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+mn-lt"/>
              </a:rPr>
              <a:t>We gratefully acknowledge the European Commission for its support of the Marie Sklodowska Curie program through the Horizon Europe DN METAVISION project (GA 101072415)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F1E9D745-77FF-2C8C-F38C-0926DAA5AEDA}"/>
              </a:ext>
            </a:extLst>
          </p:cNvPr>
          <p:cNvSpPr txBox="1">
            <a:spLocks/>
          </p:cNvSpPr>
          <p:nvPr/>
        </p:nvSpPr>
        <p:spPr>
          <a:xfrm>
            <a:off x="666748" y="2345427"/>
            <a:ext cx="9330813" cy="476198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  <a:defRPr lang="en-US" sz="2800" kern="1200" dirty="0" smtClean="0">
                <a:solidFill>
                  <a:srgbClr val="284567"/>
                </a:solidFill>
                <a:latin typeface="Oswald SemiBold" pitchFamily="2" charset="0"/>
                <a:ea typeface="+mn-ea"/>
                <a:cs typeface="Oswald SemiBold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Bibliography  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2966CEA-7EBA-B0CF-5B29-75AEB314FCBF}"/>
              </a:ext>
            </a:extLst>
          </p:cNvPr>
          <p:cNvSpPr txBox="1">
            <a:spLocks/>
          </p:cNvSpPr>
          <p:nvPr/>
        </p:nvSpPr>
        <p:spPr>
          <a:xfrm>
            <a:off x="666749" y="3083274"/>
            <a:ext cx="10464313" cy="1375996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it-IT" sz="1600" kern="1200" dirty="0">
                <a:solidFill>
                  <a:srgbClr val="404040"/>
                </a:solidFill>
                <a:latin typeface="Oswald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latin typeface="+mn-lt"/>
                <a:hlinkClick r:id="rId2"/>
              </a:rPr>
              <a:t>www.dukeacrylic.com</a:t>
            </a:r>
            <a:r>
              <a:rPr lang="en-GB" dirty="0">
                <a:latin typeface="+mn-lt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latin typeface="+mn-lt"/>
              </a:rPr>
              <a:t>Arpan Gupta, “A Review on Sonic Crystal, Its Applications and Numerical Analysis Techniques,” Physical Foundations of Engineering Acoustics, V60, 2014, P 223-234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latin typeface="+mn-lt"/>
              </a:rPr>
              <a:t>Laxmi, Vijaya, Chaitanya Thakre, and Ritesh Vijay. "Evaluation of noise barriers based on geometries and materials: a review." Environmental Science and Pollution Research (2022): 1-17.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latin typeface="+mn-lt"/>
              </a:rPr>
              <a:t>Yang, </a:t>
            </a:r>
            <a:r>
              <a:rPr lang="en-GB" dirty="0" err="1">
                <a:latin typeface="+mn-lt"/>
              </a:rPr>
              <a:t>Weijun</a:t>
            </a:r>
            <a:r>
              <a:rPr lang="en-GB" dirty="0">
                <a:latin typeface="+mn-lt"/>
              </a:rPr>
              <a:t> et al. "The calculation of road traffic noise spectrum based on the noise spectral characteristics of single vehicles." Applied Acoustics 160 (2020)</a:t>
            </a:r>
          </a:p>
        </p:txBody>
      </p:sp>
    </p:spTree>
    <p:extLst>
      <p:ext uri="{BB962C8B-B14F-4D97-AF65-F5344CB8AC3E}">
        <p14:creationId xmlns:p14="http://schemas.microsoft.com/office/powerpoint/2010/main" val="1666902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8A94BA-146F-8273-BF3F-0330FD1FD4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2A38F-49CB-AEFB-4B09-833B1D108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5E42D-655B-4C7B-8A87-F4F9816EA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A7546-A7DC-A27F-6831-1D5FF24F5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33CC77-B0C5-AFA9-3820-774146D64A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5811" y="5131824"/>
            <a:ext cx="804827" cy="473075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C98877-870C-7F02-7A2B-9BFCD681C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6137F9-5B5E-ECC3-7A04-0C3602C8DB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Objective and modeling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9CDA64-C01B-D9F8-80D0-35790683C7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Stopband Analysis on Unit Cell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92C3F7-288F-501F-9373-A2B49AB973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Sound Transmission Loss Analysis on semi-infinite extended barriers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0A77A8-352A-8158-A1C9-31CAB1EE63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Sound Transmission Loss Analysis on finite height barrier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443EB47-4DBC-B12E-EA66-E26C3CC88988}"/>
              </a:ext>
            </a:extLst>
          </p:cNvPr>
          <p:cNvSpPr txBox="1">
            <a:spLocks/>
          </p:cNvSpPr>
          <p:nvPr/>
        </p:nvSpPr>
        <p:spPr>
          <a:xfrm>
            <a:off x="5565811" y="6105216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A0E4FB1-5326-23CB-4F76-BB1E98BC8AC3}"/>
              </a:ext>
            </a:extLst>
          </p:cNvPr>
          <p:cNvSpPr txBox="1">
            <a:spLocks/>
          </p:cNvSpPr>
          <p:nvPr/>
        </p:nvSpPr>
        <p:spPr>
          <a:xfrm>
            <a:off x="6764900" y="610521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lnSpc>
                <a:spcPct val="90000"/>
              </a:lnSpc>
              <a:spcBef>
                <a:spcPts val="79"/>
              </a:spcBef>
              <a:buFont typeface="Arial" panose="020B0604020202020204" pitchFamily="34" charset="0"/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Summary and 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08D46C-5FCB-BE5E-3DAB-491137EB8049}"/>
              </a:ext>
            </a:extLst>
          </p:cNvPr>
          <p:cNvSpPr/>
          <p:nvPr/>
        </p:nvSpPr>
        <p:spPr>
          <a:xfrm>
            <a:off x="5728388" y="2119357"/>
            <a:ext cx="6156356" cy="458424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816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Noise Pollution and Current Mitigation Strategies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C1B766-E5BB-A424-B3FE-3CB8284310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780"/>
          <a:stretch/>
        </p:blipFill>
        <p:spPr>
          <a:xfrm>
            <a:off x="6866791" y="917069"/>
            <a:ext cx="4951971" cy="2344877"/>
          </a:xfrm>
          <a:prstGeom prst="rect">
            <a:avLst/>
          </a:prstGeom>
        </p:spPr>
      </p:pic>
      <p:pic>
        <p:nvPicPr>
          <p:cNvPr id="5" name="Picture 4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B1558A51-3F2D-4DF7-E507-DB5E21EAC5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790" y="3596055"/>
            <a:ext cx="4951971" cy="27519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F0F488-D5B9-0D4C-E57E-740C51688A26}"/>
              </a:ext>
            </a:extLst>
          </p:cNvPr>
          <p:cNvSpPr txBox="1"/>
          <p:nvPr/>
        </p:nvSpPr>
        <p:spPr>
          <a:xfrm>
            <a:off x="6866790" y="6294557"/>
            <a:ext cx="51042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0" i="0" dirty="0">
                <a:solidFill>
                  <a:srgbClr val="1F1F1F"/>
                </a:solidFill>
                <a:effectLst/>
              </a:rPr>
              <a:t>Road traffic Noise </a:t>
            </a:r>
            <a:r>
              <a:rPr lang="en-GB" sz="1400" dirty="0">
                <a:solidFill>
                  <a:srgbClr val="1F1F1F"/>
                </a:solidFill>
              </a:rPr>
              <a:t>S</a:t>
            </a:r>
            <a:r>
              <a:rPr lang="en-GB" sz="1400" b="0" i="0" dirty="0">
                <a:solidFill>
                  <a:srgbClr val="1F1F1F"/>
                </a:solidFill>
                <a:effectLst/>
              </a:rPr>
              <a:t>pectrum [</a:t>
            </a:r>
            <a:r>
              <a:rPr lang="en-GB" sz="1400" b="0" i="0" dirty="0">
                <a:solidFill>
                  <a:srgbClr val="1F1F1F"/>
                </a:solidFill>
                <a:effectLst/>
                <a:hlinkClick r:id="" action="ppaction://noaction"/>
              </a:rPr>
              <a:t>2</a:t>
            </a:r>
            <a:r>
              <a:rPr lang="en-GB" sz="1400" b="0" i="0" dirty="0">
                <a:solidFill>
                  <a:srgbClr val="1F1F1F"/>
                </a:solidFill>
                <a:effectLst/>
              </a:rPr>
              <a:t>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796CC8-E363-B247-5B53-F97AAFCA029C}"/>
              </a:ext>
            </a:extLst>
          </p:cNvPr>
          <p:cNvSpPr txBox="1"/>
          <p:nvPr/>
        </p:nvSpPr>
        <p:spPr>
          <a:xfrm>
            <a:off x="6866791" y="3319073"/>
            <a:ext cx="49519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0" i="0" dirty="0">
                <a:solidFill>
                  <a:srgbClr val="1F1F1F"/>
                </a:solidFill>
                <a:effectLst/>
              </a:rPr>
              <a:t>Sound block Barrier [</a:t>
            </a:r>
            <a:r>
              <a:rPr lang="en-GB" sz="1400" b="0" i="0" dirty="0">
                <a:solidFill>
                  <a:srgbClr val="1F1F1F"/>
                </a:solidFill>
                <a:effectLst/>
                <a:hlinkClick r:id="rId4" action="ppaction://hlinksldjump"/>
              </a:rPr>
              <a:t>1</a:t>
            </a:r>
            <a:r>
              <a:rPr lang="en-GB" sz="1400" b="0" i="0" dirty="0">
                <a:solidFill>
                  <a:srgbClr val="1F1F1F"/>
                </a:solidFill>
                <a:effectLst/>
              </a:rPr>
              <a:t>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28BB21-4016-0848-FD98-293D10B31776}"/>
              </a:ext>
            </a:extLst>
          </p:cNvPr>
          <p:cNvSpPr txBox="1"/>
          <p:nvPr/>
        </p:nvSpPr>
        <p:spPr>
          <a:xfrm>
            <a:off x="609600" y="1996151"/>
            <a:ext cx="5675435" cy="2777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Heavy traffic, constant noise, discomfort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Stress, hearing impairment, ecosystem imbalance,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Barriers placed to reduce noise propagation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Tall structures, absorb, reflect, and deflect sound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Concrete, glass, steel, materials used</a:t>
            </a:r>
          </a:p>
        </p:txBody>
      </p:sp>
    </p:spTree>
    <p:extLst>
      <p:ext uri="{BB962C8B-B14F-4D97-AF65-F5344CB8AC3E}">
        <p14:creationId xmlns:p14="http://schemas.microsoft.com/office/powerpoint/2010/main" val="400335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FED930-C5EB-6AD4-2878-774F12DA062A}"/>
              </a:ext>
            </a:extLst>
          </p:cNvPr>
          <p:cNvSpPr txBox="1"/>
          <p:nvPr/>
        </p:nvSpPr>
        <p:spPr>
          <a:xfrm>
            <a:off x="513287" y="1626697"/>
            <a:ext cx="5143442" cy="388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Limit noise barrier height to 2-3m due to high wind load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High wind load leads to high rotational loads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Blocks airflow and affect ventilation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Prevents wind deflection, creating a high-pressure zone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Bulky design adds to structural constraints and high visual impact on the landscape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More material utilized due to high effective area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34A1EA-1E55-1BEC-4BC0-AEC15BCAC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459523"/>
            <a:ext cx="5997183" cy="335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C2CAD1-20D0-DD74-44BF-0DAD054E2F3E}"/>
              </a:ext>
            </a:extLst>
          </p:cNvPr>
          <p:cNvSpPr txBox="1"/>
          <p:nvPr/>
        </p:nvSpPr>
        <p:spPr>
          <a:xfrm>
            <a:off x="6095999" y="4900976"/>
            <a:ext cx="59971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0" i="0" dirty="0">
                <a:solidFill>
                  <a:srgbClr val="1F1F1F"/>
                </a:solidFill>
                <a:effectLst/>
              </a:rPr>
              <a:t>Schematics</a:t>
            </a:r>
            <a:r>
              <a:rPr lang="en-GB" sz="1400" dirty="0">
                <a:solidFill>
                  <a:srgbClr val="1F1F1F"/>
                </a:solidFill>
              </a:rPr>
              <a:t> showing how these barriers have constraints </a:t>
            </a:r>
            <a:r>
              <a:rPr lang="en-GB" sz="1400" b="0" i="0" dirty="0">
                <a:solidFill>
                  <a:srgbClr val="1F1F1F"/>
                </a:solidFill>
                <a:effectLst/>
              </a:rPr>
              <a:t>[</a:t>
            </a:r>
            <a:r>
              <a:rPr lang="en-GB" sz="1400" b="0" i="0" dirty="0">
                <a:solidFill>
                  <a:srgbClr val="1F1F1F"/>
                </a:solidFill>
                <a:effectLst/>
                <a:hlinkClick r:id="rId3" action="ppaction://hlinksldjump"/>
              </a:rPr>
              <a:t>3</a:t>
            </a:r>
            <a:r>
              <a:rPr lang="en-GB" sz="1400" b="0" i="0" dirty="0">
                <a:solidFill>
                  <a:srgbClr val="1F1F1F"/>
                </a:solidFill>
                <a:effectLst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9407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0392" y="378777"/>
            <a:ext cx="8165667" cy="476198"/>
          </a:xfrm>
        </p:spPr>
        <p:txBody>
          <a:bodyPr/>
          <a:lstStyle/>
          <a:p>
            <a:r>
              <a:rPr lang="en-US" dirty="0"/>
              <a:t>Possible Innovative Solution: </a:t>
            </a:r>
          </a:p>
          <a:p>
            <a:r>
              <a:rPr lang="en-US" dirty="0"/>
              <a:t>Metamaterial Ventilated Barriers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334F15C-C023-7A28-04CA-80E49EF519D7}"/>
              </a:ext>
            </a:extLst>
          </p:cNvPr>
          <p:cNvSpPr/>
          <p:nvPr/>
        </p:nvSpPr>
        <p:spPr>
          <a:xfrm>
            <a:off x="8414240" y="789620"/>
            <a:ext cx="3653201" cy="949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/>
              <a:t>Acoustic Metamaterials for sound Insulation/Sound Transmission Loss (STL) </a:t>
            </a:r>
            <a:endParaRPr lang="en-GB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D32181-092A-BD80-B24F-652495BC7572}"/>
              </a:ext>
            </a:extLst>
          </p:cNvPr>
          <p:cNvSpPr/>
          <p:nvPr/>
        </p:nvSpPr>
        <p:spPr>
          <a:xfrm>
            <a:off x="9147005" y="2688760"/>
            <a:ext cx="1638300" cy="801246"/>
          </a:xfrm>
          <a:custGeom>
            <a:avLst/>
            <a:gdLst>
              <a:gd name="connsiteX0" fmla="*/ 0 w 1638300"/>
              <a:gd name="connsiteY0" fmla="*/ 0 h 801246"/>
              <a:gd name="connsiteX1" fmla="*/ 562483 w 1638300"/>
              <a:gd name="connsiteY1" fmla="*/ 0 h 801246"/>
              <a:gd name="connsiteX2" fmla="*/ 1141349 w 1638300"/>
              <a:gd name="connsiteY2" fmla="*/ 0 h 801246"/>
              <a:gd name="connsiteX3" fmla="*/ 1638300 w 1638300"/>
              <a:gd name="connsiteY3" fmla="*/ 0 h 801246"/>
              <a:gd name="connsiteX4" fmla="*/ 1638300 w 1638300"/>
              <a:gd name="connsiteY4" fmla="*/ 376586 h 801246"/>
              <a:gd name="connsiteX5" fmla="*/ 1638300 w 1638300"/>
              <a:gd name="connsiteY5" fmla="*/ 801246 h 801246"/>
              <a:gd name="connsiteX6" fmla="*/ 1092200 w 1638300"/>
              <a:gd name="connsiteY6" fmla="*/ 801246 h 801246"/>
              <a:gd name="connsiteX7" fmla="*/ 513334 w 1638300"/>
              <a:gd name="connsiteY7" fmla="*/ 801246 h 801246"/>
              <a:gd name="connsiteX8" fmla="*/ 0 w 1638300"/>
              <a:gd name="connsiteY8" fmla="*/ 801246 h 801246"/>
              <a:gd name="connsiteX9" fmla="*/ 0 w 1638300"/>
              <a:gd name="connsiteY9" fmla="*/ 400623 h 801246"/>
              <a:gd name="connsiteX10" fmla="*/ 0 w 1638300"/>
              <a:gd name="connsiteY10" fmla="*/ 0 h 80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38300" h="801246" fill="none" extrusionOk="0">
                <a:moveTo>
                  <a:pt x="0" y="0"/>
                </a:moveTo>
                <a:cubicBezTo>
                  <a:pt x="112893" y="-53543"/>
                  <a:pt x="282144" y="2025"/>
                  <a:pt x="562483" y="0"/>
                </a:cubicBezTo>
                <a:cubicBezTo>
                  <a:pt x="842822" y="-2025"/>
                  <a:pt x="986122" y="29469"/>
                  <a:pt x="1141349" y="0"/>
                </a:cubicBezTo>
                <a:cubicBezTo>
                  <a:pt x="1296576" y="-29469"/>
                  <a:pt x="1507037" y="13917"/>
                  <a:pt x="1638300" y="0"/>
                </a:cubicBezTo>
                <a:cubicBezTo>
                  <a:pt x="1680444" y="186812"/>
                  <a:pt x="1612346" y="217967"/>
                  <a:pt x="1638300" y="376586"/>
                </a:cubicBezTo>
                <a:cubicBezTo>
                  <a:pt x="1664254" y="535205"/>
                  <a:pt x="1599688" y="702881"/>
                  <a:pt x="1638300" y="801246"/>
                </a:cubicBezTo>
                <a:cubicBezTo>
                  <a:pt x="1441879" y="855442"/>
                  <a:pt x="1315895" y="783907"/>
                  <a:pt x="1092200" y="801246"/>
                </a:cubicBezTo>
                <a:cubicBezTo>
                  <a:pt x="868505" y="818585"/>
                  <a:pt x="798717" y="751811"/>
                  <a:pt x="513334" y="801246"/>
                </a:cubicBezTo>
                <a:cubicBezTo>
                  <a:pt x="227951" y="850681"/>
                  <a:pt x="114563" y="788636"/>
                  <a:pt x="0" y="801246"/>
                </a:cubicBezTo>
                <a:cubicBezTo>
                  <a:pt x="-10686" y="692290"/>
                  <a:pt x="9797" y="544970"/>
                  <a:pt x="0" y="400623"/>
                </a:cubicBezTo>
                <a:cubicBezTo>
                  <a:pt x="-9797" y="256276"/>
                  <a:pt x="33583" y="115336"/>
                  <a:pt x="0" y="0"/>
                </a:cubicBezTo>
                <a:close/>
              </a:path>
              <a:path w="1638300" h="801246" stroke="0" extrusionOk="0">
                <a:moveTo>
                  <a:pt x="0" y="0"/>
                </a:moveTo>
                <a:cubicBezTo>
                  <a:pt x="150832" y="-28091"/>
                  <a:pt x="397201" y="52569"/>
                  <a:pt x="496951" y="0"/>
                </a:cubicBezTo>
                <a:cubicBezTo>
                  <a:pt x="596701" y="-52569"/>
                  <a:pt x="916453" y="39785"/>
                  <a:pt x="1059434" y="0"/>
                </a:cubicBezTo>
                <a:cubicBezTo>
                  <a:pt x="1202415" y="-39785"/>
                  <a:pt x="1362497" y="56037"/>
                  <a:pt x="1638300" y="0"/>
                </a:cubicBezTo>
                <a:cubicBezTo>
                  <a:pt x="1671132" y="160377"/>
                  <a:pt x="1634477" y="213199"/>
                  <a:pt x="1638300" y="384598"/>
                </a:cubicBezTo>
                <a:cubicBezTo>
                  <a:pt x="1642123" y="555997"/>
                  <a:pt x="1614223" y="651133"/>
                  <a:pt x="1638300" y="801246"/>
                </a:cubicBezTo>
                <a:cubicBezTo>
                  <a:pt x="1472770" y="848545"/>
                  <a:pt x="1320867" y="794042"/>
                  <a:pt x="1092200" y="801246"/>
                </a:cubicBezTo>
                <a:cubicBezTo>
                  <a:pt x="863533" y="808450"/>
                  <a:pt x="672537" y="739664"/>
                  <a:pt x="562483" y="801246"/>
                </a:cubicBezTo>
                <a:cubicBezTo>
                  <a:pt x="452429" y="862828"/>
                  <a:pt x="171700" y="781952"/>
                  <a:pt x="0" y="801246"/>
                </a:cubicBezTo>
                <a:cubicBezTo>
                  <a:pt x="-2805" y="711198"/>
                  <a:pt x="25841" y="517712"/>
                  <a:pt x="0" y="392611"/>
                </a:cubicBezTo>
                <a:cubicBezTo>
                  <a:pt x="-25841" y="267511"/>
                  <a:pt x="2715" y="121053"/>
                  <a:pt x="0" y="0"/>
                </a:cubicBezTo>
                <a:close/>
              </a:path>
            </a:pathLst>
          </a:custGeom>
          <a:ln w="28575">
            <a:solidFill>
              <a:schemeClr val="tx2">
                <a:lumMod val="10000"/>
              </a:schemeClr>
            </a:solidFill>
            <a:extLst>
              <a:ext uri="{C807C97D-BFC1-408E-A445-0C87EB9F89A2}">
                <ask:lineSketchStyleProps xmlns:ask="http://schemas.microsoft.com/office/drawing/2018/sketchyshapes" sd="25469283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/>
              <a:t>Periodic Structures</a:t>
            </a:r>
            <a:endParaRPr lang="en-GB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95EFBC4-AE00-6434-40E6-3DC92641A9FE}"/>
              </a:ext>
            </a:extLst>
          </p:cNvPr>
          <p:cNvSpPr/>
          <p:nvPr/>
        </p:nvSpPr>
        <p:spPr>
          <a:xfrm>
            <a:off x="10643235" y="2176315"/>
            <a:ext cx="1480038" cy="4073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/>
              <a:t>Other types</a:t>
            </a:r>
            <a:endParaRPr lang="en-GB" sz="1600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A1B2234-B3A8-22CB-C784-02E049A419A1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10240841" y="1739190"/>
            <a:ext cx="0" cy="2569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F066604-0A86-BBFC-265D-22D9BB268508}"/>
              </a:ext>
            </a:extLst>
          </p:cNvPr>
          <p:cNvCxnSpPr/>
          <p:nvPr/>
        </p:nvCxnSpPr>
        <p:spPr>
          <a:xfrm flipH="1">
            <a:off x="11384231" y="1997477"/>
            <a:ext cx="1" cy="1929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A2D267-7552-15E0-0E07-A5D766C04C7A}"/>
              </a:ext>
            </a:extLst>
          </p:cNvPr>
          <p:cNvCxnSpPr>
            <a:cxnSpLocks/>
          </p:cNvCxnSpPr>
          <p:nvPr/>
        </p:nvCxnSpPr>
        <p:spPr>
          <a:xfrm>
            <a:off x="9966155" y="2003871"/>
            <a:ext cx="0" cy="6664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671A726-240F-FFEC-0F9A-090A24554449}"/>
              </a:ext>
            </a:extLst>
          </p:cNvPr>
          <p:cNvCxnSpPr>
            <a:cxnSpLocks/>
          </p:cNvCxnSpPr>
          <p:nvPr/>
        </p:nvCxnSpPr>
        <p:spPr>
          <a:xfrm flipV="1">
            <a:off x="9966155" y="1996111"/>
            <a:ext cx="1417099" cy="77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C5A18B94-9356-3C9C-1333-4C8058A0B0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41" r="13485" b="30134"/>
          <a:stretch/>
        </p:blipFill>
        <p:spPr>
          <a:xfrm>
            <a:off x="6224488" y="4105865"/>
            <a:ext cx="5898785" cy="15939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F1D54ACE-1EE0-1575-2ADF-4AFDB7A94446}"/>
              </a:ext>
            </a:extLst>
          </p:cNvPr>
          <p:cNvSpPr txBox="1"/>
          <p:nvPr/>
        </p:nvSpPr>
        <p:spPr>
          <a:xfrm>
            <a:off x="6095997" y="5732169"/>
            <a:ext cx="6027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(a) 1-D sonic crystal consisting of periodically arranged plates; (b) 2D sonic crystal with cylinders arranged in a square array; (c) 3D sonic crystal consisting of a periodic arrangement of spheres in a cubic arrangement [</a:t>
            </a:r>
            <a:r>
              <a:rPr lang="en-GB" sz="1200" dirty="0">
                <a:hlinkClick r:id="rId3" action="ppaction://hlinksldjump"/>
              </a:rPr>
              <a:t>4</a:t>
            </a:r>
            <a:r>
              <a:rPr lang="en-GB" sz="1200" dirty="0"/>
              <a:t>]. 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3E843783-6351-C52F-00EA-9D75E93A8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634610" y="3650594"/>
            <a:ext cx="611606" cy="290430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E9A28C9-31C4-29F0-DE63-B760756E4190}"/>
              </a:ext>
            </a:extLst>
          </p:cNvPr>
          <p:cNvSpPr txBox="1"/>
          <p:nvPr/>
        </p:nvSpPr>
        <p:spPr>
          <a:xfrm>
            <a:off x="413270" y="1562048"/>
            <a:ext cx="5487121" cy="4993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Utilize periodic structures to manipulate sound waves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Structure consists of regularly spaced unit cells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Designed to control sound transmission or achieve sound insulation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Manipulates wave behavior through scattering, interference, resonance, and absorption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Effective for achieving specific frequency ranges of sound insulation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Less material utilized and sustainable </a:t>
            </a:r>
          </a:p>
        </p:txBody>
      </p:sp>
    </p:spTree>
    <p:extLst>
      <p:ext uri="{BB962C8B-B14F-4D97-AF65-F5344CB8AC3E}">
        <p14:creationId xmlns:p14="http://schemas.microsoft.com/office/powerpoint/2010/main" val="174279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8A94BA-146F-8273-BF3F-0330FD1FD4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2A38F-49CB-AEFB-4B09-833B1D108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5E42D-655B-4C7B-8A87-F4F9816EA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A7546-A7DC-A27F-6831-1D5FF24F5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33CC77-B0C5-AFA9-3820-774146D64A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5811" y="5131824"/>
            <a:ext cx="804827" cy="473075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C98877-870C-7F02-7A2B-9BFCD681C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6137F9-5B5E-ECC3-7A04-0C3602C8DB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Objective and modeling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9CDA64-C01B-D9F8-80D0-35790683C7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Stopband Analysis on Unit Cell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92C3F7-288F-501F-9373-A2B49AB973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Sound Transmission Loss Analysis on semi-infinite extended barriers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0A77A8-352A-8158-A1C9-31CAB1EE63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Sound Transmission Loss Analysis on finite height barrier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443EB47-4DBC-B12E-EA66-E26C3CC88988}"/>
              </a:ext>
            </a:extLst>
          </p:cNvPr>
          <p:cNvSpPr txBox="1">
            <a:spLocks/>
          </p:cNvSpPr>
          <p:nvPr/>
        </p:nvSpPr>
        <p:spPr>
          <a:xfrm>
            <a:off x="5565811" y="6105216"/>
            <a:ext cx="804827" cy="473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700" b="1" kern="1200" dirty="0" smtClean="0">
                <a:solidFill>
                  <a:srgbClr val="284567"/>
                </a:solidFill>
                <a:latin typeface="Oswald" pitchFamily="2" charset="0"/>
                <a:ea typeface="+mn-ea"/>
                <a:cs typeface="+mn-cs"/>
                <a:rtl val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A0E4FB1-5326-23CB-4F76-BB1E98BC8AC3}"/>
              </a:ext>
            </a:extLst>
          </p:cNvPr>
          <p:cNvSpPr txBox="1">
            <a:spLocks/>
          </p:cNvSpPr>
          <p:nvPr/>
        </p:nvSpPr>
        <p:spPr>
          <a:xfrm>
            <a:off x="6764900" y="6105215"/>
            <a:ext cx="5315101" cy="473075"/>
          </a:xfrm>
          <a:prstGeom prst="rect">
            <a:avLst/>
          </a:prstGeom>
        </p:spPr>
        <p:txBody>
          <a:bodyPr>
            <a:noAutofit/>
          </a:bodyPr>
          <a:lstStyle>
            <a:lvl1pPr marL="7701" indent="0" algn="l" defTabSz="914400" rtl="0" eaLnBrk="1" latinLnBrk="0" hangingPunct="1">
              <a:lnSpc>
                <a:spcPct val="90000"/>
              </a:lnSpc>
              <a:spcBef>
                <a:spcPts val="79"/>
              </a:spcBef>
              <a:buFont typeface="Arial" panose="020B0604020202020204" pitchFamily="34" charset="0"/>
              <a:buNone/>
              <a:defRPr lang="en-GB" sz="2031" kern="1200" spc="6" dirty="0" smtClean="0">
                <a:solidFill>
                  <a:srgbClr val="353535"/>
                </a:solidFill>
                <a:latin typeface="Oswald" pitchFamily="2" charset="0"/>
                <a:ea typeface="+mn-ea"/>
                <a:cs typeface="Franklin Gothic Book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Summary and 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08D46C-5FCB-BE5E-3DAB-491137EB8049}"/>
              </a:ext>
            </a:extLst>
          </p:cNvPr>
          <p:cNvSpPr/>
          <p:nvPr/>
        </p:nvSpPr>
        <p:spPr>
          <a:xfrm>
            <a:off x="5728388" y="3024553"/>
            <a:ext cx="6156356" cy="367904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787A17-FB5C-5165-4F30-5B733EF737FE}"/>
              </a:ext>
            </a:extLst>
          </p:cNvPr>
          <p:cNvSpPr/>
          <p:nvPr/>
        </p:nvSpPr>
        <p:spPr>
          <a:xfrm>
            <a:off x="5627277" y="747420"/>
            <a:ext cx="6156356" cy="129430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368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Objectives of the current study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275B3-8249-31F2-B743-235009E93CB6}"/>
              </a:ext>
            </a:extLst>
          </p:cNvPr>
          <p:cNvSpPr txBox="1"/>
          <p:nvPr/>
        </p:nvSpPr>
        <p:spPr>
          <a:xfrm>
            <a:off x="609600" y="1054020"/>
            <a:ext cx="704954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Target traffic noise with a ventilated metamaterial barrier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Propose design guidelines for metamaterial ventilated barrier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Investigate the Sound Transmission Loss (STL) for idealized and in-situ conditions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Compare Unit Cell (UC) infinite modeling to finite size modeling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Investigate the effect of geometrical parameters, incident angles, and the number of UCs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Provide a baseline for future studies in numerical modeling and design of Metamaterial Ventilated Barriers  </a:t>
            </a:r>
          </a:p>
          <a:p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F0827D-78C2-39BB-D524-37C4F39E74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995" b="5502"/>
          <a:stretch/>
        </p:blipFill>
        <p:spPr>
          <a:xfrm>
            <a:off x="7835317" y="3475166"/>
            <a:ext cx="4356683" cy="1858665"/>
          </a:xfrm>
          <a:prstGeom prst="rect">
            <a:avLst/>
          </a:prstGeom>
        </p:spPr>
      </p:pic>
      <p:pic>
        <p:nvPicPr>
          <p:cNvPr id="82" name="Picture 2" descr="cylindrical ventilated noise barriers between highway and residential area">
            <a:extLst>
              <a:ext uri="{FF2B5EF4-FFF2-40B4-BE49-F238E27FC236}">
                <a16:creationId xmlns:a16="http://schemas.microsoft.com/office/drawing/2014/main" id="{F03B6D6E-3BC8-CE54-5550-FE97365E0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" t="14617" r="-1" b="12466"/>
          <a:stretch/>
        </p:blipFill>
        <p:spPr bwMode="auto">
          <a:xfrm>
            <a:off x="7835317" y="954246"/>
            <a:ext cx="4356683" cy="242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086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2757A0-262D-02E3-A8DB-2F8BE779B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Methodology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FED930-C5EB-6AD4-2878-774F12DA062A}"/>
              </a:ext>
            </a:extLst>
          </p:cNvPr>
          <p:cNvSpPr txBox="1"/>
          <p:nvPr/>
        </p:nvSpPr>
        <p:spPr>
          <a:xfrm>
            <a:off x="590772" y="1493969"/>
            <a:ext cx="6128133" cy="388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Multiple noise barriers placed vertically with spacing for airflow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Stopband frequency determined by barrier parameters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Proposed unit cell design and numerical model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Utilizes Pressure Acoustics in the frequency domain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Narrow region acoustics modeled for accuracy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Considerations include barrier diameter, gap, and height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dirty="0"/>
              <a:t>Modeled as plane wave incidence and diffuse field conditions 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20997F3-6716-0D1E-C015-5214061C6D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995" b="5502"/>
          <a:stretch/>
        </p:blipFill>
        <p:spPr>
          <a:xfrm>
            <a:off x="7598780" y="756320"/>
            <a:ext cx="4170287" cy="1858665"/>
          </a:xfrm>
          <a:prstGeom prst="rect">
            <a:avLst/>
          </a:prstGeom>
        </p:spPr>
      </p:pic>
      <p:pic>
        <p:nvPicPr>
          <p:cNvPr id="18" name="Picture 17" descr="A transparent cube with a circle inside&#10;&#10;Description automatically generated">
            <a:extLst>
              <a:ext uri="{FF2B5EF4-FFF2-40B4-BE49-F238E27FC236}">
                <a16:creationId xmlns:a16="http://schemas.microsoft.com/office/drawing/2014/main" id="{32CE5047-0E48-2A7A-D4BF-0A07AA8350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5" b="6543"/>
          <a:stretch/>
        </p:blipFill>
        <p:spPr>
          <a:xfrm>
            <a:off x="8904124" y="2637379"/>
            <a:ext cx="2154115" cy="1436726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E57D69BF-1959-3D24-5631-2C74D9768CF1}"/>
              </a:ext>
            </a:extLst>
          </p:cNvPr>
          <p:cNvSpPr/>
          <p:nvPr/>
        </p:nvSpPr>
        <p:spPr>
          <a:xfrm>
            <a:off x="8867778" y="4948752"/>
            <a:ext cx="1272506" cy="1194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7A84652-18C1-915C-7E60-11C9A97A5A8B}"/>
              </a:ext>
            </a:extLst>
          </p:cNvPr>
          <p:cNvSpPr/>
          <p:nvPr/>
        </p:nvSpPr>
        <p:spPr>
          <a:xfrm>
            <a:off x="10140284" y="4948751"/>
            <a:ext cx="755572" cy="1194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05AFBAC5-7A6C-2EE6-7D17-5255A045E94F}"/>
              </a:ext>
            </a:extLst>
          </p:cNvPr>
          <p:cNvSpPr/>
          <p:nvPr/>
        </p:nvSpPr>
        <p:spPr>
          <a:xfrm>
            <a:off x="7817348" y="4948750"/>
            <a:ext cx="1050430" cy="1194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99C04E85-4C7C-88A6-5930-90144449251C}"/>
              </a:ext>
            </a:extLst>
          </p:cNvPr>
          <p:cNvSpPr/>
          <p:nvPr/>
        </p:nvSpPr>
        <p:spPr>
          <a:xfrm>
            <a:off x="7215211" y="4948754"/>
            <a:ext cx="621733" cy="1194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019D0D0-1F47-9074-C29C-37C4D5C85B80}"/>
              </a:ext>
            </a:extLst>
          </p:cNvPr>
          <p:cNvSpPr/>
          <p:nvPr/>
        </p:nvSpPr>
        <p:spPr>
          <a:xfrm>
            <a:off x="10895855" y="4948749"/>
            <a:ext cx="600638" cy="1194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3AA3CEEC-3DBE-4C92-2833-FE1B42627CE6}"/>
              </a:ext>
            </a:extLst>
          </p:cNvPr>
          <p:cNvCxnSpPr>
            <a:cxnSpLocks/>
          </p:cNvCxnSpPr>
          <p:nvPr/>
        </p:nvCxnSpPr>
        <p:spPr>
          <a:xfrm>
            <a:off x="7215211" y="6143712"/>
            <a:ext cx="4281282" cy="0"/>
          </a:xfrm>
          <a:prstGeom prst="line">
            <a:avLst/>
          </a:prstGeom>
          <a:ln w="571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862EB0B8-5474-E70D-8BD7-B6297F5F8337}"/>
              </a:ext>
            </a:extLst>
          </p:cNvPr>
          <p:cNvCxnSpPr>
            <a:cxnSpLocks/>
          </p:cNvCxnSpPr>
          <p:nvPr/>
        </p:nvCxnSpPr>
        <p:spPr>
          <a:xfrm flipV="1">
            <a:off x="7215211" y="4948745"/>
            <a:ext cx="4240489" cy="4"/>
          </a:xfrm>
          <a:prstGeom prst="line">
            <a:avLst/>
          </a:prstGeom>
          <a:ln w="571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B8FAA0C9-975A-7300-2FBC-FC92960F1085}"/>
              </a:ext>
            </a:extLst>
          </p:cNvPr>
          <p:cNvSpPr txBox="1"/>
          <p:nvPr/>
        </p:nvSpPr>
        <p:spPr>
          <a:xfrm>
            <a:off x="9858994" y="6155727"/>
            <a:ext cx="2214760" cy="307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F0"/>
                </a:solidFill>
              </a:rPr>
              <a:t>Periodic Boundary Conditions</a:t>
            </a:r>
            <a:endParaRPr lang="en-GB" sz="1400" dirty="0">
              <a:solidFill>
                <a:srgbClr val="00B0F0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C59FA3F-1201-1C00-C1EB-ED6EFA4FB4EF}"/>
              </a:ext>
            </a:extLst>
          </p:cNvPr>
          <p:cNvSpPr txBox="1"/>
          <p:nvPr/>
        </p:nvSpPr>
        <p:spPr>
          <a:xfrm>
            <a:off x="9915331" y="4623934"/>
            <a:ext cx="2102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F0"/>
                </a:solidFill>
              </a:rPr>
              <a:t>Periodic Boundary Conditions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118EC65-DC8E-6BF6-2E4C-E933E5E12418}"/>
              </a:ext>
            </a:extLst>
          </p:cNvPr>
          <p:cNvCxnSpPr>
            <a:cxnSpLocks/>
          </p:cNvCxnSpPr>
          <p:nvPr/>
        </p:nvCxnSpPr>
        <p:spPr>
          <a:xfrm>
            <a:off x="7055994" y="5281654"/>
            <a:ext cx="404648" cy="196245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A9B48B7-CCCC-16D5-6B4C-A01A42F3C6A1}"/>
              </a:ext>
            </a:extLst>
          </p:cNvPr>
          <p:cNvCxnSpPr>
            <a:cxnSpLocks/>
            <a:stCxn id="100" idx="2"/>
          </p:cNvCxnSpPr>
          <p:nvPr/>
        </p:nvCxnSpPr>
        <p:spPr>
          <a:xfrm flipH="1">
            <a:off x="11267022" y="5369608"/>
            <a:ext cx="441524" cy="28875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CE0FF603-5FC6-0933-1A6A-02C1975E5CFE}"/>
              </a:ext>
            </a:extLst>
          </p:cNvPr>
          <p:cNvSpPr txBox="1"/>
          <p:nvPr/>
        </p:nvSpPr>
        <p:spPr>
          <a:xfrm>
            <a:off x="6649173" y="5007817"/>
            <a:ext cx="6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50000"/>
                  </a:schemeClr>
                </a:solidFill>
              </a:rPr>
              <a:t>PML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4EEF2C6-A23A-FA4B-E85A-332AC46E8430}"/>
              </a:ext>
            </a:extLst>
          </p:cNvPr>
          <p:cNvSpPr txBox="1"/>
          <p:nvPr/>
        </p:nvSpPr>
        <p:spPr>
          <a:xfrm>
            <a:off x="11372611" y="5061831"/>
            <a:ext cx="6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50000"/>
                  </a:schemeClr>
                </a:solidFill>
              </a:rPr>
              <a:t>PML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1DDD4EE4-29E5-6EDF-6F07-2C5C01B7AC2E}"/>
              </a:ext>
            </a:extLst>
          </p:cNvPr>
          <p:cNvSpPr/>
          <p:nvPr/>
        </p:nvSpPr>
        <p:spPr>
          <a:xfrm>
            <a:off x="9090222" y="5110547"/>
            <a:ext cx="850191" cy="87136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80B2F3-CBC5-B6E3-0A3E-37091492A468}"/>
              </a:ext>
            </a:extLst>
          </p:cNvPr>
          <p:cNvSpPr txBox="1"/>
          <p:nvPr/>
        </p:nvSpPr>
        <p:spPr>
          <a:xfrm>
            <a:off x="7890378" y="5006602"/>
            <a:ext cx="921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tx1">
                    <a:lumMod val="50000"/>
                  </a:schemeClr>
                </a:solidFill>
              </a:rPr>
              <a:t>Background Pressure </a:t>
            </a:r>
            <a:endParaRPr lang="en-GB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8B81BE-C064-ABFB-0833-7F0E93EA53BB}"/>
              </a:ext>
            </a:extLst>
          </p:cNvPr>
          <p:cNvCxnSpPr>
            <a:cxnSpLocks/>
            <a:endCxn id="90" idx="3"/>
          </p:cNvCxnSpPr>
          <p:nvPr/>
        </p:nvCxnSpPr>
        <p:spPr>
          <a:xfrm flipV="1">
            <a:off x="8221191" y="5546232"/>
            <a:ext cx="646587" cy="492011"/>
          </a:xfrm>
          <a:prstGeom prst="straightConnector1">
            <a:avLst/>
          </a:prstGeom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FE01357-C2F2-A4E6-4597-51DE525CCA85}"/>
              </a:ext>
            </a:extLst>
          </p:cNvPr>
          <p:cNvCxnSpPr>
            <a:cxnSpLocks/>
          </p:cNvCxnSpPr>
          <p:nvPr/>
        </p:nvCxnSpPr>
        <p:spPr>
          <a:xfrm>
            <a:off x="8281823" y="5910688"/>
            <a:ext cx="138990" cy="1648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85C7600-38F7-A6B8-225D-D17250390598}"/>
              </a:ext>
            </a:extLst>
          </p:cNvPr>
          <p:cNvCxnSpPr>
            <a:cxnSpLocks/>
          </p:cNvCxnSpPr>
          <p:nvPr/>
        </p:nvCxnSpPr>
        <p:spPr>
          <a:xfrm>
            <a:off x="8328219" y="5873352"/>
            <a:ext cx="138990" cy="1648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7ED3E4A2-C695-1545-4F1A-D5A97A948E79}"/>
              </a:ext>
            </a:extLst>
          </p:cNvPr>
          <p:cNvSpPr txBox="1"/>
          <p:nvPr/>
        </p:nvSpPr>
        <p:spPr>
          <a:xfrm>
            <a:off x="8129996" y="5771859"/>
            <a:ext cx="921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tx1">
                    <a:lumMod val="50000"/>
                  </a:schemeClr>
                </a:solidFill>
              </a:rPr>
              <a:t>Wave</a:t>
            </a:r>
            <a:endParaRPr lang="en-GB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2DC54CA-9A91-8124-3BB1-740EF4A7996C}"/>
              </a:ext>
            </a:extLst>
          </p:cNvPr>
          <p:cNvCxnSpPr>
            <a:endCxn id="90" idx="3"/>
          </p:cNvCxnSpPr>
          <p:nvPr/>
        </p:nvCxnSpPr>
        <p:spPr>
          <a:xfrm>
            <a:off x="8113785" y="5546230"/>
            <a:ext cx="753993" cy="2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or: Curved 107">
            <a:extLst>
              <a:ext uri="{FF2B5EF4-FFF2-40B4-BE49-F238E27FC236}">
                <a16:creationId xmlns:a16="http://schemas.microsoft.com/office/drawing/2014/main" id="{26D2293A-17B6-D446-D261-29C82BEB9E21}"/>
              </a:ext>
            </a:extLst>
          </p:cNvPr>
          <p:cNvCxnSpPr>
            <a:cxnSpLocks/>
          </p:cNvCxnSpPr>
          <p:nvPr/>
        </p:nvCxnSpPr>
        <p:spPr>
          <a:xfrm rot="16200000" flipV="1">
            <a:off x="8494102" y="5560086"/>
            <a:ext cx="163215" cy="135499"/>
          </a:xfrm>
          <a:prstGeom prst="curvedConnector3">
            <a:avLst>
              <a:gd name="adj1" fmla="val -278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856D7E27-300A-FCB1-FBC2-8075EC4B94D2}"/>
              </a:ext>
            </a:extLst>
          </p:cNvPr>
          <p:cNvSpPr txBox="1"/>
          <p:nvPr/>
        </p:nvSpPr>
        <p:spPr>
          <a:xfrm>
            <a:off x="8237240" y="5589074"/>
            <a:ext cx="249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Google Sans"/>
              </a:rPr>
              <a:t>θ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48390D9-18A0-AEB4-7EFC-D55347DA9848}"/>
              </a:ext>
            </a:extLst>
          </p:cNvPr>
          <p:cNvSpPr txBox="1"/>
          <p:nvPr/>
        </p:nvSpPr>
        <p:spPr>
          <a:xfrm>
            <a:off x="10044493" y="5077576"/>
            <a:ext cx="921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tx1">
                    <a:lumMod val="50000"/>
                  </a:schemeClr>
                </a:solidFill>
              </a:rPr>
              <a:t>Rear Air Domain</a:t>
            </a:r>
            <a:endParaRPr lang="en-GB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10F67C7C-BAFD-2DB8-88E5-EF9E3CA249BA}"/>
              </a:ext>
            </a:extLst>
          </p:cNvPr>
          <p:cNvCxnSpPr>
            <a:cxnSpLocks/>
            <a:endCxn id="101" idx="2"/>
          </p:cNvCxnSpPr>
          <p:nvPr/>
        </p:nvCxnSpPr>
        <p:spPr>
          <a:xfrm flipH="1" flipV="1">
            <a:off x="9090222" y="5546230"/>
            <a:ext cx="132253" cy="90525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ABEF69F7-C6EC-4E4F-E130-10C39660F1A6}"/>
              </a:ext>
            </a:extLst>
          </p:cNvPr>
          <p:cNvSpPr txBox="1"/>
          <p:nvPr/>
        </p:nvSpPr>
        <p:spPr>
          <a:xfrm>
            <a:off x="8378834" y="6451480"/>
            <a:ext cx="1723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0000"/>
                </a:solidFill>
              </a:rPr>
              <a:t>Sound Hard Boundary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46ACFE0-1438-6E11-F615-B9816C2A32C2}"/>
              </a:ext>
            </a:extLst>
          </p:cNvPr>
          <p:cNvCxnSpPr>
            <a:cxnSpLocks/>
          </p:cNvCxnSpPr>
          <p:nvPr/>
        </p:nvCxnSpPr>
        <p:spPr>
          <a:xfrm>
            <a:off x="10139776" y="4963383"/>
            <a:ext cx="508" cy="1180313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89804096-6271-9270-0A72-673CA4F3A207}"/>
              </a:ext>
            </a:extLst>
          </p:cNvPr>
          <p:cNvCxnSpPr>
            <a:cxnSpLocks/>
          </p:cNvCxnSpPr>
          <p:nvPr/>
        </p:nvCxnSpPr>
        <p:spPr>
          <a:xfrm>
            <a:off x="8879973" y="4929332"/>
            <a:ext cx="508" cy="1180313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CD85AAAA-8E2B-302F-75E9-2D049B02728F}"/>
              </a:ext>
            </a:extLst>
          </p:cNvPr>
          <p:cNvCxnSpPr>
            <a:cxnSpLocks/>
          </p:cNvCxnSpPr>
          <p:nvPr/>
        </p:nvCxnSpPr>
        <p:spPr>
          <a:xfrm>
            <a:off x="8575709" y="4573988"/>
            <a:ext cx="1554389" cy="577138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A83FE1CD-EA90-5DD8-4F95-1C231B762CBB}"/>
              </a:ext>
            </a:extLst>
          </p:cNvPr>
          <p:cNvSpPr txBox="1"/>
          <p:nvPr/>
        </p:nvSpPr>
        <p:spPr>
          <a:xfrm>
            <a:off x="7647021" y="4249177"/>
            <a:ext cx="1430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50000"/>
                  </a:schemeClr>
                </a:solidFill>
              </a:rPr>
              <a:t>Transmittance Plane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A9FC15C2-FB5F-675C-A90F-AA8704C3672A}"/>
              </a:ext>
            </a:extLst>
          </p:cNvPr>
          <p:cNvCxnSpPr>
            <a:cxnSpLocks/>
          </p:cNvCxnSpPr>
          <p:nvPr/>
        </p:nvCxnSpPr>
        <p:spPr>
          <a:xfrm flipH="1" flipV="1">
            <a:off x="6813617" y="5873352"/>
            <a:ext cx="3368" cy="60714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BA57921-7A29-601E-4C6F-709653429179}"/>
              </a:ext>
            </a:extLst>
          </p:cNvPr>
          <p:cNvCxnSpPr>
            <a:cxnSpLocks/>
          </p:cNvCxnSpPr>
          <p:nvPr/>
        </p:nvCxnSpPr>
        <p:spPr>
          <a:xfrm flipV="1">
            <a:off x="6831034" y="6451480"/>
            <a:ext cx="550397" cy="1194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1C442344-4FEF-A197-A312-B76697589D03}"/>
              </a:ext>
            </a:extLst>
          </p:cNvPr>
          <p:cNvSpPr txBox="1"/>
          <p:nvPr/>
        </p:nvSpPr>
        <p:spPr>
          <a:xfrm>
            <a:off x="6489639" y="5575190"/>
            <a:ext cx="6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50000"/>
                  </a:schemeClr>
                </a:solidFill>
              </a:rPr>
              <a:t>y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3236AF15-BD55-C4E4-B00C-07FE3A69FB9D}"/>
              </a:ext>
            </a:extLst>
          </p:cNvPr>
          <p:cNvSpPr txBox="1"/>
          <p:nvPr/>
        </p:nvSpPr>
        <p:spPr>
          <a:xfrm>
            <a:off x="6384125" y="6403743"/>
            <a:ext cx="6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50000"/>
                  </a:schemeClr>
                </a:solidFill>
              </a:rPr>
              <a:t>z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292AC5B6-1029-A55B-BC22-891ABC74A298}"/>
              </a:ext>
            </a:extLst>
          </p:cNvPr>
          <p:cNvSpPr txBox="1"/>
          <p:nvPr/>
        </p:nvSpPr>
        <p:spPr>
          <a:xfrm>
            <a:off x="7165075" y="6274804"/>
            <a:ext cx="6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50000"/>
                  </a:schemeClr>
                </a:solidFill>
              </a:rPr>
              <a:t>x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D1F5AAF3-56C0-6998-6CA4-213AB79F1FAF}"/>
              </a:ext>
            </a:extLst>
          </p:cNvPr>
          <p:cNvSpPr/>
          <p:nvPr/>
        </p:nvSpPr>
        <p:spPr>
          <a:xfrm>
            <a:off x="6801150" y="6428693"/>
            <a:ext cx="45719" cy="6946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Arrow: Down 160">
            <a:extLst>
              <a:ext uri="{FF2B5EF4-FFF2-40B4-BE49-F238E27FC236}">
                <a16:creationId xmlns:a16="http://schemas.microsoft.com/office/drawing/2014/main" id="{5F186201-1D16-7C30-4948-74BF1B501B86}"/>
              </a:ext>
            </a:extLst>
          </p:cNvPr>
          <p:cNvSpPr/>
          <p:nvPr/>
        </p:nvSpPr>
        <p:spPr>
          <a:xfrm>
            <a:off x="9862448" y="2170212"/>
            <a:ext cx="367239" cy="51971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Arrow: Down 161">
            <a:extLst>
              <a:ext uri="{FF2B5EF4-FFF2-40B4-BE49-F238E27FC236}">
                <a16:creationId xmlns:a16="http://schemas.microsoft.com/office/drawing/2014/main" id="{C2EF2BD2-47C0-63D9-C1D8-A2CB11164F7F}"/>
              </a:ext>
            </a:extLst>
          </p:cNvPr>
          <p:cNvSpPr/>
          <p:nvPr/>
        </p:nvSpPr>
        <p:spPr>
          <a:xfrm>
            <a:off x="9767698" y="4071457"/>
            <a:ext cx="367239" cy="51971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9ECF3DB2-2CED-2771-E57B-2D9A3C392AFD}"/>
              </a:ext>
            </a:extLst>
          </p:cNvPr>
          <p:cNvSpPr/>
          <p:nvPr/>
        </p:nvSpPr>
        <p:spPr>
          <a:xfrm rot="21218702">
            <a:off x="8219062" y="1029883"/>
            <a:ext cx="824544" cy="165510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99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 animBg="1"/>
      <p:bldP spid="91" grpId="0" animBg="1"/>
      <p:bldP spid="92" grpId="0" animBg="1"/>
      <p:bldP spid="95" grpId="0"/>
      <p:bldP spid="96" grpId="0"/>
      <p:bldP spid="99" grpId="0"/>
      <p:bldP spid="100" grpId="0"/>
      <p:bldP spid="101" grpId="0" animBg="1"/>
      <p:bldP spid="102" grpId="0"/>
      <p:bldP spid="106" grpId="0"/>
      <p:bldP spid="109" grpId="0"/>
      <p:bldP spid="110" grpId="0"/>
      <p:bldP spid="112" grpId="0"/>
      <p:bldP spid="116" grpId="0"/>
      <p:bldP spid="134" grpId="0"/>
      <p:bldP spid="135" grpId="0"/>
      <p:bldP spid="136" grpId="0"/>
      <p:bldP spid="137" grpId="0" animBg="1"/>
      <p:bldP spid="161" grpId="0" animBg="1"/>
      <p:bldP spid="162" grpId="0" animBg="1"/>
      <p:bldP spid="19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Phononic Vibes Color Code">
      <a:dk1>
        <a:srgbClr val="284567"/>
      </a:dk1>
      <a:lt1>
        <a:sysClr val="window" lastClr="FFFFFF"/>
      </a:lt1>
      <a:dk2>
        <a:srgbClr val="E2E1E1"/>
      </a:dk2>
      <a:lt2>
        <a:srgbClr val="E7E6E6"/>
      </a:lt2>
      <a:accent1>
        <a:srgbClr val="284567"/>
      </a:accent1>
      <a:accent2>
        <a:srgbClr val="E2E1E1"/>
      </a:accent2>
      <a:accent3>
        <a:srgbClr val="404040"/>
      </a:accent3>
      <a:accent4>
        <a:srgbClr val="145C62"/>
      </a:accent4>
      <a:accent5>
        <a:srgbClr val="87BBBC"/>
      </a:accent5>
      <a:accent6>
        <a:srgbClr val="85C0C4"/>
      </a:accent6>
      <a:hlink>
        <a:srgbClr val="0563C1"/>
      </a:hlink>
      <a:folHlink>
        <a:srgbClr val="85C0C4"/>
      </a:folHlink>
    </a:clrScheme>
    <a:fontScheme name="Phononic Vibes Font - Oswald">
      <a:majorFont>
        <a:latin typeface="Oswald"/>
        <a:ea typeface=""/>
        <a:cs typeface=""/>
      </a:majorFont>
      <a:minorFont>
        <a:latin typeface="Oswa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41F70E19BD5E49B0F84386F5202CEF" ma:contentTypeVersion="13" ma:contentTypeDescription="Create a new document." ma:contentTypeScope="" ma:versionID="1ef7398ef5603f55da8b4c0d45d4fe2b">
  <xsd:schema xmlns:xsd="http://www.w3.org/2001/XMLSchema" xmlns:xs="http://www.w3.org/2001/XMLSchema" xmlns:p="http://schemas.microsoft.com/office/2006/metadata/properties" xmlns:ns2="9ab68770-3dc7-4494-aa1b-300bc8fce2db" xmlns:ns3="f5efd8fb-40f3-4f0e-8c75-bb500b5bb873" targetNamespace="http://schemas.microsoft.com/office/2006/metadata/properties" ma:root="true" ma:fieldsID="78a6003c75a2b1b77875677b000c5102" ns2:_="" ns3:_="">
    <xsd:import namespace="9ab68770-3dc7-4494-aa1b-300bc8fce2db"/>
    <xsd:import namespace="f5efd8fb-40f3-4f0e-8c75-bb500b5bb8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b68770-3dc7-4494-aa1b-300bc8fce2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efd8fb-40f3-4f0e-8c75-bb500b5bb87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C5AEDF-B217-4EC0-A125-1A4F049F34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b68770-3dc7-4494-aa1b-300bc8fce2db"/>
    <ds:schemaRef ds:uri="f5efd8fb-40f3-4f0e-8c75-bb500b5bb8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239085-721D-42B4-A3A5-ED0CF6422B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9F0F3F-EBD8-4E82-AAF0-A7B681B475FE}">
  <ds:schemaRefs>
    <ds:schemaRef ds:uri="f5efd8fb-40f3-4f0e-8c75-bb500b5bb873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9ab68770-3dc7-4494-aa1b-300bc8fce2db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41793</TotalTime>
  <Words>1472</Words>
  <Application>Microsoft Office PowerPoint</Application>
  <PresentationFormat>Widescreen</PresentationFormat>
  <Paragraphs>268</Paragraphs>
  <Slides>22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31" baseType="lpstr">
      <vt:lpstr>Arial</vt:lpstr>
      <vt:lpstr>Calibri</vt:lpstr>
      <vt:lpstr>Franklin Gothic Book</vt:lpstr>
      <vt:lpstr>Google Sans</vt:lpstr>
      <vt:lpstr>Oswald</vt:lpstr>
      <vt:lpstr>Oswald </vt:lpstr>
      <vt:lpstr>Oswald SemiBold</vt:lpstr>
      <vt:lpstr>Wingdings</vt:lpstr>
      <vt:lpstr>1_Office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Marzano</dc:creator>
  <cp:lastModifiedBy>Tecno</cp:lastModifiedBy>
  <cp:revision>102</cp:revision>
  <dcterms:created xsi:type="dcterms:W3CDTF">2021-07-21T13:30:24Z</dcterms:created>
  <dcterms:modified xsi:type="dcterms:W3CDTF">2024-10-21T09:27:46Z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0x0101003941F70E19BD5E49B0F84386F5202CEF</vt:lpwstr>
  </property>
</Properties>
</file>