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2"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ection>
        <p14:section name="Guidelines &amp; Examples" id="{31D5EE60-8FE9-4475-976F-B13E2EBE6E32}">
          <p14:sldIdLst>
            <p14:sldId id="28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100" autoAdjust="0"/>
    <p:restoredTop sz="96405" autoAdjust="0"/>
  </p:normalViewPr>
  <p:slideViewPr>
    <p:cSldViewPr snapToGrid="0">
      <p:cViewPr>
        <p:scale>
          <a:sx n="33" d="100"/>
          <a:sy n="33" d="100"/>
        </p:scale>
        <p:origin x="894" y="-4308"/>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8/9/2024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8/9/2024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emf"/><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7C72A-80C6-DF53-D59A-6372F001D397}"/>
              </a:ext>
            </a:extLst>
          </p:cNvPr>
          <p:cNvSpPr>
            <a:spLocks noGrp="1"/>
          </p:cNvSpPr>
          <p:nvPr>
            <p:ph type="title"/>
          </p:nvPr>
        </p:nvSpPr>
        <p:spPr>
          <a:xfrm>
            <a:off x="14197441" y="1534000"/>
            <a:ext cx="16191119" cy="3907429"/>
          </a:xfrm>
        </p:spPr>
        <p:txBody>
          <a:bodyPr>
            <a:normAutofit fontScale="90000"/>
          </a:bodyPr>
          <a:lstStyle/>
          <a:p>
            <a:r>
              <a:rPr lang="en-US" sz="9794" dirty="0"/>
              <a:t>Study of Breakdown of Solid Dielectrics in Divergent Fields with COMSOL Multiphysics</a:t>
            </a:r>
          </a:p>
        </p:txBody>
      </p:sp>
      <p:sp>
        <p:nvSpPr>
          <p:cNvPr id="3" name="Content Placeholder 2">
            <a:extLst>
              <a:ext uri="{FF2B5EF4-FFF2-40B4-BE49-F238E27FC236}">
                <a16:creationId xmlns:a16="http://schemas.microsoft.com/office/drawing/2014/main" id="{AD51ECA4-7CD5-C388-4105-0FB68E725C20}"/>
              </a:ext>
            </a:extLst>
          </p:cNvPr>
          <p:cNvSpPr>
            <a:spLocks noGrp="1"/>
          </p:cNvSpPr>
          <p:nvPr>
            <p:ph sz="quarter" idx="10"/>
          </p:nvPr>
        </p:nvSpPr>
        <p:spPr>
          <a:xfrm>
            <a:off x="14321461" y="9292258"/>
            <a:ext cx="16559039" cy="1984280"/>
          </a:xfrm>
        </p:spPr>
        <p:txBody>
          <a:bodyPr/>
          <a:lstStyle/>
          <a:p>
            <a:r>
              <a:rPr lang="en-US" dirty="0"/>
              <a:t>A. Pokryvailo</a:t>
            </a:r>
            <a:br>
              <a:rPr lang="en-US" dirty="0"/>
            </a:br>
            <a:r>
              <a:rPr lang="en-US" dirty="0"/>
              <a:t>Spellman High Voltage Electronics Corp., 475 Wireless Blvd., Hauppauge, NY 11788, USA</a:t>
            </a:r>
          </a:p>
        </p:txBody>
      </p:sp>
      <mc:AlternateContent xmlns:mc="http://schemas.openxmlformats.org/markup-compatibility/2006">
        <mc:Choice xmlns:a14="http://schemas.microsoft.com/office/drawing/2010/main" Requires="a14">
          <p:sp>
            <p:nvSpPr>
              <p:cNvPr id="5" name="Text Placeholder 4">
                <a:extLst>
                  <a:ext uri="{FF2B5EF4-FFF2-40B4-BE49-F238E27FC236}">
                    <a16:creationId xmlns:a16="http://schemas.microsoft.com/office/drawing/2014/main" id="{9B96147C-2941-3F04-70BC-B83FD3D19117}"/>
                  </a:ext>
                </a:extLst>
              </p:cNvPr>
              <p:cNvSpPr>
                <a:spLocks noGrp="1"/>
              </p:cNvSpPr>
              <p:nvPr>
                <p:ph type="body" sz="quarter" idx="23"/>
              </p:nvPr>
            </p:nvSpPr>
            <p:spPr>
              <a:xfrm>
                <a:off x="16079436" y="21687824"/>
                <a:ext cx="15642052" cy="6856707"/>
              </a:xfrm>
            </p:spPr>
            <p:txBody>
              <a:bodyPr/>
              <a:lstStyle/>
              <a:p>
                <a:pPr marL="914400" indent="-914400">
                  <a:lnSpc>
                    <a:spcPct val="100000"/>
                  </a:lnSpc>
                  <a:spcBef>
                    <a:spcPts val="600"/>
                  </a:spcBef>
                  <a:buFont typeface="+mj-lt"/>
                  <a:buAutoNum type="arabicPeriod"/>
                </a:pPr>
                <a:r>
                  <a:rPr lang="en-US" sz="4400" dirty="0"/>
                  <a:t>Analytical treatment (closed form expressions)</a:t>
                </a:r>
              </a:p>
              <a:p>
                <a:pPr marL="914400" indent="-914400">
                  <a:lnSpc>
                    <a:spcPct val="100000"/>
                  </a:lnSpc>
                  <a:spcBef>
                    <a:spcPts val="600"/>
                  </a:spcBef>
                  <a:buFont typeface="+mj-lt"/>
                  <a:buAutoNum type="arabicPeriod"/>
                </a:pPr>
                <a:r>
                  <a:rPr lang="en-US" sz="4400" dirty="0"/>
                  <a:t>Experimental - pulsed testing of silicone potting at positive polarity, up to 200kV, PRR up to 60Hz [1]</a:t>
                </a:r>
              </a:p>
              <a:p>
                <a:pPr marL="914400" indent="-914400">
                  <a:lnSpc>
                    <a:spcPct val="100000"/>
                  </a:lnSpc>
                  <a:spcBef>
                    <a:spcPts val="600"/>
                  </a:spcBef>
                  <a:buFont typeface="+mj-lt"/>
                  <a:buAutoNum type="arabicPeriod"/>
                </a:pPr>
                <a:r>
                  <a:rPr lang="en-US" sz="4400" dirty="0"/>
                  <a:t>FEA (in 2D axisymmetric approximation)</a:t>
                </a:r>
              </a:p>
              <a:p>
                <a:pPr>
                  <a:lnSpc>
                    <a:spcPct val="100000"/>
                  </a:lnSpc>
                  <a:spcBef>
                    <a:spcPts val="600"/>
                  </a:spcBef>
                </a:pPr>
                <a14:m>
                  <m:oMath xmlns:m="http://schemas.openxmlformats.org/officeDocument/2006/math">
                    <m:r>
                      <m:rPr>
                        <m:nor/>
                      </m:rPr>
                      <a:rPr lang="en-US" sz="4400" dirty="0" smtClean="0"/>
                      <m:t>Electrostatics</m:t>
                    </m:r>
                    <m:r>
                      <m:rPr>
                        <m:nor/>
                      </m:rPr>
                      <a:rPr lang="en-US" sz="4400" b="0" i="0" dirty="0" smtClean="0"/>
                      <m:t> (</m:t>
                    </m:r>
                    <m:r>
                      <m:rPr>
                        <m:nor/>
                      </m:rPr>
                      <a:rPr lang="en-US" sz="4400" b="0" i="0" dirty="0" smtClean="0"/>
                      <m:t>Laplace</m:t>
                    </m:r>
                    <m:r>
                      <a:rPr lang="en-US" sz="4400" b="0" i="0" dirty="0" smtClean="0">
                        <a:latin typeface="Cambria Math" panose="02040503050406030204" pitchFamily="18" charset="0"/>
                      </a:rPr>
                      <m:t> </m:t>
                    </m:r>
                    <m:r>
                      <m:rPr>
                        <m:sty m:val="p"/>
                      </m:rPr>
                      <a:rPr lang="en-US" sz="4400" b="0" i="0" dirty="0" smtClean="0">
                        <a:latin typeface="Cambria Math" panose="02040503050406030204" pitchFamily="18" charset="0"/>
                      </a:rPr>
                      <m:t>equation</m:t>
                    </m:r>
                    <m:r>
                      <a:rPr lang="en-US" sz="4400" b="0" i="0" dirty="0" smtClean="0">
                        <a:latin typeface="Cambria Math" panose="02040503050406030204" pitchFamily="18" charset="0"/>
                      </a:rPr>
                      <m:t>)   </m:t>
                    </m:r>
                    <m:r>
                      <m:rPr>
                        <m:sty m:val="p"/>
                      </m:rPr>
                      <a:rPr lang="de-DE" sz="4400">
                        <a:latin typeface="Cambria Math" panose="02040503050406030204" pitchFamily="18" charset="0"/>
                      </a:rPr>
                      <m:t>∇</m:t>
                    </m:r>
                    <m:r>
                      <a:rPr lang="de-DE" sz="4400" i="1" smtClean="0">
                        <a:latin typeface="Cambria Math" panose="02040503050406030204" pitchFamily="18" charset="0"/>
                        <a:ea typeface="Cambria Math" panose="02040503050406030204" pitchFamily="18" charset="0"/>
                      </a:rPr>
                      <m:t>∙</m:t>
                    </m:r>
                    <m:r>
                      <a:rPr lang="en-US" sz="4400" b="1" i="1" smtClean="0">
                        <a:latin typeface="Cambria Math" panose="02040503050406030204" pitchFamily="18" charset="0"/>
                        <a:ea typeface="Cambria Math" panose="02040503050406030204" pitchFamily="18" charset="0"/>
                      </a:rPr>
                      <m:t>𝑬</m:t>
                    </m:r>
                    <m:r>
                      <a:rPr lang="de-DE" sz="4400">
                        <a:latin typeface="Cambria Math" panose="02040503050406030204" pitchFamily="18" charset="0"/>
                      </a:rPr>
                      <m:t>=0</m:t>
                    </m:r>
                  </m:oMath>
                </a14:m>
                <a:r>
                  <a:rPr lang="en-US" sz="4400" dirty="0"/>
                  <a:t>, </a:t>
                </a:r>
                <a14:m>
                  <m:oMath xmlns:m="http://schemas.openxmlformats.org/officeDocument/2006/math">
                    <m:r>
                      <a:rPr lang="en-US" sz="4400" b="1" i="1" smtClean="0">
                        <a:latin typeface="Cambria Math" panose="02040503050406030204" pitchFamily="18" charset="0"/>
                      </a:rPr>
                      <m:t>𝑬</m:t>
                    </m:r>
                    <m:r>
                      <a:rPr lang="en-US" sz="4400" b="0" i="1" smtClean="0">
                        <a:latin typeface="Cambria Math" panose="02040503050406030204" pitchFamily="18" charset="0"/>
                      </a:rPr>
                      <m:t>=</m:t>
                    </m:r>
                    <m:r>
                      <m:rPr>
                        <m:sty m:val="p"/>
                      </m:rPr>
                      <a:rPr lang="de-DE" sz="4400">
                        <a:latin typeface="Cambria Math" panose="02040503050406030204" pitchFamily="18" charset="0"/>
                      </a:rPr>
                      <m:t>∇</m:t>
                    </m:r>
                  </m:oMath>
                </a14:m>
                <a:r>
                  <a:rPr lang="en-US" sz="4400" dirty="0"/>
                  <a:t>V; </a:t>
                </a:r>
              </a:p>
              <a:p>
                <a:pPr>
                  <a:spcBef>
                    <a:spcPts val="600"/>
                  </a:spcBef>
                </a:pPr>
                <a:r>
                  <a:rPr lang="en-US" sz="4400" dirty="0"/>
                  <a:t>Stress analysis (elastic approx., stationary and transient cases)</a:t>
                </a:r>
              </a:p>
            </p:txBody>
          </p:sp>
        </mc:Choice>
        <mc:Fallback>
          <p:sp>
            <p:nvSpPr>
              <p:cNvPr id="5" name="Text Placeholder 4">
                <a:extLst>
                  <a:ext uri="{FF2B5EF4-FFF2-40B4-BE49-F238E27FC236}">
                    <a16:creationId xmlns:a16="http://schemas.microsoft.com/office/drawing/2014/main" id="{9B96147C-2941-3F04-70BC-B83FD3D19117}"/>
                  </a:ext>
                </a:extLst>
              </p:cNvPr>
              <p:cNvSpPr>
                <a:spLocks noGrp="1" noRot="1" noChangeAspect="1" noMove="1" noResize="1" noEditPoints="1" noAdjustHandles="1" noChangeArrowheads="1" noChangeShapeType="1" noTextEdit="1"/>
              </p:cNvSpPr>
              <p:nvPr>
                <p:ph type="body" sz="quarter" idx="23"/>
              </p:nvPr>
            </p:nvSpPr>
            <p:spPr>
              <a:xfrm>
                <a:off x="16079436" y="21687824"/>
                <a:ext cx="15642052" cy="6856707"/>
              </a:xfrm>
              <a:blipFill>
                <a:blip r:embed="rId2"/>
                <a:stretch>
                  <a:fillRect l="-1637" t="-2133"/>
                </a:stretch>
              </a:blipFill>
            </p:spPr>
            <p:txBody>
              <a:bodyPr/>
              <a:lstStyle/>
              <a:p>
                <a:r>
                  <a:rPr lang="en-US">
                    <a:noFill/>
                  </a:rPr>
                  <a:t> </a:t>
                </a:r>
              </a:p>
            </p:txBody>
          </p:sp>
        </mc:Fallback>
      </mc:AlternateContent>
      <p:sp>
        <p:nvSpPr>
          <p:cNvPr id="6" name="Text Placeholder 5">
            <a:extLst>
              <a:ext uri="{FF2B5EF4-FFF2-40B4-BE49-F238E27FC236}">
                <a16:creationId xmlns:a16="http://schemas.microsoft.com/office/drawing/2014/main" id="{4E7622E9-7B2C-10C3-46B5-0F21B2E36DBB}"/>
              </a:ext>
            </a:extLst>
          </p:cNvPr>
          <p:cNvSpPr>
            <a:spLocks noGrp="1"/>
          </p:cNvSpPr>
          <p:nvPr>
            <p:ph type="body" sz="quarter" idx="24"/>
          </p:nvPr>
        </p:nvSpPr>
        <p:spPr>
          <a:xfrm>
            <a:off x="1341232" y="39623893"/>
            <a:ext cx="19118468" cy="2733308"/>
          </a:xfrm>
        </p:spPr>
        <p:txBody>
          <a:bodyPr/>
          <a:lstStyle/>
          <a:p>
            <a:pPr marL="514350" indent="-514350">
              <a:spcBef>
                <a:spcPts val="0"/>
              </a:spcBef>
              <a:spcAft>
                <a:spcPts val="1200"/>
              </a:spcAft>
              <a:buAutoNum type="arabicPeriod"/>
            </a:pPr>
            <a:r>
              <a:rPr lang="en-US" sz="3200" dirty="0"/>
              <a:t>A. Pokryvailo, "On the Mechanism of Electromechanical Breakdown of Solids in Strongly Nonuniform Fields in Absence of Ionization and Space Charges," IEEE TDEI, vol. 1, No. 3, pp. 1651-1653, June 2024.</a:t>
            </a:r>
          </a:p>
          <a:p>
            <a:pPr marL="514350" indent="-514350">
              <a:spcBef>
                <a:spcPts val="0"/>
              </a:spcBef>
              <a:spcAft>
                <a:spcPts val="1200"/>
              </a:spcAft>
              <a:buAutoNum type="arabicPeriod"/>
            </a:pPr>
            <a:r>
              <a:rPr lang="en-US" sz="3200" dirty="0"/>
              <a:t>2. A. Pokryvailo, "Pulsed Techniques for Accelerated Electrical Aging of Solid Insulation Materials and Components of HV Power Supplies," 2023 IEEE EIC, Quebec City, QC, Canada, 2023, pp. 1-4.</a:t>
            </a:r>
          </a:p>
          <a:p>
            <a:pPr marL="514350" indent="-514350">
              <a:spcBef>
                <a:spcPts val="0"/>
              </a:spcBef>
              <a:spcAft>
                <a:spcPts val="1200"/>
              </a:spcAft>
              <a:buAutoNum type="arabicPeriod"/>
            </a:pPr>
            <a:r>
              <a:rPr lang="en-US" sz="3200" dirty="0"/>
              <a:t>J. H. Mason, “Breakdown of Solid Dielectrics in Divergent Fields”, Proceedings of the IEE - Part C: Monographs, Vol. 102, Issue 2, 1955, pp. 254-263 </a:t>
            </a:r>
          </a:p>
        </p:txBody>
      </p:sp>
      <p:sp>
        <p:nvSpPr>
          <p:cNvPr id="7" name="Content Placeholder 6">
            <a:extLst>
              <a:ext uri="{FF2B5EF4-FFF2-40B4-BE49-F238E27FC236}">
                <a16:creationId xmlns:a16="http://schemas.microsoft.com/office/drawing/2014/main" id="{0ECFF10C-4A2D-46FE-FE9D-AFF41985D017}"/>
              </a:ext>
            </a:extLst>
          </p:cNvPr>
          <p:cNvSpPr>
            <a:spLocks noGrp="1"/>
          </p:cNvSpPr>
          <p:nvPr>
            <p:ph sz="quarter" idx="26"/>
          </p:nvPr>
        </p:nvSpPr>
        <p:spPr>
          <a:xfrm>
            <a:off x="14197414" y="5683427"/>
            <a:ext cx="17040836" cy="3136054"/>
          </a:xfrm>
        </p:spPr>
        <p:txBody>
          <a:bodyPr/>
          <a:lstStyle/>
          <a:p>
            <a:r>
              <a:rPr lang="en-US" dirty="0"/>
              <a:t>Electric forces acting on a </a:t>
            </a:r>
            <a:r>
              <a:rPr lang="en-US" i="1" dirty="0"/>
              <a:t>neutral</a:t>
            </a:r>
            <a:r>
              <a:rPr lang="en-US" dirty="0"/>
              <a:t> matter in </a:t>
            </a:r>
            <a:r>
              <a:rPr lang="en-US" i="1" dirty="0"/>
              <a:t>divergent</a:t>
            </a:r>
            <a:r>
              <a:rPr lang="en-US" dirty="0"/>
              <a:t> electric fields generate mechanical stresses, which is invoked as a factor in dielectric breakdown.</a:t>
            </a:r>
          </a:p>
        </p:txBody>
      </p:sp>
      <p:sp>
        <p:nvSpPr>
          <p:cNvPr id="8" name="Text Placeholder 7">
            <a:extLst>
              <a:ext uri="{FF2B5EF4-FFF2-40B4-BE49-F238E27FC236}">
                <a16:creationId xmlns:a16="http://schemas.microsoft.com/office/drawing/2014/main" id="{DA1BB53D-2E25-D875-FFA5-CFEC822C512D}"/>
              </a:ext>
            </a:extLst>
          </p:cNvPr>
          <p:cNvSpPr>
            <a:spLocks noGrp="1"/>
          </p:cNvSpPr>
          <p:nvPr>
            <p:ph type="body" sz="quarter" idx="18"/>
          </p:nvPr>
        </p:nvSpPr>
        <p:spPr>
          <a:xfrm>
            <a:off x="1649531" y="14580462"/>
            <a:ext cx="29615963" cy="5431552"/>
          </a:xfrm>
        </p:spPr>
        <p:txBody>
          <a:bodyPr/>
          <a:lstStyle/>
          <a:p>
            <a:r>
              <a:rPr lang="en-US" sz="4400" b="0" i="0" u="none" strike="noStrike" baseline="0" dirty="0">
                <a:solidFill>
                  <a:srgbClr val="000000"/>
                </a:solidFill>
                <a:latin typeface="Times New Roman" panose="02020603050405020304" pitchFamily="18" charset="0"/>
              </a:rPr>
              <a:t>Electric forces acting on a </a:t>
            </a:r>
            <a:r>
              <a:rPr lang="en-US" sz="4400" b="0" i="1" u="none" strike="noStrike" baseline="0" dirty="0">
                <a:solidFill>
                  <a:srgbClr val="000000"/>
                </a:solidFill>
                <a:latin typeface="Times New Roman" panose="02020603050405020304" pitchFamily="18" charset="0"/>
              </a:rPr>
              <a:t>neutral</a:t>
            </a:r>
            <a:r>
              <a:rPr lang="en-US" sz="4400" b="0" i="0" u="none" strike="noStrike" baseline="0" dirty="0">
                <a:solidFill>
                  <a:srgbClr val="000000"/>
                </a:solidFill>
                <a:latin typeface="Times New Roman" panose="02020603050405020304" pitchFamily="18" charset="0"/>
              </a:rPr>
              <a:t> matter in </a:t>
            </a:r>
            <a:r>
              <a:rPr lang="en-US" sz="4400" b="0" i="1" u="none" strike="noStrike" baseline="0" dirty="0">
                <a:solidFill>
                  <a:srgbClr val="000000"/>
                </a:solidFill>
                <a:latin typeface="Times New Roman" panose="02020603050405020304" pitchFamily="18" charset="0"/>
              </a:rPr>
              <a:t>divergent</a:t>
            </a:r>
            <a:r>
              <a:rPr lang="en-US" sz="4400" b="0" i="0" u="none" strike="noStrike" baseline="0" dirty="0">
                <a:solidFill>
                  <a:srgbClr val="000000"/>
                </a:solidFill>
                <a:latin typeface="Times New Roman" panose="02020603050405020304" pitchFamily="18" charset="0"/>
              </a:rPr>
              <a:t> electric fields generate mechanical stresses. This mechanism is invoked here as a factor in solid dielectric breakdown (BD) [1]. </a:t>
            </a:r>
            <a:r>
              <a:rPr lang="en-US" sz="4400" dirty="0">
                <a:solidFill>
                  <a:srgbClr val="000000"/>
                </a:solidFill>
                <a:latin typeface="Times New Roman" panose="02020603050405020304" pitchFamily="18" charset="0"/>
              </a:rPr>
              <a:t>A closed form analysis </a:t>
            </a:r>
            <a:r>
              <a:rPr lang="en-US" sz="4400" b="0" i="0" u="none" strike="noStrike" baseline="0" dirty="0">
                <a:solidFill>
                  <a:srgbClr val="000000"/>
                </a:solidFill>
                <a:latin typeface="Times New Roman" panose="02020603050405020304" pitchFamily="18" charset="0"/>
              </a:rPr>
              <a:t>for coaxial electrodes shows that electric forces can be of the order of GN/</a:t>
            </a:r>
            <a:r>
              <a:rPr lang="en-US" sz="4400" b="0" i="0" u="none" strike="noStrike" dirty="0">
                <a:solidFill>
                  <a:srgbClr val="000000"/>
                </a:solidFill>
                <a:latin typeface="Times New Roman" panose="02020603050405020304" pitchFamily="18" charset="0"/>
              </a:rPr>
              <a:t>m</a:t>
            </a:r>
            <a:r>
              <a:rPr lang="en-US" sz="4400" b="0" i="0" u="none" strike="noStrike" baseline="30000" dirty="0">
                <a:solidFill>
                  <a:srgbClr val="000000"/>
                </a:solidFill>
                <a:latin typeface="Times New Roman" panose="02020603050405020304" pitchFamily="18" charset="0"/>
              </a:rPr>
              <a:t>3</a:t>
            </a:r>
            <a:r>
              <a:rPr lang="en-US" sz="4400" b="0" i="0" u="none" strike="noStrike" baseline="0" dirty="0">
                <a:solidFill>
                  <a:srgbClr val="000000"/>
                </a:solidFill>
                <a:latin typeface="Times New Roman" panose="02020603050405020304" pitchFamily="18" charset="0"/>
              </a:rPr>
              <a:t>. Then point-to-plane case is studied. First, electrostatic analyses for the geometry matching experimental conditions [2] were made. Electric forces that are proportional to gradE</a:t>
            </a:r>
            <a:r>
              <a:rPr lang="en-US" sz="4400" b="0" i="0" u="none" strike="noStrike" baseline="30000" dirty="0">
                <a:solidFill>
                  <a:srgbClr val="000000"/>
                </a:solidFill>
                <a:latin typeface="Times New Roman" panose="02020603050405020304" pitchFamily="18" charset="0"/>
              </a:rPr>
              <a:t>2</a:t>
            </a:r>
            <a:r>
              <a:rPr lang="en-US" sz="4400" b="0" i="0" u="none" strike="noStrike" baseline="0" dirty="0">
                <a:solidFill>
                  <a:srgbClr val="000000"/>
                </a:solidFill>
                <a:latin typeface="Times New Roman" panose="02020603050405020304" pitchFamily="18" charset="0"/>
              </a:rPr>
              <a:t> serve as body forces for stress analysis. For practical voltage levels, it predicts stresses of the order of several MPa which exceeds yield stress of many insulating materials. Shear stresses in the vicinity of the needle tip may affect the metal-dielectric boundary. Thus, solid insulation BD can be initiated or assisted by mechanical damage induced by the electric forces in absence of ionization! This mechanism may be a dominant mechanism or a part of a complex of other processes, such as ionization and avalanching, field emission from cathode, crack propagation, etc. </a:t>
            </a:r>
            <a:endParaRPr lang="en-US" sz="4400" dirty="0"/>
          </a:p>
        </p:txBody>
      </p:sp>
      <p:sp>
        <p:nvSpPr>
          <p:cNvPr id="9" name="Text Placeholder 8">
            <a:extLst>
              <a:ext uri="{FF2B5EF4-FFF2-40B4-BE49-F238E27FC236}">
                <a16:creationId xmlns:a16="http://schemas.microsoft.com/office/drawing/2014/main" id="{6D4523F0-041D-5E91-4A76-1D964A4582CF}"/>
              </a:ext>
            </a:extLst>
          </p:cNvPr>
          <p:cNvSpPr>
            <a:spLocks noGrp="1"/>
          </p:cNvSpPr>
          <p:nvPr>
            <p:ph type="body" sz="quarter" idx="27"/>
          </p:nvPr>
        </p:nvSpPr>
        <p:spPr>
          <a:xfrm>
            <a:off x="1649531" y="13307343"/>
            <a:ext cx="29615963" cy="1302499"/>
          </a:xfrm>
        </p:spPr>
        <p:txBody>
          <a:bodyPr/>
          <a:lstStyle/>
          <a:p>
            <a:r>
              <a:rPr lang="en-US" dirty="0"/>
              <a:t>Abstract</a:t>
            </a:r>
          </a:p>
        </p:txBody>
      </p:sp>
      <p:sp>
        <p:nvSpPr>
          <p:cNvPr id="10" name="Text Placeholder 9">
            <a:extLst>
              <a:ext uri="{FF2B5EF4-FFF2-40B4-BE49-F238E27FC236}">
                <a16:creationId xmlns:a16="http://schemas.microsoft.com/office/drawing/2014/main" id="{45A5164B-0579-C6F3-E359-DF0C0D254EBD}"/>
              </a:ext>
            </a:extLst>
          </p:cNvPr>
          <p:cNvSpPr>
            <a:spLocks noGrp="1"/>
          </p:cNvSpPr>
          <p:nvPr>
            <p:ph type="body" sz="quarter" idx="28"/>
          </p:nvPr>
        </p:nvSpPr>
        <p:spPr>
          <a:xfrm>
            <a:off x="16864868" y="20337501"/>
            <a:ext cx="14373381" cy="1277181"/>
          </a:xfrm>
        </p:spPr>
        <p:txBody>
          <a:bodyPr/>
          <a:lstStyle/>
          <a:p>
            <a:r>
              <a:rPr lang="en-US" dirty="0"/>
              <a:t>Methodology</a:t>
            </a:r>
          </a:p>
        </p:txBody>
      </p:sp>
      <p:sp>
        <p:nvSpPr>
          <p:cNvPr id="50" name="Text Placeholder 49">
            <a:extLst>
              <a:ext uri="{FF2B5EF4-FFF2-40B4-BE49-F238E27FC236}">
                <a16:creationId xmlns:a16="http://schemas.microsoft.com/office/drawing/2014/main" id="{88169A2F-46BF-4EE2-836D-7F3D2AAD72E4}"/>
              </a:ext>
            </a:extLst>
          </p:cNvPr>
          <p:cNvSpPr>
            <a:spLocks noGrp="1"/>
          </p:cNvSpPr>
          <p:nvPr>
            <p:ph type="body" sz="quarter" idx="30"/>
          </p:nvPr>
        </p:nvSpPr>
        <p:spPr>
          <a:xfrm>
            <a:off x="1196912" y="27109281"/>
            <a:ext cx="14399285" cy="1468347"/>
          </a:xfrm>
        </p:spPr>
        <p:txBody>
          <a:bodyPr/>
          <a:lstStyle/>
          <a:p>
            <a:r>
              <a:rPr lang="en-US" dirty="0"/>
              <a:t>FIGURE 1. </a:t>
            </a:r>
            <a:r>
              <a:rPr lang="en-US" i="1" dirty="0"/>
              <a:t>Left</a:t>
            </a:r>
            <a:r>
              <a:rPr lang="en-US" dirty="0"/>
              <a:t>: Sample insulation structure (unpotted). Middle: gramophone needle microphotography. </a:t>
            </a:r>
            <a:r>
              <a:rPr lang="en-US" i="1" dirty="0"/>
              <a:t>Right</a:t>
            </a:r>
            <a:r>
              <a:rPr lang="en-US" dirty="0"/>
              <a:t>: typical test voltage</a:t>
            </a:r>
          </a:p>
          <a:p>
            <a:endParaRPr lang="en-US" dirty="0"/>
          </a:p>
        </p:txBody>
      </p:sp>
      <p:pic>
        <p:nvPicPr>
          <p:cNvPr id="37" name="Picture Placeholder 24">
            <a:extLst>
              <a:ext uri="{FF2B5EF4-FFF2-40B4-BE49-F238E27FC236}">
                <a16:creationId xmlns:a16="http://schemas.microsoft.com/office/drawing/2014/main" id="{F4C12BE2-9F80-4132-8F52-81B981800C18}"/>
              </a:ext>
            </a:extLst>
          </p:cNvPr>
          <p:cNvPicPr>
            <a:picLocks noGrp="1" noChangeAspect="1"/>
          </p:cNvPicPr>
          <p:nvPr>
            <p:ph type="pic" sz="quarter" idx="31"/>
          </p:nvPr>
        </p:nvPicPr>
        <p:blipFill rotWithShape="1">
          <a:blip r:embed="rId3">
            <a:extLst>
              <a:ext uri="{28A0092B-C50C-407E-A947-70E740481C1C}">
                <a14:useLocalDpi xmlns:a14="http://schemas.microsoft.com/office/drawing/2010/main" val="0"/>
              </a:ext>
            </a:extLst>
          </a:blip>
          <a:srcRect l="-5450" t="-91582" r="-7334" b="-89301"/>
          <a:stretch/>
        </p:blipFill>
        <p:spPr>
          <a:xfrm>
            <a:off x="20116800" y="39477610"/>
            <a:ext cx="10813006" cy="2462041"/>
          </a:xfrm>
          <a:prstGeom prst="rect">
            <a:avLst/>
          </a:prstGeom>
        </p:spPr>
      </p:pic>
      <p:sp>
        <p:nvSpPr>
          <p:cNvPr id="14" name="Text Placeholder 13">
            <a:extLst>
              <a:ext uri="{FF2B5EF4-FFF2-40B4-BE49-F238E27FC236}">
                <a16:creationId xmlns:a16="http://schemas.microsoft.com/office/drawing/2014/main" id="{D29AF2C0-2D7E-3F49-368B-8034C468BF46}"/>
              </a:ext>
            </a:extLst>
          </p:cNvPr>
          <p:cNvSpPr>
            <a:spLocks noGrp="1"/>
          </p:cNvSpPr>
          <p:nvPr>
            <p:ph type="body" sz="quarter" idx="32"/>
          </p:nvPr>
        </p:nvSpPr>
        <p:spPr>
          <a:xfrm>
            <a:off x="1196912" y="30669393"/>
            <a:ext cx="11221229" cy="7375974"/>
          </a:xfrm>
        </p:spPr>
        <p:txBody>
          <a:bodyPr/>
          <a:lstStyle/>
          <a:p>
            <a:pPr marL="342900" marR="0" lvl="0" indent="-342900" algn="just">
              <a:lnSpc>
                <a:spcPct val="100000"/>
              </a:lnSpc>
              <a:spcBef>
                <a:spcPts val="0"/>
              </a:spcBef>
              <a:spcAft>
                <a:spcPts val="0"/>
              </a:spcAft>
              <a:buSzPts val="1000"/>
              <a:buFont typeface="+mj-lt"/>
              <a:buAutoNum type="arabicPeriod"/>
            </a:pPr>
            <a:r>
              <a:rPr lang="en-US" sz="4400" dirty="0">
                <a:effectLst/>
                <a:latin typeface="Times New Roman" panose="02020603050405020304" pitchFamily="18" charset="0"/>
                <a:ea typeface="Times New Roman" panose="02020603050405020304" pitchFamily="18" charset="0"/>
              </a:rPr>
              <a:t>1. Material shear at the HV electrode may be a dominant mechanism of BD initiation by generation of microdefects at the electrode surface, especially at repetitive pulsed voltages. 2. One may estimate forces of the order of 10</a:t>
            </a:r>
            <a:r>
              <a:rPr lang="en-US" sz="4400" baseline="30000" dirty="0">
                <a:effectLst/>
                <a:latin typeface="Times New Roman" panose="02020603050405020304" pitchFamily="18" charset="0"/>
                <a:ea typeface="Times New Roman" panose="02020603050405020304" pitchFamily="18" charset="0"/>
              </a:rPr>
              <a:t>10</a:t>
            </a:r>
            <a:r>
              <a:rPr lang="en-US" sz="4400" dirty="0">
                <a:effectLst/>
                <a:latin typeface="Times New Roman" panose="02020603050405020304" pitchFamily="18" charset="0"/>
                <a:ea typeface="Times New Roman" panose="02020603050405020304" pitchFamily="18" charset="0"/>
              </a:rPr>
              <a:t> N/m</a:t>
            </a:r>
            <a:r>
              <a:rPr lang="en-US" sz="4400" baseline="30000" dirty="0">
                <a:effectLst/>
                <a:latin typeface="Times New Roman" panose="02020603050405020304" pitchFamily="18" charset="0"/>
                <a:ea typeface="Times New Roman" panose="02020603050405020304" pitchFamily="18" charset="0"/>
              </a:rPr>
              <a:t>3</a:t>
            </a:r>
            <a:r>
              <a:rPr lang="en-US" sz="4400" dirty="0">
                <a:effectLst/>
                <a:latin typeface="Times New Roman" panose="02020603050405020304" pitchFamily="18" charset="0"/>
                <a:ea typeface="Times New Roman" panose="02020603050405020304" pitchFamily="18" charset="0"/>
              </a:rPr>
              <a:t> </a:t>
            </a:r>
            <a:r>
              <a:rPr lang="en-US" sz="4400" dirty="0">
                <a:latin typeface="Times New Roman" panose="02020603050405020304" pitchFamily="18" charset="0"/>
                <a:ea typeface="Times New Roman" panose="02020603050405020304" pitchFamily="18" charset="0"/>
              </a:rPr>
              <a:t>at a dielectric </a:t>
            </a:r>
            <a:r>
              <a:rPr lang="en-US" sz="4400" dirty="0">
                <a:effectLst/>
                <a:latin typeface="Times New Roman" panose="02020603050405020304" pitchFamily="18" charset="0"/>
                <a:ea typeface="Times New Roman" panose="02020603050405020304" pitchFamily="18" charset="0"/>
              </a:rPr>
              <a:t>density of 10</a:t>
            </a:r>
            <a:r>
              <a:rPr lang="en-US" sz="4400" baseline="30000" dirty="0">
                <a:effectLst/>
                <a:latin typeface="Times New Roman" panose="02020603050405020304" pitchFamily="18" charset="0"/>
                <a:ea typeface="Times New Roman" panose="02020603050405020304" pitchFamily="18" charset="0"/>
              </a:rPr>
              <a:t>3</a:t>
            </a:r>
            <a:r>
              <a:rPr lang="en-US" sz="4400" dirty="0">
                <a:effectLst/>
                <a:latin typeface="Times New Roman" panose="02020603050405020304" pitchFamily="18" charset="0"/>
                <a:ea typeface="Times New Roman" panose="02020603050405020304" pitchFamily="18" charset="0"/>
              </a:rPr>
              <a:t> kg/m</a:t>
            </a:r>
            <a:r>
              <a:rPr lang="en-US" sz="4400" baseline="30000" dirty="0">
                <a:effectLst/>
                <a:latin typeface="Times New Roman" panose="02020603050405020304" pitchFamily="18" charset="0"/>
                <a:ea typeface="Times New Roman" panose="02020603050405020304" pitchFamily="18" charset="0"/>
              </a:rPr>
              <a:t>3</a:t>
            </a:r>
            <a:r>
              <a:rPr lang="en-US" sz="4400" dirty="0">
                <a:effectLst/>
                <a:latin typeface="Times New Roman" panose="02020603050405020304" pitchFamily="18" charset="0"/>
                <a:ea typeface="Times New Roman" panose="02020603050405020304" pitchFamily="18" charset="0"/>
              </a:rPr>
              <a:t>, would accelerate the material at 10</a:t>
            </a:r>
            <a:r>
              <a:rPr lang="en-US" sz="4400" baseline="30000" dirty="0">
                <a:effectLst/>
                <a:latin typeface="Times New Roman" panose="02020603050405020304" pitchFamily="18" charset="0"/>
                <a:ea typeface="Times New Roman" panose="02020603050405020304" pitchFamily="18" charset="0"/>
              </a:rPr>
              <a:t>7</a:t>
            </a:r>
            <a:r>
              <a:rPr lang="en-US" sz="4400" dirty="0">
                <a:effectLst/>
                <a:latin typeface="Times New Roman" panose="02020603050405020304" pitchFamily="18" charset="0"/>
                <a:ea typeface="Times New Roman" panose="02020603050405020304" pitchFamily="18" charset="0"/>
              </a:rPr>
              <a:t> m</a:t>
            </a:r>
            <a:r>
              <a:rPr lang="en-US" sz="4400" baseline="30000" dirty="0">
                <a:effectLst/>
                <a:latin typeface="Times New Roman" panose="02020603050405020304" pitchFamily="18" charset="0"/>
                <a:ea typeface="Times New Roman" panose="02020603050405020304" pitchFamily="18" charset="0"/>
              </a:rPr>
              <a:t>2</a:t>
            </a:r>
            <a:r>
              <a:rPr lang="en-US" sz="4400" dirty="0">
                <a:effectLst/>
                <a:latin typeface="Times New Roman" panose="02020603050405020304" pitchFamily="18" charset="0"/>
                <a:ea typeface="Times New Roman" panose="02020603050405020304" pitchFamily="18" charset="0"/>
              </a:rPr>
              <a:t>/s. Time-domain stress analysis bears this out. Thus, stress reduction due to inertia can be ignored at millisecond pulses, and, probably, down to nanoseconds. </a:t>
            </a:r>
            <a:endParaRPr lang="en-US" sz="4400" dirty="0">
              <a:effectLst/>
              <a:latin typeface="Times New Roman" panose="02020603050405020304" pitchFamily="18" charset="0"/>
              <a:ea typeface="MS Mincho" panose="02020609040205080304" pitchFamily="49" charset="-128"/>
            </a:endParaRPr>
          </a:p>
        </p:txBody>
      </p:sp>
      <p:sp>
        <p:nvSpPr>
          <p:cNvPr id="15" name="Text Placeholder 14">
            <a:extLst>
              <a:ext uri="{FF2B5EF4-FFF2-40B4-BE49-F238E27FC236}">
                <a16:creationId xmlns:a16="http://schemas.microsoft.com/office/drawing/2014/main" id="{DB2E852A-C96F-A395-AA90-23ECABBA6D8D}"/>
              </a:ext>
            </a:extLst>
          </p:cNvPr>
          <p:cNvSpPr>
            <a:spLocks noGrp="1"/>
          </p:cNvSpPr>
          <p:nvPr>
            <p:ph type="body" sz="quarter" idx="33"/>
          </p:nvPr>
        </p:nvSpPr>
        <p:spPr>
          <a:xfrm>
            <a:off x="1510010" y="29365598"/>
            <a:ext cx="8419035" cy="1303795"/>
          </a:xfrm>
        </p:spPr>
        <p:txBody>
          <a:bodyPr/>
          <a:lstStyle/>
          <a:p>
            <a:r>
              <a:rPr lang="en-US" dirty="0"/>
              <a:t>Selected Results</a:t>
            </a:r>
          </a:p>
        </p:txBody>
      </p:sp>
      <p:sp>
        <p:nvSpPr>
          <p:cNvPr id="70" name="Text Placeholder 69">
            <a:extLst>
              <a:ext uri="{FF2B5EF4-FFF2-40B4-BE49-F238E27FC236}">
                <a16:creationId xmlns:a16="http://schemas.microsoft.com/office/drawing/2014/main" id="{2138EC37-6188-40A6-99A3-4FCC7CA620A4}"/>
              </a:ext>
            </a:extLst>
          </p:cNvPr>
          <p:cNvSpPr>
            <a:spLocks noGrp="1"/>
          </p:cNvSpPr>
          <p:nvPr>
            <p:ph type="body" sz="quarter" idx="35"/>
          </p:nvPr>
        </p:nvSpPr>
        <p:spPr>
          <a:xfrm>
            <a:off x="13508773" y="36186237"/>
            <a:ext cx="17729475" cy="2132428"/>
          </a:xfrm>
        </p:spPr>
        <p:txBody>
          <a:bodyPr/>
          <a:lstStyle/>
          <a:p>
            <a:r>
              <a:rPr lang="en-US" sz="4400" dirty="0"/>
              <a:t>FIGURE 2. </a:t>
            </a:r>
            <a:r>
              <a:rPr lang="en-US" sz="4400" i="1" dirty="0"/>
              <a:t>Left</a:t>
            </a:r>
            <a:r>
              <a:rPr lang="en-US" sz="4400" dirty="0"/>
              <a:t>: </a:t>
            </a:r>
            <a:r>
              <a:rPr kumimoji="0" lang="en-US" altLang="en-US" sz="4400" b="0" i="0" u="none" strike="noStrike" cap="none" normalizeH="0" baseline="0" dirty="0">
                <a:ln>
                  <a:noFill/>
                </a:ln>
                <a:solidFill>
                  <a:schemeClr val="tx1"/>
                </a:solidFill>
                <a:effectLst/>
              </a:rPr>
              <a:t>Illustrating mechanical inertia at pulsed (step) voltage. </a:t>
            </a:r>
            <a:r>
              <a:rPr kumimoji="0" lang="en-US" altLang="en-US" sz="4400" b="0" i="1" u="none" strike="noStrike" cap="none" normalizeH="0" baseline="0" dirty="0">
                <a:ln>
                  <a:noFill/>
                </a:ln>
                <a:solidFill>
                  <a:schemeClr val="tx1"/>
                </a:solidFill>
                <a:effectLst/>
              </a:rPr>
              <a:t>d</a:t>
            </a:r>
            <a:r>
              <a:rPr kumimoji="0" lang="en-US" altLang="en-US" sz="4400" b="0" i="0" u="none" strike="noStrike" cap="none" normalizeH="0" baseline="0" dirty="0">
                <a:ln>
                  <a:noFill/>
                </a:ln>
                <a:solidFill>
                  <a:schemeClr val="tx1"/>
                </a:solidFill>
                <a:effectLst/>
              </a:rPr>
              <a:t>=1/4”. Our test data are at 0.5-ms risetime. </a:t>
            </a:r>
            <a:r>
              <a:rPr lang="en-US" sz="4400" i="1" dirty="0"/>
              <a:t>Right</a:t>
            </a:r>
            <a:r>
              <a:rPr lang="en-US" sz="4400" dirty="0"/>
              <a:t>: Breakdown in point-to-plane gaps – comparison of </a:t>
            </a:r>
            <a:r>
              <a:rPr lang="en-US" sz="4400"/>
              <a:t>COMSOL simulations to experiment. </a:t>
            </a:r>
            <a:endParaRPr lang="en-US" sz="4400" dirty="0"/>
          </a:p>
          <a:p>
            <a:endParaRPr lang="en-US" sz="4400" dirty="0"/>
          </a:p>
        </p:txBody>
      </p:sp>
      <p:pic>
        <p:nvPicPr>
          <p:cNvPr id="68" name="Picture 67">
            <a:extLst>
              <a:ext uri="{FF2B5EF4-FFF2-40B4-BE49-F238E27FC236}">
                <a16:creationId xmlns:a16="http://schemas.microsoft.com/office/drawing/2014/main" id="{FE595B64-48EF-6093-4B6B-54C09888BEF5}"/>
              </a:ext>
            </a:extLst>
          </p:cNvPr>
          <p:cNvPicPr>
            <a:picLocks noChangeAspect="1"/>
          </p:cNvPicPr>
          <p:nvPr/>
        </p:nvPicPr>
        <p:blipFill>
          <a:blip r:embed="rId4"/>
          <a:stretch>
            <a:fillRect/>
          </a:stretch>
        </p:blipFill>
        <p:spPr>
          <a:xfrm>
            <a:off x="16459200" y="26196368"/>
            <a:ext cx="5016270" cy="2306752"/>
          </a:xfrm>
          <a:prstGeom prst="rect">
            <a:avLst/>
          </a:prstGeom>
        </p:spPr>
      </p:pic>
      <p:pic>
        <p:nvPicPr>
          <p:cNvPr id="77" name="Picture 76" descr="A close-up of a machine&#10;&#10;Description automatically generated">
            <a:extLst>
              <a:ext uri="{FF2B5EF4-FFF2-40B4-BE49-F238E27FC236}">
                <a16:creationId xmlns:a16="http://schemas.microsoft.com/office/drawing/2014/main" id="{82887DD6-D043-538F-AE1F-6B26DAF137D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41232" y="20453656"/>
            <a:ext cx="4188244" cy="6545446"/>
          </a:xfrm>
          <a:prstGeom prst="rect">
            <a:avLst/>
          </a:prstGeom>
        </p:spPr>
      </p:pic>
      <p:pic>
        <p:nvPicPr>
          <p:cNvPr id="82" name="Picture 81">
            <a:extLst>
              <a:ext uri="{FF2B5EF4-FFF2-40B4-BE49-F238E27FC236}">
                <a16:creationId xmlns:a16="http://schemas.microsoft.com/office/drawing/2014/main" id="{760E90A2-091F-D8B7-258D-27099E97FBAE}"/>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rot="16200000">
            <a:off x="3629129" y="22336977"/>
            <a:ext cx="6545446" cy="2744752"/>
          </a:xfrm>
          <a:prstGeom prst="rect">
            <a:avLst/>
          </a:prstGeom>
          <a:noFill/>
        </p:spPr>
      </p:pic>
      <p:pic>
        <p:nvPicPr>
          <p:cNvPr id="83" name="Picture 82">
            <a:extLst>
              <a:ext uri="{FF2B5EF4-FFF2-40B4-BE49-F238E27FC236}">
                <a16:creationId xmlns:a16="http://schemas.microsoft.com/office/drawing/2014/main" id="{A212078D-0B48-4FE9-20B9-05CAA45036F3}"/>
              </a:ext>
            </a:extLst>
          </p:cNvPr>
          <p:cNvPicPr>
            <a:picLocks noChangeAspect="1"/>
          </p:cNvPicPr>
          <p:nvPr/>
        </p:nvPicPr>
        <p:blipFill rotWithShape="1">
          <a:blip r:embed="rId7"/>
          <a:srcRect t="4833" r="25979" b="17242"/>
          <a:stretch/>
        </p:blipFill>
        <p:spPr>
          <a:xfrm>
            <a:off x="8274228" y="20419603"/>
            <a:ext cx="7321969" cy="6559235"/>
          </a:xfrm>
          <a:prstGeom prst="rect">
            <a:avLst/>
          </a:prstGeom>
        </p:spPr>
      </p:pic>
      <p:pic>
        <p:nvPicPr>
          <p:cNvPr id="99" name="Picture Placeholder 98" descr="A blue and red lines with white text&#10;&#10;Description automatically generated">
            <a:extLst>
              <a:ext uri="{FF2B5EF4-FFF2-40B4-BE49-F238E27FC236}">
                <a16:creationId xmlns:a16="http://schemas.microsoft.com/office/drawing/2014/main" id="{4C64A894-7F3B-FFE6-B82C-2040B329F1A5}"/>
              </a:ext>
            </a:extLst>
          </p:cNvPr>
          <p:cNvPicPr>
            <a:picLocks noGrp="1" noChangeAspect="1"/>
          </p:cNvPicPr>
          <p:nvPr>
            <p:ph type="pic" sz="quarter" idx="11"/>
          </p:nvPr>
        </p:nvPicPr>
        <p:blipFill>
          <a:blip r:embed="rId8">
            <a:extLst>
              <a:ext uri="{28A0092B-C50C-407E-A947-70E740481C1C}">
                <a14:useLocalDpi xmlns:a14="http://schemas.microsoft.com/office/drawing/2010/main" val="0"/>
              </a:ext>
            </a:extLst>
          </a:blip>
          <a:srcRect l="446" r="446"/>
          <a:stretch>
            <a:fillRect/>
          </a:stretch>
        </p:blipFill>
        <p:spPr>
          <a:xfrm>
            <a:off x="501445" y="455137"/>
            <a:ext cx="12912806" cy="11720341"/>
          </a:xfrm>
        </p:spPr>
      </p:pic>
      <p:sp>
        <p:nvSpPr>
          <p:cNvPr id="100" name="TextBox 99">
            <a:extLst>
              <a:ext uri="{FF2B5EF4-FFF2-40B4-BE49-F238E27FC236}">
                <a16:creationId xmlns:a16="http://schemas.microsoft.com/office/drawing/2014/main" id="{67098651-1741-7D15-8A22-AB2A70F0939A}"/>
              </a:ext>
            </a:extLst>
          </p:cNvPr>
          <p:cNvSpPr txBox="1"/>
          <p:nvPr/>
        </p:nvSpPr>
        <p:spPr>
          <a:xfrm>
            <a:off x="5719528" y="1301770"/>
            <a:ext cx="1617751" cy="769441"/>
          </a:xfrm>
          <a:prstGeom prst="rect">
            <a:avLst/>
          </a:prstGeom>
          <a:noFill/>
        </p:spPr>
        <p:txBody>
          <a:bodyPr wrap="none" rtlCol="0">
            <a:spAutoFit/>
          </a:bodyPr>
          <a:lstStyle/>
          <a:p>
            <a:r>
              <a:rPr lang="en-US" sz="4400" dirty="0">
                <a:solidFill>
                  <a:schemeClr val="bg1"/>
                </a:solidFill>
              </a:rPr>
              <a:t>100kV</a:t>
            </a:r>
          </a:p>
        </p:txBody>
      </p:sp>
      <mc:AlternateContent xmlns:mc="http://schemas.openxmlformats.org/markup-compatibility/2006">
        <mc:Choice xmlns:a14="http://schemas.microsoft.com/office/drawing/2010/main" Requires="a14">
          <p:sp>
            <p:nvSpPr>
              <p:cNvPr id="103" name="TextBox 102">
                <a:extLst>
                  <a:ext uri="{FF2B5EF4-FFF2-40B4-BE49-F238E27FC236}">
                    <a16:creationId xmlns:a16="http://schemas.microsoft.com/office/drawing/2014/main" id="{20A8736A-57F7-43F8-4509-9575DA539762}"/>
                  </a:ext>
                </a:extLst>
              </p:cNvPr>
              <p:cNvSpPr txBox="1"/>
              <p:nvPr/>
            </p:nvSpPr>
            <p:spPr>
              <a:xfrm>
                <a:off x="21475470" y="27109281"/>
                <a:ext cx="6756580" cy="149444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4800" b="1" i="1" kern="0" smtClean="0">
                              <a:effectLst/>
                              <a:latin typeface="Cambria Math" panose="02040503050406030204" pitchFamily="18" charset="0"/>
                              <a:cs typeface="Times New Roman" panose="02020603050405020304" pitchFamily="18" charset="0"/>
                            </a:rPr>
                          </m:ctrlPr>
                        </m:sSubPr>
                        <m:e>
                          <m:r>
                            <a:rPr lang="en-US" sz="4800" b="1" i="1" kern="0" smtClean="0">
                              <a:effectLst/>
                              <a:latin typeface="Cambria Math" panose="02040503050406030204" pitchFamily="18" charset="0"/>
                              <a:cs typeface="Times New Roman" panose="02020603050405020304" pitchFamily="18" charset="0"/>
                            </a:rPr>
                            <m:t>𝑭</m:t>
                          </m:r>
                        </m:e>
                        <m:sub>
                          <m:r>
                            <a:rPr lang="en-US" sz="4800" b="1" i="1" kern="0" smtClean="0">
                              <a:effectLst/>
                              <a:latin typeface="Cambria Math" panose="02040503050406030204" pitchFamily="18" charset="0"/>
                              <a:cs typeface="Times New Roman" panose="02020603050405020304" pitchFamily="18" charset="0"/>
                            </a:rPr>
                            <m:t>𝒗</m:t>
                          </m:r>
                        </m:sub>
                      </m:sSub>
                      <m:r>
                        <a:rPr lang="en-US" sz="4800" b="1" kern="0">
                          <a:effectLst/>
                          <a:latin typeface="Cambria Math" panose="02040503050406030204" pitchFamily="18" charset="0"/>
                          <a:ea typeface="Times New Roman" panose="02020603050405020304" pitchFamily="18" charset="0"/>
                          <a:cs typeface="Times New Roman" panose="02020603050405020304" pitchFamily="18" charset="0"/>
                        </a:rPr>
                        <m:t>=</m:t>
                      </m:r>
                      <m:f>
                        <m:fPr>
                          <m:ctrlPr>
                            <a:rPr lang="en-US" sz="3200" b="1" i="1">
                              <a:effectLst/>
                              <a:latin typeface="Cambria Math" panose="02040503050406030204" pitchFamily="18" charset="0"/>
                            </a:rPr>
                          </m:ctrlPr>
                        </m:fPr>
                        <m:num>
                          <m:sSub>
                            <m:sSubPr>
                              <m:ctrlPr>
                                <a:rPr lang="en-US" sz="3200" b="1" i="1">
                                  <a:effectLst/>
                                  <a:latin typeface="Cambria Math" panose="02040503050406030204" pitchFamily="18" charset="0"/>
                                </a:rPr>
                              </m:ctrlPr>
                            </m:sSubPr>
                            <m:e>
                              <m:r>
                                <a:rPr lang="en-US" sz="4800" b="1" ker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4800" b="1" i="1" kern="0">
                                  <a:effectLst/>
                                  <a:latin typeface="Cambria Math" panose="02040503050406030204" pitchFamily="18" charset="0"/>
                                  <a:ea typeface="Times New Roman" panose="02020603050405020304" pitchFamily="18" charset="0"/>
                                  <a:cs typeface="Times New Roman" panose="02020603050405020304" pitchFamily="18" charset="0"/>
                                </a:rPr>
                                <m:t>𝜺</m:t>
                              </m:r>
                            </m:e>
                            <m:sub>
                              <m:r>
                                <a:rPr lang="en-US" sz="4800" b="1" i="1" kern="0">
                                  <a:effectLst/>
                                  <a:latin typeface="Cambria Math" panose="02040503050406030204" pitchFamily="18" charset="0"/>
                                  <a:ea typeface="Times New Roman" panose="02020603050405020304" pitchFamily="18" charset="0"/>
                                  <a:cs typeface="Times New Roman" panose="02020603050405020304" pitchFamily="18" charset="0"/>
                                </a:rPr>
                                <m:t>𝒓</m:t>
                              </m:r>
                            </m:sub>
                          </m:sSub>
                          <m:r>
                            <a:rPr lang="en-US" sz="4800" b="1" i="1" kern="0">
                              <a:effectLst/>
                              <a:latin typeface="Cambria Math" panose="02040503050406030204" pitchFamily="18" charset="0"/>
                              <a:ea typeface="Times New Roman" panose="02020603050405020304" pitchFamily="18" charset="0"/>
                              <a:cs typeface="Times New Roman" panose="02020603050405020304" pitchFamily="18" charset="0"/>
                            </a:rPr>
                            <m:t>−</m:t>
                          </m:r>
                          <m:r>
                            <a:rPr lang="en-US" sz="4800" b="1" i="1" kern="0">
                              <a:effectLst/>
                              <a:latin typeface="Cambria Math" panose="02040503050406030204" pitchFamily="18" charset="0"/>
                              <a:ea typeface="Times New Roman" panose="02020603050405020304" pitchFamily="18" charset="0"/>
                              <a:cs typeface="Times New Roman" panose="02020603050405020304" pitchFamily="18" charset="0"/>
                            </a:rPr>
                            <m:t>𝟏</m:t>
                          </m:r>
                          <m:r>
                            <a:rPr lang="en-US" sz="4800" b="1" kern="0">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3200" b="1" i="1">
                                  <a:effectLst/>
                                  <a:latin typeface="Cambria Math" panose="02040503050406030204" pitchFamily="18" charset="0"/>
                                </a:rPr>
                              </m:ctrlPr>
                            </m:sSubPr>
                            <m:e>
                              <m:r>
                                <a:rPr lang="en-US" sz="4800" b="1" i="1" kern="0">
                                  <a:effectLst/>
                                  <a:latin typeface="Cambria Math" panose="02040503050406030204" pitchFamily="18" charset="0"/>
                                  <a:ea typeface="Times New Roman" panose="02020603050405020304" pitchFamily="18" charset="0"/>
                                  <a:cs typeface="Times New Roman" panose="02020603050405020304" pitchFamily="18" charset="0"/>
                                </a:rPr>
                                <m:t>𝜺</m:t>
                              </m:r>
                            </m:e>
                            <m:sub>
                              <m:r>
                                <a:rPr lang="en-US" sz="4800" b="1" i="1" kern="0">
                                  <a:effectLst/>
                                  <a:latin typeface="Cambria Math" panose="02040503050406030204" pitchFamily="18" charset="0"/>
                                  <a:ea typeface="Times New Roman" panose="02020603050405020304" pitchFamily="18" charset="0"/>
                                  <a:cs typeface="Times New Roman" panose="02020603050405020304" pitchFamily="18" charset="0"/>
                                </a:rPr>
                                <m:t>𝟎</m:t>
                              </m:r>
                            </m:sub>
                          </m:sSub>
                        </m:num>
                        <m:den>
                          <m:r>
                            <a:rPr lang="en-US" sz="4800" b="1" i="1" kern="0">
                              <a:effectLst/>
                              <a:latin typeface="Cambria Math" panose="02040503050406030204" pitchFamily="18" charset="0"/>
                              <a:ea typeface="Times New Roman" panose="02020603050405020304" pitchFamily="18" charset="0"/>
                              <a:cs typeface="Times New Roman" panose="02020603050405020304" pitchFamily="18" charset="0"/>
                            </a:rPr>
                            <m:t>𝟐</m:t>
                          </m:r>
                        </m:den>
                      </m:f>
                      <m:r>
                        <a:rPr lang="en-US" sz="4800" b="1" i="1" kern="0">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3200" b="1" i="1">
                              <a:effectLst/>
                              <a:latin typeface="Cambria Math" panose="02040503050406030204" pitchFamily="18" charset="0"/>
                            </a:rPr>
                          </m:ctrlPr>
                        </m:sSupPr>
                        <m:e>
                          <m:r>
                            <a:rPr lang="en-US" sz="4800" b="1" i="1" kern="0">
                              <a:effectLst/>
                              <a:latin typeface="Cambria Math" panose="02040503050406030204" pitchFamily="18" charset="0"/>
                              <a:ea typeface="Times New Roman" panose="02020603050405020304" pitchFamily="18" charset="0"/>
                              <a:cs typeface="Times New Roman" panose="02020603050405020304" pitchFamily="18" charset="0"/>
                            </a:rPr>
                            <m:t>𝑬</m:t>
                          </m:r>
                        </m:e>
                        <m:sup>
                          <m:r>
                            <a:rPr lang="en-US" sz="4800" b="1" i="1" kern="0">
                              <a:effectLst/>
                              <a:latin typeface="Cambria Math" panose="02040503050406030204" pitchFamily="18" charset="0"/>
                              <a:ea typeface="Times New Roman" panose="02020603050405020304" pitchFamily="18" charset="0"/>
                              <a:cs typeface="Times New Roman" panose="02020603050405020304" pitchFamily="18" charset="0"/>
                            </a:rPr>
                            <m:t>𝟐</m:t>
                          </m:r>
                        </m:sup>
                      </m:sSup>
                    </m:oMath>
                  </m:oMathPara>
                </a14:m>
                <a:endParaRPr lang="en-US" sz="4800" b="1" dirty="0"/>
              </a:p>
            </p:txBody>
          </p:sp>
        </mc:Choice>
        <mc:Fallback>
          <p:sp>
            <p:nvSpPr>
              <p:cNvPr id="103" name="TextBox 102">
                <a:extLst>
                  <a:ext uri="{FF2B5EF4-FFF2-40B4-BE49-F238E27FC236}">
                    <a16:creationId xmlns:a16="http://schemas.microsoft.com/office/drawing/2014/main" id="{20A8736A-57F7-43F8-4509-9575DA539762}"/>
                  </a:ext>
                </a:extLst>
              </p:cNvPr>
              <p:cNvSpPr txBox="1">
                <a:spLocks noRot="1" noChangeAspect="1" noMove="1" noResize="1" noEditPoints="1" noAdjustHandles="1" noChangeArrowheads="1" noChangeShapeType="1" noTextEdit="1"/>
              </p:cNvSpPr>
              <p:nvPr/>
            </p:nvSpPr>
            <p:spPr>
              <a:xfrm>
                <a:off x="21475470" y="27109281"/>
                <a:ext cx="6756580" cy="1494448"/>
              </a:xfrm>
              <a:prstGeom prst="rect">
                <a:avLst/>
              </a:prstGeom>
              <a:blipFill>
                <a:blip r:embed="rId9"/>
                <a:stretch>
                  <a:fillRect/>
                </a:stretch>
              </a:blipFill>
            </p:spPr>
            <p:txBody>
              <a:bodyPr/>
              <a:lstStyle/>
              <a:p>
                <a:r>
                  <a:rPr lang="en-US">
                    <a:noFill/>
                  </a:rPr>
                  <a:t> </a:t>
                </a:r>
              </a:p>
            </p:txBody>
          </p:sp>
        </mc:Fallback>
      </mc:AlternateContent>
      <p:pic>
        <p:nvPicPr>
          <p:cNvPr id="106" name="Picture 105">
            <a:extLst>
              <a:ext uri="{FF2B5EF4-FFF2-40B4-BE49-F238E27FC236}">
                <a16:creationId xmlns:a16="http://schemas.microsoft.com/office/drawing/2014/main" id="{D1B7539F-F6C0-7113-965E-3E64A5994C6B}"/>
              </a:ext>
            </a:extLst>
          </p:cNvPr>
          <p:cNvPicPr>
            <a:picLocks noChangeAspect="1"/>
          </p:cNvPicPr>
          <p:nvPr/>
        </p:nvPicPr>
        <p:blipFill>
          <a:blip r:embed="rId10"/>
          <a:stretch>
            <a:fillRect/>
          </a:stretch>
        </p:blipFill>
        <p:spPr>
          <a:xfrm>
            <a:off x="23028919" y="29316410"/>
            <a:ext cx="8209330" cy="6475773"/>
          </a:xfrm>
          <a:prstGeom prst="rect">
            <a:avLst/>
          </a:prstGeom>
        </p:spPr>
      </p:pic>
      <p:pic>
        <p:nvPicPr>
          <p:cNvPr id="107" name="Picture 106">
            <a:extLst>
              <a:ext uri="{FF2B5EF4-FFF2-40B4-BE49-F238E27FC236}">
                <a16:creationId xmlns:a16="http://schemas.microsoft.com/office/drawing/2014/main" id="{A892215B-7E92-3C66-8C75-F5C1BD047673}"/>
              </a:ext>
            </a:extLst>
          </p:cNvPr>
          <p:cNvPicPr>
            <a:picLocks noChangeAspect="1"/>
          </p:cNvPicPr>
          <p:nvPr/>
        </p:nvPicPr>
        <p:blipFill rotWithShape="1">
          <a:blip r:embed="rId11"/>
          <a:srcRect r="11408"/>
          <a:stretch/>
        </p:blipFill>
        <p:spPr>
          <a:xfrm>
            <a:off x="13508774" y="29137367"/>
            <a:ext cx="9334800" cy="6816235"/>
          </a:xfrm>
          <a:prstGeom prst="rect">
            <a:avLst/>
          </a:prstGeom>
        </p:spPr>
      </p:pic>
    </p:spTree>
    <p:extLst>
      <p:ext uri="{BB962C8B-B14F-4D97-AF65-F5344CB8AC3E}">
        <p14:creationId xmlns:p14="http://schemas.microsoft.com/office/powerpoint/2010/main" val="378162033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8923</TotalTime>
  <Words>592</Words>
  <Application>Microsoft Office PowerPoint</Application>
  <PresentationFormat>Custom</PresentationFormat>
  <Paragraphs>20</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Cambria Math</vt:lpstr>
      <vt:lpstr>Times New Roman</vt:lpstr>
      <vt:lpstr>Office Theme</vt:lpstr>
      <vt:lpstr>Study of Breakdown of Solid Dielectrics in Divergent Fields with COMSOL Multiphysics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Alexander Pokryvailo</cp:lastModifiedBy>
  <cp:revision>116</cp:revision>
  <cp:lastPrinted>2023-01-06T15:48:30Z</cp:lastPrinted>
  <dcterms:created xsi:type="dcterms:W3CDTF">2023-01-03T14:57:49Z</dcterms:created>
  <dcterms:modified xsi:type="dcterms:W3CDTF">2024-08-15T14:14:49Z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4a871743-1cad-4a2b-b580-82b9eda4beee_Enabled">
    <vt:lpwstr>true</vt:lpwstr>
  </property>
  <property fmtid="{D5CDD505-2E9C-101B-9397-08002B2CF9AE}" pid="3" name="MSIP_Label_4a871743-1cad-4a2b-b580-82b9eda4beee_SetDate">
    <vt:lpwstr>2024-08-09T14:26:25Z</vt:lpwstr>
  </property>
  <property fmtid="{D5CDD505-2E9C-101B-9397-08002B2CF9AE}" pid="4" name="MSIP_Label_4a871743-1cad-4a2b-b580-82b9eda4beee_Method">
    <vt:lpwstr>Standard</vt:lpwstr>
  </property>
  <property fmtid="{D5CDD505-2E9C-101B-9397-08002B2CF9AE}" pid="5" name="MSIP_Label_4a871743-1cad-4a2b-b580-82b9eda4beee_Name">
    <vt:lpwstr>SHV Internal</vt:lpwstr>
  </property>
  <property fmtid="{D5CDD505-2E9C-101B-9397-08002B2CF9AE}" pid="6" name="MSIP_Label_4a871743-1cad-4a2b-b580-82b9eda4beee_SiteId">
    <vt:lpwstr>43dfe894-e081-4b42-9ae8-050c49c443e4</vt:lpwstr>
  </property>
  <property fmtid="{D5CDD505-2E9C-101B-9397-08002B2CF9AE}" pid="7" name="MSIP_Label_4a871743-1cad-4a2b-b580-82b9eda4beee_ActionId">
    <vt:lpwstr>5299ce97-4db1-4bdf-9f0b-d1a562a83d92</vt:lpwstr>
  </property>
  <property fmtid="{D5CDD505-2E9C-101B-9397-08002B2CF9AE}" pid="8" name="MSIP_Label_4a871743-1cad-4a2b-b580-82b9eda4beee_ContentBits">
    <vt:lpwstr>0</vt:lpwstr>
  </property>
</Properties>
</file>