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EEE8"/>
    <a:srgbClr val="E8E8E8"/>
    <a:srgbClr val="BC200B"/>
    <a:srgbClr val="2E499C"/>
    <a:srgbClr val="C73706"/>
    <a:srgbClr val="FFFFFF"/>
    <a:srgbClr val="FF7F7F"/>
    <a:srgbClr val="E1EAF1"/>
    <a:srgbClr val="007242"/>
    <a:srgbClr val="3471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15" autoAdjust="0"/>
    <p:restoredTop sz="97386" autoAdjust="0"/>
  </p:normalViewPr>
  <p:slideViewPr>
    <p:cSldViewPr snapToGrid="0">
      <p:cViewPr>
        <p:scale>
          <a:sx n="20" d="100"/>
          <a:sy n="20" d="100"/>
        </p:scale>
        <p:origin x="6660" y="744"/>
      </p:cViewPr>
      <p:guideLst/>
    </p:cSldViewPr>
  </p:slideViewPr>
  <p:outlineViewPr>
    <p:cViewPr>
      <p:scale>
        <a:sx n="33" d="100"/>
        <a:sy n="33" d="100"/>
      </p:scale>
      <p:origin x="0" y="0"/>
    </p:cViewPr>
  </p:outlineViewPr>
  <p:notesTextViewPr>
    <p:cViewPr>
      <p:scale>
        <a:sx n="3" d="2"/>
        <a:sy n="3" d="2"/>
      </p:scale>
      <p:origin x="0" y="-3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lim Elhadj" userId="7a46cb0c-5be9-4c77-9cbf-34989c105756" providerId="ADAL" clId="{6BBD09D5-F808-4770-A645-D514E9A05573}"/>
    <pc:docChg chg="custSel delSld modSld modSection">
      <pc:chgData name="Selim Elhadj" userId="7a46cb0c-5be9-4c77-9cbf-34989c105756" providerId="ADAL" clId="{6BBD09D5-F808-4770-A645-D514E9A05573}" dt="2024-08-30T18:44:45.523" v="4" actId="478"/>
      <pc:docMkLst>
        <pc:docMk/>
      </pc:docMkLst>
      <pc:sldChg chg="del">
        <pc:chgData name="Selim Elhadj" userId="7a46cb0c-5be9-4c77-9cbf-34989c105756" providerId="ADAL" clId="{6BBD09D5-F808-4770-A645-D514E9A05573}" dt="2024-08-30T18:43:46.378" v="0" actId="47"/>
        <pc:sldMkLst>
          <pc:docMk/>
          <pc:sldMk cId="3781620334" sldId="282"/>
        </pc:sldMkLst>
      </pc:sldChg>
      <pc:sldChg chg="del">
        <pc:chgData name="Selim Elhadj" userId="7a46cb0c-5be9-4c77-9cbf-34989c105756" providerId="ADAL" clId="{6BBD09D5-F808-4770-A645-D514E9A05573}" dt="2024-08-30T18:43:46.378" v="0" actId="47"/>
        <pc:sldMkLst>
          <pc:docMk/>
          <pc:sldMk cId="4273592293" sldId="283"/>
        </pc:sldMkLst>
      </pc:sldChg>
      <pc:sldChg chg="del">
        <pc:chgData name="Selim Elhadj" userId="7a46cb0c-5be9-4c77-9cbf-34989c105756" providerId="ADAL" clId="{6BBD09D5-F808-4770-A645-D514E9A05573}" dt="2024-08-30T18:43:46.378" v="0" actId="47"/>
        <pc:sldMkLst>
          <pc:docMk/>
          <pc:sldMk cId="901595357" sldId="284"/>
        </pc:sldMkLst>
      </pc:sldChg>
      <pc:sldChg chg="delSp mod">
        <pc:chgData name="Selim Elhadj" userId="7a46cb0c-5be9-4c77-9cbf-34989c105756" providerId="ADAL" clId="{6BBD09D5-F808-4770-A645-D514E9A05573}" dt="2024-08-30T18:44:45.523" v="4" actId="478"/>
        <pc:sldMkLst>
          <pc:docMk/>
          <pc:sldMk cId="3627171321" sldId="285"/>
        </pc:sldMkLst>
        <pc:spChg chg="del">
          <ac:chgData name="Selim Elhadj" userId="7a46cb0c-5be9-4c77-9cbf-34989c105756" providerId="ADAL" clId="{6BBD09D5-F808-4770-A645-D514E9A05573}" dt="2024-08-30T18:44:27.557" v="1" actId="478"/>
          <ac:spMkLst>
            <pc:docMk/>
            <pc:sldMk cId="3627171321" sldId="285"/>
            <ac:spMk id="11" creationId="{CA983A2A-5D6B-4A29-890B-334C1C08C459}"/>
          </ac:spMkLst>
        </pc:spChg>
        <pc:spChg chg="del">
          <ac:chgData name="Selim Elhadj" userId="7a46cb0c-5be9-4c77-9cbf-34989c105756" providerId="ADAL" clId="{6BBD09D5-F808-4770-A645-D514E9A05573}" dt="2024-08-30T18:44:39.572" v="3" actId="478"/>
          <ac:spMkLst>
            <pc:docMk/>
            <pc:sldMk cId="3627171321" sldId="285"/>
            <ac:spMk id="13" creationId="{7AD089CD-26B2-48ED-B0A3-1F8AF12301FF}"/>
          </ac:spMkLst>
        </pc:spChg>
        <pc:spChg chg="del">
          <ac:chgData name="Selim Elhadj" userId="7a46cb0c-5be9-4c77-9cbf-34989c105756" providerId="ADAL" clId="{6BBD09D5-F808-4770-A645-D514E9A05573}" dt="2024-08-30T18:44:32.717" v="2" actId="478"/>
          <ac:spMkLst>
            <pc:docMk/>
            <pc:sldMk cId="3627171321" sldId="285"/>
            <ac:spMk id="16" creationId="{EE2E1FB8-7408-4F58-A909-B840F5F43371}"/>
          </ac:spMkLst>
        </pc:spChg>
        <pc:spChg chg="del">
          <ac:chgData name="Selim Elhadj" userId="7a46cb0c-5be9-4c77-9cbf-34989c105756" providerId="ADAL" clId="{6BBD09D5-F808-4770-A645-D514E9A05573}" dt="2024-08-30T18:44:45.523" v="4" actId="478"/>
          <ac:spMkLst>
            <pc:docMk/>
            <pc:sldMk cId="3627171321" sldId="285"/>
            <ac:spMk id="20" creationId="{5562A780-0A20-065E-068D-6048273DA272}"/>
          </ac:spMkLst>
        </pc:spChg>
      </pc:sldChg>
      <pc:sldChg chg="del">
        <pc:chgData name="Selim Elhadj" userId="7a46cb0c-5be9-4c77-9cbf-34989c105756" providerId="ADAL" clId="{6BBD09D5-F808-4770-A645-D514E9A05573}" dt="2024-08-30T18:43:46.378" v="0" actId="47"/>
        <pc:sldMkLst>
          <pc:docMk/>
          <pc:sldMk cId="333732352" sldId="286"/>
        </pc:sldMkLst>
      </pc:sldChg>
      <pc:sldChg chg="del">
        <pc:chgData name="Selim Elhadj" userId="7a46cb0c-5be9-4c77-9cbf-34989c105756" providerId="ADAL" clId="{6BBD09D5-F808-4770-A645-D514E9A05573}" dt="2024-08-30T18:43:46.378" v="0" actId="47"/>
        <pc:sldMkLst>
          <pc:docMk/>
          <pc:sldMk cId="3997471102" sldId="287"/>
        </pc:sldMkLst>
      </pc:sldChg>
      <pc:sldChg chg="del">
        <pc:chgData name="Selim Elhadj" userId="7a46cb0c-5be9-4c77-9cbf-34989c105756" providerId="ADAL" clId="{6BBD09D5-F808-4770-A645-D514E9A05573}" dt="2024-08-30T18:43:46.378" v="0" actId="47"/>
        <pc:sldMkLst>
          <pc:docMk/>
          <pc:sldMk cId="2311936374" sldId="288"/>
        </pc:sldMkLst>
      </pc:sldChg>
      <pc:sldChg chg="del">
        <pc:chgData name="Selim Elhadj" userId="7a46cb0c-5be9-4c77-9cbf-34989c105756" providerId="ADAL" clId="{6BBD09D5-F808-4770-A645-D514E9A05573}" dt="2024-08-30T18:43:46.378" v="0" actId="47"/>
        <pc:sldMkLst>
          <pc:docMk/>
          <pc:sldMk cId="1600034736" sldId="289"/>
        </pc:sldMkLst>
      </pc:sldChg>
      <pc:sldMasterChg chg="delSldLayout">
        <pc:chgData name="Selim Elhadj" userId="7a46cb0c-5be9-4c77-9cbf-34989c105756" providerId="ADAL" clId="{6BBD09D5-F808-4770-A645-D514E9A05573}" dt="2024-08-30T18:43:46.378" v="0" actId="47"/>
        <pc:sldMasterMkLst>
          <pc:docMk/>
          <pc:sldMasterMk cId="1442458591" sldId="2147483695"/>
        </pc:sldMasterMkLst>
        <pc:sldLayoutChg chg="del">
          <pc:chgData name="Selim Elhadj" userId="7a46cb0c-5be9-4c77-9cbf-34989c105756" providerId="ADAL" clId="{6BBD09D5-F808-4770-A645-D514E9A05573}" dt="2024-08-30T18:43:46.378" v="0" actId="47"/>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8/28/2024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1300857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8/28/2024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jpg"/><Relationship Id="rId10" Type="http://schemas.openxmlformats.org/officeDocument/2006/relationships/image" Target="../media/image6.png"/><Relationship Id="rId4" Type="http://schemas.openxmlformats.org/officeDocument/2006/relationships/hyperlink" Target="https://www.seurat.com/area-printing" TargetMode="External"/><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F8047102-AAB3-4EF9-9BC9-041220ED0230}"/>
              </a:ext>
            </a:extLst>
          </p:cNvPr>
          <p:cNvSpPr/>
          <p:nvPr/>
        </p:nvSpPr>
        <p:spPr>
          <a:xfrm>
            <a:off x="529389" y="28721041"/>
            <a:ext cx="31650459" cy="10662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a:extLst>
              <a:ext uri="{FF2B5EF4-FFF2-40B4-BE49-F238E27FC236}">
                <a16:creationId xmlns:a16="http://schemas.microsoft.com/office/drawing/2014/main" id="{6406F800-A2C2-83FC-BFC1-D9D8CEF59FC2}"/>
              </a:ext>
            </a:extLst>
          </p:cNvPr>
          <p:cNvPicPr>
            <a:picLocks noChangeAspect="1"/>
          </p:cNvPicPr>
          <p:nvPr/>
        </p:nvPicPr>
        <p:blipFill>
          <a:blip r:embed="rId3"/>
          <a:stretch>
            <a:fillRect/>
          </a:stretch>
        </p:blipFill>
        <p:spPr>
          <a:xfrm>
            <a:off x="1255286" y="20533777"/>
            <a:ext cx="10262576" cy="13917168"/>
          </a:xfrm>
          <a:prstGeom prst="rect">
            <a:avLst/>
          </a:prstGeom>
          <a:solidFill>
            <a:srgbClr val="E0EEE8"/>
          </a:solidFill>
        </p:spPr>
      </p:pic>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441" y="1534000"/>
            <a:ext cx="15182629" cy="3907429"/>
          </a:xfrm>
        </p:spPr>
        <p:txBody>
          <a:bodyPr>
            <a:normAutofit/>
          </a:bodyPr>
          <a:lstStyle/>
          <a:p>
            <a:r>
              <a:rPr lang="en-US" sz="9000" dirty="0"/>
              <a:t>Light Valve Laser Heating in Metal 3D </a:t>
            </a:r>
            <a:r>
              <a:rPr lang="en-US" sz="9000" i="1" dirty="0"/>
              <a:t>Area Printing</a:t>
            </a:r>
            <a:r>
              <a:rPr lang="en-US" sz="9000" baseline="30000" dirty="0">
                <a:sym typeface="Symbol" panose="05050102010706020507" pitchFamily="18" charset="2"/>
              </a:rPr>
              <a:t></a:t>
            </a:r>
            <a:endParaRPr lang="en-US" sz="9000" baseline="30000"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spcBef>
                <a:spcPts val="600"/>
              </a:spcBef>
            </a:pPr>
            <a:r>
              <a:rPr lang="en-US" u="sng" dirty="0"/>
              <a:t>Selim Elhadj</a:t>
            </a:r>
            <a:r>
              <a:rPr lang="en-US" dirty="0"/>
              <a:t>, Abdul Khan, Joe Gillespie, Cote Leblanc, Andrew Bayramian</a:t>
            </a:r>
          </a:p>
          <a:p>
            <a:pPr>
              <a:spcBef>
                <a:spcPts val="600"/>
              </a:spcBef>
            </a:pPr>
            <a:r>
              <a:rPr lang="en-US" dirty="0"/>
              <a:t>Seurat Technologies, 255 Ballardvale St, Wilmington, MA 01887</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6980825" y="21147855"/>
            <a:ext cx="14665665" cy="6090384"/>
          </a:xfrm>
        </p:spPr>
        <p:txBody>
          <a:bodyPr/>
          <a:lstStyle/>
          <a:p>
            <a:pPr marL="742950" indent="-742950" algn="ctr">
              <a:lnSpc>
                <a:spcPts val="4000"/>
              </a:lnSpc>
              <a:spcBef>
                <a:spcPts val="600"/>
              </a:spcBef>
              <a:buAutoNum type="arabicPeriod"/>
            </a:pPr>
            <a:r>
              <a:rPr lang="en-US" sz="4000" b="1" dirty="0"/>
              <a:t>Light valve laser heating model</a:t>
            </a:r>
          </a:p>
          <a:p>
            <a:pPr marL="742950" indent="-742950" algn="ctr">
              <a:lnSpc>
                <a:spcPts val="3000"/>
              </a:lnSpc>
              <a:spcBef>
                <a:spcPts val="600"/>
              </a:spcBef>
              <a:buAutoNum type="arabicPeriod"/>
            </a:pPr>
            <a:endParaRPr lang="en-US" sz="800" b="1" dirty="0"/>
          </a:p>
          <a:p>
            <a:pPr marL="954088" indent="-436563">
              <a:lnSpc>
                <a:spcPts val="3000"/>
              </a:lnSpc>
              <a:spcBef>
                <a:spcPts val="600"/>
              </a:spcBef>
              <a:buFont typeface="Wingdings" panose="05000000000000000000" pitchFamily="2" charset="2"/>
              <a:buChar char="Ø"/>
            </a:pPr>
            <a:r>
              <a:rPr lang="en-US" sz="3600" dirty="0"/>
              <a:t>Laser beam in absorbing media</a:t>
            </a:r>
          </a:p>
          <a:p>
            <a:pPr marL="954088" indent="-436563">
              <a:lnSpc>
                <a:spcPts val="4000"/>
              </a:lnSpc>
              <a:spcBef>
                <a:spcPts val="600"/>
              </a:spcBef>
              <a:buFont typeface="Wingdings" panose="05000000000000000000" pitchFamily="2" charset="2"/>
              <a:buChar char="Ø"/>
            </a:pPr>
            <a:r>
              <a:rPr lang="en-US" sz="3600" dirty="0"/>
              <a:t>Non-isothermal coolant flow using RANS with </a:t>
            </a:r>
            <a:r>
              <a:rPr lang="en-US" sz="3600" i="1" dirty="0"/>
              <a:t>SST</a:t>
            </a:r>
            <a:r>
              <a:rPr lang="en-US" sz="3600" dirty="0"/>
              <a:t> turbulence equations</a:t>
            </a:r>
            <a:r>
              <a:rPr lang="en-US" sz="3600" baseline="30000" dirty="0"/>
              <a:t>3</a:t>
            </a:r>
            <a:r>
              <a:rPr lang="en-US" sz="3600" dirty="0"/>
              <a:t> </a:t>
            </a:r>
          </a:p>
          <a:p>
            <a:pPr marL="954088" indent="-436563">
              <a:lnSpc>
                <a:spcPts val="4000"/>
              </a:lnSpc>
              <a:spcBef>
                <a:spcPts val="600"/>
              </a:spcBef>
              <a:buFont typeface="Wingdings" panose="05000000000000000000" pitchFamily="2" charset="2"/>
              <a:buChar char="Ø"/>
            </a:pPr>
            <a:r>
              <a:rPr lang="en-US" sz="3600" dirty="0"/>
              <a:t>Absorption coefficients measured as input to model</a:t>
            </a:r>
          </a:p>
          <a:p>
            <a:pPr marL="954088" indent="-436563">
              <a:lnSpc>
                <a:spcPts val="4000"/>
              </a:lnSpc>
              <a:spcBef>
                <a:spcPts val="600"/>
              </a:spcBef>
              <a:buFont typeface="Wingdings" panose="05000000000000000000" pitchFamily="2" charset="2"/>
              <a:buChar char="Ø"/>
            </a:pPr>
            <a:r>
              <a:rPr lang="en-US" sz="3600" dirty="0"/>
              <a:t>Material properties from COMSOL library</a:t>
            </a:r>
          </a:p>
          <a:p>
            <a:pPr marL="954088" indent="-436563">
              <a:lnSpc>
                <a:spcPts val="2000"/>
              </a:lnSpc>
              <a:spcBef>
                <a:spcPts val="600"/>
              </a:spcBef>
              <a:buFont typeface="Wingdings" panose="05000000000000000000" pitchFamily="2" charset="2"/>
              <a:buChar char="Ø"/>
            </a:pPr>
            <a:endParaRPr lang="en-US" sz="1000" dirty="0"/>
          </a:p>
          <a:p>
            <a:pPr algn="ctr">
              <a:lnSpc>
                <a:spcPts val="2000"/>
              </a:lnSpc>
              <a:spcBef>
                <a:spcPts val="600"/>
              </a:spcBef>
            </a:pPr>
            <a:r>
              <a:rPr lang="en-US" sz="4000" b="1" dirty="0"/>
              <a:t>2. Validation of the stationary model</a:t>
            </a:r>
          </a:p>
          <a:p>
            <a:pPr algn="ctr">
              <a:lnSpc>
                <a:spcPts val="2000"/>
              </a:lnSpc>
              <a:spcBef>
                <a:spcPts val="600"/>
              </a:spcBef>
            </a:pPr>
            <a:endParaRPr lang="en-US" sz="4000" b="1" dirty="0"/>
          </a:p>
          <a:p>
            <a:pPr marL="954088" indent="-476250">
              <a:lnSpc>
                <a:spcPts val="4000"/>
              </a:lnSpc>
              <a:spcBef>
                <a:spcPts val="600"/>
              </a:spcBef>
              <a:buFont typeface="Wingdings" panose="05000000000000000000" pitchFamily="2" charset="2"/>
              <a:buChar char="Ø"/>
            </a:pPr>
            <a:r>
              <a:rPr lang="en-US" sz="3600" dirty="0"/>
              <a:t>Compare experimental laser power that induces E7 liquid crystal nematic-to-isotropic phase transition</a:t>
            </a:r>
            <a:r>
              <a:rPr lang="en-US" sz="3600" baseline="30000" dirty="0"/>
              <a:t>2</a:t>
            </a:r>
            <a:r>
              <a:rPr lang="en-US" sz="3600" dirty="0"/>
              <a:t> (melting) to temperature predicted by the numerical solution (</a:t>
            </a:r>
            <a:r>
              <a:rPr lang="en-US" sz="3600" b="1" dirty="0"/>
              <a:t>Fig. 2</a:t>
            </a:r>
            <a:r>
              <a:rPr lang="en-US" sz="3600" dirty="0"/>
              <a:t>)</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236971" y="39555520"/>
            <a:ext cx="15220541" cy="3152536"/>
          </a:xfrm>
        </p:spPr>
        <p:txBody>
          <a:bodyPr/>
          <a:lstStyle/>
          <a:p>
            <a:pPr marL="514350" indent="-514350">
              <a:lnSpc>
                <a:spcPts val="3600"/>
              </a:lnSpc>
              <a:spcBef>
                <a:spcPts val="800"/>
              </a:spcBef>
              <a:buAutoNum type="arabicPeriod"/>
            </a:pPr>
            <a:r>
              <a:rPr lang="en-US" dirty="0">
                <a:hlinkClick r:id="rId4"/>
              </a:rPr>
              <a:t>https://www.seurat.com/area-printing</a:t>
            </a:r>
            <a:endParaRPr lang="en-US" dirty="0"/>
          </a:p>
          <a:p>
            <a:pPr marL="514350" indent="-514350">
              <a:lnSpc>
                <a:spcPts val="3600"/>
              </a:lnSpc>
              <a:spcBef>
                <a:spcPts val="800"/>
              </a:spcBef>
              <a:buAutoNum type="arabicPeriod"/>
            </a:pPr>
            <a:r>
              <a:rPr lang="en-US" dirty="0"/>
              <a:t>H. </a:t>
            </a:r>
            <a:r>
              <a:rPr lang="en-US" dirty="0" err="1"/>
              <a:t>Eskalena</a:t>
            </a:r>
            <a:r>
              <a:rPr lang="en-US" dirty="0"/>
              <a:t>, M. </a:t>
            </a:r>
            <a:r>
              <a:rPr lang="en-US" dirty="0" err="1"/>
              <a:t>Okumuşb</a:t>
            </a:r>
            <a:r>
              <a:rPr lang="en-US" dirty="0"/>
              <a:t>, S. </a:t>
            </a:r>
            <a:r>
              <a:rPr lang="en-US" dirty="0" err="1"/>
              <a:t>Özganc</a:t>
            </a:r>
            <a:r>
              <a:rPr lang="en-US" dirty="0"/>
              <a:t>, “</a:t>
            </a:r>
            <a:r>
              <a:rPr lang="en-US" i="1" dirty="0"/>
              <a:t>Electro-optical, thermal and dielectric properties of ternary mixture of E7/6CB/6BA liquid crystal mixture complex</a:t>
            </a:r>
            <a:r>
              <a:rPr lang="en-US" dirty="0"/>
              <a:t>”, </a:t>
            </a:r>
            <a:r>
              <a:rPr lang="en-US" i="1" dirty="0" err="1"/>
              <a:t>Optik</a:t>
            </a:r>
            <a:r>
              <a:rPr lang="en-US" dirty="0"/>
              <a:t> (187) 223-229, 2019.</a:t>
            </a:r>
          </a:p>
          <a:p>
            <a:pPr marL="514350" indent="-514350">
              <a:lnSpc>
                <a:spcPts val="3600"/>
              </a:lnSpc>
              <a:spcBef>
                <a:spcPts val="800"/>
              </a:spcBef>
              <a:buAutoNum type="arabicPeriod"/>
            </a:pPr>
            <a:r>
              <a:rPr lang="en-US" dirty="0"/>
              <a:t>F.R. </a:t>
            </a:r>
            <a:r>
              <a:rPr lang="en-US" dirty="0" err="1"/>
              <a:t>Menter</a:t>
            </a:r>
            <a:r>
              <a:rPr lang="en-US" dirty="0"/>
              <a:t>, “</a:t>
            </a:r>
            <a:r>
              <a:rPr lang="en-US" i="1" dirty="0"/>
              <a:t>Two-Equation Eddy-Viscosity Turbulence Models for Engineering Applications</a:t>
            </a:r>
            <a:r>
              <a:rPr lang="en-US" dirty="0"/>
              <a:t>”, AIAA Journal (32), 1994</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235512" y="5683427"/>
            <a:ext cx="18492388" cy="4180360"/>
          </a:xfrm>
        </p:spPr>
        <p:txBody>
          <a:bodyPr/>
          <a:lstStyle/>
          <a:p>
            <a:r>
              <a:rPr lang="en-US" dirty="0"/>
              <a:t>A light valve dynamically controls the patterning of a high-power laser beam for rapid </a:t>
            </a:r>
            <a:r>
              <a:rPr lang="en-US" i="1" dirty="0"/>
              <a:t>Area</a:t>
            </a:r>
            <a:r>
              <a:rPr lang="en-US" dirty="0"/>
              <a:t> </a:t>
            </a:r>
            <a:r>
              <a:rPr lang="en-US" i="1" dirty="0"/>
              <a:t>Printing</a:t>
            </a:r>
            <a:r>
              <a:rPr lang="en-US" dirty="0"/>
              <a:t> of metals. The design of its cooling requires a validated numerical model of heating of a liquid crystal layer.</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2561074" y="14729629"/>
            <a:ext cx="22051526" cy="5247379"/>
          </a:xfrm>
        </p:spPr>
        <p:txBody>
          <a:bodyPr/>
          <a:lstStyle/>
          <a:p>
            <a:r>
              <a:rPr lang="en-US" sz="4400" dirty="0"/>
              <a:t>   Seurat Technologies uses a unique, optically addressed spatial light modulator (“light valve”) with a photorefractive liquid crystal layer to dynamically pattern laser beams for rapid, high resolution metal 3D printing in its </a:t>
            </a:r>
            <a:r>
              <a:rPr lang="en-US" sz="4400" i="1" dirty="0"/>
              <a:t>Area Printing</a:t>
            </a:r>
            <a:r>
              <a:rPr lang="en-US" sz="4400" dirty="0"/>
              <a:t>® technology</a:t>
            </a:r>
            <a:r>
              <a:rPr lang="en-US" sz="4400" baseline="30000" dirty="0"/>
              <a:t>1</a:t>
            </a:r>
            <a:r>
              <a:rPr lang="en-US" sz="4400" dirty="0"/>
              <a:t>.  </a:t>
            </a:r>
          </a:p>
          <a:p>
            <a:pPr>
              <a:spcBef>
                <a:spcPts val="600"/>
              </a:spcBef>
            </a:pPr>
            <a:r>
              <a:rPr lang="en-US" sz="4400" dirty="0"/>
              <a:t>    COMSOL finite element (FE) simulations, with input from measured laser absorption, yielded heating and temperature distributions within the light valve under turbulent flow conditions.  Temperature rise impacts key liquid crystal optical properties and efficiency.  The validated simulations informed liquid-cooling designs, when direct temperature measurements are not readily accessible from the sealed device inside a housing.</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49531" y="13371825"/>
            <a:ext cx="29615963" cy="1302499"/>
          </a:xfrm>
        </p:spPr>
        <p:txBody>
          <a:bodyPr/>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2088638" y="20504380"/>
            <a:ext cx="5516720" cy="1303795"/>
          </a:xfrm>
        </p:spPr>
        <p:txBody>
          <a:bodyPr/>
          <a:lstStyle/>
          <a:p>
            <a:r>
              <a:rPr lang="en-US" dirty="0"/>
              <a:t>Methodology</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44877" y="36201189"/>
            <a:ext cx="31034971" cy="1871529"/>
          </a:xfrm>
          <a:solidFill>
            <a:srgbClr val="007242">
              <a:alpha val="12000"/>
            </a:srgbClr>
          </a:solidFill>
        </p:spPr>
        <p:txBody>
          <a:bodyPr/>
          <a:lstStyle/>
          <a:p>
            <a:pPr indent="1033463"/>
            <a:r>
              <a:rPr lang="en-US" sz="4000" dirty="0"/>
              <a:t>The finite element model of light valve cooling captured within a degree Celsius the laser heating-induced isotropic phase transition of the E7 liquid crystal</a:t>
            </a:r>
            <a:r>
              <a:rPr lang="en-US" sz="4000" baseline="30000" dirty="0"/>
              <a:t>2</a:t>
            </a:r>
            <a:r>
              <a:rPr lang="en-US" sz="4000" dirty="0"/>
              <a:t> layer (</a:t>
            </a:r>
            <a:r>
              <a:rPr lang="en-US" sz="4000" b="1" dirty="0"/>
              <a:t>Fig. 1</a:t>
            </a:r>
            <a:r>
              <a:rPr lang="en-US" sz="4000" dirty="0"/>
              <a:t>).  Onset of phase transition appears as a dark spot in the cross-polarizer image of the transmitted beam (</a:t>
            </a:r>
            <a:r>
              <a:rPr lang="en-US" sz="4000" b="1" dirty="0"/>
              <a:t>Fig. 2</a:t>
            </a:r>
            <a:r>
              <a:rPr lang="en-US" sz="4000" dirty="0"/>
              <a:t>).  Both materials laser absorption coefficients and turbulent coolant flow physics are critical to derive realistic estimates of the light valve laser heating.</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316721" y="34818470"/>
            <a:ext cx="15362501" cy="1303795"/>
          </a:xfrm>
        </p:spPr>
        <p:txBody>
          <a:bodyPr/>
          <a:lstStyle/>
          <a:p>
            <a:r>
              <a:rPr lang="en-US" dirty="0"/>
              <a:t>Results</a:t>
            </a:r>
          </a:p>
        </p:txBody>
      </p:sp>
      <p:pic>
        <p:nvPicPr>
          <p:cNvPr id="31" name="Picture 30" descr="A person wearing glasses smiling&#10;&#10;Description automatically generated">
            <a:extLst>
              <a:ext uri="{FF2B5EF4-FFF2-40B4-BE49-F238E27FC236}">
                <a16:creationId xmlns:a16="http://schemas.microsoft.com/office/drawing/2014/main" id="{3EC56C6D-2E38-7B5D-9383-F8BBD1633F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211036" y="14440764"/>
            <a:ext cx="3313081" cy="4671778"/>
          </a:xfrm>
          <a:prstGeom prst="rect">
            <a:avLst/>
          </a:prstGeom>
        </p:spPr>
      </p:pic>
      <p:pic>
        <p:nvPicPr>
          <p:cNvPr id="49" name="table">
            <a:extLst>
              <a:ext uri="{FF2B5EF4-FFF2-40B4-BE49-F238E27FC236}">
                <a16:creationId xmlns:a16="http://schemas.microsoft.com/office/drawing/2014/main" id="{6E70494B-D243-5766-0AEA-177AFD9AA656}"/>
              </a:ext>
            </a:extLst>
          </p:cNvPr>
          <p:cNvPicPr>
            <a:picLocks noChangeAspect="1"/>
          </p:cNvPicPr>
          <p:nvPr/>
        </p:nvPicPr>
        <p:blipFill>
          <a:blip r:embed="rId6"/>
          <a:stretch>
            <a:fillRect/>
          </a:stretch>
        </p:blipFill>
        <p:spPr>
          <a:xfrm>
            <a:off x="12499426" y="21914012"/>
            <a:ext cx="4617304" cy="4389873"/>
          </a:xfrm>
          <a:prstGeom prst="rect">
            <a:avLst/>
          </a:prstGeom>
        </p:spPr>
      </p:pic>
      <p:pic>
        <p:nvPicPr>
          <p:cNvPr id="4" name="Picture 3" descr="A green letter on a black background&#10;&#10;Description automatically generated">
            <a:extLst>
              <a:ext uri="{FF2B5EF4-FFF2-40B4-BE49-F238E27FC236}">
                <a16:creationId xmlns:a16="http://schemas.microsoft.com/office/drawing/2014/main" id="{F0CC3861-AC7F-23FC-0A01-B867E692167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718329" y="39429738"/>
            <a:ext cx="11119988" cy="1817578"/>
          </a:xfrm>
          <a:prstGeom prst="rect">
            <a:avLst/>
          </a:prstGeom>
          <a:solidFill>
            <a:schemeClr val="bg1"/>
          </a:solidFill>
        </p:spPr>
      </p:pic>
      <p:sp>
        <p:nvSpPr>
          <p:cNvPr id="19" name="Arrow: Down 18">
            <a:extLst>
              <a:ext uri="{FF2B5EF4-FFF2-40B4-BE49-F238E27FC236}">
                <a16:creationId xmlns:a16="http://schemas.microsoft.com/office/drawing/2014/main" id="{51BEE5D9-81CB-8579-D42A-04704B1ACE4E}"/>
              </a:ext>
            </a:extLst>
          </p:cNvPr>
          <p:cNvSpPr/>
          <p:nvPr/>
        </p:nvSpPr>
        <p:spPr>
          <a:xfrm>
            <a:off x="14040596" y="26405672"/>
            <a:ext cx="1742737" cy="1013433"/>
          </a:xfrm>
          <a:prstGeom prst="downArrow">
            <a:avLst/>
          </a:prstGeom>
          <a:solidFill>
            <a:srgbClr val="3471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6A8B677A-97AA-B636-4ED0-ED3025374BCE}"/>
              </a:ext>
            </a:extLst>
          </p:cNvPr>
          <p:cNvPicPr>
            <a:picLocks noChangeAspect="1"/>
          </p:cNvPicPr>
          <p:nvPr/>
        </p:nvPicPr>
        <p:blipFill>
          <a:blip r:embed="rId8">
            <a:extLst>
              <a:ext uri="{BEBA8EAE-BF5A-486C-A8C5-ECC9F3942E4B}">
                <a14:imgProps xmlns:a14="http://schemas.microsoft.com/office/drawing/2010/main">
                  <a14:imgLayer r:embed="rId9">
                    <a14:imgEffect>
                      <a14:artisticLineDrawing/>
                    </a14:imgEffect>
                    <a14:imgEffect>
                      <a14:brightnessContrast contrast="-48000"/>
                    </a14:imgEffect>
                  </a14:imgLayer>
                </a14:imgProps>
              </a:ext>
            </a:extLst>
          </a:blip>
          <a:stretch>
            <a:fillRect/>
          </a:stretch>
        </p:blipFill>
        <p:spPr>
          <a:xfrm>
            <a:off x="1124340" y="1836313"/>
            <a:ext cx="11789200" cy="8840820"/>
          </a:xfrm>
          <a:custGeom>
            <a:avLst/>
            <a:gdLst>
              <a:gd name="connsiteX0" fmla="*/ 0 w 11789200"/>
              <a:gd name="connsiteY0" fmla="*/ 0 h 8840820"/>
              <a:gd name="connsiteX1" fmla="*/ 825244 w 11789200"/>
              <a:gd name="connsiteY1" fmla="*/ 0 h 8840820"/>
              <a:gd name="connsiteX2" fmla="*/ 1061028 w 11789200"/>
              <a:gd name="connsiteY2" fmla="*/ 0 h 8840820"/>
              <a:gd name="connsiteX3" fmla="*/ 1886272 w 11789200"/>
              <a:gd name="connsiteY3" fmla="*/ 0 h 8840820"/>
              <a:gd name="connsiteX4" fmla="*/ 2122056 w 11789200"/>
              <a:gd name="connsiteY4" fmla="*/ 0 h 8840820"/>
              <a:gd name="connsiteX5" fmla="*/ 2711516 w 11789200"/>
              <a:gd name="connsiteY5" fmla="*/ 0 h 8840820"/>
              <a:gd name="connsiteX6" fmla="*/ 3065192 w 11789200"/>
              <a:gd name="connsiteY6" fmla="*/ 0 h 8840820"/>
              <a:gd name="connsiteX7" fmla="*/ 3418868 w 11789200"/>
              <a:gd name="connsiteY7" fmla="*/ 0 h 8840820"/>
              <a:gd name="connsiteX8" fmla="*/ 3772544 w 11789200"/>
              <a:gd name="connsiteY8" fmla="*/ 0 h 8840820"/>
              <a:gd name="connsiteX9" fmla="*/ 4126220 w 11789200"/>
              <a:gd name="connsiteY9" fmla="*/ 0 h 8840820"/>
              <a:gd name="connsiteX10" fmla="*/ 4597788 w 11789200"/>
              <a:gd name="connsiteY10" fmla="*/ 0 h 8840820"/>
              <a:gd name="connsiteX11" fmla="*/ 4951464 w 11789200"/>
              <a:gd name="connsiteY11" fmla="*/ 0 h 8840820"/>
              <a:gd name="connsiteX12" fmla="*/ 5423032 w 11789200"/>
              <a:gd name="connsiteY12" fmla="*/ 0 h 8840820"/>
              <a:gd name="connsiteX13" fmla="*/ 6130384 w 11789200"/>
              <a:gd name="connsiteY13" fmla="*/ 0 h 8840820"/>
              <a:gd name="connsiteX14" fmla="*/ 6484060 w 11789200"/>
              <a:gd name="connsiteY14" fmla="*/ 0 h 8840820"/>
              <a:gd name="connsiteX15" fmla="*/ 6719844 w 11789200"/>
              <a:gd name="connsiteY15" fmla="*/ 0 h 8840820"/>
              <a:gd name="connsiteX16" fmla="*/ 7545088 w 11789200"/>
              <a:gd name="connsiteY16" fmla="*/ 0 h 8840820"/>
              <a:gd name="connsiteX17" fmla="*/ 7780872 w 11789200"/>
              <a:gd name="connsiteY17" fmla="*/ 0 h 8840820"/>
              <a:gd name="connsiteX18" fmla="*/ 8370332 w 11789200"/>
              <a:gd name="connsiteY18" fmla="*/ 0 h 8840820"/>
              <a:gd name="connsiteX19" fmla="*/ 8606116 w 11789200"/>
              <a:gd name="connsiteY19" fmla="*/ 0 h 8840820"/>
              <a:gd name="connsiteX20" fmla="*/ 9313468 w 11789200"/>
              <a:gd name="connsiteY20" fmla="*/ 0 h 8840820"/>
              <a:gd name="connsiteX21" fmla="*/ 9902928 w 11789200"/>
              <a:gd name="connsiteY21" fmla="*/ 0 h 8840820"/>
              <a:gd name="connsiteX22" fmla="*/ 10610280 w 11789200"/>
              <a:gd name="connsiteY22" fmla="*/ 0 h 8840820"/>
              <a:gd name="connsiteX23" fmla="*/ 11199740 w 11789200"/>
              <a:gd name="connsiteY23" fmla="*/ 0 h 8840820"/>
              <a:gd name="connsiteX24" fmla="*/ 11789200 w 11789200"/>
              <a:gd name="connsiteY24" fmla="*/ 0 h 8840820"/>
              <a:gd name="connsiteX25" fmla="*/ 11789200 w 11789200"/>
              <a:gd name="connsiteY25" fmla="*/ 677796 h 8840820"/>
              <a:gd name="connsiteX26" fmla="*/ 11789200 w 11789200"/>
              <a:gd name="connsiteY26" fmla="*/ 1001960 h 8840820"/>
              <a:gd name="connsiteX27" fmla="*/ 11789200 w 11789200"/>
              <a:gd name="connsiteY27" fmla="*/ 1502939 h 8840820"/>
              <a:gd name="connsiteX28" fmla="*/ 11789200 w 11789200"/>
              <a:gd name="connsiteY28" fmla="*/ 2092327 h 8840820"/>
              <a:gd name="connsiteX29" fmla="*/ 11789200 w 11789200"/>
              <a:gd name="connsiteY29" fmla="*/ 2504899 h 8840820"/>
              <a:gd name="connsiteX30" fmla="*/ 11789200 w 11789200"/>
              <a:gd name="connsiteY30" fmla="*/ 3271103 h 8840820"/>
              <a:gd name="connsiteX31" fmla="*/ 11789200 w 11789200"/>
              <a:gd name="connsiteY31" fmla="*/ 3595267 h 8840820"/>
              <a:gd name="connsiteX32" fmla="*/ 11789200 w 11789200"/>
              <a:gd name="connsiteY32" fmla="*/ 3919430 h 8840820"/>
              <a:gd name="connsiteX33" fmla="*/ 11789200 w 11789200"/>
              <a:gd name="connsiteY33" fmla="*/ 4420410 h 8840820"/>
              <a:gd name="connsiteX34" fmla="*/ 11789200 w 11789200"/>
              <a:gd name="connsiteY34" fmla="*/ 5009798 h 8840820"/>
              <a:gd name="connsiteX35" fmla="*/ 11789200 w 11789200"/>
              <a:gd name="connsiteY35" fmla="*/ 5687594 h 8840820"/>
              <a:gd name="connsiteX36" fmla="*/ 11789200 w 11789200"/>
              <a:gd name="connsiteY36" fmla="*/ 6365390 h 8840820"/>
              <a:gd name="connsiteX37" fmla="*/ 11789200 w 11789200"/>
              <a:gd name="connsiteY37" fmla="*/ 7131595 h 8840820"/>
              <a:gd name="connsiteX38" fmla="*/ 11789200 w 11789200"/>
              <a:gd name="connsiteY38" fmla="*/ 7720983 h 8840820"/>
              <a:gd name="connsiteX39" fmla="*/ 11789200 w 11789200"/>
              <a:gd name="connsiteY39" fmla="*/ 8045146 h 8840820"/>
              <a:gd name="connsiteX40" fmla="*/ 11789200 w 11789200"/>
              <a:gd name="connsiteY40" fmla="*/ 8840820 h 8840820"/>
              <a:gd name="connsiteX41" fmla="*/ 11199740 w 11789200"/>
              <a:gd name="connsiteY41" fmla="*/ 8840820 h 8840820"/>
              <a:gd name="connsiteX42" fmla="*/ 10610280 w 11789200"/>
              <a:gd name="connsiteY42" fmla="*/ 8840820 h 8840820"/>
              <a:gd name="connsiteX43" fmla="*/ 10138712 w 11789200"/>
              <a:gd name="connsiteY43" fmla="*/ 8840820 h 8840820"/>
              <a:gd name="connsiteX44" fmla="*/ 9313468 w 11789200"/>
              <a:gd name="connsiteY44" fmla="*/ 8840820 h 8840820"/>
              <a:gd name="connsiteX45" fmla="*/ 8724008 w 11789200"/>
              <a:gd name="connsiteY45" fmla="*/ 8840820 h 8840820"/>
              <a:gd name="connsiteX46" fmla="*/ 8370332 w 11789200"/>
              <a:gd name="connsiteY46" fmla="*/ 8840820 h 8840820"/>
              <a:gd name="connsiteX47" fmla="*/ 8016656 w 11789200"/>
              <a:gd name="connsiteY47" fmla="*/ 8840820 h 8840820"/>
              <a:gd name="connsiteX48" fmla="*/ 7780872 w 11789200"/>
              <a:gd name="connsiteY48" fmla="*/ 8840820 h 8840820"/>
              <a:gd name="connsiteX49" fmla="*/ 7191412 w 11789200"/>
              <a:gd name="connsiteY49" fmla="*/ 8840820 h 8840820"/>
              <a:gd name="connsiteX50" fmla="*/ 6837736 w 11789200"/>
              <a:gd name="connsiteY50" fmla="*/ 8840820 h 8840820"/>
              <a:gd name="connsiteX51" fmla="*/ 6012492 w 11789200"/>
              <a:gd name="connsiteY51" fmla="*/ 8840820 h 8840820"/>
              <a:gd name="connsiteX52" fmla="*/ 5305140 w 11789200"/>
              <a:gd name="connsiteY52" fmla="*/ 8840820 h 8840820"/>
              <a:gd name="connsiteX53" fmla="*/ 4833572 w 11789200"/>
              <a:gd name="connsiteY53" fmla="*/ 8840820 h 8840820"/>
              <a:gd name="connsiteX54" fmla="*/ 4008328 w 11789200"/>
              <a:gd name="connsiteY54" fmla="*/ 8840820 h 8840820"/>
              <a:gd name="connsiteX55" fmla="*/ 3418868 w 11789200"/>
              <a:gd name="connsiteY55" fmla="*/ 8840820 h 8840820"/>
              <a:gd name="connsiteX56" fmla="*/ 3065192 w 11789200"/>
              <a:gd name="connsiteY56" fmla="*/ 8840820 h 8840820"/>
              <a:gd name="connsiteX57" fmla="*/ 2239948 w 11789200"/>
              <a:gd name="connsiteY57" fmla="*/ 8840820 h 8840820"/>
              <a:gd name="connsiteX58" fmla="*/ 1886272 w 11789200"/>
              <a:gd name="connsiteY58" fmla="*/ 8840820 h 8840820"/>
              <a:gd name="connsiteX59" fmla="*/ 1532596 w 11789200"/>
              <a:gd name="connsiteY59" fmla="*/ 8840820 h 8840820"/>
              <a:gd name="connsiteX60" fmla="*/ 943136 w 11789200"/>
              <a:gd name="connsiteY60" fmla="*/ 8840820 h 8840820"/>
              <a:gd name="connsiteX61" fmla="*/ 0 w 11789200"/>
              <a:gd name="connsiteY61" fmla="*/ 8840820 h 8840820"/>
              <a:gd name="connsiteX62" fmla="*/ 0 w 11789200"/>
              <a:gd name="connsiteY62" fmla="*/ 8074616 h 8840820"/>
              <a:gd name="connsiteX63" fmla="*/ 0 w 11789200"/>
              <a:gd name="connsiteY63" fmla="*/ 7485228 h 8840820"/>
              <a:gd name="connsiteX64" fmla="*/ 0 w 11789200"/>
              <a:gd name="connsiteY64" fmla="*/ 7161064 h 8840820"/>
              <a:gd name="connsiteX65" fmla="*/ 0 w 11789200"/>
              <a:gd name="connsiteY65" fmla="*/ 6483268 h 8840820"/>
              <a:gd name="connsiteX66" fmla="*/ 0 w 11789200"/>
              <a:gd name="connsiteY66" fmla="*/ 5805472 h 8840820"/>
              <a:gd name="connsiteX67" fmla="*/ 0 w 11789200"/>
              <a:gd name="connsiteY67" fmla="*/ 5481308 h 8840820"/>
              <a:gd name="connsiteX68" fmla="*/ 0 w 11789200"/>
              <a:gd name="connsiteY68" fmla="*/ 5068737 h 8840820"/>
              <a:gd name="connsiteX69" fmla="*/ 0 w 11789200"/>
              <a:gd name="connsiteY69" fmla="*/ 4567757 h 8840820"/>
              <a:gd name="connsiteX70" fmla="*/ 0 w 11789200"/>
              <a:gd name="connsiteY70" fmla="*/ 4155185 h 8840820"/>
              <a:gd name="connsiteX71" fmla="*/ 0 w 11789200"/>
              <a:gd name="connsiteY71" fmla="*/ 3565797 h 8840820"/>
              <a:gd name="connsiteX72" fmla="*/ 0 w 11789200"/>
              <a:gd name="connsiteY72" fmla="*/ 3153226 h 8840820"/>
              <a:gd name="connsiteX73" fmla="*/ 0 w 11789200"/>
              <a:gd name="connsiteY73" fmla="*/ 2387021 h 8840820"/>
              <a:gd name="connsiteX74" fmla="*/ 0 w 11789200"/>
              <a:gd name="connsiteY74" fmla="*/ 1620817 h 8840820"/>
              <a:gd name="connsiteX75" fmla="*/ 0 w 11789200"/>
              <a:gd name="connsiteY75" fmla="*/ 1296654 h 8840820"/>
              <a:gd name="connsiteX76" fmla="*/ 0 w 11789200"/>
              <a:gd name="connsiteY76" fmla="*/ 972490 h 8840820"/>
              <a:gd name="connsiteX77" fmla="*/ 0 w 11789200"/>
              <a:gd name="connsiteY77" fmla="*/ 559919 h 8840820"/>
              <a:gd name="connsiteX78" fmla="*/ 0 w 11789200"/>
              <a:gd name="connsiteY78" fmla="*/ 0 h 884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1789200" h="8840820" fill="none" extrusionOk="0">
                <a:moveTo>
                  <a:pt x="0" y="0"/>
                </a:moveTo>
                <a:cubicBezTo>
                  <a:pt x="222343" y="-12725"/>
                  <a:pt x="413125" y="4067"/>
                  <a:pt x="825244" y="0"/>
                </a:cubicBezTo>
                <a:cubicBezTo>
                  <a:pt x="1237363" y="-4067"/>
                  <a:pt x="992839" y="3220"/>
                  <a:pt x="1061028" y="0"/>
                </a:cubicBezTo>
                <a:cubicBezTo>
                  <a:pt x="1129217" y="-3220"/>
                  <a:pt x="1487800" y="69991"/>
                  <a:pt x="1886272" y="0"/>
                </a:cubicBezTo>
                <a:cubicBezTo>
                  <a:pt x="2284744" y="-69991"/>
                  <a:pt x="2008381" y="17925"/>
                  <a:pt x="2122056" y="0"/>
                </a:cubicBezTo>
                <a:cubicBezTo>
                  <a:pt x="2235731" y="-17925"/>
                  <a:pt x="2469147" y="53500"/>
                  <a:pt x="2711516" y="0"/>
                </a:cubicBezTo>
                <a:cubicBezTo>
                  <a:pt x="2953885" y="-53500"/>
                  <a:pt x="2898005" y="11835"/>
                  <a:pt x="3065192" y="0"/>
                </a:cubicBezTo>
                <a:cubicBezTo>
                  <a:pt x="3232379" y="-11835"/>
                  <a:pt x="3337475" y="23013"/>
                  <a:pt x="3418868" y="0"/>
                </a:cubicBezTo>
                <a:cubicBezTo>
                  <a:pt x="3500261" y="-23013"/>
                  <a:pt x="3660879" y="21323"/>
                  <a:pt x="3772544" y="0"/>
                </a:cubicBezTo>
                <a:cubicBezTo>
                  <a:pt x="3884209" y="-21323"/>
                  <a:pt x="3981039" y="17673"/>
                  <a:pt x="4126220" y="0"/>
                </a:cubicBezTo>
                <a:cubicBezTo>
                  <a:pt x="4271401" y="-17673"/>
                  <a:pt x="4377117" y="10123"/>
                  <a:pt x="4597788" y="0"/>
                </a:cubicBezTo>
                <a:cubicBezTo>
                  <a:pt x="4818459" y="-10123"/>
                  <a:pt x="4831058" y="1518"/>
                  <a:pt x="4951464" y="0"/>
                </a:cubicBezTo>
                <a:cubicBezTo>
                  <a:pt x="5071870" y="-1518"/>
                  <a:pt x="5218566" y="5927"/>
                  <a:pt x="5423032" y="0"/>
                </a:cubicBezTo>
                <a:cubicBezTo>
                  <a:pt x="5627498" y="-5927"/>
                  <a:pt x="5972366" y="83651"/>
                  <a:pt x="6130384" y="0"/>
                </a:cubicBezTo>
                <a:cubicBezTo>
                  <a:pt x="6288402" y="-83651"/>
                  <a:pt x="6360455" y="4943"/>
                  <a:pt x="6484060" y="0"/>
                </a:cubicBezTo>
                <a:cubicBezTo>
                  <a:pt x="6607665" y="-4943"/>
                  <a:pt x="6616769" y="18766"/>
                  <a:pt x="6719844" y="0"/>
                </a:cubicBezTo>
                <a:cubicBezTo>
                  <a:pt x="6822919" y="-18766"/>
                  <a:pt x="7299580" y="38702"/>
                  <a:pt x="7545088" y="0"/>
                </a:cubicBezTo>
                <a:cubicBezTo>
                  <a:pt x="7790596" y="-38702"/>
                  <a:pt x="7719308" y="21440"/>
                  <a:pt x="7780872" y="0"/>
                </a:cubicBezTo>
                <a:cubicBezTo>
                  <a:pt x="7842436" y="-21440"/>
                  <a:pt x="8204980" y="25669"/>
                  <a:pt x="8370332" y="0"/>
                </a:cubicBezTo>
                <a:cubicBezTo>
                  <a:pt x="8535684" y="-25669"/>
                  <a:pt x="8554698" y="5931"/>
                  <a:pt x="8606116" y="0"/>
                </a:cubicBezTo>
                <a:cubicBezTo>
                  <a:pt x="8657534" y="-5931"/>
                  <a:pt x="8979384" y="26369"/>
                  <a:pt x="9313468" y="0"/>
                </a:cubicBezTo>
                <a:cubicBezTo>
                  <a:pt x="9647552" y="-26369"/>
                  <a:pt x="9652341" y="20514"/>
                  <a:pt x="9902928" y="0"/>
                </a:cubicBezTo>
                <a:cubicBezTo>
                  <a:pt x="10153515" y="-20514"/>
                  <a:pt x="10367549" y="27956"/>
                  <a:pt x="10610280" y="0"/>
                </a:cubicBezTo>
                <a:cubicBezTo>
                  <a:pt x="10853011" y="-27956"/>
                  <a:pt x="11006142" y="47154"/>
                  <a:pt x="11199740" y="0"/>
                </a:cubicBezTo>
                <a:cubicBezTo>
                  <a:pt x="11393338" y="-47154"/>
                  <a:pt x="11662123" y="15085"/>
                  <a:pt x="11789200" y="0"/>
                </a:cubicBezTo>
                <a:cubicBezTo>
                  <a:pt x="11832406" y="294831"/>
                  <a:pt x="11787138" y="431355"/>
                  <a:pt x="11789200" y="677796"/>
                </a:cubicBezTo>
                <a:cubicBezTo>
                  <a:pt x="11791262" y="924237"/>
                  <a:pt x="11772202" y="882367"/>
                  <a:pt x="11789200" y="1001960"/>
                </a:cubicBezTo>
                <a:cubicBezTo>
                  <a:pt x="11806198" y="1121553"/>
                  <a:pt x="11783082" y="1311192"/>
                  <a:pt x="11789200" y="1502939"/>
                </a:cubicBezTo>
                <a:cubicBezTo>
                  <a:pt x="11795318" y="1694686"/>
                  <a:pt x="11770374" y="1898787"/>
                  <a:pt x="11789200" y="2092327"/>
                </a:cubicBezTo>
                <a:cubicBezTo>
                  <a:pt x="11808026" y="2285867"/>
                  <a:pt x="11756435" y="2370281"/>
                  <a:pt x="11789200" y="2504899"/>
                </a:cubicBezTo>
                <a:cubicBezTo>
                  <a:pt x="11821965" y="2639517"/>
                  <a:pt x="11782358" y="3117092"/>
                  <a:pt x="11789200" y="3271103"/>
                </a:cubicBezTo>
                <a:cubicBezTo>
                  <a:pt x="11796042" y="3425114"/>
                  <a:pt x="11763479" y="3483820"/>
                  <a:pt x="11789200" y="3595267"/>
                </a:cubicBezTo>
                <a:cubicBezTo>
                  <a:pt x="11814921" y="3706714"/>
                  <a:pt x="11772913" y="3838260"/>
                  <a:pt x="11789200" y="3919430"/>
                </a:cubicBezTo>
                <a:cubicBezTo>
                  <a:pt x="11805487" y="4000600"/>
                  <a:pt x="11783022" y="4270038"/>
                  <a:pt x="11789200" y="4420410"/>
                </a:cubicBezTo>
                <a:cubicBezTo>
                  <a:pt x="11795378" y="4570782"/>
                  <a:pt x="11748428" y="4744419"/>
                  <a:pt x="11789200" y="5009798"/>
                </a:cubicBezTo>
                <a:cubicBezTo>
                  <a:pt x="11829972" y="5275177"/>
                  <a:pt x="11764076" y="5530667"/>
                  <a:pt x="11789200" y="5687594"/>
                </a:cubicBezTo>
                <a:cubicBezTo>
                  <a:pt x="11814324" y="5844521"/>
                  <a:pt x="11742046" y="6134424"/>
                  <a:pt x="11789200" y="6365390"/>
                </a:cubicBezTo>
                <a:cubicBezTo>
                  <a:pt x="11836354" y="6596356"/>
                  <a:pt x="11777459" y="6757486"/>
                  <a:pt x="11789200" y="7131595"/>
                </a:cubicBezTo>
                <a:cubicBezTo>
                  <a:pt x="11800941" y="7505705"/>
                  <a:pt x="11753532" y="7446558"/>
                  <a:pt x="11789200" y="7720983"/>
                </a:cubicBezTo>
                <a:cubicBezTo>
                  <a:pt x="11824868" y="7995408"/>
                  <a:pt x="11785857" y="7958185"/>
                  <a:pt x="11789200" y="8045146"/>
                </a:cubicBezTo>
                <a:cubicBezTo>
                  <a:pt x="11792543" y="8132107"/>
                  <a:pt x="11740403" y="8476197"/>
                  <a:pt x="11789200" y="8840820"/>
                </a:cubicBezTo>
                <a:cubicBezTo>
                  <a:pt x="11598546" y="8906278"/>
                  <a:pt x="11367644" y="8785468"/>
                  <a:pt x="11199740" y="8840820"/>
                </a:cubicBezTo>
                <a:cubicBezTo>
                  <a:pt x="11031836" y="8896172"/>
                  <a:pt x="10809446" y="8795822"/>
                  <a:pt x="10610280" y="8840820"/>
                </a:cubicBezTo>
                <a:cubicBezTo>
                  <a:pt x="10411114" y="8885818"/>
                  <a:pt x="10302796" y="8822899"/>
                  <a:pt x="10138712" y="8840820"/>
                </a:cubicBezTo>
                <a:cubicBezTo>
                  <a:pt x="9974628" y="8858741"/>
                  <a:pt x="9614228" y="8752684"/>
                  <a:pt x="9313468" y="8840820"/>
                </a:cubicBezTo>
                <a:cubicBezTo>
                  <a:pt x="9012708" y="8928956"/>
                  <a:pt x="9011387" y="8834590"/>
                  <a:pt x="8724008" y="8840820"/>
                </a:cubicBezTo>
                <a:cubicBezTo>
                  <a:pt x="8436629" y="8847050"/>
                  <a:pt x="8497485" y="8807755"/>
                  <a:pt x="8370332" y="8840820"/>
                </a:cubicBezTo>
                <a:cubicBezTo>
                  <a:pt x="8243179" y="8873885"/>
                  <a:pt x="8152982" y="8815453"/>
                  <a:pt x="8016656" y="8840820"/>
                </a:cubicBezTo>
                <a:cubicBezTo>
                  <a:pt x="7880330" y="8866187"/>
                  <a:pt x="7891525" y="8824256"/>
                  <a:pt x="7780872" y="8840820"/>
                </a:cubicBezTo>
                <a:cubicBezTo>
                  <a:pt x="7670219" y="8857384"/>
                  <a:pt x="7398061" y="8787158"/>
                  <a:pt x="7191412" y="8840820"/>
                </a:cubicBezTo>
                <a:cubicBezTo>
                  <a:pt x="6984763" y="8894482"/>
                  <a:pt x="6959209" y="8804077"/>
                  <a:pt x="6837736" y="8840820"/>
                </a:cubicBezTo>
                <a:cubicBezTo>
                  <a:pt x="6716263" y="8877563"/>
                  <a:pt x="6270756" y="8768739"/>
                  <a:pt x="6012492" y="8840820"/>
                </a:cubicBezTo>
                <a:cubicBezTo>
                  <a:pt x="5754228" y="8912901"/>
                  <a:pt x="5512473" y="8815569"/>
                  <a:pt x="5305140" y="8840820"/>
                </a:cubicBezTo>
                <a:cubicBezTo>
                  <a:pt x="5097807" y="8866071"/>
                  <a:pt x="5056514" y="8788128"/>
                  <a:pt x="4833572" y="8840820"/>
                </a:cubicBezTo>
                <a:cubicBezTo>
                  <a:pt x="4610630" y="8893512"/>
                  <a:pt x="4368732" y="8795798"/>
                  <a:pt x="4008328" y="8840820"/>
                </a:cubicBezTo>
                <a:cubicBezTo>
                  <a:pt x="3647924" y="8885842"/>
                  <a:pt x="3553517" y="8806768"/>
                  <a:pt x="3418868" y="8840820"/>
                </a:cubicBezTo>
                <a:cubicBezTo>
                  <a:pt x="3284219" y="8874872"/>
                  <a:pt x="3185317" y="8827042"/>
                  <a:pt x="3065192" y="8840820"/>
                </a:cubicBezTo>
                <a:cubicBezTo>
                  <a:pt x="2945067" y="8854598"/>
                  <a:pt x="2642400" y="8839727"/>
                  <a:pt x="2239948" y="8840820"/>
                </a:cubicBezTo>
                <a:cubicBezTo>
                  <a:pt x="1837496" y="8841913"/>
                  <a:pt x="1964840" y="8828866"/>
                  <a:pt x="1886272" y="8840820"/>
                </a:cubicBezTo>
                <a:cubicBezTo>
                  <a:pt x="1807704" y="8852774"/>
                  <a:pt x="1693788" y="8836393"/>
                  <a:pt x="1532596" y="8840820"/>
                </a:cubicBezTo>
                <a:cubicBezTo>
                  <a:pt x="1371404" y="8845247"/>
                  <a:pt x="1201266" y="8798414"/>
                  <a:pt x="943136" y="8840820"/>
                </a:cubicBezTo>
                <a:cubicBezTo>
                  <a:pt x="685006" y="8883226"/>
                  <a:pt x="222273" y="8750622"/>
                  <a:pt x="0" y="8840820"/>
                </a:cubicBezTo>
                <a:cubicBezTo>
                  <a:pt x="-53392" y="8498889"/>
                  <a:pt x="12934" y="8359618"/>
                  <a:pt x="0" y="8074616"/>
                </a:cubicBezTo>
                <a:cubicBezTo>
                  <a:pt x="-12934" y="7789614"/>
                  <a:pt x="68497" y="7754344"/>
                  <a:pt x="0" y="7485228"/>
                </a:cubicBezTo>
                <a:cubicBezTo>
                  <a:pt x="-68497" y="7216112"/>
                  <a:pt x="343" y="7283750"/>
                  <a:pt x="0" y="7161064"/>
                </a:cubicBezTo>
                <a:cubicBezTo>
                  <a:pt x="-343" y="7038378"/>
                  <a:pt x="58449" y="6723270"/>
                  <a:pt x="0" y="6483268"/>
                </a:cubicBezTo>
                <a:cubicBezTo>
                  <a:pt x="-58449" y="6243266"/>
                  <a:pt x="22449" y="5950595"/>
                  <a:pt x="0" y="5805472"/>
                </a:cubicBezTo>
                <a:cubicBezTo>
                  <a:pt x="-22449" y="5660349"/>
                  <a:pt x="5524" y="5614248"/>
                  <a:pt x="0" y="5481308"/>
                </a:cubicBezTo>
                <a:cubicBezTo>
                  <a:pt x="-5524" y="5348368"/>
                  <a:pt x="42484" y="5151930"/>
                  <a:pt x="0" y="5068737"/>
                </a:cubicBezTo>
                <a:cubicBezTo>
                  <a:pt x="-42484" y="4985544"/>
                  <a:pt x="31871" y="4679707"/>
                  <a:pt x="0" y="4567757"/>
                </a:cubicBezTo>
                <a:cubicBezTo>
                  <a:pt x="-31871" y="4455807"/>
                  <a:pt x="35021" y="4300421"/>
                  <a:pt x="0" y="4155185"/>
                </a:cubicBezTo>
                <a:cubicBezTo>
                  <a:pt x="-35021" y="4009949"/>
                  <a:pt x="14003" y="3775705"/>
                  <a:pt x="0" y="3565797"/>
                </a:cubicBezTo>
                <a:cubicBezTo>
                  <a:pt x="-14003" y="3355889"/>
                  <a:pt x="16773" y="3283227"/>
                  <a:pt x="0" y="3153226"/>
                </a:cubicBezTo>
                <a:cubicBezTo>
                  <a:pt x="-16773" y="3023225"/>
                  <a:pt x="67664" y="2544845"/>
                  <a:pt x="0" y="2387021"/>
                </a:cubicBezTo>
                <a:cubicBezTo>
                  <a:pt x="-67664" y="2229198"/>
                  <a:pt x="41000" y="1944566"/>
                  <a:pt x="0" y="1620817"/>
                </a:cubicBezTo>
                <a:cubicBezTo>
                  <a:pt x="-41000" y="1297068"/>
                  <a:pt x="30212" y="1415480"/>
                  <a:pt x="0" y="1296654"/>
                </a:cubicBezTo>
                <a:cubicBezTo>
                  <a:pt x="-30212" y="1177828"/>
                  <a:pt x="36978" y="1080778"/>
                  <a:pt x="0" y="972490"/>
                </a:cubicBezTo>
                <a:cubicBezTo>
                  <a:pt x="-36978" y="864202"/>
                  <a:pt x="1796" y="673341"/>
                  <a:pt x="0" y="559919"/>
                </a:cubicBezTo>
                <a:cubicBezTo>
                  <a:pt x="-1796" y="446497"/>
                  <a:pt x="7643" y="174186"/>
                  <a:pt x="0" y="0"/>
                </a:cubicBezTo>
                <a:close/>
              </a:path>
              <a:path w="11789200" h="8840820" stroke="0" extrusionOk="0">
                <a:moveTo>
                  <a:pt x="0" y="0"/>
                </a:moveTo>
                <a:cubicBezTo>
                  <a:pt x="206682" y="-5786"/>
                  <a:pt x="290451" y="43291"/>
                  <a:pt x="471568" y="0"/>
                </a:cubicBezTo>
                <a:cubicBezTo>
                  <a:pt x="652685" y="-43291"/>
                  <a:pt x="639953" y="8386"/>
                  <a:pt x="707352" y="0"/>
                </a:cubicBezTo>
                <a:cubicBezTo>
                  <a:pt x="774751" y="-8386"/>
                  <a:pt x="1331670" y="38644"/>
                  <a:pt x="1532596" y="0"/>
                </a:cubicBezTo>
                <a:cubicBezTo>
                  <a:pt x="1733522" y="-38644"/>
                  <a:pt x="1799614" y="51239"/>
                  <a:pt x="2004164" y="0"/>
                </a:cubicBezTo>
                <a:cubicBezTo>
                  <a:pt x="2208714" y="-51239"/>
                  <a:pt x="2335431" y="23696"/>
                  <a:pt x="2475732" y="0"/>
                </a:cubicBezTo>
                <a:cubicBezTo>
                  <a:pt x="2616033" y="-23696"/>
                  <a:pt x="2918665" y="51616"/>
                  <a:pt x="3300976" y="0"/>
                </a:cubicBezTo>
                <a:cubicBezTo>
                  <a:pt x="3683287" y="-51616"/>
                  <a:pt x="3497459" y="25557"/>
                  <a:pt x="3654652" y="0"/>
                </a:cubicBezTo>
                <a:cubicBezTo>
                  <a:pt x="3811845" y="-25557"/>
                  <a:pt x="4213401" y="43222"/>
                  <a:pt x="4479896" y="0"/>
                </a:cubicBezTo>
                <a:cubicBezTo>
                  <a:pt x="4746391" y="-43222"/>
                  <a:pt x="5076338" y="87808"/>
                  <a:pt x="5305140" y="0"/>
                </a:cubicBezTo>
                <a:cubicBezTo>
                  <a:pt x="5533942" y="-87808"/>
                  <a:pt x="5752184" y="28595"/>
                  <a:pt x="5894600" y="0"/>
                </a:cubicBezTo>
                <a:cubicBezTo>
                  <a:pt x="6037016" y="-28595"/>
                  <a:pt x="6340274" y="35875"/>
                  <a:pt x="6719844" y="0"/>
                </a:cubicBezTo>
                <a:cubicBezTo>
                  <a:pt x="7099414" y="-35875"/>
                  <a:pt x="7002279" y="6292"/>
                  <a:pt x="7191412" y="0"/>
                </a:cubicBezTo>
                <a:cubicBezTo>
                  <a:pt x="7380545" y="-6292"/>
                  <a:pt x="7487619" y="33231"/>
                  <a:pt x="7662980" y="0"/>
                </a:cubicBezTo>
                <a:cubicBezTo>
                  <a:pt x="7838341" y="-33231"/>
                  <a:pt x="8124715" y="75961"/>
                  <a:pt x="8370332" y="0"/>
                </a:cubicBezTo>
                <a:cubicBezTo>
                  <a:pt x="8615949" y="-75961"/>
                  <a:pt x="8726428" y="16545"/>
                  <a:pt x="8841900" y="0"/>
                </a:cubicBezTo>
                <a:cubicBezTo>
                  <a:pt x="8957372" y="-16545"/>
                  <a:pt x="9387038" y="24198"/>
                  <a:pt x="9667144" y="0"/>
                </a:cubicBezTo>
                <a:cubicBezTo>
                  <a:pt x="9947250" y="-24198"/>
                  <a:pt x="10094343" y="17707"/>
                  <a:pt x="10492388" y="0"/>
                </a:cubicBezTo>
                <a:cubicBezTo>
                  <a:pt x="10890433" y="-17707"/>
                  <a:pt x="10950877" y="25900"/>
                  <a:pt x="11081848" y="0"/>
                </a:cubicBezTo>
                <a:cubicBezTo>
                  <a:pt x="11212819" y="-25900"/>
                  <a:pt x="11625335" y="40441"/>
                  <a:pt x="11789200" y="0"/>
                </a:cubicBezTo>
                <a:cubicBezTo>
                  <a:pt x="11800315" y="79537"/>
                  <a:pt x="11780409" y="211983"/>
                  <a:pt x="11789200" y="324163"/>
                </a:cubicBezTo>
                <a:cubicBezTo>
                  <a:pt x="11797991" y="436343"/>
                  <a:pt x="11773701" y="531429"/>
                  <a:pt x="11789200" y="736735"/>
                </a:cubicBezTo>
                <a:cubicBezTo>
                  <a:pt x="11804699" y="942041"/>
                  <a:pt x="11756844" y="1109043"/>
                  <a:pt x="11789200" y="1414531"/>
                </a:cubicBezTo>
                <a:cubicBezTo>
                  <a:pt x="11821556" y="1720019"/>
                  <a:pt x="11771276" y="1729678"/>
                  <a:pt x="11789200" y="1915511"/>
                </a:cubicBezTo>
                <a:cubicBezTo>
                  <a:pt x="11807124" y="2101344"/>
                  <a:pt x="11779054" y="2207689"/>
                  <a:pt x="11789200" y="2328083"/>
                </a:cubicBezTo>
                <a:cubicBezTo>
                  <a:pt x="11799346" y="2448477"/>
                  <a:pt x="11774663" y="2715924"/>
                  <a:pt x="11789200" y="3005879"/>
                </a:cubicBezTo>
                <a:cubicBezTo>
                  <a:pt x="11803737" y="3295834"/>
                  <a:pt x="11776460" y="3448045"/>
                  <a:pt x="11789200" y="3595267"/>
                </a:cubicBezTo>
                <a:cubicBezTo>
                  <a:pt x="11801940" y="3742489"/>
                  <a:pt x="11756852" y="3899187"/>
                  <a:pt x="11789200" y="4184655"/>
                </a:cubicBezTo>
                <a:cubicBezTo>
                  <a:pt x="11821548" y="4470123"/>
                  <a:pt x="11761647" y="4585797"/>
                  <a:pt x="11789200" y="4950859"/>
                </a:cubicBezTo>
                <a:cubicBezTo>
                  <a:pt x="11816753" y="5315921"/>
                  <a:pt x="11722204" y="5316815"/>
                  <a:pt x="11789200" y="5628655"/>
                </a:cubicBezTo>
                <a:cubicBezTo>
                  <a:pt x="11856196" y="5940495"/>
                  <a:pt x="11753245" y="5866538"/>
                  <a:pt x="11789200" y="5952819"/>
                </a:cubicBezTo>
                <a:cubicBezTo>
                  <a:pt x="11825155" y="6039100"/>
                  <a:pt x="11782319" y="6334332"/>
                  <a:pt x="11789200" y="6453799"/>
                </a:cubicBezTo>
                <a:cubicBezTo>
                  <a:pt x="11796081" y="6573266"/>
                  <a:pt x="11745630" y="6847832"/>
                  <a:pt x="11789200" y="7220003"/>
                </a:cubicBezTo>
                <a:cubicBezTo>
                  <a:pt x="11832770" y="7592174"/>
                  <a:pt x="11723363" y="7518464"/>
                  <a:pt x="11789200" y="7809391"/>
                </a:cubicBezTo>
                <a:cubicBezTo>
                  <a:pt x="11855037" y="8100318"/>
                  <a:pt x="11754588" y="8565254"/>
                  <a:pt x="11789200" y="8840820"/>
                </a:cubicBezTo>
                <a:cubicBezTo>
                  <a:pt x="11561491" y="8877114"/>
                  <a:pt x="11488784" y="8835090"/>
                  <a:pt x="11317632" y="8840820"/>
                </a:cubicBezTo>
                <a:cubicBezTo>
                  <a:pt x="11146480" y="8846550"/>
                  <a:pt x="11068745" y="8819790"/>
                  <a:pt x="10963956" y="8840820"/>
                </a:cubicBezTo>
                <a:cubicBezTo>
                  <a:pt x="10859167" y="8861850"/>
                  <a:pt x="10472517" y="8790151"/>
                  <a:pt x="10256604" y="8840820"/>
                </a:cubicBezTo>
                <a:cubicBezTo>
                  <a:pt x="10040691" y="8891489"/>
                  <a:pt x="10033300" y="8819780"/>
                  <a:pt x="9902928" y="8840820"/>
                </a:cubicBezTo>
                <a:cubicBezTo>
                  <a:pt x="9772556" y="8861860"/>
                  <a:pt x="9737951" y="8823795"/>
                  <a:pt x="9667144" y="8840820"/>
                </a:cubicBezTo>
                <a:cubicBezTo>
                  <a:pt x="9596337" y="8857845"/>
                  <a:pt x="9424899" y="8811180"/>
                  <a:pt x="9313468" y="8840820"/>
                </a:cubicBezTo>
                <a:cubicBezTo>
                  <a:pt x="9202037" y="8870460"/>
                  <a:pt x="9054695" y="8790395"/>
                  <a:pt x="8841900" y="8840820"/>
                </a:cubicBezTo>
                <a:cubicBezTo>
                  <a:pt x="8629105" y="8891245"/>
                  <a:pt x="8387386" y="8823694"/>
                  <a:pt x="8252440" y="8840820"/>
                </a:cubicBezTo>
                <a:cubicBezTo>
                  <a:pt x="8117494" y="8857946"/>
                  <a:pt x="8057533" y="8828600"/>
                  <a:pt x="7898764" y="8840820"/>
                </a:cubicBezTo>
                <a:cubicBezTo>
                  <a:pt x="7739995" y="8853040"/>
                  <a:pt x="7359342" y="8818748"/>
                  <a:pt x="7073520" y="8840820"/>
                </a:cubicBezTo>
                <a:cubicBezTo>
                  <a:pt x="6787698" y="8862892"/>
                  <a:pt x="6747564" y="8772351"/>
                  <a:pt x="6484060" y="8840820"/>
                </a:cubicBezTo>
                <a:cubicBezTo>
                  <a:pt x="6220556" y="8909289"/>
                  <a:pt x="5891469" y="8786516"/>
                  <a:pt x="5658816" y="8840820"/>
                </a:cubicBezTo>
                <a:cubicBezTo>
                  <a:pt x="5426163" y="8895124"/>
                  <a:pt x="5299930" y="8787915"/>
                  <a:pt x="4951464" y="8840820"/>
                </a:cubicBezTo>
                <a:cubicBezTo>
                  <a:pt x="4602998" y="8893725"/>
                  <a:pt x="4602991" y="8788090"/>
                  <a:pt x="4479896" y="8840820"/>
                </a:cubicBezTo>
                <a:cubicBezTo>
                  <a:pt x="4356801" y="8893550"/>
                  <a:pt x="3982613" y="8788129"/>
                  <a:pt x="3772544" y="8840820"/>
                </a:cubicBezTo>
                <a:cubicBezTo>
                  <a:pt x="3562475" y="8893511"/>
                  <a:pt x="3529319" y="8828204"/>
                  <a:pt x="3418868" y="8840820"/>
                </a:cubicBezTo>
                <a:cubicBezTo>
                  <a:pt x="3308417" y="8853436"/>
                  <a:pt x="3051484" y="8834047"/>
                  <a:pt x="2829408" y="8840820"/>
                </a:cubicBezTo>
                <a:cubicBezTo>
                  <a:pt x="2607332" y="8847593"/>
                  <a:pt x="2667351" y="8834018"/>
                  <a:pt x="2593624" y="8840820"/>
                </a:cubicBezTo>
                <a:cubicBezTo>
                  <a:pt x="2519897" y="8847622"/>
                  <a:pt x="2145868" y="8772242"/>
                  <a:pt x="1768380" y="8840820"/>
                </a:cubicBezTo>
                <a:cubicBezTo>
                  <a:pt x="1390892" y="8909398"/>
                  <a:pt x="1389158" y="8810901"/>
                  <a:pt x="1178920" y="8840820"/>
                </a:cubicBezTo>
                <a:cubicBezTo>
                  <a:pt x="968682" y="8870739"/>
                  <a:pt x="523998" y="8709140"/>
                  <a:pt x="0" y="8840820"/>
                </a:cubicBezTo>
                <a:cubicBezTo>
                  <a:pt x="-10597" y="8692262"/>
                  <a:pt x="39676" y="8465319"/>
                  <a:pt x="0" y="8339840"/>
                </a:cubicBezTo>
                <a:cubicBezTo>
                  <a:pt x="-39676" y="8214361"/>
                  <a:pt x="763" y="8107122"/>
                  <a:pt x="0" y="7927269"/>
                </a:cubicBezTo>
                <a:cubicBezTo>
                  <a:pt x="-763" y="7747416"/>
                  <a:pt x="23554" y="7425170"/>
                  <a:pt x="0" y="7161064"/>
                </a:cubicBezTo>
                <a:cubicBezTo>
                  <a:pt x="-23554" y="6896958"/>
                  <a:pt x="51640" y="6762840"/>
                  <a:pt x="0" y="6571676"/>
                </a:cubicBezTo>
                <a:cubicBezTo>
                  <a:pt x="-51640" y="6380512"/>
                  <a:pt x="25193" y="6325087"/>
                  <a:pt x="0" y="6247513"/>
                </a:cubicBezTo>
                <a:cubicBezTo>
                  <a:pt x="-25193" y="6169939"/>
                  <a:pt x="16976" y="5823544"/>
                  <a:pt x="0" y="5658125"/>
                </a:cubicBezTo>
                <a:cubicBezTo>
                  <a:pt x="-16976" y="5492706"/>
                  <a:pt x="12928" y="5292526"/>
                  <a:pt x="0" y="5157145"/>
                </a:cubicBezTo>
                <a:cubicBezTo>
                  <a:pt x="-12928" y="5021764"/>
                  <a:pt x="51367" y="4841806"/>
                  <a:pt x="0" y="4656165"/>
                </a:cubicBezTo>
                <a:cubicBezTo>
                  <a:pt x="-51367" y="4470524"/>
                  <a:pt x="8686" y="4282653"/>
                  <a:pt x="0" y="4155185"/>
                </a:cubicBezTo>
                <a:cubicBezTo>
                  <a:pt x="-8686" y="4027717"/>
                  <a:pt x="44660" y="3864617"/>
                  <a:pt x="0" y="3654206"/>
                </a:cubicBezTo>
                <a:cubicBezTo>
                  <a:pt x="-44660" y="3443795"/>
                  <a:pt x="59916" y="3302398"/>
                  <a:pt x="0" y="2976409"/>
                </a:cubicBezTo>
                <a:cubicBezTo>
                  <a:pt x="-59916" y="2650420"/>
                  <a:pt x="14908" y="2660263"/>
                  <a:pt x="0" y="2387021"/>
                </a:cubicBezTo>
                <a:cubicBezTo>
                  <a:pt x="-14908" y="2113779"/>
                  <a:pt x="26982" y="2212393"/>
                  <a:pt x="0" y="2062858"/>
                </a:cubicBezTo>
                <a:cubicBezTo>
                  <a:pt x="-26982" y="1913323"/>
                  <a:pt x="17378" y="1749349"/>
                  <a:pt x="0" y="1561878"/>
                </a:cubicBezTo>
                <a:cubicBezTo>
                  <a:pt x="-17378" y="1374407"/>
                  <a:pt x="35746" y="1165625"/>
                  <a:pt x="0" y="884082"/>
                </a:cubicBezTo>
                <a:cubicBezTo>
                  <a:pt x="-35746" y="602539"/>
                  <a:pt x="79840" y="363975"/>
                  <a:pt x="0" y="0"/>
                </a:cubicBezTo>
                <a:close/>
              </a:path>
            </a:pathLst>
          </a:custGeom>
          <a:ln w="38100">
            <a:solidFill>
              <a:schemeClr val="accent1">
                <a:shade val="1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pic>
      <p:pic>
        <p:nvPicPr>
          <p:cNvPr id="48" name="Picture 47">
            <a:extLst>
              <a:ext uri="{FF2B5EF4-FFF2-40B4-BE49-F238E27FC236}">
                <a16:creationId xmlns:a16="http://schemas.microsoft.com/office/drawing/2014/main" id="{7C267ADC-511D-0DA9-E2A9-5A2B318DE7BF}"/>
              </a:ext>
            </a:extLst>
          </p:cNvPr>
          <p:cNvPicPr>
            <a:picLocks noChangeAspect="1"/>
          </p:cNvPicPr>
          <p:nvPr/>
        </p:nvPicPr>
        <p:blipFill>
          <a:blip r:embed="rId10"/>
          <a:stretch>
            <a:fillRect/>
          </a:stretch>
        </p:blipFill>
        <p:spPr>
          <a:xfrm>
            <a:off x="13013776" y="28051602"/>
            <a:ext cx="14187255" cy="7192183"/>
          </a:xfrm>
          <a:prstGeom prst="rect">
            <a:avLst/>
          </a:prstGeom>
          <a:solidFill>
            <a:srgbClr val="E0EEE8"/>
          </a:solidFill>
          <a:ln>
            <a:solidFill>
              <a:schemeClr val="accent1">
                <a:shade val="15000"/>
              </a:schemeClr>
            </a:solidFill>
          </a:ln>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26921026" y="27294829"/>
            <a:ext cx="4505503" cy="5702603"/>
          </a:xfrm>
          <a:solidFill>
            <a:schemeClr val="bg1"/>
          </a:solidFill>
          <a:ln>
            <a:solidFill>
              <a:schemeClr val="accent1">
                <a:shade val="15000"/>
              </a:schemeClr>
            </a:solidFill>
          </a:ln>
        </p:spPr>
        <p:txBody>
          <a:bodyPr/>
          <a:lstStyle/>
          <a:p>
            <a:r>
              <a:rPr lang="en-US" sz="3600" b="1" dirty="0"/>
              <a:t>Figure 2.  </a:t>
            </a:r>
            <a:r>
              <a:rPr lang="en-US" sz="3600" dirty="0"/>
              <a:t>Experimental</a:t>
            </a:r>
            <a:r>
              <a:rPr lang="en-US" sz="3600" b="1" dirty="0"/>
              <a:t> </a:t>
            </a:r>
            <a:r>
              <a:rPr lang="en-US" sz="3600" dirty="0"/>
              <a:t>validation of COMSOL FE model of light valve laser heating. The threshold laser power for E7 liquid crystal phase transition</a:t>
            </a:r>
            <a:r>
              <a:rPr lang="en-US" sz="3600" baseline="30000" dirty="0"/>
              <a:t>2</a:t>
            </a:r>
            <a:r>
              <a:rPr lang="en-US" sz="3600" dirty="0"/>
              <a:t> at 57</a:t>
            </a:r>
            <a:r>
              <a:rPr lang="en-US" sz="3600" dirty="0">
                <a:sym typeface="Symbol" panose="05050102010706020507" pitchFamily="18" charset="2"/>
              </a:rPr>
              <a:t></a:t>
            </a:r>
            <a:r>
              <a:rPr lang="en-US" sz="3600" dirty="0"/>
              <a:t>C appears as a dark spot in cross-polarizer image, consistent with calculations presented.</a:t>
            </a:r>
          </a:p>
        </p:txBody>
      </p:sp>
      <p:sp>
        <p:nvSpPr>
          <p:cNvPr id="23" name="Arrow: Down 22">
            <a:extLst>
              <a:ext uri="{FF2B5EF4-FFF2-40B4-BE49-F238E27FC236}">
                <a16:creationId xmlns:a16="http://schemas.microsoft.com/office/drawing/2014/main" id="{46EDD8B2-357D-983F-1BB0-B0759576C0D9}"/>
              </a:ext>
            </a:extLst>
          </p:cNvPr>
          <p:cNvSpPr/>
          <p:nvPr/>
        </p:nvSpPr>
        <p:spPr>
          <a:xfrm rot="18208450">
            <a:off x="10400114" y="27193202"/>
            <a:ext cx="1742737" cy="1076653"/>
          </a:xfrm>
          <a:prstGeom prst="downArrow">
            <a:avLst/>
          </a:prstGeom>
          <a:solidFill>
            <a:srgbClr val="3471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7670954" y="31564609"/>
            <a:ext cx="4862988" cy="4123427"/>
          </a:xfrm>
          <a:solidFill>
            <a:schemeClr val="bg1"/>
          </a:solidFill>
          <a:ln>
            <a:solidFill>
              <a:schemeClr val="accent1">
                <a:shade val="15000"/>
              </a:schemeClr>
            </a:solidFill>
          </a:ln>
        </p:spPr>
        <p:txBody>
          <a:bodyPr/>
          <a:lstStyle/>
          <a:p>
            <a:r>
              <a:rPr lang="en-US" sz="3600" b="1" dirty="0"/>
              <a:t>Figure 1. </a:t>
            </a:r>
            <a:r>
              <a:rPr lang="en-US" sz="3600" i="1" dirty="0"/>
              <a:t>Area Printing</a:t>
            </a:r>
            <a:r>
              <a:rPr lang="en-US" sz="3600" dirty="0"/>
              <a:t> on a metal powder bed. A liquid-cooled light valve is used for dynamic beam patterning. Near 100kW Infrared (IR) patterned beam melts powder layer by layer.  </a:t>
            </a: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5330</TotalTime>
  <Words>470</Words>
  <Application>Microsoft Office PowerPoint</Application>
  <PresentationFormat>Custom</PresentationFormat>
  <Paragraphs>26</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Symbol</vt:lpstr>
      <vt:lpstr>Wingdings</vt:lpstr>
      <vt:lpstr>Office Theme</vt:lpstr>
      <vt:lpstr>Light Valve Laser Heating in Metal 3D Area Printing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Selim Elhadj</cp:lastModifiedBy>
  <cp:revision>107</cp:revision>
  <cp:lastPrinted>2023-01-06T15:48:30Z</cp:lastPrinted>
  <dcterms:created xsi:type="dcterms:W3CDTF">2023-01-03T14:57:49Z</dcterms:created>
  <dcterms:modified xsi:type="dcterms:W3CDTF">2024-08-30T18:47:03Z</dcterms:modified>
</cp:coreProperties>
</file>