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068B005-9A7F-6946-67AC-39D007B68093}" name="Yumna Birjis" initials="YB" userId="S::birjis@uwindsor.ca::103ddab3-ca2d-4cb8-9e81-02736f510308" providerId="AD"/>
  <p188:author id="{30EEEA74-79C0-A28A-EBF4-0893E2486DF4}" name="Aya Abu-Libdeh" initials="AA" userId="S::abulibd1@uwindsor.ca::4c5cfea1-194b-4d53-ac20-1859eea44c68"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300" autoAdjust="0"/>
    <p:restoredTop sz="96405" autoAdjust="0"/>
  </p:normalViewPr>
  <p:slideViewPr>
    <p:cSldViewPr snapToGrid="0">
      <p:cViewPr>
        <p:scale>
          <a:sx n="25" d="100"/>
          <a:sy n="25" d="100"/>
        </p:scale>
        <p:origin x="1450" y="-1498"/>
      </p:cViewPr>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8/10/relationships/authors" Target="authors.xml"/><Relationship Id="rId4" Type="http://schemas.openxmlformats.org/officeDocument/2006/relationships/commentAuthors" Target="commentAuthors.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ya Abu-Libdeh" userId="4c5cfea1-194b-4d53-ac20-1859eea44c68" providerId="ADAL" clId="{C13A09AB-47D9-44FE-BF12-2AA4C45ECA3F}"/>
    <pc:docChg chg="delSld modSld delSection modSection">
      <pc:chgData name="Aya Abu-Libdeh" userId="4c5cfea1-194b-4d53-ac20-1859eea44c68" providerId="ADAL" clId="{C13A09AB-47D9-44FE-BF12-2AA4C45ECA3F}" dt="2024-08-23T19:09:46.129" v="15" actId="20577"/>
      <pc:docMkLst>
        <pc:docMk/>
      </pc:docMkLst>
      <pc:sldChg chg="del">
        <pc:chgData name="Aya Abu-Libdeh" userId="4c5cfea1-194b-4d53-ac20-1859eea44c68" providerId="ADAL" clId="{C13A09AB-47D9-44FE-BF12-2AA4C45ECA3F}" dt="2024-08-23T17:00:35.442" v="1" actId="18676"/>
        <pc:sldMkLst>
          <pc:docMk/>
          <pc:sldMk cId="3781620334" sldId="282"/>
        </pc:sldMkLst>
      </pc:sldChg>
      <pc:sldChg chg="del">
        <pc:chgData name="Aya Abu-Libdeh" userId="4c5cfea1-194b-4d53-ac20-1859eea44c68" providerId="ADAL" clId="{C13A09AB-47D9-44FE-BF12-2AA4C45ECA3F}" dt="2024-08-23T17:00:35.442" v="1" actId="18676"/>
        <pc:sldMkLst>
          <pc:docMk/>
          <pc:sldMk cId="4273592293" sldId="283"/>
        </pc:sldMkLst>
      </pc:sldChg>
      <pc:sldChg chg="del">
        <pc:chgData name="Aya Abu-Libdeh" userId="4c5cfea1-194b-4d53-ac20-1859eea44c68" providerId="ADAL" clId="{C13A09AB-47D9-44FE-BF12-2AA4C45ECA3F}" dt="2024-08-23T17:00:35.442" v="1" actId="18676"/>
        <pc:sldMkLst>
          <pc:docMk/>
          <pc:sldMk cId="901595357" sldId="284"/>
        </pc:sldMkLst>
      </pc:sldChg>
      <pc:sldChg chg="modSp mod">
        <pc:chgData name="Aya Abu-Libdeh" userId="4c5cfea1-194b-4d53-ac20-1859eea44c68" providerId="ADAL" clId="{C13A09AB-47D9-44FE-BF12-2AA4C45ECA3F}" dt="2024-08-23T19:09:46.129" v="15" actId="20577"/>
        <pc:sldMkLst>
          <pc:docMk/>
          <pc:sldMk cId="3627171321" sldId="285"/>
        </pc:sldMkLst>
        <pc:spChg chg="mod">
          <ac:chgData name="Aya Abu-Libdeh" userId="4c5cfea1-194b-4d53-ac20-1859eea44c68" providerId="ADAL" clId="{C13A09AB-47D9-44FE-BF12-2AA4C45ECA3F}" dt="2024-08-23T19:09:46.129" v="15" actId="20577"/>
          <ac:spMkLst>
            <pc:docMk/>
            <pc:sldMk cId="3627171321" sldId="285"/>
            <ac:spMk id="12" creationId="{FC644384-6DB7-4296-B34C-E6674D4A428F}"/>
          </ac:spMkLst>
        </pc:spChg>
      </pc:sldChg>
      <pc:sldChg chg="del">
        <pc:chgData name="Aya Abu-Libdeh" userId="4c5cfea1-194b-4d53-ac20-1859eea44c68" providerId="ADAL" clId="{C13A09AB-47D9-44FE-BF12-2AA4C45ECA3F}" dt="2024-08-23T17:00:35.442" v="1" actId="18676"/>
        <pc:sldMkLst>
          <pc:docMk/>
          <pc:sldMk cId="3291499089" sldId="286"/>
        </pc:sldMkLst>
      </pc:sldChg>
      <pc:sldChg chg="del">
        <pc:chgData name="Aya Abu-Libdeh" userId="4c5cfea1-194b-4d53-ac20-1859eea44c68" providerId="ADAL" clId="{C13A09AB-47D9-44FE-BF12-2AA4C45ECA3F}" dt="2024-08-23T16:59:57.316" v="0" actId="47"/>
        <pc:sldMkLst>
          <pc:docMk/>
          <pc:sldMk cId="381134189" sldId="287"/>
        </pc:sldMkLst>
      </pc:sldChg>
      <pc:sldChg chg="del">
        <pc:chgData name="Aya Abu-Libdeh" userId="4c5cfea1-194b-4d53-ac20-1859eea44c68" providerId="ADAL" clId="{C13A09AB-47D9-44FE-BF12-2AA4C45ECA3F}" dt="2024-08-23T16:59:57.316" v="0" actId="47"/>
        <pc:sldMkLst>
          <pc:docMk/>
          <pc:sldMk cId="1126059362" sldId="288"/>
        </pc:sldMkLst>
      </pc:sldChg>
      <pc:sldChg chg="del">
        <pc:chgData name="Aya Abu-Libdeh" userId="4c5cfea1-194b-4d53-ac20-1859eea44c68" providerId="ADAL" clId="{C13A09AB-47D9-44FE-BF12-2AA4C45ECA3F}" dt="2024-08-23T16:59:57.316" v="0" actId="47"/>
        <pc:sldMkLst>
          <pc:docMk/>
          <pc:sldMk cId="3285012969" sldId="289"/>
        </pc:sldMkLst>
      </pc:sldChg>
      <pc:sldMasterChg chg="delSldLayout">
        <pc:chgData name="Aya Abu-Libdeh" userId="4c5cfea1-194b-4d53-ac20-1859eea44c68" providerId="ADAL" clId="{C13A09AB-47D9-44FE-BF12-2AA4C45ECA3F}" dt="2024-08-23T17:00:35.442" v="1" actId="18676"/>
        <pc:sldMasterMkLst>
          <pc:docMk/>
          <pc:sldMasterMk cId="1442458591" sldId="2147483695"/>
        </pc:sldMasterMkLst>
        <pc:sldLayoutChg chg="del">
          <pc:chgData name="Aya Abu-Libdeh" userId="4c5cfea1-194b-4d53-ac20-1859eea44c68" providerId="ADAL" clId="{C13A09AB-47D9-44FE-BF12-2AA4C45ECA3F}" dt="2024-08-23T17:00:35.442" v="1" actId="18676"/>
          <pc:sldLayoutMkLst>
            <pc:docMk/>
            <pc:sldMasterMk cId="1442458591" sldId="2147483695"/>
            <pc:sldLayoutMk cId="2473556791" sldId="214748370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8/23/2024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1796272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8/23/2024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rmAutofit fontScale="90000"/>
          </a:bodyPr>
          <a:lstStyle/>
          <a:p>
            <a:r>
              <a:rPr lang="en-US" sz="12000" dirty="0"/>
              <a:t>Transconductance Analysis of FET Sensor Channel Topology</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dirty="0"/>
              <a:t>A. Abu-Libdeh</a:t>
            </a:r>
            <a:r>
              <a:rPr lang="en-US" baseline="30000" dirty="0"/>
              <a:t>1</a:t>
            </a:r>
            <a:r>
              <a:rPr lang="en-US" dirty="0"/>
              <a:t>, Y. Birjis</a:t>
            </a:r>
            <a:r>
              <a:rPr lang="en-US" baseline="30000" dirty="0"/>
              <a:t>1</a:t>
            </a:r>
            <a:r>
              <a:rPr lang="en-US" dirty="0"/>
              <a:t>, A. Emadi</a:t>
            </a:r>
            <a:r>
              <a:rPr lang="en-US" baseline="30000" dirty="0"/>
              <a:t>1</a:t>
            </a:r>
            <a:br>
              <a:rPr lang="en-US" dirty="0"/>
            </a:br>
            <a:r>
              <a:rPr lang="en-US" dirty="0"/>
              <a:t>1. Department of Electrical and Computer Engineering, University of Windsor, Windsor, Canada.</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sz="4100" dirty="0"/>
              <a:t>A conventional rectangular MOSFET and angled channel topology are modeled in 3D with the same gate width-to-length dimensions for fair comparison. </a:t>
            </a:r>
          </a:p>
          <a:p>
            <a:r>
              <a:rPr lang="en-US" sz="4100" dirty="0"/>
              <a:t>The semiconductor equilibrium study generates initial conditions for computing the output characteristics of the device. To ensure efficient analytical computation, the model is discretized using a swept meshing technique. </a:t>
            </a:r>
          </a:p>
          <a:p>
            <a:r>
              <a:rPr lang="en-US" sz="4100" dirty="0"/>
              <a:t>For device characterization, the models are plotted for drain-source voltages up to saturation, from 0 V to 5 V, at gate voltages</a:t>
            </a:r>
            <a:r>
              <a:rPr lang="en-US" sz="4100"/>
              <a:t> </a:t>
            </a:r>
            <a:r>
              <a:rPr lang="en-US" sz="4100" dirty="0"/>
              <a:t>of 2 V to 4 V.</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514350" indent="-514350">
              <a:spcBef>
                <a:spcPts val="0"/>
              </a:spcBef>
              <a:buAutoNum type="arabicPeriod"/>
            </a:pPr>
            <a:r>
              <a:rPr lang="en-US" sz="2800" dirty="0"/>
              <a:t>S. Hong et al., “FET-type gas sensors: A review,” Sens Actuators B Chem, vol. 330, p. 129240, 2021.</a:t>
            </a:r>
          </a:p>
          <a:p>
            <a:pPr marL="514350" indent="-514350">
              <a:spcBef>
                <a:spcPts val="0"/>
              </a:spcBef>
              <a:buAutoNum type="arabicPeriod"/>
            </a:pPr>
            <a:r>
              <a:rPr lang="en-US" sz="2800" dirty="0"/>
              <a:t>S. M. Sze and K. K. Ng, Physics of semiconductor devices. Wiley-</a:t>
            </a:r>
            <a:r>
              <a:rPr lang="en-US" sz="2800" dirty="0" err="1"/>
              <a:t>Interscience</a:t>
            </a:r>
            <a:r>
              <a:rPr lang="en-US" sz="2800" dirty="0"/>
              <a:t>, 2007.</a:t>
            </a:r>
          </a:p>
          <a:p>
            <a:pPr marL="514350" indent="-514350">
              <a:spcBef>
                <a:spcPts val="0"/>
              </a:spcBef>
              <a:buAutoNum type="arabicPeriod"/>
            </a:pPr>
            <a:r>
              <a:rPr lang="en-US" sz="2800" dirty="0"/>
              <a:t>S. </a:t>
            </a:r>
            <a:r>
              <a:rPr lang="en-US" sz="2800" dirty="0" err="1"/>
              <a:t>Pinillos</a:t>
            </a:r>
            <a:r>
              <a:rPr lang="en-US" sz="2800" dirty="0"/>
              <a:t> et al., “Differentiated Layout Styles for MOSFETs Electrical Behavior in Harsh Environments,” pp. 65–85, 2023.</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Enhance field-effect transistor (FET) performance by investigating the impact of planar channel geometry on conductance, transconductance and consequently, sensitivity.</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dirty="0"/>
              <a:t>As sensors, FETs employ their gate or active channel as a sensing area, where exposure to a target analyte results in a measurable threshold voltage shift or change in drain current. By improving the active area’s design, FET sensor performance can be enhanced.</a:t>
            </a:r>
          </a:p>
          <a:p>
            <a:r>
              <a:rPr lang="en-US" dirty="0"/>
              <a:t>A critical metric for assessing the sensitivity of FET-based sensors is their transconductance, which can be analyzed from its I-V characteristics. </a:t>
            </a:r>
          </a:p>
          <a:p>
            <a:r>
              <a:rPr lang="en-US" dirty="0"/>
              <a:t>This study presents a unique approach whereby unconventional planar channel topologies are modeled for a metal-oxide-semiconductor FET (MOSFET). The findings demonstrate that incorporating angled terminals within a FET structure of the same footprint enhances the electric field density, current, and consequently, transconductance compared to the conventional rectangular topology.</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normAutofit lnSpcReduction="10000"/>
          </a:bodyPr>
          <a:lstStyle/>
          <a:p>
            <a:r>
              <a:rPr lang="en-US" sz="3600" dirty="0"/>
              <a:t>FIGURE 1. Top views of field-current relationship at saturation showing a higher current density </a:t>
            </a:r>
            <a:r>
              <a:rPr lang="en-US" sz="3600"/>
              <a:t>for the (a) angled </a:t>
            </a:r>
            <a:r>
              <a:rPr lang="en-US" sz="3600" dirty="0"/>
              <a:t>channel topology than </a:t>
            </a:r>
            <a:r>
              <a:rPr lang="en-US" sz="3600"/>
              <a:t>(b) conventional </a:t>
            </a:r>
            <a:r>
              <a:rPr lang="en-US" sz="3600" dirty="0"/>
              <a:t>rectangular reference</a:t>
            </a:r>
            <a:r>
              <a:rPr lang="en-US" sz="3600"/>
              <a:t>.</a:t>
            </a:r>
            <a:endParaRPr lang="en-US" sz="3600" dirty="0"/>
          </a:p>
        </p:txBody>
      </p:sp>
      <p:pic>
        <p:nvPicPr>
          <p:cNvPr id="38" name="Picture Placeholder 37">
            <a:extLst>
              <a:ext uri="{FF2B5EF4-FFF2-40B4-BE49-F238E27FC236}">
                <a16:creationId xmlns:a16="http://schemas.microsoft.com/office/drawing/2014/main" id="{779ECB54-31DD-38F6-5890-7BE51EA4B716}"/>
              </a:ext>
            </a:extLst>
          </p:cNvPr>
          <p:cNvPicPr>
            <a:picLocks noGrp="1" noChangeAspect="1"/>
          </p:cNvPicPr>
          <p:nvPr>
            <p:ph type="pic" sz="quarter" idx="31"/>
          </p:nvPr>
        </p:nvPicPr>
        <p:blipFill rotWithShape="1">
          <a:blip r:embed="rId3"/>
          <a:srcRect l="-15458" t="9432" r="-12342" b="17441"/>
          <a:stretch/>
        </p:blipFill>
        <p:spPr>
          <a:xfrm>
            <a:off x="17116730" y="38786587"/>
            <a:ext cx="14653608" cy="3152536"/>
          </a:xfrm>
          <a:prstGeom prst="rect">
            <a:avLst/>
          </a:prstGeom>
        </p:spPr>
      </p:pic>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noAutofit/>
          </a:bodyPr>
          <a:lstStyle/>
          <a:p>
            <a:r>
              <a:rPr lang="en-US" dirty="0"/>
              <a:t>Incorporating angled terminals within a MOSFET structure of the same footprint enhances its electric field density, current, and consequently, transconductance compared to the conventional rectangular topology.  </a:t>
            </a:r>
          </a:p>
          <a:p>
            <a:r>
              <a:rPr lang="en-US" dirty="0"/>
              <a:t>For the same channel width-length ratio and bias conditions, the angled channel topology exhibits a larger drain current response due to a larger average field density. </a:t>
            </a:r>
          </a:p>
          <a:p>
            <a:r>
              <a:rPr lang="en-US" dirty="0"/>
              <a:t>For applications in biosensing or environmental monitoring, high current and transconductance are beneficial for the low concentration detection of target analytes. The angle acuteness and geometries with varying vertices provide additional degrees of freedom to modulate FET performance using this design approach. </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sz="3600" dirty="0"/>
              <a:t>FIGURE 2. Comparison of I-V curves for conventional rectangular (blue) and angled channel (red) topologies.  </a:t>
            </a:r>
          </a:p>
        </p:txBody>
      </p:sp>
      <p:pic>
        <p:nvPicPr>
          <p:cNvPr id="24" name="Picture Placeholder 23">
            <a:extLst>
              <a:ext uri="{FF2B5EF4-FFF2-40B4-BE49-F238E27FC236}">
                <a16:creationId xmlns:a16="http://schemas.microsoft.com/office/drawing/2014/main" id="{9C259B6E-06A2-78B2-C118-75187A33D569}"/>
              </a:ext>
            </a:extLst>
          </p:cNvPr>
          <p:cNvPicPr>
            <a:picLocks noGrp="1" noChangeAspect="1"/>
          </p:cNvPicPr>
          <p:nvPr>
            <p:ph type="pic" sz="quarter" idx="11"/>
          </p:nvPr>
        </p:nvPicPr>
        <p:blipFill rotWithShape="1">
          <a:blip r:embed="rId4">
            <a:extLst>
              <a:ext uri="{28A0092B-C50C-407E-A947-70E740481C1C}">
                <a14:useLocalDpi xmlns:a14="http://schemas.microsoft.com/office/drawing/2010/main" val="0"/>
              </a:ext>
            </a:extLst>
          </a:blip>
          <a:srcRect l="2825" t="-5849" r="17250" b="-3430"/>
          <a:stretch/>
        </p:blipFill>
        <p:spPr>
          <a:xfrm>
            <a:off x="0" y="-1"/>
            <a:ext cx="13414251" cy="12175479"/>
          </a:xfrm>
          <a:prstGeom prst="rect">
            <a:avLst/>
          </a:prstGeom>
        </p:spPr>
      </p:pic>
      <p:pic>
        <p:nvPicPr>
          <p:cNvPr id="16" name="Picture Placeholder 15">
            <a:extLst>
              <a:ext uri="{FF2B5EF4-FFF2-40B4-BE49-F238E27FC236}">
                <a16:creationId xmlns:a16="http://schemas.microsoft.com/office/drawing/2014/main" id="{FF08382A-E38F-D6E1-69C0-02FA06070599}"/>
              </a:ext>
            </a:extLst>
          </p:cNvPr>
          <p:cNvPicPr>
            <a:picLocks noGrp="1" noChangeAspect="1"/>
          </p:cNvPicPr>
          <p:nvPr>
            <p:ph type="pic" sz="quarter" idx="29"/>
          </p:nvPr>
        </p:nvPicPr>
        <p:blipFill rotWithShape="1">
          <a:blip r:embed="rId5">
            <a:extLst>
              <a:ext uri="{28A0092B-C50C-407E-A947-70E740481C1C}">
                <a14:useLocalDpi xmlns:a14="http://schemas.microsoft.com/office/drawing/2010/main" val="0"/>
              </a:ext>
            </a:extLst>
          </a:blip>
          <a:srcRect l="1673" r="1673"/>
          <a:stretch/>
        </p:blipFill>
        <p:spPr>
          <a:xfrm>
            <a:off x="1196912" y="20360447"/>
            <a:ext cx="13710909" cy="6256212"/>
          </a:xfrm>
          <a:prstGeom prst="rect">
            <a:avLst/>
          </a:prstGeom>
        </p:spPr>
      </p:pic>
      <p:pic>
        <p:nvPicPr>
          <p:cNvPr id="18" name="Picture Placeholder 17">
            <a:extLst>
              <a:ext uri="{FF2B5EF4-FFF2-40B4-BE49-F238E27FC236}">
                <a16:creationId xmlns:a16="http://schemas.microsoft.com/office/drawing/2014/main" id="{162C98BE-5314-EB78-47C4-3571E7517145}"/>
              </a:ext>
            </a:extLst>
          </p:cNvPr>
          <p:cNvPicPr>
            <a:picLocks noGrp="1" noChangeAspect="1"/>
          </p:cNvPicPr>
          <p:nvPr>
            <p:ph type="pic" sz="quarter" idx="34"/>
          </p:nvPr>
        </p:nvPicPr>
        <p:blipFill rotWithShape="1">
          <a:blip r:embed="rId6">
            <a:extLst>
              <a:ext uri="{28A0092B-C50C-407E-A947-70E740481C1C}">
                <a14:useLocalDpi xmlns:a14="http://schemas.microsoft.com/office/drawing/2010/main" val="0"/>
              </a:ext>
            </a:extLst>
          </a:blip>
          <a:srcRect l="-4143" t="10148" r="-3600"/>
          <a:stretch/>
        </p:blipFill>
        <p:spPr>
          <a:xfrm>
            <a:off x="17526117" y="29532851"/>
            <a:ext cx="14191997" cy="6565522"/>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4058</TotalTime>
  <Words>504</Words>
  <Application>Microsoft Office PowerPoint</Application>
  <PresentationFormat>Custom</PresentationFormat>
  <Paragraphs>21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Transconductance Analysis of FET Sensor Channel Topology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Aya Abu-Libdeh</cp:lastModifiedBy>
  <cp:revision>106</cp:revision>
  <cp:lastPrinted>2023-01-06T15:48:30Z</cp:lastPrinted>
  <dcterms:created xsi:type="dcterms:W3CDTF">2023-01-03T14:57:49Z</dcterms:created>
  <dcterms:modified xsi:type="dcterms:W3CDTF">2024-08-23T19:09:47Z</dcterms:modified>
</cp:coreProperties>
</file>