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90"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90"/>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07" autoAdjust="0"/>
    <p:restoredTop sz="96405" autoAdjust="0"/>
  </p:normalViewPr>
  <p:slideViewPr>
    <p:cSldViewPr snapToGrid="0">
      <p:cViewPr varScale="1">
        <p:scale>
          <a:sx n="19" d="100"/>
          <a:sy n="19" d="100"/>
        </p:scale>
        <p:origin x="2244" y="14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hua Frankel" userId="08853967-992c-42de-8250-0ab083134513" providerId="ADAL" clId="{433620A8-96B0-4A37-BBF5-AC4E0E08DE33}"/>
    <pc:docChg chg="custSel delSld modSld modSection">
      <pc:chgData name="Joshua Frankel" userId="08853967-992c-42de-8250-0ab083134513" providerId="ADAL" clId="{433620A8-96B0-4A37-BBF5-AC4E0E08DE33}" dt="2024-08-30T16:13:58.380" v="1" actId="47"/>
      <pc:docMkLst>
        <pc:docMk/>
      </pc:docMkLst>
      <pc:sldChg chg="del">
        <pc:chgData name="Joshua Frankel" userId="08853967-992c-42de-8250-0ab083134513" providerId="ADAL" clId="{433620A8-96B0-4A37-BBF5-AC4E0E08DE33}" dt="2024-08-30T16:13:58.380" v="1" actId="47"/>
        <pc:sldMkLst>
          <pc:docMk/>
          <pc:sldMk cId="3781620334" sldId="282"/>
        </pc:sldMkLst>
      </pc:sldChg>
      <pc:sldChg chg="del">
        <pc:chgData name="Joshua Frankel" userId="08853967-992c-42de-8250-0ab083134513" providerId="ADAL" clId="{433620A8-96B0-4A37-BBF5-AC4E0E08DE33}" dt="2024-08-30T16:13:58.380" v="1" actId="47"/>
        <pc:sldMkLst>
          <pc:docMk/>
          <pc:sldMk cId="4273592293" sldId="283"/>
        </pc:sldMkLst>
      </pc:sldChg>
      <pc:sldChg chg="del">
        <pc:chgData name="Joshua Frankel" userId="08853967-992c-42de-8250-0ab083134513" providerId="ADAL" clId="{433620A8-96B0-4A37-BBF5-AC4E0E08DE33}" dt="2024-08-30T16:13:58.380" v="1" actId="47"/>
        <pc:sldMkLst>
          <pc:docMk/>
          <pc:sldMk cId="901595357" sldId="284"/>
        </pc:sldMkLst>
      </pc:sldChg>
      <pc:sldChg chg="delSp mod">
        <pc:chgData name="Joshua Frankel" userId="08853967-992c-42de-8250-0ab083134513" providerId="ADAL" clId="{433620A8-96B0-4A37-BBF5-AC4E0E08DE33}" dt="2024-08-30T16:13:37.895" v="0" actId="478"/>
        <pc:sldMkLst>
          <pc:docMk/>
          <pc:sldMk cId="3098551338" sldId="290"/>
        </pc:sldMkLst>
        <pc:picChg chg="del">
          <ac:chgData name="Joshua Frankel" userId="08853967-992c-42de-8250-0ab083134513" providerId="ADAL" clId="{433620A8-96B0-4A37-BBF5-AC4E0E08DE33}" dt="2024-08-30T16:13:37.895" v="0" actId="478"/>
          <ac:picMkLst>
            <pc:docMk/>
            <pc:sldMk cId="3098551338" sldId="290"/>
            <ac:picMk id="23" creationId="{6CE2849E-1084-859A-BB1A-B8FEC67D782A}"/>
          </ac:picMkLst>
        </pc:picChg>
      </pc:sldChg>
      <pc:sldMasterChg chg="delSldLayout">
        <pc:chgData name="Joshua Frankel" userId="08853967-992c-42de-8250-0ab083134513" providerId="ADAL" clId="{433620A8-96B0-4A37-BBF5-AC4E0E08DE33}" dt="2024-08-30T16:13:58.380" v="1" actId="47"/>
        <pc:sldMasterMkLst>
          <pc:docMk/>
          <pc:sldMasterMk cId="1442458591" sldId="2147483695"/>
        </pc:sldMasterMkLst>
        <pc:sldLayoutChg chg="del">
          <pc:chgData name="Joshua Frankel" userId="08853967-992c-42de-8250-0ab083134513" providerId="ADAL" clId="{433620A8-96B0-4A37-BBF5-AC4E0E08DE33}" dt="2024-08-30T16:13:58.380" v="1" actId="47"/>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8/28/2024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8/28/2024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Selectively Permeable Membrane Gas Separation System – Modeling And DNN Tool Development</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J. Frankel</a:t>
            </a:r>
            <a:r>
              <a:rPr lang="en-US" baseline="30000" dirty="0"/>
              <a:t>1</a:t>
            </a:r>
            <a:r>
              <a:rPr lang="en-US" dirty="0"/>
              <a:t>, J. Anibal</a:t>
            </a:r>
            <a:r>
              <a:rPr lang="en-US" baseline="30000" dirty="0"/>
              <a:t>1</a:t>
            </a:r>
            <a:r>
              <a:rPr lang="en-US" dirty="0"/>
              <a:t>, E. Jarvis</a:t>
            </a:r>
            <a:r>
              <a:rPr lang="en-US" baseline="30000" dirty="0"/>
              <a:t>1</a:t>
            </a:r>
            <a:r>
              <a:rPr lang="en-US" dirty="0"/>
              <a:t>, C. Hannon</a:t>
            </a:r>
            <a:r>
              <a:rPr lang="en-US" baseline="30000" dirty="0"/>
              <a:t>1</a:t>
            </a:r>
            <a:r>
              <a:rPr lang="en-US" dirty="0"/>
              <a:t> </a:t>
            </a:r>
            <a:br>
              <a:rPr lang="en-US" dirty="0"/>
            </a:br>
            <a:r>
              <a:rPr lang="en-US" dirty="0"/>
              <a:t>1. Triton Systems, Inc., Chelmsford, MA, USA</a:t>
            </a:r>
          </a:p>
        </p:txBody>
      </p:sp>
      <p:pic>
        <p:nvPicPr>
          <p:cNvPr id="21" name="Picture Placeholder 20" descr="A screen shot of a television screen&#10;&#10;Description automatically generated">
            <a:extLst>
              <a:ext uri="{FF2B5EF4-FFF2-40B4-BE49-F238E27FC236}">
                <a16:creationId xmlns:a16="http://schemas.microsoft.com/office/drawing/2014/main" id="{AF4FB0B5-A9F1-1657-0694-34A2DD75980C}"/>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4613" t="-7057" r="43994" b="7119"/>
          <a:stretch/>
        </p:blipFill>
        <p:spPr>
          <a:xfrm>
            <a:off x="0" y="-33338"/>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000" dirty="0"/>
              <a:t>A planar membrane counter-flow model was developed using a representative cross-section (FIGURE 1, left) perpendicular to the flow.  Species transport across the membrane (center boundary) was modeled as a linear driving force as a function of individual species differential partial pressures (feed vs. permeate) and membrane properties, which is applied as equal and opposite flux into or out of the membrane boundary.</a:t>
            </a:r>
            <a:br>
              <a:rPr lang="en-US" sz="4000" dirty="0"/>
            </a:br>
            <a:br>
              <a:rPr lang="en-US" sz="4000" dirty="0"/>
            </a:br>
            <a:r>
              <a:rPr lang="en-US" sz="4000" dirty="0"/>
              <a:t>A spiral-wound membrane effectively exhibits cross-flow, and is instead modeled as an unrolled sheet with separate but co-located and coupled fluid flow and species transport physics (FIGURE 1, right).  Species transport is similarly computed from membrane properties and local partial pressures, but is applied as a fluid flow mass source term to represent out-of-plane flux.  Geometric corrections[1] can be incorporated to increase accuracy.</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spcBef>
                <a:spcPts val="600"/>
              </a:spcBef>
              <a:buAutoNum type="arabicPeriod"/>
            </a:pPr>
            <a:r>
              <a:rPr lang="en-US" sz="2800" dirty="0"/>
              <a:t>2. Gu, B., Xu, X. Y., &amp; </a:t>
            </a:r>
            <a:r>
              <a:rPr lang="en-US" sz="2800" dirty="0" err="1"/>
              <a:t>Adjiman</a:t>
            </a:r>
            <a:r>
              <a:rPr lang="en-US" sz="2800" dirty="0"/>
              <a:t>, C. S., “A predictive model for spiral wound reverse osmosis membrane modules: The effect of winding geometry and accurate geometric details”, </a:t>
            </a:r>
            <a:r>
              <a:rPr lang="en-US" sz="2800" i="1" dirty="0"/>
              <a:t>Computers and Chemical Engineering</a:t>
            </a:r>
            <a:r>
              <a:rPr lang="en-US" sz="2800" dirty="0"/>
              <a:t>, vol. 96, pp. 248–265, 2017.</a:t>
            </a:r>
          </a:p>
          <a:p>
            <a:pPr marL="514350" indent="-514350">
              <a:buAutoNum type="arabicPeriod"/>
            </a:pPr>
            <a:endParaRPr lang="en-US" sz="28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400" dirty="0"/>
              <a:t>Models were developed for effectively modeling species transport and the resulting retentate/permeate stream compositions in planar counter-flow and spiral-wound cross-flow membrane modules.  Parametric results were processed via DNN to create system design/optimization tools.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4000" dirty="0"/>
              <a:t>Selectively permeable membranes are used in a variety of industries as part of filtration, enrichment, and separation processes.  Triton Systems developed models of gaseous species separation processes via selectively permeable membranes using COMSOL Multiphysics’s CFD module and its Transport of Concentrated Species sub-module.  </a:t>
            </a:r>
            <a:br>
              <a:rPr lang="en-US" sz="4000" dirty="0"/>
            </a:br>
            <a:br>
              <a:rPr lang="en-US" sz="4000" dirty="0"/>
            </a:br>
            <a:r>
              <a:rPr lang="en-US" sz="4000" dirty="0"/>
              <a:t>Models were created to represent planar counter-flow membrane modules and spiral-wound, cross-flow modules.  Parameterization for design study focused on effective membrane properties (overall permeance, selectivity to non-target gaseous species) and membrane module operational parameters (e.g., feed mass flow rate and composition of inlet gas mixture, retentate/permeate pressure), using empirical results to inform parameter ranges.  Models were refined and validated, and a Deep Neural Network-based system design optimization tool was created to rapidly produce forward and inverse performance/parameter estimations.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3200" dirty="0"/>
              <a:t>FIGURE 1. Left:  Planar membrane – 2D counter-flow, cross-section model.  </a:t>
            </a:r>
            <a:br>
              <a:rPr lang="en-US" sz="3200" dirty="0"/>
            </a:br>
            <a:r>
              <a:rPr lang="en-US" sz="3200" dirty="0"/>
              <a:t>Right:  Spiral-wound membrane – 2D cross-flow, unwound projection model.  Crossing streamlines are representative of separate feed (vertical) and permeate (horizontal) sets of flow and species transport physics within the same domain.</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4000" dirty="0"/>
              <a:t>Separation system optimization minimizes the required number of modules as a function of total target species permeation rate, within acceptable ranges of operational/functional parameters.  Use of COMSOL 6.2’s Surrogate Modeling feature allowed for thousands of FEA runs within a range of multi-parameter design spaces to be processed into trained neural network predictors with high (&gt;98%) accuracy as compared to discrete test cases.  Neural network models were additionally successfully trained for inverse predictions (determining required system parameters based on a set performance level), and system design or “iso-performance” (any result parameter set by the designer – e.g., permeate species concentration ratio) curves can be quickly generated for any parameters or performance levels within the studied range (FIGURE 2).  These curves are then used for system sizing and component selection.</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45" name="Picture Placeholder 44" descr="A graph of colored lines&#10;&#10;Description automatically generated">
            <a:extLst>
              <a:ext uri="{FF2B5EF4-FFF2-40B4-BE49-F238E27FC236}">
                <a16:creationId xmlns:a16="http://schemas.microsoft.com/office/drawing/2014/main" id="{B1ED97B1-7591-E77D-243E-3DFB32B4CF0F}"/>
              </a:ext>
            </a:extLst>
          </p:cNvPr>
          <p:cNvPicPr>
            <a:picLocks noGrp="1" noChangeAspect="1"/>
          </p:cNvPicPr>
          <p:nvPr>
            <p:ph type="pic" sz="quarter" idx="34"/>
          </p:nvPr>
        </p:nvPicPr>
        <p:blipFill rotWithShape="1">
          <a:blip r:embed="rId3">
            <a:extLst>
              <a:ext uri="{28A0092B-C50C-407E-A947-70E740481C1C}">
                <a14:useLocalDpi xmlns:a14="http://schemas.microsoft.com/office/drawing/2010/main" val="0"/>
              </a:ext>
            </a:extLst>
          </a:blip>
          <a:srcRect l="-3407" t="584" r="-3407" b="584"/>
          <a:stretch/>
        </p:blipFill>
        <p:spPr>
          <a:xfrm>
            <a:off x="17526117" y="29532851"/>
            <a:ext cx="14191997" cy="6565522"/>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3200" dirty="0"/>
              <a:t>FIGURE 2.  System design curves generated via surrogate modeling (Deep Neural Network), trained on ~10,000 full FEA trial runs across an array of pseudorandomized parameter spaces.  </a:t>
            </a:r>
          </a:p>
        </p:txBody>
      </p:sp>
      <p:pic>
        <p:nvPicPr>
          <p:cNvPr id="28" name="Picture Placeholder 27" descr="A black background with blue text&#10;&#10;Description automatically generated">
            <a:extLst>
              <a:ext uri="{FF2B5EF4-FFF2-40B4-BE49-F238E27FC236}">
                <a16:creationId xmlns:a16="http://schemas.microsoft.com/office/drawing/2014/main" id="{6C001CEA-8C30-4672-8715-DDEC3A9A4591}"/>
              </a:ext>
            </a:extLst>
          </p:cNvPr>
          <p:cNvPicPr>
            <a:picLocks noGrp="1" noChangeAspect="1"/>
          </p:cNvPicPr>
          <p:nvPr>
            <p:ph type="pic" sz="quarter" idx="31"/>
          </p:nvPr>
        </p:nvPicPr>
        <p:blipFill rotWithShape="1">
          <a:blip r:embed="rId4">
            <a:extLst>
              <a:ext uri="{28A0092B-C50C-407E-A947-70E740481C1C}">
                <a14:useLocalDpi xmlns:a14="http://schemas.microsoft.com/office/drawing/2010/main" val="0"/>
              </a:ext>
            </a:extLst>
          </a:blip>
          <a:srcRect l="-15237" t="-1272" r="-15237" b="-1272"/>
          <a:stretch/>
        </p:blipFill>
        <p:spPr>
          <a:xfrm>
            <a:off x="17116730" y="38786587"/>
            <a:ext cx="14653608" cy="3152536"/>
          </a:xfrm>
        </p:spPr>
      </p:pic>
      <p:pic>
        <p:nvPicPr>
          <p:cNvPr id="22" name="Picture Placeholder 21" descr="A diagram of a diagram of a diagram&#10;&#10;Description automatically generated with medium confidence">
            <a:extLst>
              <a:ext uri="{FF2B5EF4-FFF2-40B4-BE49-F238E27FC236}">
                <a16:creationId xmlns:a16="http://schemas.microsoft.com/office/drawing/2014/main" id="{D649B4AD-8259-EBFF-BE48-D5EFEEB1B408}"/>
              </a:ext>
            </a:extLst>
          </p:cNvPr>
          <p:cNvPicPr>
            <a:picLocks noGrp="1" noChangeAspect="1"/>
          </p:cNvPicPr>
          <p:nvPr>
            <p:ph type="pic" sz="quarter" idx="29"/>
          </p:nvPr>
        </p:nvPicPr>
        <p:blipFill rotWithShape="1">
          <a:blip r:embed="rId5">
            <a:extLst>
              <a:ext uri="{28A0092B-C50C-407E-A947-70E740481C1C}">
                <a14:useLocalDpi xmlns:a14="http://schemas.microsoft.com/office/drawing/2010/main" val="0"/>
              </a:ext>
            </a:extLst>
          </a:blip>
          <a:srcRect l="-3127" t="-493" r="-1956" b="4597"/>
          <a:stretch/>
        </p:blipFill>
        <p:spPr>
          <a:xfrm>
            <a:off x="1196912" y="20360447"/>
            <a:ext cx="13710909" cy="6256212"/>
          </a:xfrm>
        </p:spPr>
      </p:pic>
    </p:spTree>
    <p:extLst>
      <p:ext uri="{BB962C8B-B14F-4D97-AF65-F5344CB8AC3E}">
        <p14:creationId xmlns:p14="http://schemas.microsoft.com/office/powerpoint/2010/main" val="30985513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3016</TotalTime>
  <Words>663</Words>
  <Application>Microsoft Office PowerPoint</Application>
  <PresentationFormat>Custom</PresentationFormat>
  <Paragraphs>12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Selectively Permeable Membrane Gas Separation System – Modeling And DNN Tool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JFrankel COMSOL Conference 2024 DRAFT</dc:title>
  <dc:creator>Josh Frankel</dc:creator>
  <cp:lastModifiedBy>Joshua Frankel</cp:lastModifiedBy>
  <cp:revision>109</cp:revision>
  <cp:lastPrinted>2023-01-06T15:48:30Z</cp:lastPrinted>
  <dcterms:created xsi:type="dcterms:W3CDTF">2023-01-03T14:57:49Z</dcterms:created>
  <dcterms:modified xsi:type="dcterms:W3CDTF">2024-08-30T16:13:58Z</dcterms:modified>
</cp:coreProperties>
</file>