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8"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605086C-09C7-6CA3-8580-41A277C7BC61}" name="Geneva Isaacson" initials="GI" userId="S::gisaacson@tritonsys.com::6e9164d1-976a-4c8d-9609-cff335fd714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AF1"/>
    <a:srgbClr val="F0F0F0"/>
    <a:srgbClr val="006FAC"/>
    <a:srgbClr val="DAE5EE"/>
    <a:srgbClr val="D5E1EB"/>
    <a:srgbClr val="D2E0EB"/>
    <a:srgbClr val="CDDCE8"/>
    <a:srgbClr val="CAD8E6"/>
    <a:srgbClr val="C2D3E3"/>
    <a:srgbClr val="B8CB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207" autoAdjust="0"/>
    <p:restoredTop sz="96405" autoAdjust="0"/>
  </p:normalViewPr>
  <p:slideViewPr>
    <p:cSldViewPr snapToGrid="0">
      <p:cViewPr varScale="1">
        <p:scale>
          <a:sx n="20" d="100"/>
          <a:sy n="20" d="100"/>
        </p:scale>
        <p:origin x="2052" y="4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doi.org/10.3390/coatings10121196" TargetMode="External"/><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hyperlink" Target="https://doi.org/10.1016/j.addma.2020.101338" TargetMode="External"/><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54564-37A0-47EB-985B-31EC8AEECB7A}"/>
              </a:ext>
            </a:extLst>
          </p:cNvPr>
          <p:cNvSpPr>
            <a:spLocks noGrp="1"/>
          </p:cNvSpPr>
          <p:nvPr>
            <p:ph type="title"/>
          </p:nvPr>
        </p:nvSpPr>
        <p:spPr>
          <a:xfrm>
            <a:off x="14370877" y="1534000"/>
            <a:ext cx="16131022" cy="3907429"/>
          </a:xfrm>
        </p:spPr>
        <p:txBody>
          <a:bodyPr>
            <a:normAutofit/>
          </a:bodyPr>
          <a:lstStyle/>
          <a:p>
            <a:r>
              <a:rPr lang="en-US" sz="12000" dirty="0"/>
              <a:t>Fatigue Life of Cold Sprayed Multi-Materials</a:t>
            </a:r>
          </a:p>
        </p:txBody>
      </p:sp>
      <p:sp>
        <p:nvSpPr>
          <p:cNvPr id="3" name="Content Placeholder 2">
            <a:extLst>
              <a:ext uri="{FF2B5EF4-FFF2-40B4-BE49-F238E27FC236}">
                <a16:creationId xmlns:a16="http://schemas.microsoft.com/office/drawing/2014/main" id="{D540B72B-0FE4-434A-ACA1-4A3BE67ACB24}"/>
              </a:ext>
            </a:extLst>
          </p:cNvPr>
          <p:cNvSpPr>
            <a:spLocks noGrp="1"/>
          </p:cNvSpPr>
          <p:nvPr>
            <p:ph sz="quarter" idx="10"/>
          </p:nvPr>
        </p:nvSpPr>
        <p:spPr>
          <a:xfrm>
            <a:off x="14370877" y="9844480"/>
            <a:ext cx="17520817" cy="1984280"/>
          </a:xfrm>
        </p:spPr>
        <p:txBody>
          <a:bodyPr/>
          <a:lstStyle/>
          <a:p>
            <a:r>
              <a:rPr lang="en-US" dirty="0"/>
              <a:t>Geneva Isaacson</a:t>
            </a:r>
            <a:r>
              <a:rPr lang="en-US" baseline="30000" dirty="0"/>
              <a:t>1</a:t>
            </a:r>
            <a:r>
              <a:rPr lang="en-US" dirty="0"/>
              <a:t>, Abigail Taylor</a:t>
            </a:r>
            <a:r>
              <a:rPr lang="en-US" baseline="30000" dirty="0"/>
              <a:t>1</a:t>
            </a:r>
            <a:r>
              <a:rPr lang="en-US" dirty="0"/>
              <a:t>, Bryer C. Sousa</a:t>
            </a:r>
            <a:r>
              <a:rPr lang="en-US" baseline="30000" dirty="0"/>
              <a:t>1 </a:t>
            </a:r>
            <a:br>
              <a:rPr lang="en-US" dirty="0"/>
            </a:br>
            <a:r>
              <a:rPr lang="en-US" baseline="30000" dirty="0"/>
              <a:t>1</a:t>
            </a:r>
            <a:r>
              <a:rPr lang="en-US" dirty="0"/>
              <a:t> Triton Systems Inc., Chelmsford, MA, USA.</a:t>
            </a:r>
          </a:p>
        </p:txBody>
      </p:sp>
      <p:sp>
        <p:nvSpPr>
          <p:cNvPr id="6" name="Text Placeholder 5">
            <a:extLst>
              <a:ext uri="{FF2B5EF4-FFF2-40B4-BE49-F238E27FC236}">
                <a16:creationId xmlns:a16="http://schemas.microsoft.com/office/drawing/2014/main" id="{368CEE9F-DAD5-47A2-8509-9F75DD38DCE6}"/>
              </a:ext>
            </a:extLst>
          </p:cNvPr>
          <p:cNvSpPr>
            <a:spLocks noGrp="1"/>
          </p:cNvSpPr>
          <p:nvPr>
            <p:ph type="body" sz="quarter" idx="23"/>
          </p:nvPr>
        </p:nvSpPr>
        <p:spPr>
          <a:xfrm>
            <a:off x="15700024" y="21687824"/>
            <a:ext cx="15229782" cy="6856707"/>
          </a:xfrm>
        </p:spPr>
        <p:txBody>
          <a:bodyPr vert="horz" lIns="91440" tIns="45720" rIns="91440" bIns="45720" rtlCol="0">
            <a:noAutofit/>
          </a:bodyPr>
          <a:lstStyle/>
          <a:p>
            <a:r>
              <a:rPr lang="en-US" sz="4200" dirty="0"/>
              <a:t>COMSOL’s Structural Mechanics and Fatigue Modules were employed in a 3D model to investigate the effect of a cold spray coating on stainless steel parts. The fatigue behavior of ASTM E8 dog bone samples is given by best fit equations from experimental S-N curves. Force and moment loads were defined with load groups. Subsequently, the validated model is used to predict the fatigue life of a mock version of a Type 1 aircraft tie-downs under cyclic loading conditions both with and without the graded multi-material cold spray coating.</a:t>
            </a:r>
          </a:p>
        </p:txBody>
      </p:sp>
      <p:sp>
        <p:nvSpPr>
          <p:cNvPr id="7" name="Text Placeholder 6">
            <a:extLst>
              <a:ext uri="{FF2B5EF4-FFF2-40B4-BE49-F238E27FC236}">
                <a16:creationId xmlns:a16="http://schemas.microsoft.com/office/drawing/2014/main" id="{F0F6372D-DFEF-4C26-B3CF-D01CF87C8B2F}"/>
              </a:ext>
            </a:extLst>
          </p:cNvPr>
          <p:cNvSpPr>
            <a:spLocks noGrp="1"/>
          </p:cNvSpPr>
          <p:nvPr>
            <p:ph type="body" sz="quarter" idx="24"/>
          </p:nvPr>
        </p:nvSpPr>
        <p:spPr/>
        <p:txBody>
          <a:bodyPr/>
          <a:lstStyle/>
          <a:p>
            <a:pPr marL="466435" indent="-466435">
              <a:buFont typeface="+mj-lt"/>
              <a:buAutoNum type="arabicPeriod"/>
            </a:pPr>
            <a:r>
              <a:rPr lang="en-US" sz="2040" dirty="0" err="1"/>
              <a:t>Davoud</a:t>
            </a:r>
            <a:r>
              <a:rPr lang="en-US" sz="2040" dirty="0"/>
              <a:t> M. </a:t>
            </a:r>
            <a:r>
              <a:rPr lang="en-US" sz="2040" dirty="0" err="1"/>
              <a:t>Jafarlou</a:t>
            </a:r>
            <a:r>
              <a:rPr lang="en-US" sz="2040" dirty="0"/>
              <a:t>, </a:t>
            </a:r>
            <a:r>
              <a:rPr lang="en-US" sz="2040" dirty="0" err="1"/>
              <a:t>Gehn</a:t>
            </a:r>
            <a:r>
              <a:rPr lang="en-US" sz="2040" dirty="0"/>
              <a:t> Ferguson, Kyle L. </a:t>
            </a:r>
            <a:r>
              <a:rPr lang="en-US" sz="2040" dirty="0" err="1"/>
              <a:t>Tsaknopoulos</a:t>
            </a:r>
            <a:r>
              <a:rPr lang="en-US" sz="2040" dirty="0"/>
              <a:t>, Andrew </a:t>
            </a:r>
            <a:r>
              <a:rPr lang="en-US" sz="2040" dirty="0" err="1"/>
              <a:t>Chihpin</a:t>
            </a:r>
            <a:r>
              <a:rPr lang="en-US" sz="2040" dirty="0"/>
              <a:t> Chuang, Aaron Nardi, Danielle Cote, Victor Champagne, Ian R. Grosse, Structural integrity of additively manufactured stainless steel with cold sprayed barrier coating under combined cyclic loading, Additive Manufacturing, Volume 35, 2020, 101338, ISSN 2214-8604, </a:t>
            </a:r>
            <a:r>
              <a:rPr lang="en-US" sz="2040" dirty="0">
                <a:hlinkClick r:id="rId2"/>
              </a:rPr>
              <a:t>https://doi.org/10.1016/j.addma.2020.101338</a:t>
            </a:r>
            <a:r>
              <a:rPr lang="en-US" sz="2040" dirty="0"/>
              <a:t>.</a:t>
            </a:r>
          </a:p>
          <a:p>
            <a:pPr marL="466435" indent="-466435">
              <a:buFont typeface="+mj-lt"/>
              <a:buAutoNum type="arabicPeriod"/>
            </a:pPr>
            <a:r>
              <a:rPr lang="en-US" sz="2040" dirty="0"/>
              <a:t>Heelan, J., </a:t>
            </a:r>
            <a:r>
              <a:rPr lang="en-US" sz="2040" dirty="0" err="1"/>
              <a:t>Langan</a:t>
            </a:r>
            <a:r>
              <a:rPr lang="en-US" sz="2040" dirty="0"/>
              <a:t>, S. M., </a:t>
            </a:r>
            <a:r>
              <a:rPr lang="en-US" sz="2040" dirty="0" err="1"/>
              <a:t>Walde</a:t>
            </a:r>
            <a:r>
              <a:rPr lang="en-US" sz="2040" dirty="0"/>
              <a:t>, C., </a:t>
            </a:r>
            <a:r>
              <a:rPr lang="en-US" sz="2040" dirty="0" err="1"/>
              <a:t>Nardi</a:t>
            </a:r>
            <a:r>
              <a:rPr lang="en-US" sz="2040" dirty="0"/>
              <a:t>, A., </a:t>
            </a:r>
            <a:r>
              <a:rPr lang="en-US" sz="2040" dirty="0" err="1"/>
              <a:t>Siopis</a:t>
            </a:r>
            <a:r>
              <a:rPr lang="en-US" sz="2040" dirty="0"/>
              <a:t>, M., Barth, R., Landry, T., &amp; </a:t>
            </a:r>
            <a:r>
              <a:rPr lang="en-US" sz="2040" dirty="0" err="1"/>
              <a:t>Birt</a:t>
            </a:r>
            <a:r>
              <a:rPr lang="en-US" sz="2040" dirty="0"/>
              <a:t>, A. (2020). Effect of WC-Ni Powder Composition and Preparation on Cold Spray Performance. Coatings, 10(12), 1196. </a:t>
            </a:r>
            <a:r>
              <a:rPr lang="en-US" sz="2040" dirty="0">
                <a:hlinkClick r:id="rId3"/>
              </a:rPr>
              <a:t>https://doi.org/10.3390/coatings10121196</a:t>
            </a:r>
            <a:r>
              <a:rPr lang="en-US" sz="2040" dirty="0"/>
              <a:t> </a:t>
            </a:r>
          </a:p>
        </p:txBody>
      </p:sp>
      <p:sp>
        <p:nvSpPr>
          <p:cNvPr id="8" name="Content Placeholder 7">
            <a:extLst>
              <a:ext uri="{FF2B5EF4-FFF2-40B4-BE49-F238E27FC236}">
                <a16:creationId xmlns:a16="http://schemas.microsoft.com/office/drawing/2014/main" id="{BE5CEEA8-9232-459D-AD4B-8928FA506582}"/>
              </a:ext>
            </a:extLst>
          </p:cNvPr>
          <p:cNvSpPr>
            <a:spLocks noGrp="1"/>
          </p:cNvSpPr>
          <p:nvPr>
            <p:ph sz="quarter" idx="26"/>
          </p:nvPr>
        </p:nvSpPr>
        <p:spPr>
          <a:xfrm>
            <a:off x="14370877" y="5683427"/>
            <a:ext cx="16558929" cy="4180360"/>
          </a:xfrm>
        </p:spPr>
        <p:txBody>
          <a:bodyPr>
            <a:normAutofit fontScale="92500" lnSpcReduction="10000"/>
          </a:bodyPr>
          <a:lstStyle/>
          <a:p>
            <a:pPr marR="0">
              <a:spcAft>
                <a:spcPts val="800"/>
              </a:spcAft>
            </a:pPr>
            <a:r>
              <a:rPr lang="en-US" sz="4400" dirty="0"/>
              <a:t>Cold spray technology enables the additive deposition of multi-material and functionally graded coatings with tailored properties, enhancing the fatigue performance of stainless steels. This study uses COMSOL Multiphysics to model and predict the fatigue life of cold spray-coated stainless steel. The model is validated against experimental data and then applied to assess fatigue performance across different geometries and loading conditions, providing insights for optimizing advanced coatings for improved durability.</a:t>
            </a:r>
          </a:p>
        </p:txBody>
      </p:sp>
      <p:sp>
        <p:nvSpPr>
          <p:cNvPr id="5" name="Text Placeholder 4">
            <a:extLst>
              <a:ext uri="{FF2B5EF4-FFF2-40B4-BE49-F238E27FC236}">
                <a16:creationId xmlns:a16="http://schemas.microsoft.com/office/drawing/2014/main" id="{160C264A-B626-4CD9-B287-6FFCC6CE4833}"/>
              </a:ext>
            </a:extLst>
          </p:cNvPr>
          <p:cNvSpPr>
            <a:spLocks noGrp="1"/>
          </p:cNvSpPr>
          <p:nvPr>
            <p:ph type="body" sz="quarter" idx="18"/>
          </p:nvPr>
        </p:nvSpPr>
        <p:spPr>
          <a:xfrm>
            <a:off x="1649531" y="14842766"/>
            <a:ext cx="29615963" cy="5124034"/>
          </a:xfrm>
        </p:spPr>
        <p:txBody>
          <a:bodyPr>
            <a:normAutofit fontScale="92500" lnSpcReduction="10000"/>
          </a:bodyPr>
          <a:lstStyle/>
          <a:p>
            <a:pPr marL="0" marR="0">
              <a:lnSpc>
                <a:spcPct val="115000"/>
              </a:lnSpc>
              <a:spcBef>
                <a:spcPts val="0"/>
              </a:spcBef>
              <a:spcAft>
                <a:spcPts val="800"/>
              </a:spcAft>
            </a:pPr>
            <a:r>
              <a:rPr lang="en-US" sz="4000" kern="100" dirty="0">
                <a:effectLst/>
                <a:ea typeface="Aptos" panose="020B0004020202020204" pitchFamily="34" charset="0"/>
                <a:cs typeface="Times New Roman" panose="02020603050405020304" pitchFamily="18" charset="0"/>
              </a:rPr>
              <a:t>Cold spray is a process that deposits metal powder at high velocities, permitting material consolidation of multi-materials and functionally graded materials (FGMs) with carefully blended powders. Experimentally evaluating the mechanical performance of new blends is timely and expensive</a:t>
            </a:r>
            <a:r>
              <a:rPr lang="en-US" sz="4000" kern="100" dirty="0">
                <a:ea typeface="Aptos" panose="020B0004020202020204" pitchFamily="34" charset="0"/>
                <a:cs typeface="Times New Roman" panose="02020603050405020304" pitchFamily="18" charset="0"/>
              </a:rPr>
              <a:t>; in turn, </a:t>
            </a:r>
            <a:r>
              <a:rPr lang="en-US" sz="4000" kern="100" dirty="0">
                <a:effectLst/>
                <a:ea typeface="Aptos" panose="020B0004020202020204" pitchFamily="34" charset="0"/>
                <a:cs typeface="Times New Roman" panose="02020603050405020304" pitchFamily="18" charset="0"/>
              </a:rPr>
              <a:t>COMSOL was used to streamline this process. </a:t>
            </a:r>
            <a:r>
              <a:rPr lang="en-US" sz="4000" kern="100" dirty="0">
                <a:ea typeface="Aptos" panose="020B0004020202020204" pitchFamily="34" charset="0"/>
                <a:cs typeface="Times New Roman" panose="02020603050405020304" pitchFamily="18" charset="0"/>
              </a:rPr>
              <a:t>Research has shown that 15-5 PH Stainless Steel has enhanced fatigue life under multiaxial loading when cold sprayed with an FGM and multi-material </a:t>
            </a:r>
            <a:r>
              <a:rPr lang="en-US" sz="4000" kern="100" dirty="0" err="1">
                <a:ea typeface="Aptos" panose="020B0004020202020204" pitchFamily="34" charset="0"/>
                <a:cs typeface="Times New Roman" panose="02020603050405020304" pitchFamily="18" charset="0"/>
              </a:rPr>
              <a:t>CrC</a:t>
            </a:r>
            <a:r>
              <a:rPr lang="en-US" sz="4000" kern="100" dirty="0">
                <a:ea typeface="Aptos" panose="020B0004020202020204" pitchFamily="34" charset="0"/>
                <a:cs typeface="Times New Roman" panose="02020603050405020304" pitchFamily="18" charset="0"/>
              </a:rPr>
              <a:t>-Ni coating [1]. </a:t>
            </a:r>
          </a:p>
          <a:p>
            <a:pPr marL="0" marR="0">
              <a:lnSpc>
                <a:spcPct val="115000"/>
              </a:lnSpc>
              <a:spcBef>
                <a:spcPts val="0"/>
              </a:spcBef>
              <a:spcAft>
                <a:spcPts val="800"/>
              </a:spcAft>
            </a:pPr>
            <a:r>
              <a:rPr lang="en-US" sz="4000" kern="100" dirty="0">
                <a:ea typeface="Aptos" panose="020B0004020202020204" pitchFamily="34" charset="0"/>
                <a:cs typeface="Times New Roman" panose="02020603050405020304" pitchFamily="18" charset="0"/>
              </a:rPr>
              <a:t>COMSOL was used to match these results and then extrapolate performance predictions for an industry application. Uncoated and coated aircraft Type 1 mock tie-downs were evaluated with realistic fatigue loading conditions, showing cold spray coatings have the potential to improve fatigue life. </a:t>
            </a:r>
            <a:r>
              <a:rPr lang="en-US" sz="4000" kern="100" dirty="0">
                <a:effectLst/>
                <a:ea typeface="Aptos" panose="020B0004020202020204" pitchFamily="34" charset="0"/>
                <a:cs typeface="Times New Roman" panose="02020603050405020304" pitchFamily="18" charset="0"/>
              </a:rPr>
              <a:t>The insights gained from this approach can enhance the lifetime of components through optimization of multi-material or FGM coatings for corrosion and wear resistance.</a:t>
            </a:r>
          </a:p>
        </p:txBody>
      </p:sp>
      <p:sp>
        <p:nvSpPr>
          <p:cNvPr id="9" name="Text Placeholder 8">
            <a:extLst>
              <a:ext uri="{FF2B5EF4-FFF2-40B4-BE49-F238E27FC236}">
                <a16:creationId xmlns:a16="http://schemas.microsoft.com/office/drawing/2014/main" id="{3EC19DC3-EB5A-4252-8CF2-177F7D0FD322}"/>
              </a:ext>
            </a:extLst>
          </p:cNvPr>
          <p:cNvSpPr>
            <a:spLocks noGrp="1"/>
          </p:cNvSpPr>
          <p:nvPr>
            <p:ph type="body" sz="quarter" idx="27"/>
          </p:nvPr>
        </p:nvSpPr>
        <p:spPr/>
        <p:txBody>
          <a:bodyPr/>
          <a:lstStyle/>
          <a:p>
            <a:r>
              <a:rPr lang="en-US"/>
              <a:t>Introduction &amp; Goals</a:t>
            </a:r>
            <a:endParaRPr lang="en-US" dirty="0"/>
          </a:p>
        </p:txBody>
      </p:sp>
      <p:sp>
        <p:nvSpPr>
          <p:cNvPr id="10" name="Text Placeholder 9">
            <a:extLst>
              <a:ext uri="{FF2B5EF4-FFF2-40B4-BE49-F238E27FC236}">
                <a16:creationId xmlns:a16="http://schemas.microsoft.com/office/drawing/2014/main" id="{8E1B62C2-E6F3-41A7-9CD5-C73537DC56D0}"/>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05BCBD67-5335-465C-AB7F-DFA3AD05F3B9}"/>
              </a:ext>
            </a:extLst>
          </p:cNvPr>
          <p:cNvSpPr>
            <a:spLocks noGrp="1"/>
          </p:cNvSpPr>
          <p:nvPr>
            <p:ph type="body" sz="quarter" idx="30"/>
          </p:nvPr>
        </p:nvSpPr>
        <p:spPr>
          <a:xfrm>
            <a:off x="1349538" y="27346452"/>
            <a:ext cx="13858378" cy="1625256"/>
          </a:xfrm>
        </p:spPr>
        <p:txBody>
          <a:bodyPr/>
          <a:lstStyle/>
          <a:p>
            <a:pPr algn="ctr"/>
            <a:r>
              <a:rPr lang="en-US" sz="3673" b="1" dirty="0"/>
              <a:t>FIGURE 1. </a:t>
            </a:r>
            <a:r>
              <a:rPr lang="en-US" sz="3673" dirty="0"/>
              <a:t>Cold spay diagram including a) deposition of CrC and Ni particles on a substrate, b) macroscopic imagining of WC-based MMC materials [2], and c) FGM sample from experimental fatigue testing [1].</a:t>
            </a:r>
          </a:p>
        </p:txBody>
      </p:sp>
      <p:sp>
        <p:nvSpPr>
          <p:cNvPr id="14" name="Text Placeholder 13">
            <a:extLst>
              <a:ext uri="{FF2B5EF4-FFF2-40B4-BE49-F238E27FC236}">
                <a16:creationId xmlns:a16="http://schemas.microsoft.com/office/drawing/2014/main" id="{5DC46656-C03A-422F-A731-3F53691989C5}"/>
              </a:ext>
            </a:extLst>
          </p:cNvPr>
          <p:cNvSpPr>
            <a:spLocks noGrp="1"/>
          </p:cNvSpPr>
          <p:nvPr>
            <p:ph type="body" sz="quarter" idx="32"/>
          </p:nvPr>
        </p:nvSpPr>
        <p:spPr>
          <a:xfrm>
            <a:off x="1290116" y="30943096"/>
            <a:ext cx="12926991" cy="7101577"/>
          </a:xfrm>
        </p:spPr>
        <p:txBody>
          <a:bodyPr>
            <a:normAutofit lnSpcReduction="10000"/>
          </a:bodyPr>
          <a:lstStyle/>
          <a:p>
            <a:r>
              <a:rPr lang="en-US" sz="4800" dirty="0"/>
              <a:t>Multi-material cold spray coatings, such as </a:t>
            </a:r>
            <a:r>
              <a:rPr lang="en-US" sz="4800" dirty="0" err="1"/>
              <a:t>CrC</a:t>
            </a:r>
            <a:r>
              <a:rPr lang="en-US" sz="4800" dirty="0"/>
              <a:t>-Ni, offer promising advancements for aircraft tie-downs. Beyond the enhanced fatigue life benefits demonstrated in Figure 2, these coatings also provide superior corrosion resistance in naval environments. The COMSOL lifetime predictions, initially validated against a dog-bone fatigue samples subjected to combined cyclic loading (Ref [1]), exhibit excellent agreement, reinforcing the reliability of these coatings for demanding applications.</a:t>
            </a:r>
          </a:p>
        </p:txBody>
      </p:sp>
      <p:sp>
        <p:nvSpPr>
          <p:cNvPr id="15" name="Text Placeholder 14">
            <a:extLst>
              <a:ext uri="{FF2B5EF4-FFF2-40B4-BE49-F238E27FC236}">
                <a16:creationId xmlns:a16="http://schemas.microsoft.com/office/drawing/2014/main" id="{47CB7505-8ADD-4EF6-94EF-18BAB964C341}"/>
              </a:ext>
            </a:extLst>
          </p:cNvPr>
          <p:cNvSpPr>
            <a:spLocks noGrp="1"/>
          </p:cNvSpPr>
          <p:nvPr>
            <p:ph type="body" sz="quarter" idx="33"/>
          </p:nvPr>
        </p:nvSpPr>
        <p:spPr>
          <a:xfrm>
            <a:off x="1290116" y="29529122"/>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648B7680-D57A-4EAF-9917-2C2A7CFFB16F}"/>
              </a:ext>
            </a:extLst>
          </p:cNvPr>
          <p:cNvSpPr>
            <a:spLocks noGrp="1"/>
          </p:cNvSpPr>
          <p:nvPr>
            <p:ph type="body" sz="quarter" idx="35"/>
          </p:nvPr>
        </p:nvSpPr>
        <p:spPr>
          <a:xfrm>
            <a:off x="14732000" y="36719009"/>
            <a:ext cx="17159693" cy="1528702"/>
          </a:xfrm>
        </p:spPr>
        <p:txBody>
          <a:bodyPr/>
          <a:lstStyle/>
          <a:p>
            <a:pPr algn="ctr"/>
            <a:r>
              <a:rPr lang="en-US" sz="3673" b="1" dirty="0"/>
              <a:t>FIGURE 2. </a:t>
            </a:r>
            <a:r>
              <a:rPr lang="en-US" sz="3673" dirty="0"/>
              <a:t>(Left) An uncoated stainless steel aircraft tie-down mock-up indicates low cycles to failure when subjected to cyclic loading. (Right) After a cold-sprayed, corrosion-resistant </a:t>
            </a:r>
            <a:r>
              <a:rPr lang="en-US" sz="3673" dirty="0" err="1"/>
              <a:t>CrC</a:t>
            </a:r>
            <a:r>
              <a:rPr lang="en-US" sz="3673" dirty="0"/>
              <a:t>-Ni coating is applied, the tie-down shows enhanced fatigue life.</a:t>
            </a:r>
          </a:p>
        </p:txBody>
      </p:sp>
      <p:pic>
        <p:nvPicPr>
          <p:cNvPr id="16" name="Picture 15">
            <a:extLst>
              <a:ext uri="{FF2B5EF4-FFF2-40B4-BE49-F238E27FC236}">
                <a16:creationId xmlns:a16="http://schemas.microsoft.com/office/drawing/2014/main" id="{73DD7A15-6C4E-1C4D-2A94-8199AD20783B}"/>
              </a:ext>
            </a:extLst>
          </p:cNvPr>
          <p:cNvPicPr>
            <a:picLocks noChangeAspect="1"/>
          </p:cNvPicPr>
          <p:nvPr/>
        </p:nvPicPr>
        <p:blipFill>
          <a:blip r:embed="rId4"/>
          <a:stretch>
            <a:fillRect/>
          </a:stretch>
        </p:blipFill>
        <p:spPr>
          <a:xfrm>
            <a:off x="17234122" y="38805214"/>
            <a:ext cx="13848701" cy="3952587"/>
          </a:xfrm>
          <a:prstGeom prst="rect">
            <a:avLst/>
          </a:prstGeom>
        </p:spPr>
      </p:pic>
      <p:pic>
        <p:nvPicPr>
          <p:cNvPr id="49" name="Picture 48">
            <a:extLst>
              <a:ext uri="{FF2B5EF4-FFF2-40B4-BE49-F238E27FC236}">
                <a16:creationId xmlns:a16="http://schemas.microsoft.com/office/drawing/2014/main" id="{B96B924E-7E84-5192-8989-973C1577DEE7}"/>
              </a:ext>
            </a:extLst>
          </p:cNvPr>
          <p:cNvPicPr>
            <a:picLocks noChangeAspect="1"/>
          </p:cNvPicPr>
          <p:nvPr/>
        </p:nvPicPr>
        <p:blipFill>
          <a:blip r:embed="rId5"/>
          <a:stretch>
            <a:fillRect/>
          </a:stretch>
        </p:blipFill>
        <p:spPr>
          <a:xfrm>
            <a:off x="13738703" y="30021096"/>
            <a:ext cx="9283347" cy="6381190"/>
          </a:xfrm>
          <a:prstGeom prst="rect">
            <a:avLst/>
          </a:prstGeom>
        </p:spPr>
      </p:pic>
      <p:sp>
        <p:nvSpPr>
          <p:cNvPr id="50" name="TextBox 49">
            <a:extLst>
              <a:ext uri="{FF2B5EF4-FFF2-40B4-BE49-F238E27FC236}">
                <a16:creationId xmlns:a16="http://schemas.microsoft.com/office/drawing/2014/main" id="{77B1ACCC-DE7D-A81F-76A4-01D0AD7339BE}"/>
              </a:ext>
            </a:extLst>
          </p:cNvPr>
          <p:cNvSpPr txBox="1"/>
          <p:nvPr/>
        </p:nvSpPr>
        <p:spPr>
          <a:xfrm>
            <a:off x="17261672" y="29704373"/>
            <a:ext cx="2237408" cy="707886"/>
          </a:xfrm>
          <a:prstGeom prst="rect">
            <a:avLst/>
          </a:prstGeom>
          <a:noFill/>
        </p:spPr>
        <p:txBody>
          <a:bodyPr wrap="none" rtlCol="0">
            <a:spAutoFit/>
          </a:bodyPr>
          <a:lstStyle/>
          <a:p>
            <a:pPr algn="ctr"/>
            <a:r>
              <a:rPr lang="en-US" sz="4000" b="1" dirty="0"/>
              <a:t>Uncoated</a:t>
            </a:r>
          </a:p>
        </p:txBody>
      </p:sp>
      <p:pic>
        <p:nvPicPr>
          <p:cNvPr id="52" name="Picture 51">
            <a:extLst>
              <a:ext uri="{FF2B5EF4-FFF2-40B4-BE49-F238E27FC236}">
                <a16:creationId xmlns:a16="http://schemas.microsoft.com/office/drawing/2014/main" id="{501D3C3C-460A-DD69-971B-DA7EEDEA0590}"/>
              </a:ext>
            </a:extLst>
          </p:cNvPr>
          <p:cNvPicPr>
            <a:picLocks noChangeAspect="1"/>
          </p:cNvPicPr>
          <p:nvPr/>
        </p:nvPicPr>
        <p:blipFill>
          <a:blip r:embed="rId6"/>
          <a:stretch>
            <a:fillRect/>
          </a:stretch>
        </p:blipFill>
        <p:spPr>
          <a:xfrm>
            <a:off x="22962375" y="30021094"/>
            <a:ext cx="9283346" cy="6381191"/>
          </a:xfrm>
          <a:prstGeom prst="rect">
            <a:avLst/>
          </a:prstGeom>
        </p:spPr>
      </p:pic>
      <p:sp>
        <p:nvSpPr>
          <p:cNvPr id="53" name="TextBox 52">
            <a:extLst>
              <a:ext uri="{FF2B5EF4-FFF2-40B4-BE49-F238E27FC236}">
                <a16:creationId xmlns:a16="http://schemas.microsoft.com/office/drawing/2014/main" id="{BC51C790-31D7-E85B-AF5D-22D303ED7696}"/>
              </a:ext>
            </a:extLst>
          </p:cNvPr>
          <p:cNvSpPr txBox="1"/>
          <p:nvPr/>
        </p:nvSpPr>
        <p:spPr>
          <a:xfrm>
            <a:off x="25420220" y="29742845"/>
            <a:ext cx="4083618" cy="707886"/>
          </a:xfrm>
          <a:prstGeom prst="rect">
            <a:avLst/>
          </a:prstGeom>
          <a:noFill/>
        </p:spPr>
        <p:txBody>
          <a:bodyPr wrap="none" rtlCol="0">
            <a:spAutoFit/>
          </a:bodyPr>
          <a:lstStyle/>
          <a:p>
            <a:pPr algn="ctr"/>
            <a:r>
              <a:rPr lang="en-US" sz="4000" b="1" dirty="0"/>
              <a:t>Cold-Spray Coated</a:t>
            </a:r>
          </a:p>
        </p:txBody>
      </p:sp>
      <p:grpSp>
        <p:nvGrpSpPr>
          <p:cNvPr id="26" name="Group 25">
            <a:extLst>
              <a:ext uri="{FF2B5EF4-FFF2-40B4-BE49-F238E27FC236}">
                <a16:creationId xmlns:a16="http://schemas.microsoft.com/office/drawing/2014/main" id="{1C85A35A-D072-25D7-CE1A-FE82C0D0AF2B}"/>
              </a:ext>
            </a:extLst>
          </p:cNvPr>
          <p:cNvGrpSpPr/>
          <p:nvPr/>
        </p:nvGrpSpPr>
        <p:grpSpPr>
          <a:xfrm>
            <a:off x="1142535" y="20098190"/>
            <a:ext cx="14065381" cy="7313512"/>
            <a:chOff x="1206540" y="20398107"/>
            <a:chExt cx="14065381" cy="7313512"/>
          </a:xfrm>
        </p:grpSpPr>
        <p:grpSp>
          <p:nvGrpSpPr>
            <p:cNvPr id="19" name="Group 18">
              <a:extLst>
                <a:ext uri="{FF2B5EF4-FFF2-40B4-BE49-F238E27FC236}">
                  <a16:creationId xmlns:a16="http://schemas.microsoft.com/office/drawing/2014/main" id="{A0B91629-CABA-0722-B3D6-13F6C8E558D3}"/>
                </a:ext>
              </a:extLst>
            </p:cNvPr>
            <p:cNvGrpSpPr/>
            <p:nvPr/>
          </p:nvGrpSpPr>
          <p:grpSpPr>
            <a:xfrm>
              <a:off x="1307518" y="20398107"/>
              <a:ext cx="13964403" cy="4541179"/>
              <a:chOff x="2206867" y="17190720"/>
              <a:chExt cx="18110277" cy="5889404"/>
            </a:xfrm>
          </p:grpSpPr>
          <p:pic>
            <p:nvPicPr>
              <p:cNvPr id="13" name="Picture 2" descr="Schematic representation of the cold spray process. | Download Scientific  Diagram">
                <a:extLst>
                  <a:ext uri="{FF2B5EF4-FFF2-40B4-BE49-F238E27FC236}">
                    <a16:creationId xmlns:a16="http://schemas.microsoft.com/office/drawing/2014/main" id="{EDCDF319-9C2B-5BE2-A34D-E51D24B2991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6867" y="17190720"/>
                <a:ext cx="13334500" cy="588940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ACAFF36B-63CC-52C9-E028-82B2B52C8CE0}"/>
                  </a:ext>
                </a:extLst>
              </p:cNvPr>
              <p:cNvPicPr>
                <a:picLocks noChangeAspect="1"/>
              </p:cNvPicPr>
              <p:nvPr/>
            </p:nvPicPr>
            <p:blipFill>
              <a:blip r:embed="rId8"/>
              <a:stretch>
                <a:fillRect/>
              </a:stretch>
            </p:blipFill>
            <p:spPr>
              <a:xfrm>
                <a:off x="15672324" y="19051146"/>
                <a:ext cx="4644820" cy="3658406"/>
              </a:xfrm>
              <a:prstGeom prst="rect">
                <a:avLst/>
              </a:prstGeom>
            </p:spPr>
          </p:pic>
        </p:grpSp>
        <p:pic>
          <p:nvPicPr>
            <p:cNvPr id="20" name="Picture 2">
              <a:extLst>
                <a:ext uri="{FF2B5EF4-FFF2-40B4-BE49-F238E27FC236}">
                  <a16:creationId xmlns:a16="http://schemas.microsoft.com/office/drawing/2014/main" id="{B2A5854C-F6F1-FF09-AD73-CBD1D034911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06540" y="24935121"/>
              <a:ext cx="9941872" cy="277649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063AB9B6-1A2F-1FD4-F262-F14AEF019845}"/>
                </a:ext>
              </a:extLst>
            </p:cNvPr>
            <p:cNvPicPr>
              <a:picLocks noChangeAspect="1"/>
            </p:cNvPicPr>
            <p:nvPr/>
          </p:nvPicPr>
          <p:blipFill>
            <a:blip r:embed="rId10"/>
            <a:stretch>
              <a:fillRect/>
            </a:stretch>
          </p:blipFill>
          <p:spPr>
            <a:xfrm>
              <a:off x="11665497" y="24970270"/>
              <a:ext cx="3332401" cy="2664669"/>
            </a:xfrm>
            <a:prstGeom prst="rect">
              <a:avLst/>
            </a:prstGeom>
          </p:spPr>
        </p:pic>
      </p:grpSp>
      <p:sp>
        <p:nvSpPr>
          <p:cNvPr id="27" name="TextBox 26">
            <a:extLst>
              <a:ext uri="{FF2B5EF4-FFF2-40B4-BE49-F238E27FC236}">
                <a16:creationId xmlns:a16="http://schemas.microsoft.com/office/drawing/2014/main" id="{4D8CF720-7C07-7B2B-7F4F-22AA2CCDE127}"/>
              </a:ext>
            </a:extLst>
          </p:cNvPr>
          <p:cNvSpPr txBox="1"/>
          <p:nvPr/>
        </p:nvSpPr>
        <p:spPr>
          <a:xfrm>
            <a:off x="1196912" y="20151848"/>
            <a:ext cx="2143236" cy="861774"/>
          </a:xfrm>
          <a:prstGeom prst="rect">
            <a:avLst/>
          </a:prstGeom>
          <a:noFill/>
        </p:spPr>
        <p:txBody>
          <a:bodyPr wrap="square" rtlCol="0">
            <a:spAutoFit/>
          </a:bodyPr>
          <a:lstStyle/>
          <a:p>
            <a:r>
              <a:rPr lang="en-US" sz="5000" dirty="0">
                <a:solidFill>
                  <a:schemeClr val="bg1"/>
                </a:solidFill>
                <a:highlight>
                  <a:srgbClr val="000000"/>
                </a:highlight>
              </a:rPr>
              <a:t>A)</a:t>
            </a:r>
          </a:p>
        </p:txBody>
      </p:sp>
      <p:sp>
        <p:nvSpPr>
          <p:cNvPr id="32" name="TextBox 31">
            <a:extLst>
              <a:ext uri="{FF2B5EF4-FFF2-40B4-BE49-F238E27FC236}">
                <a16:creationId xmlns:a16="http://schemas.microsoft.com/office/drawing/2014/main" id="{236AD5E5-8DAB-07CC-C6FB-67F58FF0F3E5}"/>
              </a:ext>
            </a:extLst>
          </p:cNvPr>
          <p:cNvSpPr txBox="1"/>
          <p:nvPr/>
        </p:nvSpPr>
        <p:spPr>
          <a:xfrm>
            <a:off x="1163303" y="24719008"/>
            <a:ext cx="2143236" cy="861774"/>
          </a:xfrm>
          <a:prstGeom prst="rect">
            <a:avLst/>
          </a:prstGeom>
          <a:noFill/>
        </p:spPr>
        <p:txBody>
          <a:bodyPr wrap="square" rtlCol="0">
            <a:spAutoFit/>
          </a:bodyPr>
          <a:lstStyle/>
          <a:p>
            <a:r>
              <a:rPr lang="en-US" sz="5000" dirty="0">
                <a:solidFill>
                  <a:schemeClr val="bg1"/>
                </a:solidFill>
                <a:highlight>
                  <a:srgbClr val="000000"/>
                </a:highlight>
              </a:rPr>
              <a:t>B)</a:t>
            </a:r>
          </a:p>
        </p:txBody>
      </p:sp>
      <p:sp>
        <p:nvSpPr>
          <p:cNvPr id="37" name="TextBox 36">
            <a:extLst>
              <a:ext uri="{FF2B5EF4-FFF2-40B4-BE49-F238E27FC236}">
                <a16:creationId xmlns:a16="http://schemas.microsoft.com/office/drawing/2014/main" id="{BF5C80B6-4FAE-4213-3B9F-5FF4FB19C687}"/>
              </a:ext>
            </a:extLst>
          </p:cNvPr>
          <p:cNvSpPr txBox="1"/>
          <p:nvPr/>
        </p:nvSpPr>
        <p:spPr>
          <a:xfrm>
            <a:off x="11308015" y="24635204"/>
            <a:ext cx="2143236" cy="861774"/>
          </a:xfrm>
          <a:prstGeom prst="rect">
            <a:avLst/>
          </a:prstGeom>
          <a:noFill/>
        </p:spPr>
        <p:txBody>
          <a:bodyPr wrap="square" rtlCol="0">
            <a:spAutoFit/>
          </a:bodyPr>
          <a:lstStyle/>
          <a:p>
            <a:r>
              <a:rPr lang="en-US" sz="5000" dirty="0">
                <a:solidFill>
                  <a:schemeClr val="bg1"/>
                </a:solidFill>
                <a:highlight>
                  <a:srgbClr val="000000"/>
                </a:highlight>
              </a:rPr>
              <a:t>C)</a:t>
            </a:r>
          </a:p>
        </p:txBody>
      </p:sp>
      <p:pic>
        <p:nvPicPr>
          <p:cNvPr id="63" name="Picture 62" descr="A cross shaped object with red arrows&#10;&#10;Description automatically generated">
            <a:extLst>
              <a:ext uri="{FF2B5EF4-FFF2-40B4-BE49-F238E27FC236}">
                <a16:creationId xmlns:a16="http://schemas.microsoft.com/office/drawing/2014/main" id="{01117228-FD41-4B1C-740E-15D935BE10E4}"/>
              </a:ext>
            </a:extLst>
          </p:cNvPr>
          <p:cNvPicPr>
            <a:picLocks noChangeAspect="1"/>
          </p:cNvPicPr>
          <p:nvPr/>
        </p:nvPicPr>
        <p:blipFill>
          <a:blip r:embed="rId11">
            <a:extLst>
              <a:ext uri="{28A0092B-C50C-407E-A947-70E740481C1C}">
                <a14:useLocalDpi xmlns:a14="http://schemas.microsoft.com/office/drawing/2010/main" val="0"/>
              </a:ext>
            </a:extLst>
          </a:blip>
          <a:srcRect l="38" t="18807" r="6078" b="18790"/>
          <a:stretch/>
        </p:blipFill>
        <p:spPr>
          <a:xfrm>
            <a:off x="-188600" y="1603132"/>
            <a:ext cx="14559477" cy="8978029"/>
          </a:xfrm>
          <a:prstGeom prst="rect">
            <a:avLst/>
          </a:prstGeom>
        </p:spPr>
      </p:pic>
      <mc:AlternateContent xmlns:mc="http://schemas.openxmlformats.org/markup-compatibility/2006" xmlns:a14="http://schemas.microsoft.com/office/drawing/2010/main">
        <mc:Choice Requires="a14">
          <p:sp>
            <p:nvSpPr>
              <p:cNvPr id="2054" name="TextBox 2053">
                <a:extLst>
                  <a:ext uri="{FF2B5EF4-FFF2-40B4-BE49-F238E27FC236}">
                    <a16:creationId xmlns:a16="http://schemas.microsoft.com/office/drawing/2014/main" id="{F79DC834-2D68-865B-E117-949516AF756F}"/>
                  </a:ext>
                </a:extLst>
              </p:cNvPr>
              <p:cNvSpPr txBox="1"/>
              <p:nvPr/>
            </p:nvSpPr>
            <p:spPr>
              <a:xfrm>
                <a:off x="18319109" y="27167583"/>
                <a:ext cx="9624351" cy="1477328"/>
              </a:xfrm>
              <a:prstGeom prst="rect">
                <a:avLst/>
              </a:prstGeom>
              <a:noFill/>
            </p:spPr>
            <p:txBody>
              <a:bodyPr wrap="square">
                <a:spAutoFit/>
              </a:bodyPr>
              <a:lstStyle/>
              <a:p>
                <a:r>
                  <a:rPr lang="en-US" sz="4500" b="0" dirty="0"/>
                  <a:t>As Fabricated:  </a:t>
                </a:r>
                <a14:m>
                  <m:oMath xmlns:m="http://schemas.openxmlformats.org/officeDocument/2006/math">
                    <m:r>
                      <a:rPr lang="en-US" sz="4500" b="0" i="1" smtClean="0">
                        <a:latin typeface="Cambria Math" panose="02040503050406030204" pitchFamily="18" charset="0"/>
                        <a:ea typeface="Cambria Math" panose="02040503050406030204" pitchFamily="18" charset="0"/>
                      </a:rPr>
                      <m:t>𝜎</m:t>
                    </m:r>
                    <m:r>
                      <a:rPr lang="en-US" sz="4500" b="0" i="1" smtClean="0">
                        <a:latin typeface="Cambria Math" panose="02040503050406030204" pitchFamily="18" charset="0"/>
                      </a:rPr>
                      <m:t>=</m:t>
                    </m:r>
                    <m:sSup>
                      <m:sSupPr>
                        <m:ctrlPr>
                          <a:rPr lang="en-US" sz="4500" b="0" i="1" smtClean="0">
                            <a:latin typeface="Cambria Math" panose="02040503050406030204" pitchFamily="18" charset="0"/>
                          </a:rPr>
                        </m:ctrlPr>
                      </m:sSupPr>
                      <m:e>
                        <m:r>
                          <a:rPr lang="en-US" sz="4500" b="0" i="1" smtClean="0">
                            <a:latin typeface="Cambria Math" panose="02040503050406030204" pitchFamily="18" charset="0"/>
                          </a:rPr>
                          <m:t>9877.3</m:t>
                        </m:r>
                        <m:r>
                          <a:rPr lang="en-US" sz="4500" b="0" i="1" smtClean="0">
                            <a:latin typeface="Cambria Math" panose="02040503050406030204" pitchFamily="18" charset="0"/>
                          </a:rPr>
                          <m:t>𝑁</m:t>
                        </m:r>
                      </m:e>
                      <m:sup>
                        <m:r>
                          <a:rPr lang="en-US" sz="4500" b="0" i="1" smtClean="0">
                            <a:latin typeface="Cambria Math" panose="02040503050406030204" pitchFamily="18" charset="0"/>
                          </a:rPr>
                          <m:t>−0.293</m:t>
                        </m:r>
                      </m:sup>
                    </m:sSup>
                  </m:oMath>
                </a14:m>
                <a:endParaRPr lang="en-US" sz="4500" dirty="0"/>
              </a:p>
              <a:p>
                <a:r>
                  <a:rPr lang="en-US" sz="4500" dirty="0"/>
                  <a:t>Cold-Sprayed: </a:t>
                </a:r>
                <a14:m>
                  <m:oMath xmlns:m="http://schemas.openxmlformats.org/officeDocument/2006/math">
                    <m:r>
                      <a:rPr lang="en-US" sz="4500" b="0" i="0" smtClean="0">
                        <a:latin typeface="Cambria Math" panose="02040503050406030204" pitchFamily="18" charset="0"/>
                      </a:rPr>
                      <m:t> </m:t>
                    </m:r>
                    <m:r>
                      <a:rPr lang="en-US" sz="4500" b="0" i="1" smtClean="0">
                        <a:latin typeface="Cambria Math" panose="02040503050406030204" pitchFamily="18" charset="0"/>
                        <a:ea typeface="Cambria Math" panose="02040503050406030204" pitchFamily="18" charset="0"/>
                      </a:rPr>
                      <m:t>𝜎</m:t>
                    </m:r>
                    <m:r>
                      <a:rPr lang="en-US" sz="4500" b="0" i="1" smtClean="0">
                        <a:latin typeface="Cambria Math" panose="02040503050406030204" pitchFamily="18" charset="0"/>
                      </a:rPr>
                      <m:t>=</m:t>
                    </m:r>
                    <m:sSup>
                      <m:sSupPr>
                        <m:ctrlPr>
                          <a:rPr lang="en-US" sz="4500" b="0" i="1" smtClean="0">
                            <a:latin typeface="Cambria Math" panose="02040503050406030204" pitchFamily="18" charset="0"/>
                          </a:rPr>
                        </m:ctrlPr>
                      </m:sSupPr>
                      <m:e>
                        <m:r>
                          <a:rPr lang="en-US" sz="4500" b="0" i="1" smtClean="0">
                            <a:latin typeface="Cambria Math" panose="02040503050406030204" pitchFamily="18" charset="0"/>
                          </a:rPr>
                          <m:t>1354.9</m:t>
                        </m:r>
                        <m:r>
                          <a:rPr lang="en-US" sz="4500" b="0" i="1" smtClean="0">
                            <a:latin typeface="Cambria Math" panose="02040503050406030204" pitchFamily="18" charset="0"/>
                          </a:rPr>
                          <m:t>𝑁</m:t>
                        </m:r>
                      </m:e>
                      <m:sup>
                        <m:r>
                          <a:rPr lang="en-US" sz="4500" b="0" i="1" smtClean="0">
                            <a:latin typeface="Cambria Math" panose="02040503050406030204" pitchFamily="18" charset="0"/>
                          </a:rPr>
                          <m:t>−0.076</m:t>
                        </m:r>
                      </m:sup>
                    </m:sSup>
                  </m:oMath>
                </a14:m>
                <a:endParaRPr lang="en-US" sz="4500" dirty="0"/>
              </a:p>
            </p:txBody>
          </p:sp>
        </mc:Choice>
        <mc:Fallback xmlns="">
          <p:sp>
            <p:nvSpPr>
              <p:cNvPr id="2054" name="TextBox 2053">
                <a:extLst>
                  <a:ext uri="{FF2B5EF4-FFF2-40B4-BE49-F238E27FC236}">
                    <a16:creationId xmlns:a16="http://schemas.microsoft.com/office/drawing/2014/main" id="{F79DC834-2D68-865B-E117-949516AF756F}"/>
                  </a:ext>
                </a:extLst>
              </p:cNvPr>
              <p:cNvSpPr txBox="1">
                <a:spLocks noRot="1" noChangeAspect="1" noMove="1" noResize="1" noEditPoints="1" noAdjustHandles="1" noChangeArrowheads="1" noChangeShapeType="1" noTextEdit="1"/>
              </p:cNvSpPr>
              <p:nvPr/>
            </p:nvSpPr>
            <p:spPr>
              <a:xfrm>
                <a:off x="18319109" y="27167583"/>
                <a:ext cx="9624351" cy="1477328"/>
              </a:xfrm>
              <a:prstGeom prst="rect">
                <a:avLst/>
              </a:prstGeom>
              <a:blipFill>
                <a:blip r:embed="rId12"/>
                <a:stretch>
                  <a:fillRect l="-2660" t="-8678" b="-19835"/>
                </a:stretch>
              </a:blipFill>
            </p:spPr>
            <p:txBody>
              <a:bodyPr/>
              <a:lstStyle/>
              <a:p>
                <a:r>
                  <a:rPr lang="en-US">
                    <a:noFill/>
                  </a:rPr>
                  <a:t> </a:t>
                </a:r>
              </a:p>
            </p:txBody>
          </p:sp>
        </mc:Fallback>
      </mc:AlternateContent>
    </p:spTree>
    <p:extLst>
      <p:ext uri="{BB962C8B-B14F-4D97-AF65-F5344CB8AC3E}">
        <p14:creationId xmlns:p14="http://schemas.microsoft.com/office/powerpoint/2010/main" val="118462440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4537</TotalTime>
  <Words>672</Words>
  <Application>Microsoft Office PowerPoint</Application>
  <PresentationFormat>Custom</PresentationFormat>
  <Paragraphs>21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Aptos</vt:lpstr>
      <vt:lpstr>Arial</vt:lpstr>
      <vt:lpstr>Calibri</vt:lpstr>
      <vt:lpstr>Calibri Light</vt:lpstr>
      <vt:lpstr>Cambria Math</vt:lpstr>
      <vt:lpstr>Office Theme</vt:lpstr>
      <vt:lpstr>Fatigue Life of Cold Sprayed Multi-Materials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Abigail Taylor</cp:lastModifiedBy>
  <cp:revision>114</cp:revision>
  <cp:lastPrinted>2023-01-06T15:48:30Z</cp:lastPrinted>
  <dcterms:created xsi:type="dcterms:W3CDTF">2023-01-03T14:57:49Z</dcterms:created>
  <dcterms:modified xsi:type="dcterms:W3CDTF">2024-08-30T21:02:35Z</dcterms:modified>
</cp:coreProperties>
</file>