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Your poster" id="{FBD8B3AE-BE91-4C46-B2EC-4082CAFA89BA}">
          <p14:sldIdLst>
            <p14:sldId id="285"/>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6405" autoAdjust="0"/>
  </p:normalViewPr>
  <p:slideViewPr>
    <p:cSldViewPr snapToGrid="0">
      <p:cViewPr>
        <p:scale>
          <a:sx n="25" d="100"/>
          <a:sy n="25" d="100"/>
        </p:scale>
        <p:origin x="610" y="-130"/>
      </p:cViewPr>
      <p:guideLst/>
    </p:cSldViewPr>
  </p:slideViewPr>
  <p:outlineViewPr>
    <p:cViewPr>
      <p:scale>
        <a:sx n="33" d="100"/>
        <a:sy n="33" d="100"/>
      </p:scale>
      <p:origin x="0" y="0"/>
    </p:cViewPr>
  </p:outlineViewPr>
  <p:notesTextViewPr>
    <p:cViewPr>
      <p:scale>
        <a:sx n="66" d="100"/>
        <a:sy n="66" d="100"/>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8/30/2024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‹Nr.›</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7183123"/>
            <a:ext cx="27980640" cy="15280640"/>
          </a:xfrm>
        </p:spPr>
        <p:txBody>
          <a:bodyPr anchor="b"/>
          <a:lstStyle>
            <a:lvl1pPr algn="ctr">
              <a:defRPr sz="21600"/>
            </a:lvl1pPr>
          </a:lstStyle>
          <a:p>
            <a:r>
              <a:rPr lang="en-US"/>
              <a:t>Click to edit Master title style</a:t>
            </a:r>
            <a:endParaRPr lang="en-US" dirty="0"/>
          </a:p>
        </p:txBody>
      </p:sp>
      <p:sp>
        <p:nvSpPr>
          <p:cNvPr id="3" name="Subtitle 2"/>
          <p:cNvSpPr>
            <a:spLocks noGrp="1"/>
          </p:cNvSpPr>
          <p:nvPr>
            <p:ph type="subTitle" idx="1"/>
          </p:nvPr>
        </p:nvSpPr>
        <p:spPr>
          <a:xfrm>
            <a:off x="4114800" y="23053043"/>
            <a:ext cx="24688800"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‹Nr.›</a:t>
            </a:fld>
            <a:endParaRPr lang="en-US" dirty="0"/>
          </a:p>
        </p:txBody>
      </p:sp>
    </p:spTree>
    <p:extLst>
      <p:ext uri="{BB962C8B-B14F-4D97-AF65-F5344CB8AC3E}">
        <p14:creationId xmlns:p14="http://schemas.microsoft.com/office/powerpoint/2010/main" val="2801759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‹Nr.›</a:t>
            </a:fld>
            <a:endParaRPr lang="en-US" dirty="0"/>
          </a:p>
        </p:txBody>
      </p:sp>
    </p:spTree>
    <p:extLst>
      <p:ext uri="{BB962C8B-B14F-4D97-AF65-F5344CB8AC3E}">
        <p14:creationId xmlns:p14="http://schemas.microsoft.com/office/powerpoint/2010/main" val="955007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336800"/>
            <a:ext cx="7098030" cy="3719576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142" y="2336800"/>
            <a:ext cx="20882610" cy="37195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‹Nr.›</a:t>
            </a:fld>
            <a:endParaRPr lang="en-US" dirty="0"/>
          </a:p>
        </p:txBody>
      </p:sp>
    </p:spTree>
    <p:extLst>
      <p:ext uri="{BB962C8B-B14F-4D97-AF65-F5344CB8AC3E}">
        <p14:creationId xmlns:p14="http://schemas.microsoft.com/office/powerpoint/2010/main" val="2907976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8203" b="1">
                <a:latin typeface="Calibri" panose="020F0502020204030204" pitchFamily="34" charset="0"/>
                <a:cs typeface="Calibri" panose="020F0502020204030204" pitchFamily="34" charset="0"/>
              </a:defRPr>
            </a:lvl1pPr>
          </a:lstStyle>
          <a:p>
            <a:r>
              <a:rPr lang="en-US" noProof="0" dirty="0"/>
              <a:t>The Title of Poster (try to keep short, font size is 90-120 </a:t>
            </a:r>
            <a:r>
              <a:rPr lang="en-US" noProof="0" dirty="0" err="1"/>
              <a:t>pt</a:t>
            </a:r>
            <a:r>
              <a:rPr lang="en-US" noProof="0" dirty="0"/>
              <a:t>)</a:t>
            </a:r>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81">
                <a:solidFill>
                  <a:schemeClr val="bg1">
                    <a:lumMod val="50000"/>
                  </a:schemeClr>
                </a:solidFill>
                <a:latin typeface="Calibri" panose="020F0502020204030204" pitchFamily="34" charset="0"/>
                <a:cs typeface="Calibri" panose="020F0502020204030204" pitchFamily="34" charset="0"/>
              </a:defRPr>
            </a:lvl1pPr>
          </a:lstStyle>
          <a:p>
            <a:pPr lvl="0"/>
            <a:r>
              <a:rPr lang="en-US" noProof="0" dirty="0"/>
              <a:t>Affiliation (30-40 </a:t>
            </a:r>
            <a:r>
              <a:rPr lang="en-US" noProof="0" dirty="0" err="1"/>
              <a:t>pt</a:t>
            </a:r>
            <a:r>
              <a:rPr lang="en-US" noProof="0" dirty="0"/>
              <a:t>)</a:t>
            </a:r>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simulation results (export the image from COMSOL using the image snap shot with the format: PNG &amp; Background: transparent)</a:t>
            </a:r>
          </a:p>
        </p:txBody>
      </p:sp>
      <p:sp>
        <p:nvSpPr>
          <p:cNvPr id="12" name="Rechteck 11">
            <a:extLst>
              <a:ext uri="{FF2B5EF4-FFF2-40B4-BE49-F238E27FC236}">
                <a16:creationId xmlns:a16="http://schemas.microsoft.com/office/drawing/2014/main" id="{C3ED77E3-7509-4003-A80E-3F7C7DF2DD73}"/>
              </a:ext>
            </a:extLst>
          </p:cNvPr>
          <p:cNvSpPr/>
          <p:nvPr userDrawn="1"/>
        </p:nvSpPr>
        <p:spPr>
          <a:xfrm>
            <a:off x="7600083" y="42714590"/>
            <a:ext cx="15200764"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Boston</a:t>
            </a: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methods here.</a:t>
            </a:r>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81">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Add your references here.</a:t>
            </a:r>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866740"/>
          </a:xfrm>
          <a:prstGeom prst="rect">
            <a:avLst/>
          </a:prstGeom>
          <a:noFill/>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121">
                <a:latin typeface="Calibri" panose="020F0502020204030204" pitchFamily="34" charset="0"/>
                <a:cs typeface="Calibri" panose="020F0502020204030204" pitchFamily="34" charset="0"/>
              </a:defRPr>
            </a:lvl1pPr>
          </a:lstStyle>
          <a:p>
            <a:pPr lvl="0"/>
            <a:r>
              <a:rPr lang="en-US" noProof="0" dirty="0"/>
              <a:t>Short 1-2 sentence introductory information about your project (font size 50-60 </a:t>
            </a:r>
            <a:r>
              <a:rPr lang="en-US" noProof="0" dirty="0" err="1"/>
              <a:t>pt</a:t>
            </a:r>
            <a:r>
              <a:rPr lang="en-US" noProof="0" dirty="0"/>
              <a:t>). </a:t>
            </a:r>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This space is best used for including your paper abstract/introduction and conclusions. Do NOT include images here. Keep the text in two columns as it is set </a:t>
            </a:r>
            <a:br>
              <a:rPr lang="en-US" noProof="0" dirty="0"/>
            </a:br>
            <a:r>
              <a:rPr lang="en-US" noProof="0" dirty="0"/>
              <a:t>(text in just 1 column would not be readable). </a:t>
            </a:r>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either: Abstract, Introduction, or Goals)</a:t>
            </a:r>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Methodology)</a:t>
            </a:r>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organization logo</a:t>
            </a:r>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results here.</a:t>
            </a:r>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Results)</a:t>
            </a:r>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Tree>
    <p:extLst>
      <p:ext uri="{BB962C8B-B14F-4D97-AF65-F5344CB8AC3E}">
        <p14:creationId xmlns:p14="http://schemas.microsoft.com/office/powerpoint/2010/main" val="3533340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‹Nr.›</a:t>
            </a:fld>
            <a:endParaRPr lang="en-US" dirty="0"/>
          </a:p>
        </p:txBody>
      </p:sp>
    </p:spTree>
    <p:extLst>
      <p:ext uri="{BB962C8B-B14F-4D97-AF65-F5344CB8AC3E}">
        <p14:creationId xmlns:p14="http://schemas.microsoft.com/office/powerpoint/2010/main" val="101060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10942333"/>
            <a:ext cx="28392120" cy="18257517"/>
          </a:xfrm>
        </p:spPr>
        <p:txBody>
          <a:bodyPr anchor="b"/>
          <a:lstStyle>
            <a:lvl1pPr>
              <a:defRPr sz="21600"/>
            </a:lvl1pPr>
          </a:lstStyle>
          <a:p>
            <a:r>
              <a:rPr lang="en-US"/>
              <a:t>Click to edit Master title style</a:t>
            </a:r>
            <a:endParaRPr lang="en-US" dirty="0"/>
          </a:p>
        </p:txBody>
      </p:sp>
      <p:sp>
        <p:nvSpPr>
          <p:cNvPr id="3" name="Text Placeholder 2"/>
          <p:cNvSpPr>
            <a:spLocks noGrp="1"/>
          </p:cNvSpPr>
          <p:nvPr>
            <p:ph type="body" idx="1"/>
          </p:nvPr>
        </p:nvSpPr>
        <p:spPr>
          <a:xfrm>
            <a:off x="2245997" y="29372573"/>
            <a:ext cx="28392120" cy="960119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‹Nr.›</a:t>
            </a:fld>
            <a:endParaRPr lang="en-US" dirty="0"/>
          </a:p>
        </p:txBody>
      </p:sp>
    </p:spTree>
    <p:extLst>
      <p:ext uri="{BB962C8B-B14F-4D97-AF65-F5344CB8AC3E}">
        <p14:creationId xmlns:p14="http://schemas.microsoft.com/office/powerpoint/2010/main" val="1454576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1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49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0C7885C-1B56-43D4-9483-3AAFF5FDFB8F}" type="datetimeFigureOut">
              <a:rPr lang="en-US" smtClean="0"/>
              <a:t>8/30/2024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‹Nr.›</a:t>
            </a:fld>
            <a:endParaRPr lang="en-US" dirty="0"/>
          </a:p>
        </p:txBody>
      </p:sp>
    </p:spTree>
    <p:extLst>
      <p:ext uri="{BB962C8B-B14F-4D97-AF65-F5344CB8AC3E}">
        <p14:creationId xmlns:p14="http://schemas.microsoft.com/office/powerpoint/2010/main" val="2113472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336810"/>
            <a:ext cx="28392120" cy="848360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431" y="10759443"/>
            <a:ext cx="13926024"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2267431" y="16032480"/>
            <a:ext cx="13926024"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4942" y="10759443"/>
            <a:ext cx="13994608"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16664942" y="16032480"/>
            <a:ext cx="13994608"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0C7885C-1B56-43D4-9483-3AAFF5FDFB8F}" type="datetimeFigureOut">
              <a:rPr lang="en-US" smtClean="0"/>
              <a:t>8/30/2024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smtClean="0"/>
              <a:t>‹Nr.›</a:t>
            </a:fld>
            <a:endParaRPr lang="en-US" dirty="0"/>
          </a:p>
        </p:txBody>
      </p:sp>
    </p:spTree>
    <p:extLst>
      <p:ext uri="{BB962C8B-B14F-4D97-AF65-F5344CB8AC3E}">
        <p14:creationId xmlns:p14="http://schemas.microsoft.com/office/powerpoint/2010/main" val="1661916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0C7885C-1B56-43D4-9483-3AAFF5FDFB8F}" type="datetimeFigureOut">
              <a:rPr lang="en-US" smtClean="0"/>
              <a:t>8/30/2024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smtClean="0"/>
              <a:t>‹Nr.›</a:t>
            </a:fld>
            <a:endParaRPr lang="en-US" dirty="0"/>
          </a:p>
        </p:txBody>
      </p:sp>
    </p:spTree>
    <p:extLst>
      <p:ext uri="{BB962C8B-B14F-4D97-AF65-F5344CB8AC3E}">
        <p14:creationId xmlns:p14="http://schemas.microsoft.com/office/powerpoint/2010/main" val="4076270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C7885C-1B56-43D4-9483-3AAFF5FDFB8F}" type="datetimeFigureOut">
              <a:rPr lang="en-US" smtClean="0"/>
              <a:t>8/30/2024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smtClean="0"/>
              <a:t>‹Nr.›</a:t>
            </a:fld>
            <a:endParaRPr lang="en-US" dirty="0"/>
          </a:p>
        </p:txBody>
      </p:sp>
    </p:spTree>
    <p:extLst>
      <p:ext uri="{BB962C8B-B14F-4D97-AF65-F5344CB8AC3E}">
        <p14:creationId xmlns:p14="http://schemas.microsoft.com/office/powerpoint/2010/main" val="1069470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Content Placeholder 2"/>
          <p:cNvSpPr>
            <a:spLocks noGrp="1"/>
          </p:cNvSpPr>
          <p:nvPr>
            <p:ph idx="1"/>
          </p:nvPr>
        </p:nvSpPr>
        <p:spPr>
          <a:xfrm>
            <a:off x="13994608" y="6319530"/>
            <a:ext cx="16664940"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‹Nr.›</a:t>
            </a:fld>
            <a:endParaRPr lang="en-US" dirty="0"/>
          </a:p>
        </p:txBody>
      </p:sp>
    </p:spTree>
    <p:extLst>
      <p:ext uri="{BB962C8B-B14F-4D97-AF65-F5344CB8AC3E}">
        <p14:creationId xmlns:p14="http://schemas.microsoft.com/office/powerpoint/2010/main" val="3979561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4608" y="6319530"/>
            <a:ext cx="16664940" cy="311912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a:t>Click icon to add picture</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‹Nr.›</a:t>
            </a:fld>
            <a:endParaRPr lang="en-US" dirty="0"/>
          </a:p>
        </p:txBody>
      </p:sp>
    </p:spTree>
    <p:extLst>
      <p:ext uri="{BB962C8B-B14F-4D97-AF65-F5344CB8AC3E}">
        <p14:creationId xmlns:p14="http://schemas.microsoft.com/office/powerpoint/2010/main" val="1138213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8/30/2024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‹Nr.›</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Bildplatzhalter 2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51170" y="20541477"/>
            <a:ext cx="7307284" cy="6109749"/>
          </a:xfrm>
          <a:prstGeom prst="rect">
            <a:avLst/>
          </a:prstGeom>
        </p:spPr>
      </p:pic>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p:txBody>
          <a:bodyPr>
            <a:noAutofit/>
          </a:bodyPr>
          <a:lstStyle/>
          <a:p>
            <a:r>
              <a:rPr lang="en-US" sz="11000" dirty="0" smtClean="0"/>
              <a:t>Enhanced corrosion detection with Guided Waves (GW)</a:t>
            </a:r>
            <a:endParaRPr lang="en-US" sz="11000" dirty="0"/>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p:txBody>
          <a:bodyPr/>
          <a:lstStyle/>
          <a:p>
            <a:pPr>
              <a:spcBef>
                <a:spcPts val="1200"/>
              </a:spcBef>
            </a:pPr>
            <a:r>
              <a:rPr lang="en-US" dirty="0"/>
              <a:t>S. </a:t>
            </a:r>
            <a:r>
              <a:rPr lang="en-US" dirty="0" smtClean="0"/>
              <a:t>Thieltges</a:t>
            </a:r>
            <a:r>
              <a:rPr lang="en-US" baseline="30000" dirty="0" smtClean="0"/>
              <a:t>1</a:t>
            </a:r>
            <a:endParaRPr lang="en-US" dirty="0"/>
          </a:p>
          <a:p>
            <a:pPr>
              <a:spcBef>
                <a:spcPts val="1200"/>
              </a:spcBef>
            </a:pPr>
            <a:r>
              <a:rPr lang="en-US" baseline="30000" dirty="0" smtClean="0"/>
              <a:t>1</a:t>
            </a:r>
            <a:r>
              <a:rPr lang="en-US" dirty="0" smtClean="0"/>
              <a:t>  </a:t>
            </a:r>
            <a:r>
              <a:rPr lang="en-US" dirty="0" err="1" smtClean="0"/>
              <a:t>Fraunhofer</a:t>
            </a:r>
            <a:r>
              <a:rPr lang="en-US" dirty="0" smtClean="0"/>
              <a:t> </a:t>
            </a:r>
            <a:r>
              <a:rPr lang="en-US" dirty="0"/>
              <a:t>Institute for Nondestructive Testing IZFP, </a:t>
            </a:r>
            <a:r>
              <a:rPr lang="en-US" dirty="0" err="1"/>
              <a:t>Saarbrücken</a:t>
            </a:r>
            <a:r>
              <a:rPr lang="en-US" dirty="0"/>
              <a:t>, Germany</a:t>
            </a:r>
          </a:p>
          <a:p>
            <a:endParaRPr lang="en-US" dirty="0"/>
          </a:p>
        </p:txBody>
      </p:sp>
      <p:pic>
        <p:nvPicPr>
          <p:cNvPr id="26" name="Bildplatzhalter 25"/>
          <p:cNvPicPr>
            <a:picLocks noGrp="1" noChangeAspect="1"/>
          </p:cNvPicPr>
          <p:nvPr>
            <p:ph type="pic" sz="quarter" idx="11"/>
          </p:nvPr>
        </p:nvPicPr>
        <p:blipFill rotWithShape="1">
          <a:blip r:embed="rId3" cstate="print">
            <a:extLst>
              <a:ext uri="{28A0092B-C50C-407E-A947-70E740481C1C}">
                <a14:useLocalDpi xmlns:a14="http://schemas.microsoft.com/office/drawing/2010/main" val="0"/>
              </a:ext>
            </a:extLst>
          </a:blip>
          <a:srcRect l="43503" t="26419" b="26613"/>
          <a:stretch/>
        </p:blipFill>
        <p:spPr>
          <a:xfrm>
            <a:off x="-48126" y="-48127"/>
            <a:ext cx="14761968" cy="12272211"/>
          </a:xfrm>
        </p:spPr>
      </p:pic>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p:txBody>
          <a:bodyPr/>
          <a:lstStyle/>
          <a:p>
            <a:r>
              <a:rPr lang="en-US" dirty="0"/>
              <a:t>A simplified model is utilized in the structural mechanics module to simulate </a:t>
            </a:r>
            <a:r>
              <a:rPr lang="en-US" dirty="0" smtClean="0"/>
              <a:t>GW </a:t>
            </a:r>
            <a:r>
              <a:rPr lang="en-US" dirty="0"/>
              <a:t>excitation by an EMAT sensor. The model is solved using a time-explicit formulation. Efficient modeling requires the careful selection of boundary conditions (which influence the geometry size), mesh density, and time resolution, all in accordance with the Courant–</a:t>
            </a:r>
            <a:r>
              <a:rPr lang="en-US" dirty="0" err="1"/>
              <a:t>Friedrichs</a:t>
            </a:r>
            <a:r>
              <a:rPr lang="en-US" dirty="0"/>
              <a:t>–</a:t>
            </a:r>
            <a:r>
              <a:rPr lang="en-US" dirty="0" err="1"/>
              <a:t>Lewy</a:t>
            </a:r>
            <a:r>
              <a:rPr lang="en-US" dirty="0"/>
              <a:t> (CFL) number. </a:t>
            </a:r>
            <a:endParaRPr lang="en-US" dirty="0" smtClean="0"/>
          </a:p>
          <a:p>
            <a:r>
              <a:rPr lang="en-US" dirty="0" smtClean="0"/>
              <a:t>As </a:t>
            </a:r>
            <a:r>
              <a:rPr lang="en-US" dirty="0"/>
              <a:t>described in Equation 1, the frequency must be chosen based on the wavelength to target an operating point on the dispersion diagram and successfully excite a </a:t>
            </a:r>
            <a:r>
              <a:rPr lang="en-US" dirty="0" smtClean="0"/>
              <a:t>GW (Fig. 1 left).</a:t>
            </a:r>
            <a:endParaRPr lang="en-US" dirty="0"/>
          </a:p>
        </p:txBody>
      </p:sp>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p:txBody>
          <a:bodyPr/>
          <a:lstStyle/>
          <a:p>
            <a:r>
              <a:rPr lang="de-DE" sz="2400" dirty="0"/>
              <a:t>[1] </a:t>
            </a:r>
            <a:r>
              <a:rPr lang="de-DE" sz="2400" dirty="0" smtClean="0"/>
              <a:t>P. Jäckel</a:t>
            </a:r>
            <a:r>
              <a:rPr lang="de-DE" sz="2400" dirty="0"/>
              <a:t>, </a:t>
            </a:r>
            <a:r>
              <a:rPr lang="de-DE" sz="2400" dirty="0" smtClean="0"/>
              <a:t>F. Niese </a:t>
            </a:r>
            <a:r>
              <a:rPr lang="de-DE" sz="2400" dirty="0" err="1"/>
              <a:t>and</a:t>
            </a:r>
            <a:r>
              <a:rPr lang="de-DE" sz="2400" dirty="0"/>
              <a:t> </a:t>
            </a:r>
            <a:r>
              <a:rPr lang="de-DE" sz="2400" dirty="0" smtClean="0"/>
              <a:t>C. </a:t>
            </a:r>
            <a:r>
              <a:rPr lang="de-DE" sz="2400" dirty="0" err="1" smtClean="0"/>
              <a:t>Boller</a:t>
            </a:r>
            <a:r>
              <a:rPr lang="de-DE" sz="2400" dirty="0"/>
              <a:t>. “Quantitative </a:t>
            </a:r>
            <a:r>
              <a:rPr lang="de-DE" sz="2400" dirty="0" err="1"/>
              <a:t>detection</a:t>
            </a:r>
            <a:r>
              <a:rPr lang="de-DE" sz="2400" dirty="0"/>
              <a:t> </a:t>
            </a:r>
            <a:r>
              <a:rPr lang="de-DE" sz="2400" dirty="0" err="1"/>
              <a:t>of</a:t>
            </a:r>
            <a:r>
              <a:rPr lang="de-DE" sz="2400" dirty="0"/>
              <a:t> </a:t>
            </a:r>
            <a:r>
              <a:rPr lang="de-DE" sz="2400" dirty="0" err="1"/>
              <a:t>shallow</a:t>
            </a:r>
            <a:r>
              <a:rPr lang="de-DE" sz="2400" dirty="0"/>
              <a:t> </a:t>
            </a:r>
            <a:r>
              <a:rPr lang="de-DE" sz="2400" dirty="0" err="1"/>
              <a:t>corrosion</a:t>
            </a:r>
            <a:r>
              <a:rPr lang="de-DE" sz="2400" dirty="0"/>
              <a:t> </a:t>
            </a:r>
            <a:r>
              <a:rPr lang="de-DE" sz="2400" dirty="0" err="1"/>
              <a:t>damage</a:t>
            </a:r>
            <a:r>
              <a:rPr lang="de-DE" sz="2400" dirty="0"/>
              <a:t> </a:t>
            </a:r>
            <a:r>
              <a:rPr lang="de-DE" sz="2400" dirty="0" err="1"/>
              <a:t>by</a:t>
            </a:r>
            <a:r>
              <a:rPr lang="de-DE" sz="2400" dirty="0"/>
              <a:t> </a:t>
            </a:r>
            <a:r>
              <a:rPr lang="de-DE" sz="2400" dirty="0" err="1"/>
              <a:t>targeted</a:t>
            </a:r>
            <a:r>
              <a:rPr lang="de-DE" sz="2400" dirty="0"/>
              <a:t> </a:t>
            </a:r>
            <a:r>
              <a:rPr lang="de-DE" sz="2400" dirty="0" err="1"/>
              <a:t>use</a:t>
            </a:r>
            <a:r>
              <a:rPr lang="de-DE" sz="2400" dirty="0"/>
              <a:t> </a:t>
            </a:r>
            <a:r>
              <a:rPr lang="de-DE" sz="2400" dirty="0" err="1"/>
              <a:t>of</a:t>
            </a:r>
            <a:r>
              <a:rPr lang="de-DE" sz="2400" dirty="0"/>
              <a:t> </a:t>
            </a:r>
            <a:r>
              <a:rPr lang="de-DE" sz="2400" dirty="0" err="1"/>
              <a:t>the</a:t>
            </a:r>
            <a:r>
              <a:rPr lang="de-DE" sz="2400" dirty="0"/>
              <a:t> </a:t>
            </a:r>
            <a:r>
              <a:rPr lang="de-DE" sz="2400" dirty="0" err="1"/>
              <a:t>dispersive</a:t>
            </a:r>
            <a:r>
              <a:rPr lang="de-DE" sz="2400" dirty="0"/>
              <a:t> </a:t>
            </a:r>
            <a:r>
              <a:rPr lang="de-DE" sz="2400" dirty="0" err="1"/>
              <a:t>behavior</a:t>
            </a:r>
            <a:r>
              <a:rPr lang="de-DE" sz="2400" dirty="0"/>
              <a:t> </a:t>
            </a:r>
            <a:r>
              <a:rPr lang="de-DE" sz="2400" dirty="0" err="1"/>
              <a:t>of</a:t>
            </a:r>
            <a:r>
              <a:rPr lang="de-DE" sz="2400" dirty="0"/>
              <a:t> </a:t>
            </a:r>
            <a:r>
              <a:rPr lang="de-DE" sz="2400" dirty="0" err="1"/>
              <a:t>guided</a:t>
            </a:r>
            <a:r>
              <a:rPr lang="de-DE" sz="2400" dirty="0"/>
              <a:t> </a:t>
            </a:r>
            <a:r>
              <a:rPr lang="de-DE" sz="2400" dirty="0" err="1"/>
              <a:t>wave</a:t>
            </a:r>
            <a:r>
              <a:rPr lang="de-DE" sz="2400" dirty="0"/>
              <a:t> </a:t>
            </a:r>
            <a:r>
              <a:rPr lang="de-DE" sz="2400" dirty="0" err="1"/>
              <a:t>modes</a:t>
            </a:r>
            <a:r>
              <a:rPr lang="de-DE" sz="2400" dirty="0"/>
              <a:t>”. In: IWSHM/Stanford (2013). </a:t>
            </a:r>
            <a:r>
              <a:rPr lang="de-DE" sz="2400" dirty="0" err="1"/>
              <a:t>doi</a:t>
            </a:r>
            <a:r>
              <a:rPr lang="de-DE" sz="2400" dirty="0"/>
              <a:t>: 10.24406/publica-fhg-382439</a:t>
            </a:r>
            <a:r>
              <a:rPr lang="de-DE" sz="2400" dirty="0" smtClean="0"/>
              <a:t>.</a:t>
            </a:r>
            <a:br>
              <a:rPr lang="de-DE" sz="2400" dirty="0" smtClean="0"/>
            </a:br>
            <a:r>
              <a:rPr lang="de-DE" sz="2400" dirty="0" smtClean="0"/>
              <a:t>[</a:t>
            </a:r>
            <a:r>
              <a:rPr lang="de-DE" sz="2400" dirty="0"/>
              <a:t>2] C. L. </a:t>
            </a:r>
            <a:r>
              <a:rPr lang="de-DE" sz="2400" dirty="0" err="1"/>
              <a:t>Willey</a:t>
            </a:r>
            <a:r>
              <a:rPr lang="de-DE" sz="2400" dirty="0"/>
              <a:t> et al. “</a:t>
            </a:r>
            <a:r>
              <a:rPr lang="de-DE" sz="2400" dirty="0" err="1"/>
              <a:t>Guided</a:t>
            </a:r>
            <a:r>
              <a:rPr lang="de-DE" sz="2400" dirty="0"/>
              <a:t> </a:t>
            </a:r>
            <a:r>
              <a:rPr lang="de-DE" sz="2400" dirty="0" err="1"/>
              <a:t>wave</a:t>
            </a:r>
            <a:r>
              <a:rPr lang="de-DE" sz="2400" dirty="0"/>
              <a:t> </a:t>
            </a:r>
            <a:r>
              <a:rPr lang="de-DE" sz="2400" dirty="0" err="1"/>
              <a:t>tomography</a:t>
            </a:r>
            <a:r>
              <a:rPr lang="de-DE" sz="2400" dirty="0"/>
              <a:t> </a:t>
            </a:r>
            <a:r>
              <a:rPr lang="de-DE" sz="2400" dirty="0" err="1"/>
              <a:t>of</a:t>
            </a:r>
            <a:r>
              <a:rPr lang="de-DE" sz="2400" dirty="0"/>
              <a:t> </a:t>
            </a:r>
            <a:r>
              <a:rPr lang="de-DE" sz="2400" dirty="0" err="1"/>
              <a:t>pipes</a:t>
            </a:r>
            <a:r>
              <a:rPr lang="de-DE" sz="2400" dirty="0"/>
              <a:t> </a:t>
            </a:r>
            <a:r>
              <a:rPr lang="de-DE" sz="2400" dirty="0" err="1"/>
              <a:t>with</a:t>
            </a:r>
            <a:r>
              <a:rPr lang="de-DE" sz="2400" dirty="0"/>
              <a:t> high-order </a:t>
            </a:r>
            <a:r>
              <a:rPr lang="de-DE" sz="2400" dirty="0" err="1"/>
              <a:t>helical</a:t>
            </a:r>
            <a:r>
              <a:rPr lang="de-DE" sz="2400" dirty="0"/>
              <a:t> </a:t>
            </a:r>
            <a:r>
              <a:rPr lang="de-DE" sz="2400" dirty="0" err="1"/>
              <a:t>modes</a:t>
            </a:r>
            <a:r>
              <a:rPr lang="de-DE" sz="2400" dirty="0"/>
              <a:t>”. In: NDT &amp; E International 65 (2014). PII: S0963869514000449, pp. 8–21. </a:t>
            </a:r>
            <a:r>
              <a:rPr lang="de-DE" sz="2400" dirty="0" err="1"/>
              <a:t>issn</a:t>
            </a:r>
            <a:r>
              <a:rPr lang="de-DE" sz="2400" dirty="0"/>
              <a:t>: 09638695. </a:t>
            </a:r>
            <a:r>
              <a:rPr lang="de-DE" sz="2400" dirty="0" err="1"/>
              <a:t>doi</a:t>
            </a:r>
            <a:r>
              <a:rPr lang="de-DE" sz="2400" dirty="0"/>
              <a:t>: 10.1016/ j.ndteint.2014.03.010. </a:t>
            </a:r>
            <a:r>
              <a:rPr lang="de-DE" sz="2400" dirty="0" smtClean="0"/>
              <a:t>                                                          [3] R. Howard </a:t>
            </a:r>
            <a:r>
              <a:rPr lang="de-DE" sz="2400" dirty="0" err="1"/>
              <a:t>and</a:t>
            </a:r>
            <a:r>
              <a:rPr lang="de-DE" sz="2400" dirty="0"/>
              <a:t> </a:t>
            </a:r>
            <a:r>
              <a:rPr lang="de-DE" sz="2400" dirty="0" smtClean="0"/>
              <a:t>F. </a:t>
            </a:r>
            <a:r>
              <a:rPr lang="de-DE" sz="2400" dirty="0" err="1" smtClean="0"/>
              <a:t>Cegla</a:t>
            </a:r>
            <a:r>
              <a:rPr lang="de-DE" sz="2400" dirty="0"/>
              <a:t>. “</a:t>
            </a:r>
            <a:r>
              <a:rPr lang="de-DE" sz="2400" dirty="0" err="1"/>
              <a:t>Detectability</a:t>
            </a:r>
            <a:r>
              <a:rPr lang="de-DE" sz="2400" dirty="0"/>
              <a:t> </a:t>
            </a:r>
            <a:r>
              <a:rPr lang="de-DE" sz="2400" dirty="0" err="1"/>
              <a:t>of</a:t>
            </a:r>
            <a:r>
              <a:rPr lang="de-DE" sz="2400" dirty="0"/>
              <a:t> </a:t>
            </a:r>
            <a:r>
              <a:rPr lang="de-DE" sz="2400" dirty="0" err="1"/>
              <a:t>corrosion</a:t>
            </a:r>
            <a:r>
              <a:rPr lang="de-DE" sz="2400" dirty="0"/>
              <a:t> </a:t>
            </a:r>
            <a:r>
              <a:rPr lang="de-DE" sz="2400" dirty="0" err="1"/>
              <a:t>damage</a:t>
            </a:r>
            <a:r>
              <a:rPr lang="de-DE" sz="2400" dirty="0"/>
              <a:t> </a:t>
            </a:r>
            <a:r>
              <a:rPr lang="de-DE" sz="2400" dirty="0" err="1"/>
              <a:t>with</a:t>
            </a:r>
            <a:r>
              <a:rPr lang="de-DE" sz="2400" dirty="0"/>
              <a:t> </a:t>
            </a:r>
            <a:r>
              <a:rPr lang="de-DE" sz="2400" dirty="0" err="1"/>
              <a:t>circumferential</a:t>
            </a:r>
            <a:r>
              <a:rPr lang="de-DE" sz="2400" dirty="0"/>
              <a:t> </a:t>
            </a:r>
            <a:r>
              <a:rPr lang="de-DE" sz="2400" dirty="0" err="1"/>
              <a:t>guided</a:t>
            </a:r>
            <a:r>
              <a:rPr lang="de-DE" sz="2400" dirty="0"/>
              <a:t> </a:t>
            </a:r>
            <a:r>
              <a:rPr lang="de-DE" sz="2400" dirty="0" err="1"/>
              <a:t>waves</a:t>
            </a:r>
            <a:r>
              <a:rPr lang="de-DE" sz="2400" dirty="0"/>
              <a:t> in </a:t>
            </a:r>
            <a:r>
              <a:rPr lang="de-DE" sz="2400" dirty="0" err="1"/>
              <a:t>reflection</a:t>
            </a:r>
            <a:r>
              <a:rPr lang="de-DE" sz="2400" dirty="0"/>
              <a:t> </a:t>
            </a:r>
            <a:r>
              <a:rPr lang="de-DE" sz="2400" dirty="0" err="1"/>
              <a:t>and</a:t>
            </a:r>
            <a:r>
              <a:rPr lang="de-DE" sz="2400" dirty="0"/>
              <a:t> </a:t>
            </a:r>
            <a:r>
              <a:rPr lang="de-DE" sz="2400" dirty="0" err="1"/>
              <a:t>transmission</a:t>
            </a:r>
            <a:r>
              <a:rPr lang="de-DE" sz="2400" dirty="0"/>
              <a:t>”. In: NDT &amp; E International 91 (2017). PII: S0963869517302372, pp. 108–119. </a:t>
            </a:r>
            <a:r>
              <a:rPr lang="de-DE" sz="2400" dirty="0" err="1"/>
              <a:t>issn</a:t>
            </a:r>
            <a:r>
              <a:rPr lang="de-DE" sz="2400" dirty="0"/>
              <a:t>: 09638695. </a:t>
            </a:r>
            <a:r>
              <a:rPr lang="de-DE" sz="2400" dirty="0" err="1"/>
              <a:t>doi</a:t>
            </a:r>
            <a:r>
              <a:rPr lang="de-DE" sz="2400" dirty="0"/>
              <a:t>: </a:t>
            </a:r>
            <a:r>
              <a:rPr lang="de-DE" sz="2400" dirty="0" smtClean="0"/>
              <a:t>10.1016/j.ndteint.2017.07.004.</a:t>
            </a:r>
            <a:endParaRPr lang="en-US" sz="2040" dirty="0"/>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p:txBody>
          <a:bodyPr/>
          <a:lstStyle/>
          <a:p>
            <a:r>
              <a:rPr lang="en-US" sz="5900" dirty="0"/>
              <a:t>Mode selection of guided waves is critical in determining the detectability of corrosion defects. The shape of the corrosion defect also plays a significant role. This work investigates these factors </a:t>
            </a:r>
            <a:r>
              <a:rPr lang="en-US" sz="5900" dirty="0" smtClean="0"/>
              <a:t>comprehensively.</a:t>
            </a:r>
            <a:endParaRPr lang="en-US" sz="5900" dirty="0"/>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p:txBody>
          <a:bodyPr/>
          <a:lstStyle/>
          <a:p>
            <a:r>
              <a:rPr lang="en-US" sz="4800" dirty="0"/>
              <a:t>Guided </a:t>
            </a:r>
            <a:r>
              <a:rPr lang="en-US" sz="4800" dirty="0" smtClean="0"/>
              <a:t>Waves (GW) </a:t>
            </a:r>
            <a:r>
              <a:rPr lang="en-US" sz="4800" dirty="0"/>
              <a:t>are an established method in non-destructive testing for corrosion detection and, more recently, corrosion quantification. However, due to the physical complexity of </a:t>
            </a:r>
            <a:r>
              <a:rPr lang="en-US" sz="4800" dirty="0" smtClean="0"/>
              <a:t>GW (Fig 1</a:t>
            </a:r>
            <a:r>
              <a:rPr lang="en-US" sz="4800" dirty="0"/>
              <a:t>,</a:t>
            </a:r>
            <a:r>
              <a:rPr lang="en-US" sz="4800" dirty="0" smtClean="0"/>
              <a:t> left), </a:t>
            </a:r>
            <a:r>
              <a:rPr lang="en-US" sz="4800" dirty="0"/>
              <a:t>sensor design—particularly in terms of wavelength and frequency—is not </a:t>
            </a:r>
            <a:r>
              <a:rPr lang="en-US" sz="4800" dirty="0" smtClean="0"/>
              <a:t>trivial and is highly dependent on the component being tested. Additionally, the sensitivity of corrosion detection is influenced by the geometric properties of the corrosion, further complicating sensor design.</a:t>
            </a:r>
          </a:p>
          <a:p>
            <a:r>
              <a:rPr lang="en-US" sz="4800" dirty="0"/>
              <a:t>The real sensor design is optimized by analyzing the GW propagation and </a:t>
            </a:r>
            <a:r>
              <a:rPr lang="en-US" sz="4800" dirty="0" smtClean="0"/>
              <a:t>defect </a:t>
            </a:r>
            <a:r>
              <a:rPr lang="en-US" sz="4800" dirty="0"/>
              <a:t>interaction in COMSOL.</a:t>
            </a:r>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en-US" dirty="0" smtClean="0"/>
              <a:t>Introduction</a:t>
            </a:r>
            <a:endParaRPr lang="en-US" dirty="0"/>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p:txBody>
          <a:bodyPr/>
          <a:lstStyle/>
          <a:p>
            <a:r>
              <a:rPr lang="en-US" dirty="0" smtClean="0"/>
              <a:t>Methodology</a:t>
            </a:r>
            <a:endParaRPr lang="en-US" dirty="0"/>
          </a:p>
        </p:txBody>
      </p:sp>
      <p:pic>
        <p:nvPicPr>
          <p:cNvPr id="28" name="Bildplatzhalter 27"/>
          <p:cNvPicPr>
            <a:picLocks noGrp="1" noChangeAspect="1"/>
          </p:cNvPicPr>
          <p:nvPr>
            <p:ph type="pic" sz="quarter" idx="29"/>
          </p:nvPr>
        </p:nvPicPr>
        <p:blipFill>
          <a:blip r:embed="rId4">
            <a:extLst>
              <a:ext uri="{28A0092B-C50C-407E-A947-70E740481C1C}">
                <a14:useLocalDpi xmlns:a14="http://schemas.microsoft.com/office/drawing/2010/main" val="0"/>
              </a:ext>
            </a:extLst>
          </a:blip>
          <a:stretch>
            <a:fillRect/>
          </a:stretch>
        </p:blipFill>
        <p:spPr>
          <a:xfrm>
            <a:off x="1248127" y="19970851"/>
            <a:ext cx="6957337" cy="6570196"/>
          </a:xfrm>
        </p:spPr>
      </p:pic>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p:txBody>
          <a:bodyPr/>
          <a:lstStyle/>
          <a:p>
            <a:r>
              <a:rPr lang="en-US" dirty="0" smtClean="0"/>
              <a:t>FIGURE 1. Left: Dispersion diagram of GW. Right: Displacement field of a SH0-2 wave. </a:t>
            </a:r>
            <a:endParaRPr lang="en-US" dirty="0"/>
          </a:p>
        </p:txBody>
      </p:sp>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p:txBody>
          <a:bodyPr/>
          <a:lstStyle/>
          <a:p>
            <a:r>
              <a:rPr lang="en-US" dirty="0"/>
              <a:t>The results clearly show that the GW modes interact differently with the corrosion defects. The reflection at the corrosion defect depends on the one hand on the depth of the corrosion defect and on the other hand on the GW mode. This shows that the non-dispersive fundamental mode SH0 is reflected more strongly the deeper the corrosion defect is. In contrast, the dispersive SH1 mode is more sensitive to corrosion defects that are not yet very pronounced in depth. The choice of wavelength also influences the strength of the reflection. </a:t>
            </a:r>
            <a:endParaRPr lang="en-US" dirty="0" smtClean="0"/>
          </a:p>
          <a:p>
            <a:r>
              <a:rPr lang="en-US" dirty="0" smtClean="0"/>
              <a:t>The </a:t>
            </a:r>
            <a:r>
              <a:rPr lang="en-US" dirty="0"/>
              <a:t>SH1 mode is therefore particularly suitable for the early detection of corrosion defects. </a:t>
            </a:r>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p:txBody>
          <a:bodyPr/>
          <a:lstStyle/>
          <a:p>
            <a:r>
              <a:rPr lang="en-US" dirty="0" smtClean="0"/>
              <a:t>Results</a:t>
            </a:r>
            <a:endParaRPr lang="en-US" dirty="0"/>
          </a:p>
        </p:txBody>
      </p:sp>
      <p:pic>
        <p:nvPicPr>
          <p:cNvPr id="31" name="Bildplatzhalter 30"/>
          <p:cNvPicPr>
            <a:picLocks noGrp="1" noChangeAspect="1"/>
          </p:cNvPicPr>
          <p:nvPr>
            <p:ph type="pic" sz="quarter" idx="34"/>
          </p:nvPr>
        </p:nvPicPr>
        <p:blipFill>
          <a:blip r:embed="rId5" cstate="print">
            <a:extLst>
              <a:ext uri="{28A0092B-C50C-407E-A947-70E740481C1C}">
                <a14:useLocalDpi xmlns:a14="http://schemas.microsoft.com/office/drawing/2010/main" val="0"/>
              </a:ext>
            </a:extLst>
          </a:blip>
          <a:stretch>
            <a:fillRect/>
          </a:stretch>
        </p:blipFill>
        <p:spPr>
          <a:xfrm>
            <a:off x="17545431" y="29834248"/>
            <a:ext cx="7470663" cy="6208789"/>
          </a:xfrm>
        </p:spPr>
      </p:pic>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p:txBody>
          <a:bodyPr/>
          <a:lstStyle/>
          <a:p>
            <a:r>
              <a:rPr lang="en-US" smtClean="0"/>
              <a:t>FIGURE 2. Left</a:t>
            </a:r>
            <a:r>
              <a:rPr lang="en-US" dirty="0" smtClean="0"/>
              <a:t>: Simulation result. Right: Experimental result. </a:t>
            </a:r>
            <a:endParaRPr lang="en-US" dirty="0"/>
          </a:p>
        </p:txBody>
      </p:sp>
      <p:pic>
        <p:nvPicPr>
          <p:cNvPr id="18" name="Bildplatzhalter 17"/>
          <p:cNvPicPr>
            <a:picLocks noGrp="1" noChangeAspect="1"/>
          </p:cNvPicPr>
          <p:nvPr>
            <p:ph type="pic" sz="quarter" idx="31"/>
          </p:nvPr>
        </p:nvPicPr>
        <p:blipFill>
          <a:blip r:embed="rId6">
            <a:extLst>
              <a:ext uri="{28A0092B-C50C-407E-A947-70E740481C1C}">
                <a14:useLocalDpi xmlns:a14="http://schemas.microsoft.com/office/drawing/2010/main" val="0"/>
              </a:ext>
            </a:extLst>
          </a:blip>
          <a:srcRect t="19982" b="19982"/>
          <a:stretch>
            <a:fillRect/>
          </a:stretch>
        </p:blipFill>
        <p:spPr/>
      </p:pic>
      <mc:AlternateContent xmlns:mc="http://schemas.openxmlformats.org/markup-compatibility/2006" xmlns:a14="http://schemas.microsoft.com/office/drawing/2010/main">
        <mc:Choice Requires="a14">
          <p:sp>
            <p:nvSpPr>
              <p:cNvPr id="27" name="Textfeld 26"/>
              <p:cNvSpPr txBox="1"/>
              <p:nvPr/>
            </p:nvSpPr>
            <p:spPr>
              <a:xfrm>
                <a:off x="18792368" y="27517350"/>
                <a:ext cx="11486863" cy="932691"/>
              </a:xfrm>
              <a:prstGeom prst="rect">
                <a:avLst/>
              </a:prstGeom>
              <a:noFill/>
            </p:spPr>
            <p:txBody>
              <a:bodyPr wrap="none" rtlCol="0">
                <a:spAutoFit/>
              </a:bodyPr>
              <a:lstStyle/>
              <a:p>
                <a14:m>
                  <m:oMath xmlns:m="http://schemas.openxmlformats.org/officeDocument/2006/math">
                    <m:r>
                      <a:rPr lang="de-DE" sz="5400" b="0" i="1" smtClean="0">
                        <a:latin typeface="Cambria Math" panose="02040503050406030204" pitchFamily="18" charset="0"/>
                      </a:rPr>
                      <m:t>𝑓</m:t>
                    </m:r>
                    <m:sSub>
                      <m:sSubPr>
                        <m:ctrlPr>
                          <a:rPr lang="de-DE" sz="5400" b="0" i="1" smtClean="0">
                            <a:latin typeface="Cambria Math" panose="02040503050406030204" pitchFamily="18" charset="0"/>
                          </a:rPr>
                        </m:ctrlPr>
                      </m:sSubPr>
                      <m:e>
                        <m:r>
                          <a:rPr lang="de-DE" sz="5400" b="0" i="1" smtClean="0">
                            <a:latin typeface="Cambria Math" panose="02040503050406030204" pitchFamily="18" charset="0"/>
                          </a:rPr>
                          <m:t>𝑑</m:t>
                        </m:r>
                      </m:e>
                      <m:sub>
                        <m:r>
                          <a:rPr lang="de-DE" sz="5400" b="0" i="1" smtClean="0">
                            <a:latin typeface="Cambria Math" panose="02040503050406030204" pitchFamily="18" charset="0"/>
                          </a:rPr>
                          <m:t>0</m:t>
                        </m:r>
                      </m:sub>
                    </m:sSub>
                    <m:r>
                      <a:rPr lang="de-DE" sz="5400" b="0" i="1" smtClean="0">
                        <a:latin typeface="Cambria Math" panose="02040503050406030204" pitchFamily="18" charset="0"/>
                      </a:rPr>
                      <m:t>=</m:t>
                    </m:r>
                    <m:sSup>
                      <m:sSupPr>
                        <m:ctrlPr>
                          <a:rPr lang="de-DE" sz="5400" b="0" i="1" smtClean="0">
                            <a:latin typeface="Cambria Math" panose="02040503050406030204" pitchFamily="18" charset="0"/>
                          </a:rPr>
                        </m:ctrlPr>
                      </m:sSupPr>
                      <m:e>
                        <m:sSub>
                          <m:sSubPr>
                            <m:ctrlPr>
                              <a:rPr lang="de-DE" sz="5400" b="0" i="1" smtClean="0">
                                <a:latin typeface="Cambria Math" panose="02040503050406030204" pitchFamily="18" charset="0"/>
                              </a:rPr>
                            </m:ctrlPr>
                          </m:sSubPr>
                          <m:e>
                            <m:r>
                              <a:rPr lang="de-DE" sz="5400" b="0" i="1" smtClean="0">
                                <a:latin typeface="Cambria Math" panose="02040503050406030204" pitchFamily="18" charset="0"/>
                              </a:rPr>
                              <m:t>𝑐</m:t>
                            </m:r>
                          </m:e>
                          <m:sub>
                            <m:r>
                              <a:rPr lang="de-DE" sz="5400" b="0" i="1" smtClean="0">
                                <a:latin typeface="Cambria Math" panose="02040503050406030204" pitchFamily="18" charset="0"/>
                              </a:rPr>
                              <m:t>𝑇</m:t>
                            </m:r>
                          </m:sub>
                        </m:sSub>
                        <m:d>
                          <m:dPr>
                            <m:begChr m:val="["/>
                            <m:endChr m:val="]"/>
                            <m:ctrlPr>
                              <a:rPr lang="de-DE" sz="5400" b="0" i="1" smtClean="0">
                                <a:latin typeface="Cambria Math" panose="02040503050406030204" pitchFamily="18" charset="0"/>
                              </a:rPr>
                            </m:ctrlPr>
                          </m:dPr>
                          <m:e>
                            <m:sSup>
                              <m:sSupPr>
                                <m:ctrlPr>
                                  <a:rPr lang="de-DE" sz="5400" i="1">
                                    <a:latin typeface="Cambria Math" panose="02040503050406030204" pitchFamily="18" charset="0"/>
                                  </a:rPr>
                                </m:ctrlPr>
                              </m:sSupPr>
                              <m:e>
                                <m:d>
                                  <m:dPr>
                                    <m:ctrlPr>
                                      <a:rPr lang="de-DE" sz="5400" i="1">
                                        <a:latin typeface="Cambria Math" panose="02040503050406030204" pitchFamily="18" charset="0"/>
                                      </a:rPr>
                                    </m:ctrlPr>
                                  </m:dPr>
                                  <m:e>
                                    <m:sSub>
                                      <m:sSubPr>
                                        <m:ctrlPr>
                                          <a:rPr lang="de-DE" sz="5400" b="0" i="1" smtClean="0">
                                            <a:latin typeface="Cambria Math" panose="02040503050406030204" pitchFamily="18" charset="0"/>
                                          </a:rPr>
                                        </m:ctrlPr>
                                      </m:sSubPr>
                                      <m:e>
                                        <m:r>
                                          <a:rPr lang="de-DE" sz="5400" b="0" i="1" smtClean="0">
                                            <a:latin typeface="Cambria Math" panose="02040503050406030204" pitchFamily="18" charset="0"/>
                                          </a:rPr>
                                          <m:t>𝑑</m:t>
                                        </m:r>
                                      </m:e>
                                      <m:sub>
                                        <m:r>
                                          <a:rPr lang="de-DE" sz="5400" b="0" i="1" smtClean="0">
                                            <a:latin typeface="Cambria Math" panose="02040503050406030204" pitchFamily="18" charset="0"/>
                                          </a:rPr>
                                          <m:t>0</m:t>
                                        </m:r>
                                      </m:sub>
                                    </m:sSub>
                                    <m:r>
                                      <a:rPr lang="de-DE" sz="5400" b="0" i="1" smtClean="0">
                                        <a:latin typeface="Cambria Math" panose="02040503050406030204" pitchFamily="18" charset="0"/>
                                      </a:rPr>
                                      <m:t>/</m:t>
                                    </m:r>
                                    <m:r>
                                      <a:rPr lang="de-DE" sz="5400" b="0" i="1" smtClean="0">
                                        <a:latin typeface="Cambria Math" panose="02040503050406030204" pitchFamily="18" charset="0"/>
                                      </a:rPr>
                                      <m:t>𝜆</m:t>
                                    </m:r>
                                  </m:e>
                                </m:d>
                              </m:e>
                              <m:sup>
                                <m:r>
                                  <a:rPr lang="de-DE" sz="5400" i="1">
                                    <a:latin typeface="Cambria Math" panose="02040503050406030204" pitchFamily="18" charset="0"/>
                                  </a:rPr>
                                  <m:t>2</m:t>
                                </m:r>
                              </m:sup>
                            </m:sSup>
                            <m:r>
                              <a:rPr lang="de-DE" sz="5400" b="0" i="1" smtClean="0">
                                <a:latin typeface="Cambria Math" panose="02040503050406030204" pitchFamily="18" charset="0"/>
                              </a:rPr>
                              <m:t>+</m:t>
                            </m:r>
                            <m:sSup>
                              <m:sSupPr>
                                <m:ctrlPr>
                                  <a:rPr lang="de-DE" sz="5400" i="1">
                                    <a:latin typeface="Cambria Math" panose="02040503050406030204" pitchFamily="18" charset="0"/>
                                  </a:rPr>
                                </m:ctrlPr>
                              </m:sSupPr>
                              <m:e>
                                <m:d>
                                  <m:dPr>
                                    <m:ctrlPr>
                                      <a:rPr lang="de-DE" sz="5400" i="1">
                                        <a:latin typeface="Cambria Math" panose="02040503050406030204" pitchFamily="18" charset="0"/>
                                      </a:rPr>
                                    </m:ctrlPr>
                                  </m:dPr>
                                  <m:e>
                                    <m:r>
                                      <a:rPr lang="de-DE" sz="5400" b="0" i="1" smtClean="0">
                                        <a:latin typeface="Cambria Math" panose="02040503050406030204" pitchFamily="18" charset="0"/>
                                      </a:rPr>
                                      <m:t>𝑛</m:t>
                                    </m:r>
                                    <m:r>
                                      <a:rPr lang="de-DE" sz="5400" b="0" i="1" smtClean="0">
                                        <a:latin typeface="Cambria Math" panose="02040503050406030204" pitchFamily="18" charset="0"/>
                                      </a:rPr>
                                      <m:t>/2</m:t>
                                    </m:r>
                                  </m:e>
                                </m:d>
                              </m:e>
                              <m:sup>
                                <m:r>
                                  <a:rPr lang="de-DE" sz="5400" i="1">
                                    <a:latin typeface="Cambria Math" panose="02040503050406030204" pitchFamily="18" charset="0"/>
                                  </a:rPr>
                                  <m:t>2</m:t>
                                </m:r>
                              </m:sup>
                            </m:sSup>
                          </m:e>
                        </m:d>
                      </m:e>
                      <m:sup>
                        <m:r>
                          <a:rPr lang="de-DE" sz="5400" b="0" i="1" smtClean="0">
                            <a:latin typeface="Cambria Math" panose="02040503050406030204" pitchFamily="18" charset="0"/>
                          </a:rPr>
                          <m:t>−0.5</m:t>
                        </m:r>
                      </m:sup>
                    </m:sSup>
                  </m:oMath>
                </a14:m>
                <a:r>
                  <a:rPr lang="de-DE" sz="5400" dirty="0" smtClean="0"/>
                  <a:t>   Eq. 1</a:t>
                </a:r>
                <a:endParaRPr lang="de-DE" sz="5400" dirty="0"/>
              </a:p>
            </p:txBody>
          </p:sp>
        </mc:Choice>
        <mc:Fallback xmlns="">
          <p:sp>
            <p:nvSpPr>
              <p:cNvPr id="27" name="Textfeld 26"/>
              <p:cNvSpPr txBox="1">
                <a:spLocks noRot="1" noChangeAspect="1" noMove="1" noResize="1" noEditPoints="1" noAdjustHandles="1" noChangeArrowheads="1" noChangeShapeType="1" noTextEdit="1"/>
              </p:cNvSpPr>
              <p:nvPr/>
            </p:nvSpPr>
            <p:spPr>
              <a:xfrm>
                <a:off x="18792368" y="27517350"/>
                <a:ext cx="11486863" cy="932691"/>
              </a:xfrm>
              <a:prstGeom prst="rect">
                <a:avLst/>
              </a:prstGeom>
              <a:blipFill>
                <a:blip r:embed="rId7"/>
                <a:stretch>
                  <a:fillRect t="-16340" r="-1858" b="-39869"/>
                </a:stretch>
              </a:blipFill>
            </p:spPr>
            <p:txBody>
              <a:bodyPr/>
              <a:lstStyle/>
              <a:p>
                <a:r>
                  <a:rPr lang="de-DE">
                    <a:noFill/>
                  </a:rPr>
                  <a:t> </a:t>
                </a:r>
              </a:p>
            </p:txBody>
          </p:sp>
        </mc:Fallback>
      </mc:AlternateContent>
      <p:pic>
        <p:nvPicPr>
          <p:cNvPr id="32" name="Grafik 3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5011623" y="29975689"/>
            <a:ext cx="6706491" cy="5098147"/>
          </a:xfrm>
          <a:prstGeom prst="rect">
            <a:avLst/>
          </a:prstGeom>
        </p:spPr>
      </p:pic>
      <p:sp>
        <p:nvSpPr>
          <p:cNvPr id="33" name="Textfeld 32"/>
          <p:cNvSpPr txBox="1"/>
          <p:nvPr/>
        </p:nvSpPr>
        <p:spPr>
          <a:xfrm>
            <a:off x="28266834" y="34543238"/>
            <a:ext cx="1014701" cy="256480"/>
          </a:xfrm>
          <a:prstGeom prst="rect">
            <a:avLst/>
          </a:prstGeom>
          <a:noFill/>
        </p:spPr>
        <p:txBody>
          <a:bodyPr wrap="none" lIns="0" tIns="0" rIns="0" bIns="0" rtlCol="0">
            <a:spAutoFit/>
          </a:bodyPr>
          <a:lstStyle/>
          <a:p>
            <a:pPr algn="l">
              <a:lnSpc>
                <a:spcPts val="1960"/>
              </a:lnSpc>
              <a:buClr>
                <a:schemeClr val="accent1"/>
              </a:buClr>
            </a:pPr>
            <a:r>
              <a:rPr lang="de-DE" sz="2800" dirty="0" smtClean="0"/>
              <a:t>z (mm)</a:t>
            </a:r>
          </a:p>
        </p:txBody>
      </p:sp>
      <p:sp>
        <p:nvSpPr>
          <p:cNvPr id="34" name="Textfeld 33"/>
          <p:cNvSpPr txBox="1"/>
          <p:nvPr/>
        </p:nvSpPr>
        <p:spPr>
          <a:xfrm rot="16200000">
            <a:off x="25101599" y="32194828"/>
            <a:ext cx="758221" cy="256480"/>
          </a:xfrm>
          <a:prstGeom prst="rect">
            <a:avLst/>
          </a:prstGeom>
          <a:noFill/>
        </p:spPr>
        <p:txBody>
          <a:bodyPr wrap="none" lIns="0" tIns="0" rIns="0" bIns="0" rtlCol="0">
            <a:spAutoFit/>
          </a:bodyPr>
          <a:lstStyle/>
          <a:p>
            <a:pPr algn="l">
              <a:lnSpc>
                <a:spcPts val="1960"/>
              </a:lnSpc>
              <a:buClr>
                <a:schemeClr val="accent1"/>
              </a:buClr>
            </a:pPr>
            <a:r>
              <a:rPr lang="de-DE" sz="2800" dirty="0"/>
              <a:t>t</a:t>
            </a:r>
            <a:r>
              <a:rPr lang="de-DE" sz="2800" dirty="0" smtClean="0"/>
              <a:t> (µs)</a:t>
            </a:r>
          </a:p>
        </p:txBody>
      </p:sp>
      <p:sp>
        <p:nvSpPr>
          <p:cNvPr id="35" name="Textfeld 34"/>
          <p:cNvSpPr txBox="1"/>
          <p:nvPr/>
        </p:nvSpPr>
        <p:spPr>
          <a:xfrm>
            <a:off x="30449321" y="30440006"/>
            <a:ext cx="439223" cy="256480"/>
          </a:xfrm>
          <a:prstGeom prst="rect">
            <a:avLst/>
          </a:prstGeom>
          <a:noFill/>
        </p:spPr>
        <p:txBody>
          <a:bodyPr wrap="none" lIns="0" tIns="0" rIns="0" bIns="0" rtlCol="0">
            <a:spAutoFit/>
          </a:bodyPr>
          <a:lstStyle/>
          <a:p>
            <a:pPr algn="l">
              <a:lnSpc>
                <a:spcPts val="1960"/>
              </a:lnSpc>
              <a:buClr>
                <a:schemeClr val="accent1"/>
              </a:buClr>
            </a:pPr>
            <a:r>
              <a:rPr lang="de-DE" sz="2800" dirty="0" smtClean="0"/>
              <a:t>5%</a:t>
            </a:r>
          </a:p>
        </p:txBody>
      </p:sp>
      <p:sp>
        <p:nvSpPr>
          <p:cNvPr id="36" name="Textfeld 35"/>
          <p:cNvSpPr txBox="1"/>
          <p:nvPr/>
        </p:nvSpPr>
        <p:spPr>
          <a:xfrm>
            <a:off x="29401284" y="30434006"/>
            <a:ext cx="621965" cy="256480"/>
          </a:xfrm>
          <a:prstGeom prst="rect">
            <a:avLst/>
          </a:prstGeom>
          <a:noFill/>
        </p:spPr>
        <p:txBody>
          <a:bodyPr wrap="none" lIns="0" tIns="0" rIns="0" bIns="0" rtlCol="0">
            <a:spAutoFit/>
          </a:bodyPr>
          <a:lstStyle/>
          <a:p>
            <a:pPr algn="l">
              <a:lnSpc>
                <a:spcPts val="1960"/>
              </a:lnSpc>
              <a:buClr>
                <a:schemeClr val="accent1"/>
              </a:buClr>
            </a:pPr>
            <a:r>
              <a:rPr lang="de-DE" sz="2800" dirty="0" smtClean="0"/>
              <a:t>10%</a:t>
            </a:r>
          </a:p>
        </p:txBody>
      </p:sp>
      <p:sp>
        <p:nvSpPr>
          <p:cNvPr id="37" name="Textfeld 36"/>
          <p:cNvSpPr txBox="1"/>
          <p:nvPr/>
        </p:nvSpPr>
        <p:spPr>
          <a:xfrm>
            <a:off x="28405708" y="30440006"/>
            <a:ext cx="621965" cy="256480"/>
          </a:xfrm>
          <a:prstGeom prst="rect">
            <a:avLst/>
          </a:prstGeom>
          <a:noFill/>
        </p:spPr>
        <p:txBody>
          <a:bodyPr wrap="none" lIns="0" tIns="0" rIns="0" bIns="0" rtlCol="0">
            <a:spAutoFit/>
          </a:bodyPr>
          <a:lstStyle/>
          <a:p>
            <a:pPr algn="l">
              <a:lnSpc>
                <a:spcPts val="1960"/>
              </a:lnSpc>
              <a:buClr>
                <a:schemeClr val="accent1"/>
              </a:buClr>
            </a:pPr>
            <a:r>
              <a:rPr lang="de-DE" sz="2800" dirty="0" smtClean="0"/>
              <a:t>15%</a:t>
            </a:r>
          </a:p>
        </p:txBody>
      </p:sp>
      <p:sp>
        <p:nvSpPr>
          <p:cNvPr id="38" name="Textfeld 37"/>
          <p:cNvSpPr txBox="1"/>
          <p:nvPr/>
        </p:nvSpPr>
        <p:spPr>
          <a:xfrm>
            <a:off x="27421725" y="30434006"/>
            <a:ext cx="621965" cy="256480"/>
          </a:xfrm>
          <a:prstGeom prst="rect">
            <a:avLst/>
          </a:prstGeom>
          <a:noFill/>
        </p:spPr>
        <p:txBody>
          <a:bodyPr wrap="none" lIns="0" tIns="0" rIns="0" bIns="0" rtlCol="0">
            <a:spAutoFit/>
          </a:bodyPr>
          <a:lstStyle/>
          <a:p>
            <a:pPr algn="l">
              <a:lnSpc>
                <a:spcPts val="1960"/>
              </a:lnSpc>
              <a:buClr>
                <a:schemeClr val="accent1"/>
              </a:buClr>
            </a:pPr>
            <a:r>
              <a:rPr lang="de-DE" sz="2800" dirty="0" smtClean="0"/>
              <a:t>20%</a:t>
            </a:r>
          </a:p>
        </p:txBody>
      </p:sp>
      <p:sp>
        <p:nvSpPr>
          <p:cNvPr id="39" name="Textfeld 38"/>
          <p:cNvSpPr txBox="1"/>
          <p:nvPr/>
        </p:nvSpPr>
        <p:spPr>
          <a:xfrm>
            <a:off x="26458285" y="30440006"/>
            <a:ext cx="621965" cy="256480"/>
          </a:xfrm>
          <a:prstGeom prst="rect">
            <a:avLst/>
          </a:prstGeom>
          <a:noFill/>
        </p:spPr>
        <p:txBody>
          <a:bodyPr wrap="none" lIns="0" tIns="0" rIns="0" bIns="0" rtlCol="0">
            <a:spAutoFit/>
          </a:bodyPr>
          <a:lstStyle/>
          <a:p>
            <a:pPr algn="l">
              <a:lnSpc>
                <a:spcPts val="1960"/>
              </a:lnSpc>
              <a:buClr>
                <a:schemeClr val="accent1"/>
              </a:buClr>
            </a:pPr>
            <a:r>
              <a:rPr lang="de-DE" sz="2800" dirty="0"/>
              <a:t>2</a:t>
            </a:r>
            <a:r>
              <a:rPr lang="de-DE" sz="2800" dirty="0" smtClean="0"/>
              <a:t>5%</a:t>
            </a:r>
          </a:p>
        </p:txBody>
      </p:sp>
      <p:sp>
        <p:nvSpPr>
          <p:cNvPr id="40" name="Textfeld 39"/>
          <p:cNvSpPr txBox="1"/>
          <p:nvPr/>
        </p:nvSpPr>
        <p:spPr>
          <a:xfrm>
            <a:off x="25619505" y="30434006"/>
            <a:ext cx="621965" cy="256480"/>
          </a:xfrm>
          <a:prstGeom prst="rect">
            <a:avLst/>
          </a:prstGeom>
          <a:noFill/>
        </p:spPr>
        <p:txBody>
          <a:bodyPr wrap="none" lIns="0" tIns="0" rIns="0" bIns="0" rtlCol="0">
            <a:spAutoFit/>
          </a:bodyPr>
          <a:lstStyle/>
          <a:p>
            <a:pPr algn="l">
              <a:lnSpc>
                <a:spcPts val="1960"/>
              </a:lnSpc>
              <a:buClr>
                <a:schemeClr val="accent1"/>
              </a:buClr>
            </a:pPr>
            <a:r>
              <a:rPr lang="de-DE" sz="2800" dirty="0" smtClean="0"/>
              <a:t>30%</a:t>
            </a:r>
          </a:p>
        </p:txBody>
      </p:sp>
      <p:sp>
        <p:nvSpPr>
          <p:cNvPr id="41" name="Textfeld 40"/>
          <p:cNvSpPr txBox="1"/>
          <p:nvPr/>
        </p:nvSpPr>
        <p:spPr>
          <a:xfrm>
            <a:off x="30866351" y="30250469"/>
            <a:ext cx="873957" cy="523220"/>
          </a:xfrm>
          <a:prstGeom prst="rect">
            <a:avLst/>
          </a:prstGeom>
          <a:noFill/>
        </p:spPr>
        <p:txBody>
          <a:bodyPr wrap="none" rtlCol="0">
            <a:spAutoFit/>
          </a:bodyPr>
          <a:lstStyle/>
          <a:p>
            <a:r>
              <a:rPr lang="de-DE" sz="2800" dirty="0" smtClean="0"/>
              <a:t>WTR</a:t>
            </a:r>
            <a:endParaRPr lang="de-DE" sz="2800" dirty="0"/>
          </a:p>
        </p:txBody>
      </p:sp>
    </p:spTree>
    <p:extLst>
      <p:ext uri="{BB962C8B-B14F-4D97-AF65-F5344CB8AC3E}">
        <p14:creationId xmlns:p14="http://schemas.microsoft.com/office/powerpoint/2010/main" val="362717132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0</TotalTime>
  <Words>463</Words>
  <Application>Microsoft Office PowerPoint</Application>
  <PresentationFormat>Benutzerdefiniert</PresentationFormat>
  <Paragraphs>26</Paragraphs>
  <Slides>1</Slides>
  <Notes>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1</vt:i4>
      </vt:variant>
    </vt:vector>
  </HeadingPairs>
  <TitlesOfParts>
    <vt:vector size="6" baseType="lpstr">
      <vt:lpstr>Arial</vt:lpstr>
      <vt:lpstr>Calibri</vt:lpstr>
      <vt:lpstr>Calibri Light</vt:lpstr>
      <vt:lpstr>Cambria Math</vt:lpstr>
      <vt:lpstr>Office Theme</vt:lpstr>
      <vt:lpstr>Enhanced corrosion detection with Guided Waves (GW)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Thieltges, Sascha Benjamin</cp:lastModifiedBy>
  <cp:revision>124</cp:revision>
  <cp:lastPrinted>2023-01-06T15:48:30Z</cp:lastPrinted>
  <dcterms:created xsi:type="dcterms:W3CDTF">2023-01-03T14:57:49Z</dcterms:created>
  <dcterms:modified xsi:type="dcterms:W3CDTF">2024-08-30T20:48:05Z</dcterms:modified>
</cp:coreProperties>
</file>