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207" autoAdjust="0"/>
    <p:restoredTop sz="96283" autoAdjust="0"/>
  </p:normalViewPr>
  <p:slideViewPr>
    <p:cSldViewPr snapToGrid="0">
      <p:cViewPr varScale="1">
        <p:scale>
          <a:sx n="18" d="100"/>
          <a:sy n="18" d="100"/>
        </p:scale>
        <p:origin x="300" y="5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8/30/2024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8/30/2024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8/30/2024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dirty="0"/>
              <a:t>Induced Voltage of Overhead De-energized Transmission Lines</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en-US" dirty="0"/>
              <a:t>Susan Han</a:t>
            </a:r>
            <a:r>
              <a:rPr lang="en-US" baseline="30000" dirty="0"/>
              <a:t>1</a:t>
            </a:r>
            <a:r>
              <a:rPr lang="en-US" dirty="0"/>
              <a:t>, Matthew Davis</a:t>
            </a:r>
            <a:r>
              <a:rPr lang="en-US" baseline="30000" dirty="0"/>
              <a:t>1</a:t>
            </a:r>
            <a:r>
              <a:rPr lang="en-US" dirty="0"/>
              <a:t>, Jonathan Glassman</a:t>
            </a:r>
            <a:r>
              <a:rPr lang="en-US" baseline="30000" dirty="0"/>
              <a:t>2</a:t>
            </a:r>
          </a:p>
          <a:p>
            <a:pPr marL="742950" indent="-742950">
              <a:spcBef>
                <a:spcPts val="0"/>
              </a:spcBef>
              <a:buAutoNum type="arabicPeriod"/>
            </a:pPr>
            <a:r>
              <a:rPr lang="en-US" dirty="0"/>
              <a:t>Electrical Engineering and Computer Science Practice, Exponent, Inc.</a:t>
            </a:r>
          </a:p>
          <a:p>
            <a:pPr marL="742950" indent="-742950">
              <a:spcBef>
                <a:spcPts val="0"/>
              </a:spcBef>
              <a:buAutoNum type="arabicPeriod"/>
            </a:pPr>
            <a:r>
              <a:rPr lang="en-US" dirty="0"/>
              <a:t>Data Science Practice, Exponent, Inc.</a:t>
            </a:r>
          </a:p>
        </p:txBody>
      </p:sp>
      <p:pic>
        <p:nvPicPr>
          <p:cNvPr id="1116" name="Picture Placeholder 1115">
            <a:extLst>
              <a:ext uri="{FF2B5EF4-FFF2-40B4-BE49-F238E27FC236}">
                <a16:creationId xmlns:a16="http://schemas.microsoft.com/office/drawing/2014/main" id="{7D02B321-ABBF-ABC7-3ED1-191153FDE5C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7044" r="17044"/>
          <a:stretch/>
        </p:blipFill>
        <p:spPr>
          <a:xfrm>
            <a:off x="0" y="-33338"/>
            <a:ext cx="12557125" cy="12209463"/>
          </a:xfrm>
        </p:spPr>
      </p:pic>
      <mc:AlternateContent xmlns:mc="http://schemas.openxmlformats.org/markup-compatibility/2006" xmlns:a14="http://schemas.microsoft.com/office/drawing/2010/main">
        <mc:Choice Requires="a14">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dirty="0"/>
                  <a:t>The induced voltage on the de-energized transmission lines due to the emitted electric fields from nearby energized lines was modeled with</a:t>
                </a:r>
                <a:r>
                  <a:rPr lang="en-US" sz="4400" dirty="0"/>
                  <a:t>:</a:t>
                </a:r>
              </a:p>
              <a:p>
                <a:pPr/>
                <a14:m>
                  <m:oMathPara xmlns:m="http://schemas.openxmlformats.org/officeDocument/2006/math">
                    <m:oMathParaPr>
                      <m:jc m:val="centerGroup"/>
                    </m:oMathParaPr>
                    <m:oMath xmlns:m="http://schemas.openxmlformats.org/officeDocument/2006/math">
                      <m:r>
                        <m:rPr>
                          <m:sty m:val="p"/>
                        </m:rPr>
                        <a:rPr lang="de-DE" sz="4400">
                          <a:latin typeface="Cambria Math" panose="02040503050406030204" pitchFamily="18" charset="0"/>
                        </a:rPr>
                        <m:t>∇</m:t>
                      </m:r>
                      <m:r>
                        <a:rPr lang="de-DE" sz="4400" i="1" smtClean="0">
                          <a:latin typeface="Cambria Math" panose="02040503050406030204" pitchFamily="18" charset="0"/>
                          <a:ea typeface="Cambria Math" panose="02040503050406030204" pitchFamily="18" charset="0"/>
                        </a:rPr>
                        <m:t>∙</m:t>
                      </m:r>
                      <m:d>
                        <m:dPr>
                          <m:ctrlPr>
                            <a:rPr lang="de-DE" sz="4400" i="1">
                              <a:latin typeface="Cambria Math" panose="02040503050406030204" pitchFamily="18" charset="0"/>
                            </a:rPr>
                          </m:ctrlPr>
                        </m:dPr>
                        <m:e>
                          <m:r>
                            <a:rPr lang="en-US" sz="4400" b="0" i="1" smtClean="0">
                              <a:latin typeface="Cambria Math" panose="02040503050406030204" pitchFamily="18" charset="0"/>
                            </a:rPr>
                            <m:t>−</m:t>
                          </m:r>
                          <m:sSub>
                            <m:sSubPr>
                              <m:ctrlPr>
                                <a:rPr lang="en-US" sz="4400" b="0" i="1" smtClean="0">
                                  <a:latin typeface="Cambria Math" panose="02040503050406030204" pitchFamily="18" charset="0"/>
                                </a:rPr>
                              </m:ctrlPr>
                            </m:sSubPr>
                            <m:e>
                              <m:r>
                                <a:rPr lang="en-US" sz="4400" b="0" i="1" smtClean="0">
                                  <a:latin typeface="Cambria Math" panose="02040503050406030204" pitchFamily="18" charset="0"/>
                                  <a:ea typeface="Cambria Math" panose="02040503050406030204" pitchFamily="18" charset="0"/>
                                </a:rPr>
                                <m:t>𝜀</m:t>
                              </m:r>
                            </m:e>
                            <m:sub>
                              <m:r>
                                <a:rPr lang="en-US" sz="4400" b="0" i="1" smtClean="0">
                                  <a:latin typeface="Cambria Math" panose="02040503050406030204" pitchFamily="18" charset="0"/>
                                </a:rPr>
                                <m:t>0</m:t>
                              </m:r>
                            </m:sub>
                          </m:sSub>
                          <m:sSub>
                            <m:sSubPr>
                              <m:ctrlPr>
                                <a:rPr lang="en-US" sz="4400" i="1">
                                  <a:latin typeface="Cambria Math" panose="02040503050406030204" pitchFamily="18" charset="0"/>
                                </a:rPr>
                              </m:ctrlPr>
                            </m:sSubPr>
                            <m:e>
                              <m:r>
                                <a:rPr lang="en-US" sz="4400" i="1">
                                  <a:latin typeface="Cambria Math" panose="02040503050406030204" pitchFamily="18" charset="0"/>
                                  <a:ea typeface="Cambria Math" panose="02040503050406030204" pitchFamily="18" charset="0"/>
                                </a:rPr>
                                <m:t>𝜀</m:t>
                              </m:r>
                            </m:e>
                            <m:sub>
                              <m:r>
                                <a:rPr lang="en-US" sz="4400" b="0" i="1" smtClean="0">
                                  <a:latin typeface="Cambria Math" panose="02040503050406030204" pitchFamily="18" charset="0"/>
                                </a:rPr>
                                <m:t>𝑟</m:t>
                              </m:r>
                            </m:sub>
                          </m:sSub>
                          <m:r>
                            <m:rPr>
                              <m:sty m:val="p"/>
                            </m:rPr>
                            <a:rPr lang="de-DE" sz="4400">
                              <a:latin typeface="Cambria Math" panose="02040503050406030204" pitchFamily="18" charset="0"/>
                            </a:rPr>
                            <m:t>∇</m:t>
                          </m:r>
                          <m:r>
                            <m:rPr>
                              <m:sty m:val="p"/>
                            </m:rPr>
                            <a:rPr lang="en-US" sz="4400" b="0" i="0" smtClean="0">
                              <a:latin typeface="Cambria Math" panose="02040503050406030204" pitchFamily="18" charset="0"/>
                            </a:rPr>
                            <m:t>V</m:t>
                          </m:r>
                        </m:e>
                      </m:d>
                      <m:r>
                        <a:rPr lang="de-DE" sz="4400">
                          <a:latin typeface="Cambria Math" panose="02040503050406030204" pitchFamily="18" charset="0"/>
                        </a:rPr>
                        <m:t>=</m:t>
                      </m:r>
                      <m:r>
                        <m:rPr>
                          <m:sty m:val="p"/>
                        </m:rPr>
                        <a:rPr lang="el-GR" sz="4400" i="1" smtClean="0">
                          <a:latin typeface="Cambria Math" panose="02040503050406030204" pitchFamily="18" charset="0"/>
                          <a:ea typeface="Cambria Math" panose="02040503050406030204" pitchFamily="18" charset="0"/>
                        </a:rPr>
                        <m:t>ρ</m:t>
                      </m:r>
                    </m:oMath>
                  </m:oMathPara>
                </a14:m>
                <a:endParaRPr lang="en-US" sz="4400" dirty="0"/>
              </a:p>
              <a:p>
                <a:r>
                  <a:rPr lang="en-US" dirty="0"/>
                  <a:t>The induced voltage due to the emitted magnetic fields was modeled with ‘s law</a:t>
                </a:r>
              </a:p>
              <a:p>
                <a:pPr/>
                <a14:m>
                  <m:oMathPara xmlns:m="http://schemas.openxmlformats.org/officeDocument/2006/math">
                    <m:oMathParaPr>
                      <m:jc m:val="centerGroup"/>
                    </m:oMathParaPr>
                    <m:oMath xmlns:m="http://schemas.openxmlformats.org/officeDocument/2006/math">
                      <m:r>
                        <a:rPr lang="en-US" sz="4000" b="0" i="0" smtClean="0">
                          <a:latin typeface="Cambria Math" panose="02040503050406030204" pitchFamily="18" charset="0"/>
                        </a:rPr>
                        <m:t>(</m:t>
                      </m:r>
                      <m:r>
                        <m:rPr>
                          <m:sty m:val="p"/>
                        </m:rPr>
                        <a:rPr lang="en-US" sz="4000" b="0" i="0" smtClean="0">
                          <a:latin typeface="Cambria Math" panose="02040503050406030204" pitchFamily="18" charset="0"/>
                        </a:rPr>
                        <m:t>j</m:t>
                      </m:r>
                      <m:r>
                        <m:rPr>
                          <m:sty m:val="p"/>
                        </m:rPr>
                        <a:rPr lang="el-GR" sz="4000" b="0" i="1" smtClean="0">
                          <a:latin typeface="Cambria Math" panose="02040503050406030204" pitchFamily="18" charset="0"/>
                          <a:ea typeface="Cambria Math" panose="02040503050406030204" pitchFamily="18" charset="0"/>
                        </a:rPr>
                        <m:t>ω</m:t>
                      </m:r>
                      <m:r>
                        <a:rPr lang="en-US" sz="4000">
                          <a:latin typeface="Cambria Math" panose="02040503050406030204" pitchFamily="18" charset="0"/>
                        </a:rPr>
                        <m:t>𝜎</m:t>
                      </m:r>
                      <m:r>
                        <a:rPr lang="en-US" sz="4000" b="0" i="0" smtClean="0">
                          <a:latin typeface="Cambria Math" panose="02040503050406030204" pitchFamily="18" charset="0"/>
                        </a:rPr>
                        <m:t>−</m:t>
                      </m:r>
                      <m:sSup>
                        <m:sSupPr>
                          <m:ctrlPr>
                            <a:rPr lang="en-US" sz="4000" b="0" i="1" smtClean="0">
                              <a:latin typeface="Cambria Math" panose="02040503050406030204" pitchFamily="18" charset="0"/>
                            </a:rPr>
                          </m:ctrlPr>
                        </m:sSupPr>
                        <m:e>
                          <m:r>
                            <a:rPr lang="en-US" sz="4000" b="0" i="1" smtClean="0">
                              <a:latin typeface="Cambria Math" panose="02040503050406030204" pitchFamily="18" charset="0"/>
                              <a:ea typeface="Cambria Math" panose="02040503050406030204" pitchFamily="18" charset="0"/>
                            </a:rPr>
                            <m:t>𝜔</m:t>
                          </m:r>
                        </m:e>
                        <m:sup>
                          <m:r>
                            <a:rPr lang="en-US" sz="4000" b="0" i="1" smtClean="0">
                              <a:latin typeface="Cambria Math" panose="02040503050406030204" pitchFamily="18" charset="0"/>
                            </a:rPr>
                            <m:t>2</m:t>
                          </m:r>
                        </m:sup>
                      </m:sSup>
                      <m:sSub>
                        <m:sSubPr>
                          <m:ctrlPr>
                            <a:rPr lang="en-US" sz="4000" i="1">
                              <a:latin typeface="Cambria Math" panose="02040503050406030204" pitchFamily="18" charset="0"/>
                            </a:rPr>
                          </m:ctrlPr>
                        </m:sSubPr>
                        <m:e>
                          <m:r>
                            <a:rPr lang="en-US" sz="4000" i="1">
                              <a:latin typeface="Cambria Math" panose="02040503050406030204" pitchFamily="18" charset="0"/>
                              <a:ea typeface="Cambria Math" panose="02040503050406030204" pitchFamily="18" charset="0"/>
                            </a:rPr>
                            <m:t>𝜀</m:t>
                          </m:r>
                        </m:e>
                        <m:sub>
                          <m:r>
                            <a:rPr lang="en-US" sz="4000" i="1">
                              <a:latin typeface="Cambria Math" panose="02040503050406030204" pitchFamily="18" charset="0"/>
                            </a:rPr>
                            <m:t>0</m:t>
                          </m:r>
                        </m:sub>
                      </m:sSub>
                      <m:r>
                        <a:rPr lang="en-US" sz="4000" b="0" i="0" smtClean="0">
                          <a:latin typeface="Cambria Math" panose="02040503050406030204" pitchFamily="18" charset="0"/>
                        </a:rPr>
                        <m:t>)</m:t>
                      </m:r>
                      <m:r>
                        <m:rPr>
                          <m:sty m:val="p"/>
                        </m:rPr>
                        <a:rPr lang="en-US" sz="4000" b="0" i="0" smtClean="0">
                          <a:latin typeface="Cambria Math" panose="02040503050406030204" pitchFamily="18" charset="0"/>
                        </a:rPr>
                        <m:t>A</m:t>
                      </m:r>
                      <m:r>
                        <a:rPr lang="de-DE" sz="4000">
                          <a:latin typeface="Cambria Math" panose="02040503050406030204" pitchFamily="18" charset="0"/>
                        </a:rPr>
                        <m:t>+</m:t>
                      </m:r>
                      <m:r>
                        <m:rPr>
                          <m:sty m:val="p"/>
                        </m:rPr>
                        <a:rPr lang="de-DE" sz="4000">
                          <a:latin typeface="Cambria Math" panose="02040503050406030204" pitchFamily="18" charset="0"/>
                        </a:rPr>
                        <m:t>∇</m:t>
                      </m:r>
                      <m:r>
                        <a:rPr lang="de-DE" sz="4000">
                          <a:latin typeface="Cambria Math" panose="02040503050406030204" pitchFamily="18" charset="0"/>
                        </a:rPr>
                        <m:t>×</m:t>
                      </m:r>
                      <m:d>
                        <m:dPr>
                          <m:ctrlPr>
                            <a:rPr lang="de-DE" sz="4000" i="1">
                              <a:latin typeface="Cambria Math" panose="02040503050406030204" pitchFamily="18" charset="0"/>
                            </a:rPr>
                          </m:ctrlPr>
                        </m:dPr>
                        <m:e>
                          <m:f>
                            <m:fPr>
                              <m:ctrlPr>
                                <a:rPr lang="de-DE" sz="4000" i="1">
                                  <a:latin typeface="Cambria Math" panose="02040503050406030204" pitchFamily="18" charset="0"/>
                                </a:rPr>
                              </m:ctrlPr>
                            </m:fPr>
                            <m:num>
                              <m:r>
                                <a:rPr lang="de-DE" sz="4000">
                                  <a:latin typeface="Cambria Math" panose="02040503050406030204" pitchFamily="18" charset="0"/>
                                </a:rPr>
                                <m:t>1</m:t>
                              </m:r>
                            </m:num>
                            <m:den>
                              <m:r>
                                <a:rPr lang="de-DE" sz="4000">
                                  <a:latin typeface="Cambria Math" panose="02040503050406030204" pitchFamily="18" charset="0"/>
                                </a:rPr>
                                <m:t>𝜇</m:t>
                              </m:r>
                            </m:den>
                          </m:f>
                          <m:r>
                            <m:rPr>
                              <m:sty m:val="p"/>
                            </m:rPr>
                            <a:rPr lang="de-DE" sz="4000">
                              <a:latin typeface="Cambria Math" panose="02040503050406030204" pitchFamily="18" charset="0"/>
                            </a:rPr>
                            <m:t>∇</m:t>
                          </m:r>
                          <m:r>
                            <a:rPr lang="de-DE" sz="4000">
                              <a:latin typeface="Cambria Math" panose="02040503050406030204" pitchFamily="18" charset="0"/>
                            </a:rPr>
                            <m:t>×</m:t>
                          </m:r>
                          <m:r>
                            <a:rPr lang="de-DE" sz="4000">
                              <a:latin typeface="Cambria Math" panose="02040503050406030204" pitchFamily="18" charset="0"/>
                            </a:rPr>
                            <m:t>𝑨</m:t>
                          </m:r>
                        </m:e>
                      </m:d>
                      <m:r>
                        <a:rPr lang="de-DE" sz="4000">
                          <a:latin typeface="Cambria Math" panose="02040503050406030204" pitchFamily="18" charset="0"/>
                        </a:rPr>
                        <m:t>=</m:t>
                      </m:r>
                      <m:r>
                        <m:rPr>
                          <m:sty m:val="p"/>
                        </m:rPr>
                        <a:rPr lang="en-US" sz="4000" b="0" i="0" smtClean="0">
                          <a:latin typeface="Cambria Math" panose="02040503050406030204" pitchFamily="18" charset="0"/>
                        </a:rPr>
                        <m:t>J</m:t>
                      </m:r>
                    </m:oMath>
                  </m:oMathPara>
                </a14:m>
                <a:endParaRPr lang="en-US" sz="4000" dirty="0"/>
              </a:p>
              <a:p>
                <a:r>
                  <a:rPr lang="en-US" dirty="0"/>
                  <a:t>The distance between the energized and de-energized lines, phase configuration, height above ground level, and line angle were examined. </a:t>
                </a:r>
              </a:p>
            </p:txBody>
          </p:sp>
        </mc:Choice>
        <mc:Fallback xmlns="">
          <p:sp>
            <p:nvSpPr>
              <p:cNvPr id="6" name="Text Placeholder 5">
                <a:extLst>
                  <a:ext uri="{FF2B5EF4-FFF2-40B4-BE49-F238E27FC236}">
                    <a16:creationId xmlns:a16="http://schemas.microsoft.com/office/drawing/2014/main" id="{231C6298-FDF9-47FA-8627-A8259918CF73}"/>
                  </a:ext>
                </a:extLst>
              </p:cNvPr>
              <p:cNvSpPr>
                <a:spLocks noGrp="1" noRot="1" noChangeAspect="1" noMove="1" noResize="1" noEditPoints="1" noAdjustHandles="1" noChangeArrowheads="1" noChangeShapeType="1" noTextEdit="1"/>
              </p:cNvSpPr>
              <p:nvPr>
                <p:ph type="body" sz="quarter" idx="23"/>
              </p:nvPr>
            </p:nvSpPr>
            <p:spPr>
              <a:blipFill>
                <a:blip r:embed="rId3"/>
                <a:stretch>
                  <a:fillRect l="-1366" t="-2489" r="-683"/>
                </a:stretch>
              </a:blipFill>
            </p:spPr>
            <p:txBody>
              <a:bodyPr/>
              <a:lstStyle/>
              <a:p>
                <a:r>
                  <a:rPr lang="en-US">
                    <a:noFill/>
                  </a:rPr>
                  <a:t> </a:t>
                </a:r>
              </a:p>
            </p:txBody>
          </p:sp>
        </mc:Fallback>
      </mc:AlternateContent>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DengXian" panose="02010600030101010101" pitchFamily="2" charset="-122"/>
                <a:cs typeface="Times New Roman" panose="02020603050405020304" pitchFamily="18" charset="0"/>
              </a:rPr>
              <a:t>1. Golder Associates Inc. Induced Voltage and Current Report - A Review of Public Hazards Associated with High-Voltage Transmission Lines. Oregon Department of Energy. 073-99810-29 and 073-99810-31, 2013.</a:t>
            </a:r>
          </a:p>
          <a:p>
            <a:pPr marL="0" marR="0">
              <a:lnSpc>
                <a:spcPct val="107000"/>
              </a:lnSpc>
              <a:spcBef>
                <a:spcPts val="0"/>
              </a:spcBef>
              <a:spcAft>
                <a:spcPts val="800"/>
              </a:spcAft>
            </a:pPr>
            <a:r>
              <a:rPr lang="en-US" sz="1800" kern="100" dirty="0">
                <a:effectLst/>
                <a:latin typeface="Calibri" panose="020F0502020204030204" pitchFamily="34" charset="0"/>
                <a:ea typeface="DengXian" panose="02010600030101010101" pitchFamily="2" charset="-122"/>
                <a:cs typeface="Times New Roman" panose="02020603050405020304" pitchFamily="18" charset="0"/>
              </a:rPr>
              <a:t>2. Allen </a:t>
            </a:r>
            <a:r>
              <a:rPr lang="en-US" sz="1800" kern="100" dirty="0" err="1">
                <a:effectLst/>
                <a:latin typeface="Calibri" panose="020F0502020204030204" pitchFamily="34" charset="0"/>
                <a:ea typeface="DengXian" panose="02010600030101010101" pitchFamily="2" charset="-122"/>
                <a:cs typeface="Times New Roman" panose="02020603050405020304" pitchFamily="18" charset="0"/>
              </a:rPr>
              <a:t>Taflove</a:t>
            </a:r>
            <a:r>
              <a:rPr lang="en-US" sz="1800" kern="100" dirty="0">
                <a:effectLst/>
                <a:latin typeface="Calibri" panose="020F0502020204030204" pitchFamily="34" charset="0"/>
                <a:ea typeface="DengXian" panose="02010600030101010101" pitchFamily="2" charset="-122"/>
                <a:cs typeface="Times New Roman" panose="02020603050405020304" pitchFamily="18" charset="0"/>
              </a:rPr>
              <a:t>, Prediction Method For Buried Pipeline Voltages Due To 60 Hz AC Inductive Coupling. IEEE Transaction on Power Apparatus and Systems, Vol. PAS-98, No. 3, 1979.</a:t>
            </a:r>
          </a:p>
          <a:p>
            <a:pPr marL="0" marR="0">
              <a:lnSpc>
                <a:spcPct val="107000"/>
              </a:lnSpc>
              <a:spcBef>
                <a:spcPts val="0"/>
              </a:spcBef>
              <a:spcAft>
                <a:spcPts val="800"/>
              </a:spcAft>
            </a:pPr>
            <a:r>
              <a:rPr lang="en-US" sz="1800" kern="100" dirty="0">
                <a:effectLst/>
                <a:latin typeface="Calibri" panose="020F0502020204030204" pitchFamily="34" charset="0"/>
                <a:ea typeface="DengXian" panose="02010600030101010101" pitchFamily="2" charset="-122"/>
                <a:cs typeface="Times New Roman" panose="02020603050405020304" pitchFamily="18" charset="0"/>
              </a:rPr>
              <a:t>3. Xuan Wu, et al., Transient Analysis of Inductive Induced Voltage between Power Line and Nearby Pipeline. Electrical Power and Energy Systems. Vol. 84, No. 47-54, 2017.</a:t>
            </a:r>
          </a:p>
          <a:p>
            <a:pPr marL="0" marR="0">
              <a:lnSpc>
                <a:spcPct val="107000"/>
              </a:lnSpc>
              <a:spcBef>
                <a:spcPts val="0"/>
              </a:spcBef>
              <a:spcAft>
                <a:spcPts val="800"/>
              </a:spcAft>
            </a:pPr>
            <a:r>
              <a:rPr lang="en-US" sz="1800" kern="100" dirty="0">
                <a:effectLst/>
                <a:latin typeface="Calibri" panose="020F0502020204030204" pitchFamily="34" charset="0"/>
                <a:ea typeface="DengXian" panose="02010600030101010101" pitchFamily="2" charset="-122"/>
                <a:cs typeface="Times New Roman" panose="02020603050405020304" pitchFamily="18" charset="0"/>
              </a:rPr>
              <a:t>4. Mazen Abdel-Salam, Abdallah Al-</a:t>
            </a:r>
            <a:r>
              <a:rPr lang="en-US" sz="1800" kern="100" dirty="0" err="1">
                <a:effectLst/>
                <a:latin typeface="Calibri" panose="020F0502020204030204" pitchFamily="34" charset="0"/>
                <a:ea typeface="DengXian" panose="02010600030101010101" pitchFamily="2" charset="-122"/>
                <a:cs typeface="Times New Roman" panose="02020603050405020304" pitchFamily="18" charset="0"/>
              </a:rPr>
              <a:t>Shehri</a:t>
            </a:r>
            <a:r>
              <a:rPr lang="en-US" sz="1800" kern="100" dirty="0">
                <a:effectLst/>
                <a:latin typeface="Calibri" panose="020F0502020204030204" pitchFamily="34" charset="0"/>
                <a:ea typeface="DengXian" panose="02010600030101010101" pitchFamily="2" charset="-122"/>
                <a:cs typeface="Times New Roman" panose="02020603050405020304" pitchFamily="18" charset="0"/>
              </a:rPr>
              <a:t>. Induced Voltages on Fence Wires and Pipelines by AC Power Transmission Lines. Vol. 30, No. 2, 1994.</a:t>
            </a:r>
          </a:p>
          <a:p>
            <a:endParaRPr lang="en-US"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dirty="0"/>
              <a:t>Investigate wildfire risks and public hazard by quantifying the voltages induced on de-energized lines from nearby energized lines under a public safety power shutoff situation</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dirty="0"/>
              <a:t>The utility company may shut off power in the overhead transmission or distribution lines as a preventative measure against wildfire risks and to ensure public safety. However, the de-energized transmission lines can still carry energy due to induced voltage from the electric- and magnetic-fields emitted from nearby energized lines, which pose an ignition risk should they fall and contact combustible ground fuels.</a:t>
            </a:r>
          </a:p>
          <a:p>
            <a:r>
              <a:rPr lang="en-US" dirty="0"/>
              <a:t>This presentation discusses the use of COMSOL (Electrostatics, Boundary Elements and Magnetic Fields interfaces in the AC/DC module) to calculate voltages induced on de-energized lines from nearby energized lines using various realistic transmission line configurations. The predicted induced voltage can serve as an input to the electrical and thermal arcing models to calculate of the probability of ignition. </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dirty="0"/>
              <a:t>Figure 1. Phase configuration and spatial arrangement of the realistic transmission lines and their 3D setup in COMSOL.</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dirty="0"/>
              <a:t>Two straight parallel transmission lines were evaluated at various lengths and at varying distances (d) from each other and height (h) above ground. One of the lines is energized to 115 kV while the other is de-energized and floating. The induced voltage on the de-energized floating line is shown in Figure 2 for selected configurations. </a:t>
            </a:r>
          </a:p>
          <a:p>
            <a:r>
              <a:rPr lang="en-US" dirty="0"/>
              <a:t>As the distance between the two transmission lines decreases, the floating voltage on the de-energized line increases quickly. A similar trend in the floating voltage was observed as the distance from the transmission lines to the ground decreases. In most cases, the floating voltage is in the kilo-volts range and increases as the conductor lines extends. </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dirty="0"/>
              <a:t>Figure 2. Floating voltage induced on a de-energized straight transmission line parallel with another transmission line energized to 115 kV. Various factors were investigated. </a:t>
            </a:r>
          </a:p>
        </p:txBody>
      </p:sp>
      <p:pic>
        <p:nvPicPr>
          <p:cNvPr id="1030" name="Picture 6" descr="Exponent-led Consortium Awarded Cyber Security Grant">
            <a:extLst>
              <a:ext uri="{FF2B5EF4-FFF2-40B4-BE49-F238E27FC236}">
                <a16:creationId xmlns:a16="http://schemas.microsoft.com/office/drawing/2014/main" id="{C6752CF7-60B3-1166-CE90-600C84CD777F}"/>
              </a:ext>
            </a:extLst>
          </p:cNvPr>
          <p:cNvPicPr>
            <a:picLocks noGrp="1" noChangeAspect="1" noChangeArrowheads="1"/>
          </p:cNvPicPr>
          <p:nvPr>
            <p:ph type="pic" sz="quarter" idx="31"/>
          </p:nvPr>
        </p:nvPicPr>
        <p:blipFill>
          <a:blip r:embed="rId4">
            <a:extLst>
              <a:ext uri="{28A0092B-C50C-407E-A947-70E740481C1C}">
                <a14:useLocalDpi xmlns:a14="http://schemas.microsoft.com/office/drawing/2010/main" val="0"/>
              </a:ext>
            </a:extLst>
          </a:blip>
          <a:srcRect l="937" r="937"/>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1082" name="Picture Placeholder 1081">
            <a:extLst>
              <a:ext uri="{FF2B5EF4-FFF2-40B4-BE49-F238E27FC236}">
                <a16:creationId xmlns:a16="http://schemas.microsoft.com/office/drawing/2014/main" id="{CE43DEC2-62D7-40C5-4E09-54A489C30BA1}"/>
              </a:ext>
            </a:extLst>
          </p:cNvPr>
          <p:cNvPicPr>
            <a:picLocks noGrp="1" noChangeAspect="1"/>
          </p:cNvPicPr>
          <p:nvPr>
            <p:ph type="pic" sz="quarter" idx="29"/>
          </p:nvPr>
        </p:nvPicPr>
        <p:blipFill>
          <a:blip r:embed="rId5"/>
          <a:srcRect l="949" r="949"/>
          <a:stretch>
            <a:fillRect/>
          </a:stretch>
        </p:blipFill>
        <p:spPr>
          <a:prstGeom prst="rect">
            <a:avLst/>
          </a:prstGeom>
        </p:spPr>
      </p:pic>
      <p:pic>
        <p:nvPicPr>
          <p:cNvPr id="1114" name="Picture Placeholder 1113">
            <a:extLst>
              <a:ext uri="{FF2B5EF4-FFF2-40B4-BE49-F238E27FC236}">
                <a16:creationId xmlns:a16="http://schemas.microsoft.com/office/drawing/2014/main" id="{09DDFF08-74CB-B7BF-0FAD-B883B61B7221}"/>
              </a:ext>
            </a:extLst>
          </p:cNvPr>
          <p:cNvPicPr>
            <a:picLocks noGrp="1" noChangeAspect="1"/>
          </p:cNvPicPr>
          <p:nvPr>
            <p:ph type="pic" sz="quarter" idx="34"/>
          </p:nvPr>
        </p:nvPicPr>
        <p:blipFill>
          <a:blip r:embed="rId6"/>
          <a:srcRect t="899" b="899"/>
          <a:stretch>
            <a:fillRect/>
          </a:stretch>
        </p:blipFill>
        <p:spPr>
          <a:prstGeom prst="rect">
            <a:avLst/>
          </a:prstGeo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1297</TotalTime>
  <Words>581</Words>
  <Application>Microsoft Office PowerPoint</Application>
  <PresentationFormat>Custom</PresentationFormat>
  <Paragraphs>23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Cambria Math</vt:lpstr>
      <vt:lpstr>Office Theme</vt:lpstr>
      <vt:lpstr>Induced Voltage of Overhead De-energized Transmission Lines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Susan Han</cp:lastModifiedBy>
  <cp:revision>121</cp:revision>
  <cp:lastPrinted>2023-01-06T15:48:30Z</cp:lastPrinted>
  <dcterms:created xsi:type="dcterms:W3CDTF">2023-01-03T14:57:49Z</dcterms:created>
  <dcterms:modified xsi:type="dcterms:W3CDTF">2024-08-30T08:23:57Z</dcterms:modified>
</cp:coreProperties>
</file>