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 id="2" name="Matthew Hancock" initials="MH" lastIdx="9" clrIdx="1">
    <p:extLst>
      <p:ext uri="{19B8F6BF-5375-455C-9EA6-DF929625EA0E}">
        <p15:presenceInfo xmlns:p15="http://schemas.microsoft.com/office/powerpoint/2012/main" userId="S::MHancock@veryst.com::98e4f286-f267-4427-a010-7488a10b4b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78" y="-401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8/29/2024</a:t>
            </a:fld>
            <a:endParaRPr lang="en-US" dirty="0"/>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dirty="0"/>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dirty="0"/>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dirty="0"/>
              <a:t>Click icon to add picture</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8/29/2024</a:t>
            </a:fld>
            <a:endParaRPr lang="en-US" dirty="0"/>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aspann@veryst.com" TargetMode="External"/><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7.png"/><Relationship Id="rId5" Type="http://schemas.openxmlformats.org/officeDocument/2006/relationships/image" Target="../media/image4.png"/><Relationship Id="rId10" Type="http://schemas.openxmlformats.org/officeDocument/2006/relationships/hyperlink" Target="mailto:mhancock@veryst.com" TargetMode="External"/><Relationship Id="rId4" Type="http://schemas.openxmlformats.org/officeDocument/2006/relationships/image" Target="../media/image3.png"/><Relationship Id="rId9" Type="http://schemas.openxmlformats.org/officeDocument/2006/relationships/hyperlink" Target="mailto:jbarakat@veryst.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Autofit/>
          </a:bodyPr>
          <a:lstStyle/>
          <a:p>
            <a:r>
              <a:rPr lang="en-US" sz="9000" kern="100" dirty="0">
                <a:effectLst/>
                <a:latin typeface="Calibri" panose="020F0502020204030204" pitchFamily="34" charset="0"/>
                <a:ea typeface="Aptos" panose="020B0004020202020204" pitchFamily="34" charset="0"/>
                <a:cs typeface="Times New Roman" panose="02020603050405020304" pitchFamily="18" charset="0"/>
              </a:rPr>
              <a:t>Deep Neural Network Surrogate Model for Blood Damage Modeling in FDA Hemolysis Benchmark</a:t>
            </a:r>
            <a:endParaRPr lang="en-US" sz="9000"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1687824"/>
            <a:ext cx="16167052" cy="6856707"/>
          </a:xfrm>
        </p:spPr>
        <p:txBody>
          <a:bodyPr/>
          <a:lstStyle/>
          <a:p>
            <a:pPr marL="0" marR="0">
              <a:lnSpc>
                <a:spcPct val="107000"/>
              </a:lnSpc>
              <a:spcBef>
                <a:spcPts val="0"/>
              </a:spcBef>
              <a:spcAft>
                <a:spcPts val="800"/>
              </a:spcAft>
            </a:pPr>
            <a:r>
              <a:rPr lang="en-US" sz="4000" kern="100" dirty="0">
                <a:effectLst/>
                <a:latin typeface="Calibri" panose="020F0502020204030204" pitchFamily="34" charset="0"/>
                <a:ea typeface="Aptos" panose="020B0004020202020204" pitchFamily="34" charset="0"/>
                <a:cs typeface="Times New Roman" panose="02020603050405020304" pitchFamily="18" charset="0"/>
              </a:rPr>
              <a:t>Veryst trained and deployed deep neural network (DNN) surrogate models to provide real-time predictions of velocity and hemolysis. Fluid properties are chosen to match the FDA benchmark protocol published in Herbertson et al.</a:t>
            </a:r>
            <a:r>
              <a:rPr lang="en-US" sz="4000" kern="100" baseline="30000" dirty="0">
                <a:effectLst/>
                <a:latin typeface="Calibri" panose="020F0502020204030204" pitchFamily="34" charset="0"/>
                <a:ea typeface="Aptos" panose="020B0004020202020204" pitchFamily="34" charset="0"/>
                <a:cs typeface="Times New Roman" panose="02020603050405020304" pitchFamily="18" charset="0"/>
              </a:rPr>
              <a:t>2</a:t>
            </a:r>
            <a:r>
              <a:rPr lang="en-US" sz="4000" i="1" kern="100" dirty="0">
                <a:effectLst/>
                <a:latin typeface="Calibri" panose="020F0502020204030204" pitchFamily="34" charset="0"/>
                <a:ea typeface="Aptos" panose="020B0004020202020204" pitchFamily="34" charset="0"/>
                <a:cs typeface="Times New Roman" panose="02020603050405020304" pitchFamily="18" charset="0"/>
              </a:rPr>
              <a:t> </a:t>
            </a:r>
            <a:r>
              <a:rPr lang="en-US" sz="4000" kern="100" dirty="0">
                <a:effectLst/>
                <a:latin typeface="Calibri" panose="020F0502020204030204" pitchFamily="34" charset="0"/>
                <a:ea typeface="Aptos" panose="020B0004020202020204" pitchFamily="34" charset="0"/>
                <a:cs typeface="Times New Roman" panose="02020603050405020304" pitchFamily="18" charset="0"/>
              </a:rPr>
              <a:t>We allow four adjustable input parameters as shown in Figure 1. For the hemolysis model, we computed mean hemolysis across the flow’s exit with a Design of Experiments sample of 9000 simulations. The DNN contained three hidden layers with 20 nodes each using tanh activation functions. Training consisted of 5000 epochs. Our velocity network consisted of a DNN trained on 500 simulations at 3500 epochs with 32 nodes in each of three hidden layers. Velocity training data </a:t>
            </a:r>
            <a:r>
              <a:rPr lang="en-US" sz="4000" kern="100" dirty="0">
                <a:latin typeface="Calibri" panose="020F0502020204030204" pitchFamily="34" charset="0"/>
                <a:ea typeface="Aptos" panose="020B0004020202020204" pitchFamily="34" charset="0"/>
                <a:cs typeface="Times New Roman" panose="02020603050405020304" pitchFamily="18" charset="0"/>
              </a:rPr>
              <a:t>consists of all mesh points after expansion, and we set diverging length=0 to focus on recirculation zones</a:t>
            </a:r>
            <a:r>
              <a:rPr lang="en-US" sz="4000" kern="100" dirty="0">
                <a:effectLst/>
                <a:latin typeface="Calibri" panose="020F0502020204030204" pitchFamily="34" charset="0"/>
                <a:ea typeface="Aptos" panose="020B0004020202020204" pitchFamily="34" charset="0"/>
                <a:cs typeface="Times New Roman" panose="02020603050405020304" pitchFamily="18" charset="0"/>
              </a:rPr>
              <a:t>.</a:t>
            </a:r>
            <a:endParaRPr lang="en-US" sz="40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sz="4000"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220541" cy="3152536"/>
          </a:xfrm>
        </p:spPr>
        <p:txBody>
          <a:bodyPr/>
          <a:lstStyle/>
          <a:p>
            <a:pPr marL="0" marR="0">
              <a:lnSpc>
                <a:spcPct val="107000"/>
              </a:lnSpc>
              <a:spcBef>
                <a:spcPts val="0"/>
              </a:spcBef>
              <a:spcAft>
                <a:spcPts val="800"/>
              </a:spcAft>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[1] United States Food and Drug Administration. Benchmark dataset for validating computational fluid dynamic (CFD) simulation of blood flow through generalized medical device geometries. DOI:10.5281/zenodo.6629049. 2022. </a:t>
            </a:r>
          </a:p>
          <a:p>
            <a:pPr>
              <a:lnSpc>
                <a:spcPct val="107000"/>
              </a:lnSpc>
              <a:spcBef>
                <a:spcPts val="0"/>
              </a:spcBef>
              <a:spcAft>
                <a:spcPts val="800"/>
              </a:spcAft>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[2] </a:t>
            </a:r>
            <a:r>
              <a:rPr lang="en-US" sz="2400" kern="0" dirty="0">
                <a:effectLst/>
                <a:latin typeface="Calibri" panose="020F0502020204030204" pitchFamily="34" charset="0"/>
                <a:ea typeface="Times New Roman" panose="02020603050405020304" pitchFamily="18" charset="0"/>
                <a:cs typeface="Times New Roman" panose="02020603050405020304" pitchFamily="18" charset="0"/>
              </a:rPr>
              <a:t>Herbertson, L.H., </a:t>
            </a:r>
            <a:r>
              <a:rPr lang="en-US" sz="2400" i="1" kern="0" dirty="0">
                <a:effectLst/>
                <a:latin typeface="Calibri" panose="020F0502020204030204" pitchFamily="34" charset="0"/>
                <a:ea typeface="Times New Roman" panose="02020603050405020304" pitchFamily="18" charset="0"/>
                <a:cs typeface="Times New Roman" panose="02020603050405020304" pitchFamily="18" charset="0"/>
              </a:rPr>
              <a:t>et al</a:t>
            </a:r>
            <a:r>
              <a:rPr lang="en-US" sz="2400" kern="0" dirty="0">
                <a:effectLst/>
                <a:latin typeface="Calibri" panose="020F0502020204030204" pitchFamily="34" charset="0"/>
                <a:ea typeface="Times New Roman" panose="02020603050405020304" pitchFamily="18" charset="0"/>
                <a:cs typeface="Times New Roman" panose="02020603050405020304" pitchFamily="18" charset="0"/>
              </a:rPr>
              <a:t>. Multi-laboratory study of flow‐induced hemolysis using the FDA benchmark nozzle model. </a:t>
            </a:r>
            <a:r>
              <a:rPr lang="en-US" sz="2400" i="1" kern="0" dirty="0">
                <a:effectLst/>
                <a:latin typeface="Calibri" panose="020F0502020204030204" pitchFamily="34" charset="0"/>
                <a:ea typeface="Times New Roman" panose="02020603050405020304" pitchFamily="18" charset="0"/>
                <a:cs typeface="Times New Roman" panose="02020603050405020304" pitchFamily="18" charset="0"/>
              </a:rPr>
              <a:t>Artificial organs</a:t>
            </a:r>
            <a:r>
              <a:rPr lang="en-US" sz="2400" kern="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2400" i="1" kern="0" dirty="0">
                <a:effectLst/>
                <a:latin typeface="Calibri" panose="020F0502020204030204" pitchFamily="34" charset="0"/>
                <a:ea typeface="Times New Roman" panose="02020603050405020304" pitchFamily="18" charset="0"/>
                <a:cs typeface="Times New Roman" panose="02020603050405020304" pitchFamily="18" charset="0"/>
              </a:rPr>
              <a:t>39</a:t>
            </a:r>
            <a:r>
              <a:rPr lang="en-US" sz="2400" kern="0" dirty="0">
                <a:effectLst/>
                <a:latin typeface="Calibri" panose="020F0502020204030204" pitchFamily="34" charset="0"/>
                <a:ea typeface="Times New Roman" panose="02020603050405020304" pitchFamily="18" charset="0"/>
                <a:cs typeface="Times New Roman" panose="02020603050405020304" pitchFamily="18" charset="0"/>
              </a:rPr>
              <a:t>(3): 237-248. 2015.</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Bef>
                <a:spcPts val="0"/>
              </a:spcBef>
              <a:spcAft>
                <a:spcPts val="800"/>
              </a:spcAft>
            </a:pPr>
            <a:r>
              <a:rPr lang="en-US" sz="2400" dirty="0"/>
              <a:t>[3] Grigioni, M.,</a:t>
            </a:r>
            <a:r>
              <a:rPr lang="en-US" sz="2400" i="1" dirty="0"/>
              <a:t> et al</a:t>
            </a:r>
            <a:r>
              <a:rPr lang="en-US" sz="2400" dirty="0"/>
              <a:t>.  A novel formulation for blood trauma prediction by a modified power-law mathematical model. </a:t>
            </a:r>
            <a:r>
              <a:rPr lang="en-US" sz="2400" i="1" dirty="0"/>
              <a:t>Biomechanics and Modeling in Mechanobiology</a:t>
            </a:r>
            <a:r>
              <a:rPr lang="en-US" sz="2400" dirty="0"/>
              <a:t>, </a:t>
            </a:r>
            <a:r>
              <a:rPr lang="en-US" sz="2400" i="1" dirty="0"/>
              <a:t>4</a:t>
            </a:r>
            <a:r>
              <a:rPr lang="en-US" sz="2400" dirty="0"/>
              <a:t>, 249-260. 2005.</a:t>
            </a:r>
          </a:p>
          <a:p>
            <a:pPr marL="0" marR="0">
              <a:lnSpc>
                <a:spcPct val="107000"/>
              </a:lnSpc>
              <a:spcBef>
                <a:spcPts val="0"/>
              </a:spcBef>
              <a:spcAft>
                <a:spcPts val="800"/>
              </a:spcAft>
            </a:pPr>
            <a:r>
              <a:rPr lang="en-US" sz="2400" kern="100" dirty="0">
                <a:effectLst/>
                <a:latin typeface="Calibri" panose="020F0502020204030204" pitchFamily="34" charset="0"/>
                <a:ea typeface="Aptos" panose="020B0004020202020204" pitchFamily="34" charset="0"/>
                <a:cs typeface="Times New Roman" panose="02020603050405020304" pitchFamily="18" charset="0"/>
              </a:rPr>
              <a:t>[4] </a:t>
            </a:r>
            <a:r>
              <a:rPr lang="en-US" sz="2400" kern="0" dirty="0">
                <a:effectLst/>
                <a:latin typeface="Calibri" panose="020F0502020204030204" pitchFamily="34" charset="0"/>
                <a:ea typeface="Times New Roman" panose="02020603050405020304" pitchFamily="18" charset="0"/>
                <a:cs typeface="Times New Roman" panose="02020603050405020304" pitchFamily="18" charset="0"/>
              </a:rPr>
              <a:t>Vanegas, A., Spann, A., &amp; Kermani, A. (2020). Blood Damage Modeling of FDA Benchmark Nozzle.  </a:t>
            </a:r>
            <a:r>
              <a:rPr lang="en-US" sz="2400" i="1" kern="0" dirty="0">
                <a:effectLst/>
                <a:latin typeface="Calibri" panose="020F0502020204030204" pitchFamily="34" charset="0"/>
                <a:ea typeface="Times New Roman" panose="02020603050405020304" pitchFamily="18" charset="0"/>
                <a:cs typeface="Times New Roman" panose="02020603050405020304" pitchFamily="18" charset="0"/>
              </a:rPr>
              <a:t>COMSOL Conference Boston</a:t>
            </a:r>
            <a:r>
              <a:rPr lang="en-US" sz="2400" kern="0" dirty="0">
                <a:effectLst/>
                <a:latin typeface="Calibri" panose="020F0502020204030204" pitchFamily="34" charset="0"/>
                <a:ea typeface="Times New Roman" panose="02020603050405020304" pitchFamily="18" charset="0"/>
                <a:cs typeface="Times New Roman" panose="02020603050405020304" pitchFamily="18" charset="0"/>
              </a:rPr>
              <a:t>. 2020.</a:t>
            </a:r>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This work uses the Deep Neural Network (DNN) feature introduced in COMSOL Multiphysics® 6.2 to build surrogate models for predicting recirculation zones and hemolysis, a measure of blood damage.</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sz="4000" kern="100" dirty="0">
                <a:effectLst/>
                <a:latin typeface="Calibri" panose="020F0502020204030204" pitchFamily="34" charset="0"/>
                <a:ea typeface="Aptos" panose="020B0004020202020204" pitchFamily="34" charset="0"/>
                <a:cs typeface="Times New Roman" panose="02020603050405020304" pitchFamily="18" charset="0"/>
              </a:rPr>
              <a:t>The US Food and Drug Administration (FDA) has developed two benchmark geometries for validating numerical simulations used in regulatory submissions</a:t>
            </a:r>
            <a:r>
              <a:rPr lang="en-US" sz="4000" kern="100" baseline="30000" dirty="0">
                <a:effectLst/>
                <a:latin typeface="Calibri" panose="020F0502020204030204" pitchFamily="34" charset="0"/>
                <a:ea typeface="Aptos" panose="020B0004020202020204" pitchFamily="34" charset="0"/>
                <a:cs typeface="Times New Roman" panose="02020603050405020304" pitchFamily="18" charset="0"/>
              </a:rPr>
              <a:t>1</a:t>
            </a:r>
            <a:r>
              <a:rPr lang="en-US" sz="4000" kern="100" dirty="0">
                <a:effectLst/>
                <a:latin typeface="Calibri" panose="020F0502020204030204" pitchFamily="34" charset="0"/>
                <a:ea typeface="Aptos" panose="020B0004020202020204" pitchFamily="34" charset="0"/>
                <a:cs typeface="Times New Roman" panose="02020603050405020304" pitchFamily="18" charset="0"/>
              </a:rPr>
              <a:t>. The </a:t>
            </a:r>
            <a:r>
              <a:rPr lang="en-US" sz="4000" kern="100" dirty="0">
                <a:latin typeface="Calibri" panose="020F0502020204030204" pitchFamily="34" charset="0"/>
                <a:ea typeface="Aptos" panose="020B0004020202020204" pitchFamily="34" charset="0"/>
                <a:cs typeface="Times New Roman" panose="02020603050405020304" pitchFamily="18" charset="0"/>
              </a:rPr>
              <a:t>nozzle benchmark consists of a tube with a contraction, neck, and expansion. Our goal is to create a simulation to aid medical device designers in understanding the relationship between device geometry and blood damage.</a:t>
            </a:r>
            <a:r>
              <a:rPr lang="en-US" sz="4000" kern="100" dirty="0">
                <a:effectLst/>
                <a:latin typeface="Calibri" panose="020F0502020204030204" pitchFamily="34" charset="0"/>
                <a:ea typeface="Aptos" panose="020B0004020202020204" pitchFamily="34" charset="0"/>
                <a:cs typeface="Times New Roman" panose="02020603050405020304" pitchFamily="18" charset="0"/>
              </a:rPr>
              <a:t> Herein, we define “blood damage” as hemolysis measured by an increase in non-bound hemoglobin in the blood circulating through a device. This quantity is readily measured in experiments</a:t>
            </a:r>
            <a:r>
              <a:rPr lang="en-US" sz="4000" kern="100" baseline="30000" dirty="0">
                <a:effectLst/>
                <a:latin typeface="Calibri" panose="020F0502020204030204" pitchFamily="34" charset="0"/>
                <a:ea typeface="Aptos" panose="020B0004020202020204" pitchFamily="34" charset="0"/>
                <a:cs typeface="Times New Roman" panose="02020603050405020304" pitchFamily="18" charset="0"/>
              </a:rPr>
              <a:t>2</a:t>
            </a:r>
            <a:r>
              <a:rPr lang="en-US" sz="4000" kern="100" dirty="0">
                <a:effectLst/>
                <a:latin typeface="Calibri" panose="020F0502020204030204" pitchFamily="34" charset="0"/>
                <a:ea typeface="Aptos" panose="020B0004020202020204" pitchFamily="34" charset="0"/>
                <a:cs typeface="Times New Roman" panose="02020603050405020304" pitchFamily="18" charset="0"/>
              </a:rPr>
              <a:t>, although other considerations such as sublethal damage and thrombosis are important as well. We predict blood velocity and then estimate hemolysis using a power-law relationship </a:t>
            </a:r>
            <a:r>
              <a:rPr lang="en-US" sz="4000" kern="100" dirty="0">
                <a:latin typeface="Calibri" panose="020F0502020204030204" pitchFamily="34" charset="0"/>
                <a:ea typeface="Aptos" panose="020B0004020202020204" pitchFamily="34" charset="0"/>
                <a:cs typeface="Times New Roman" panose="02020603050405020304" pitchFamily="18" charset="0"/>
              </a:rPr>
              <a:t>as a function of stress</a:t>
            </a:r>
            <a:r>
              <a:rPr lang="en-US" sz="4000" kern="100" baseline="30000" dirty="0">
                <a:latin typeface="Calibri" panose="020F0502020204030204" pitchFamily="34" charset="0"/>
                <a:ea typeface="Aptos" panose="020B0004020202020204" pitchFamily="34" charset="0"/>
                <a:cs typeface="Times New Roman" panose="02020603050405020304" pitchFamily="18" charset="0"/>
              </a:rPr>
              <a:t>3</a:t>
            </a:r>
            <a:r>
              <a:rPr lang="en-US" sz="4000" kern="100" dirty="0">
                <a:latin typeface="Calibri" panose="020F0502020204030204" pitchFamily="34" charset="0"/>
                <a:ea typeface="Aptos" panose="020B0004020202020204" pitchFamily="34" charset="0"/>
                <a:cs typeface="Times New Roman" panose="02020603050405020304" pitchFamily="18" charset="0"/>
              </a:rPr>
              <a:t> detailed in our previous COMSOL Conference talk</a:t>
            </a:r>
            <a:r>
              <a:rPr lang="en-US" sz="4000" kern="100" baseline="30000" dirty="0">
                <a:latin typeface="Calibri" panose="020F0502020204030204" pitchFamily="34" charset="0"/>
                <a:ea typeface="Aptos" panose="020B0004020202020204" pitchFamily="34" charset="0"/>
                <a:cs typeface="Times New Roman" panose="02020603050405020304" pitchFamily="18" charset="0"/>
              </a:rPr>
              <a:t>4</a:t>
            </a:r>
            <a:r>
              <a:rPr lang="en-US" sz="4000" kern="100" dirty="0">
                <a:latin typeface="Calibri" panose="020F0502020204030204" pitchFamily="34" charset="0"/>
                <a:ea typeface="Aptos" panose="020B0004020202020204" pitchFamily="34" charset="0"/>
                <a:cs typeface="Times New Roman" panose="02020603050405020304" pitchFamily="18" charset="0"/>
              </a:rPr>
              <a:t>. The hemolysis model output represents the prediction of how much hemoglobin is released to the blood stream due to cell rupture or leakage.</a:t>
            </a:r>
            <a:endParaRPr lang="en-US" sz="40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3200" dirty="0"/>
              <a:t>FIGURE 1. Schematic of nozzle setup. Text labels indicate four parameters varied as inputs to DNN model. Diameter at inlet and outlet is fixed at 12 mm and length of neck region is 40 mm.  Diverging and converging lengths can be as low as 0.</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943096"/>
            <a:ext cx="15840543" cy="7306289"/>
          </a:xfrm>
        </p:spPr>
        <p:txBody>
          <a:bodyPr/>
          <a:lstStyle/>
          <a:p>
            <a:r>
              <a:rPr lang="en-US" sz="4000" dirty="0"/>
              <a:t>In addition to creating a surrogate model to train the velocity components </a:t>
            </a:r>
            <a:r>
              <a:rPr lang="en-US" sz="4000" i="1" dirty="0"/>
              <a:t>u</a:t>
            </a:r>
            <a:r>
              <a:rPr lang="en-US" sz="4000" dirty="0"/>
              <a:t> and </a:t>
            </a:r>
            <a:r>
              <a:rPr lang="en-US" sz="4000" i="1" dirty="0"/>
              <a:t>w</a:t>
            </a:r>
            <a:r>
              <a:rPr lang="en-US" sz="4000" dirty="0"/>
              <a:t> directly on raw data, we created a modified DNN with a physically-informed no-slip hard constraint trained on the deviation of axial velocity </a:t>
            </a:r>
            <a:r>
              <a:rPr lang="en-US" sz="4000" i="1" dirty="0"/>
              <a:t>w’</a:t>
            </a:r>
            <a:r>
              <a:rPr lang="en-US" sz="4000" dirty="0"/>
              <a:t> from the analytic laminar flow solution </a:t>
            </a:r>
            <a:r>
              <a:rPr lang="en-US" sz="4000" i="1" dirty="0"/>
              <a:t>w’</a:t>
            </a:r>
            <a:r>
              <a:rPr lang="en-US" sz="4000" dirty="0"/>
              <a:t> = </a:t>
            </a:r>
            <a:r>
              <a:rPr lang="en-US" sz="4000" i="1" dirty="0"/>
              <a:t>w</a:t>
            </a:r>
            <a:r>
              <a:rPr lang="en-US" sz="4000" dirty="0"/>
              <a:t> – (2*</a:t>
            </a:r>
            <a:r>
              <a:rPr lang="en-US" sz="4000" i="1" dirty="0"/>
              <a:t>Q</a:t>
            </a:r>
            <a:r>
              <a:rPr lang="en-US" sz="4000" dirty="0"/>
              <a:t>/</a:t>
            </a:r>
            <a:r>
              <a:rPr lang="en-US" sz="4000" i="1" dirty="0"/>
              <a:t>A</a:t>
            </a:r>
            <a:r>
              <a:rPr lang="en-US" sz="4000" dirty="0"/>
              <a:t>)(1-(</a:t>
            </a:r>
            <a:r>
              <a:rPr lang="en-US" sz="4000" i="1" dirty="0"/>
              <a:t>r</a:t>
            </a:r>
            <a:r>
              <a:rPr lang="en-US" sz="4000" dirty="0"/>
              <a:t>/</a:t>
            </a:r>
            <a:r>
              <a:rPr lang="en-US" sz="4000" i="1" dirty="0"/>
              <a:t>R</a:t>
            </a:r>
            <a:r>
              <a:rPr lang="en-US" sz="4000" dirty="0"/>
              <a:t>)</a:t>
            </a:r>
            <a:r>
              <a:rPr lang="en-US" sz="4000" baseline="30000" dirty="0"/>
              <a:t>2</a:t>
            </a:r>
            <a:r>
              <a:rPr lang="en-US" sz="4000" dirty="0"/>
              <a:t>). Here </a:t>
            </a:r>
            <a:r>
              <a:rPr lang="en-US" sz="4000" i="1" dirty="0"/>
              <a:t>Q</a:t>
            </a:r>
            <a:r>
              <a:rPr lang="en-US" sz="4000" dirty="0"/>
              <a:t> is flow rate, </a:t>
            </a:r>
            <a:r>
              <a:rPr lang="en-US" sz="4000" i="1" dirty="0"/>
              <a:t>A</a:t>
            </a:r>
            <a:r>
              <a:rPr lang="en-US" sz="4000" dirty="0"/>
              <a:t>=cross-sectional area, </a:t>
            </a:r>
            <a:r>
              <a:rPr lang="en-US" sz="4000" i="1" dirty="0"/>
              <a:t>r</a:t>
            </a:r>
            <a:r>
              <a:rPr lang="en-US" sz="4000" dirty="0"/>
              <a:t>=radial coordinate and </a:t>
            </a:r>
            <a:r>
              <a:rPr lang="en-US" sz="4000" i="1" dirty="0"/>
              <a:t>R</a:t>
            </a:r>
            <a:r>
              <a:rPr lang="en-US" sz="4000" dirty="0"/>
              <a:t>=end radius. Both the raw data DNN and the physical hard constraint DNN replicate flow profiles faithfully in turbulent circumstances, which represent most of the underlying training data, but are less quantitative when asked to match the simulation in laminar or transition to turbulence regimes.</a:t>
            </a:r>
          </a:p>
          <a:p>
            <a:r>
              <a:rPr lang="en-US" sz="4000" dirty="0"/>
              <a:t>Hemolysis predictions are within 10% or better across a broad range of inputs when trained to match the log of hemolysis. Changing the converging and diverging lengths of the geometry had minimal effect on hemolysis both in the FEA and DNN predictions.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6714545"/>
            <a:ext cx="14530388" cy="1468347"/>
          </a:xfrm>
        </p:spPr>
        <p:txBody>
          <a:bodyPr/>
          <a:lstStyle/>
          <a:p>
            <a:r>
              <a:rPr lang="en-US" sz="3200" dirty="0"/>
              <a:t>FIGURE 2. Left: Velocity profiles at Reynolds number Re=6500 replicating FDA geometry showing recirculation after expansion. Right: Hemolysis (MIH, fraction of released hemoglobin) at nozzle endpoint for FDA geometry with variable neck radius and flow rate.</a:t>
            </a:r>
          </a:p>
        </p:txBody>
      </p:sp>
      <p:pic>
        <p:nvPicPr>
          <p:cNvPr id="25" name="Picture 24">
            <a:extLst>
              <a:ext uri="{FF2B5EF4-FFF2-40B4-BE49-F238E27FC236}">
                <a16:creationId xmlns:a16="http://schemas.microsoft.com/office/drawing/2014/main" id="{1F3AEAA1-02BB-BCFC-CE0B-49B349ECB369}"/>
              </a:ext>
            </a:extLst>
          </p:cNvPr>
          <p:cNvPicPr>
            <a:picLocks noChangeAspect="1"/>
          </p:cNvPicPr>
          <p:nvPr/>
        </p:nvPicPr>
        <p:blipFill>
          <a:blip r:embed="rId2"/>
          <a:stretch>
            <a:fillRect/>
          </a:stretch>
        </p:blipFill>
        <p:spPr>
          <a:xfrm>
            <a:off x="22670874" y="38786587"/>
            <a:ext cx="8583223" cy="3439005"/>
          </a:xfrm>
          <a:prstGeom prst="rect">
            <a:avLst/>
          </a:prstGeom>
        </p:spPr>
      </p:pic>
      <p:pic>
        <p:nvPicPr>
          <p:cNvPr id="19" name="Picture 18">
            <a:extLst>
              <a:ext uri="{FF2B5EF4-FFF2-40B4-BE49-F238E27FC236}">
                <a16:creationId xmlns:a16="http://schemas.microsoft.com/office/drawing/2014/main" id="{2521CF2B-0408-114F-7E25-220AEAED6964}"/>
              </a:ext>
            </a:extLst>
          </p:cNvPr>
          <p:cNvPicPr>
            <a:picLocks noChangeAspect="1"/>
          </p:cNvPicPr>
          <p:nvPr/>
        </p:nvPicPr>
        <p:blipFill>
          <a:blip r:embed="rId3"/>
          <a:stretch>
            <a:fillRect/>
          </a:stretch>
        </p:blipFill>
        <p:spPr>
          <a:xfrm>
            <a:off x="495300" y="2214497"/>
            <a:ext cx="12062460" cy="7804406"/>
          </a:xfrm>
          <a:prstGeom prst="rect">
            <a:avLst/>
          </a:prstGeom>
        </p:spPr>
      </p:pic>
      <p:pic>
        <p:nvPicPr>
          <p:cNvPr id="21" name="Picture 20">
            <a:extLst>
              <a:ext uri="{FF2B5EF4-FFF2-40B4-BE49-F238E27FC236}">
                <a16:creationId xmlns:a16="http://schemas.microsoft.com/office/drawing/2014/main" id="{E3AD33DF-60EA-88CF-100E-22F2A998CAE4}"/>
              </a:ext>
            </a:extLst>
          </p:cNvPr>
          <p:cNvPicPr>
            <a:picLocks noChangeAspect="1"/>
          </p:cNvPicPr>
          <p:nvPr/>
        </p:nvPicPr>
        <p:blipFill>
          <a:blip r:embed="rId4"/>
          <a:stretch>
            <a:fillRect/>
          </a:stretch>
        </p:blipFill>
        <p:spPr>
          <a:xfrm>
            <a:off x="1095419" y="22030619"/>
            <a:ext cx="14072863" cy="4499487"/>
          </a:xfrm>
          <a:prstGeom prst="rect">
            <a:avLst/>
          </a:prstGeom>
        </p:spPr>
      </p:pic>
      <p:pic>
        <p:nvPicPr>
          <p:cNvPr id="27" name="Picture 26">
            <a:extLst>
              <a:ext uri="{FF2B5EF4-FFF2-40B4-BE49-F238E27FC236}">
                <a16:creationId xmlns:a16="http://schemas.microsoft.com/office/drawing/2014/main" id="{5727A5A0-0231-C559-3E37-F92CAD095809}"/>
              </a:ext>
            </a:extLst>
          </p:cNvPr>
          <p:cNvPicPr>
            <a:picLocks noChangeAspect="1"/>
          </p:cNvPicPr>
          <p:nvPr/>
        </p:nvPicPr>
        <p:blipFill>
          <a:blip r:embed="rId5"/>
          <a:stretch>
            <a:fillRect/>
          </a:stretch>
        </p:blipFill>
        <p:spPr>
          <a:xfrm>
            <a:off x="17892195" y="30423166"/>
            <a:ext cx="4537597" cy="6232135"/>
          </a:xfrm>
          <a:prstGeom prst="rect">
            <a:avLst/>
          </a:prstGeom>
        </p:spPr>
      </p:pic>
      <p:pic>
        <p:nvPicPr>
          <p:cNvPr id="29" name="Picture 28">
            <a:extLst>
              <a:ext uri="{FF2B5EF4-FFF2-40B4-BE49-F238E27FC236}">
                <a16:creationId xmlns:a16="http://schemas.microsoft.com/office/drawing/2014/main" id="{4AFFD769-16E1-4E99-3A16-F52A1239C311}"/>
              </a:ext>
            </a:extLst>
          </p:cNvPr>
          <p:cNvPicPr>
            <a:picLocks noChangeAspect="1"/>
          </p:cNvPicPr>
          <p:nvPr/>
        </p:nvPicPr>
        <p:blipFill>
          <a:blip r:embed="rId6"/>
          <a:stretch>
            <a:fillRect/>
          </a:stretch>
        </p:blipFill>
        <p:spPr>
          <a:xfrm>
            <a:off x="23274227" y="30502526"/>
            <a:ext cx="1057119" cy="5787990"/>
          </a:xfrm>
          <a:prstGeom prst="rect">
            <a:avLst/>
          </a:prstGeom>
        </p:spPr>
      </p:pic>
      <p:grpSp>
        <p:nvGrpSpPr>
          <p:cNvPr id="33" name="Group 32">
            <a:extLst>
              <a:ext uri="{FF2B5EF4-FFF2-40B4-BE49-F238E27FC236}">
                <a16:creationId xmlns:a16="http://schemas.microsoft.com/office/drawing/2014/main" id="{D0BC9142-31C0-2C04-F100-1008E5711715}"/>
              </a:ext>
            </a:extLst>
          </p:cNvPr>
          <p:cNvGrpSpPr/>
          <p:nvPr/>
        </p:nvGrpSpPr>
        <p:grpSpPr>
          <a:xfrm>
            <a:off x="24422493" y="30458214"/>
            <a:ext cx="7653326" cy="5939541"/>
            <a:chOff x="24443533" y="30052931"/>
            <a:chExt cx="7653326" cy="5939541"/>
          </a:xfrm>
        </p:grpSpPr>
        <p:pic>
          <p:nvPicPr>
            <p:cNvPr id="24" name="Picture 23">
              <a:extLst>
                <a:ext uri="{FF2B5EF4-FFF2-40B4-BE49-F238E27FC236}">
                  <a16:creationId xmlns:a16="http://schemas.microsoft.com/office/drawing/2014/main" id="{920C5D8A-4725-03AF-8277-B8EE3A779E6C}"/>
                </a:ext>
              </a:extLst>
            </p:cNvPr>
            <p:cNvPicPr>
              <a:picLocks noChangeAspect="1"/>
            </p:cNvPicPr>
            <p:nvPr/>
          </p:nvPicPr>
          <p:blipFill rotWithShape="1">
            <a:blip r:embed="rId7"/>
            <a:srcRect r="24445"/>
            <a:stretch/>
          </p:blipFill>
          <p:spPr>
            <a:xfrm>
              <a:off x="24443533" y="30052931"/>
              <a:ext cx="7653326" cy="5939541"/>
            </a:xfrm>
            <a:prstGeom prst="rect">
              <a:avLst/>
            </a:prstGeom>
          </p:spPr>
        </p:pic>
        <p:pic>
          <p:nvPicPr>
            <p:cNvPr id="32" name="Picture 31">
              <a:extLst>
                <a:ext uri="{FF2B5EF4-FFF2-40B4-BE49-F238E27FC236}">
                  <a16:creationId xmlns:a16="http://schemas.microsoft.com/office/drawing/2014/main" id="{4499B27F-D05C-F44C-C871-1444890C7E1A}"/>
                </a:ext>
              </a:extLst>
            </p:cNvPr>
            <p:cNvPicPr>
              <a:picLocks noChangeAspect="1"/>
            </p:cNvPicPr>
            <p:nvPr/>
          </p:nvPicPr>
          <p:blipFill rotWithShape="1">
            <a:blip r:embed="rId7"/>
            <a:srcRect l="77270" t="47274" r="757" b="16619"/>
            <a:stretch/>
          </p:blipFill>
          <p:spPr>
            <a:xfrm>
              <a:off x="30065663" y="33410127"/>
              <a:ext cx="1728788" cy="1665773"/>
            </a:xfrm>
            <a:prstGeom prst="rect">
              <a:avLst/>
            </a:prstGeom>
          </p:spPr>
        </p:pic>
      </p:grpSp>
      <p:sp>
        <p:nvSpPr>
          <p:cNvPr id="34" name="TextBox 33">
            <a:extLst>
              <a:ext uri="{FF2B5EF4-FFF2-40B4-BE49-F238E27FC236}">
                <a16:creationId xmlns:a16="http://schemas.microsoft.com/office/drawing/2014/main" id="{72B5765B-D66B-0F2D-B43B-B55C9071E9A6}"/>
              </a:ext>
            </a:extLst>
          </p:cNvPr>
          <p:cNvSpPr txBox="1"/>
          <p:nvPr/>
        </p:nvSpPr>
        <p:spPr>
          <a:xfrm>
            <a:off x="26550037" y="29609921"/>
            <a:ext cx="4229100" cy="723275"/>
          </a:xfrm>
          <a:prstGeom prst="rect">
            <a:avLst/>
          </a:prstGeom>
          <a:noFill/>
        </p:spPr>
        <p:txBody>
          <a:bodyPr wrap="square" rtlCol="0">
            <a:spAutoFit/>
          </a:bodyPr>
          <a:lstStyle/>
          <a:p>
            <a:pPr algn="ctr"/>
            <a:r>
              <a:rPr lang="en-US" sz="4100" b="1" dirty="0"/>
              <a:t>Hemolysis</a:t>
            </a:r>
          </a:p>
        </p:txBody>
      </p:sp>
      <p:sp>
        <p:nvSpPr>
          <p:cNvPr id="35" name="TextBox 34">
            <a:extLst>
              <a:ext uri="{FF2B5EF4-FFF2-40B4-BE49-F238E27FC236}">
                <a16:creationId xmlns:a16="http://schemas.microsoft.com/office/drawing/2014/main" id="{12CDAF5E-508A-A04C-FF67-AC429B5BF336}"/>
              </a:ext>
            </a:extLst>
          </p:cNvPr>
          <p:cNvSpPr txBox="1"/>
          <p:nvPr/>
        </p:nvSpPr>
        <p:spPr>
          <a:xfrm>
            <a:off x="18096417" y="29609921"/>
            <a:ext cx="5021996" cy="723275"/>
          </a:xfrm>
          <a:prstGeom prst="rect">
            <a:avLst/>
          </a:prstGeom>
          <a:noFill/>
        </p:spPr>
        <p:txBody>
          <a:bodyPr wrap="square" rtlCol="0">
            <a:spAutoFit/>
          </a:bodyPr>
          <a:lstStyle/>
          <a:p>
            <a:pPr algn="ctr"/>
            <a:r>
              <a:rPr lang="en-US" sz="4100" b="1" dirty="0"/>
              <a:t>Axial Velocity</a:t>
            </a:r>
          </a:p>
        </p:txBody>
      </p:sp>
      <p:sp>
        <p:nvSpPr>
          <p:cNvPr id="36" name="TextBox 35">
            <a:extLst>
              <a:ext uri="{FF2B5EF4-FFF2-40B4-BE49-F238E27FC236}">
                <a16:creationId xmlns:a16="http://schemas.microsoft.com/office/drawing/2014/main" id="{FD754350-B33C-BD9B-16A0-F58E9B09E000}"/>
              </a:ext>
            </a:extLst>
          </p:cNvPr>
          <p:cNvSpPr txBox="1"/>
          <p:nvPr/>
        </p:nvSpPr>
        <p:spPr>
          <a:xfrm>
            <a:off x="18656268" y="30481431"/>
            <a:ext cx="1085850" cy="584775"/>
          </a:xfrm>
          <a:prstGeom prst="rect">
            <a:avLst/>
          </a:prstGeom>
          <a:noFill/>
        </p:spPr>
        <p:txBody>
          <a:bodyPr wrap="square" rtlCol="0">
            <a:spAutoFit/>
          </a:bodyPr>
          <a:lstStyle/>
          <a:p>
            <a:r>
              <a:rPr lang="en-US" sz="3200" b="1" dirty="0"/>
              <a:t>FEM</a:t>
            </a:r>
          </a:p>
        </p:txBody>
      </p:sp>
      <p:sp>
        <p:nvSpPr>
          <p:cNvPr id="37" name="TextBox 36">
            <a:extLst>
              <a:ext uri="{FF2B5EF4-FFF2-40B4-BE49-F238E27FC236}">
                <a16:creationId xmlns:a16="http://schemas.microsoft.com/office/drawing/2014/main" id="{B3341DB7-4403-B03E-7EEC-459A43DF2C23}"/>
              </a:ext>
            </a:extLst>
          </p:cNvPr>
          <p:cNvSpPr txBox="1"/>
          <p:nvPr/>
        </p:nvSpPr>
        <p:spPr>
          <a:xfrm>
            <a:off x="20299557" y="30481431"/>
            <a:ext cx="1085850" cy="584775"/>
          </a:xfrm>
          <a:prstGeom prst="rect">
            <a:avLst/>
          </a:prstGeom>
          <a:noFill/>
        </p:spPr>
        <p:txBody>
          <a:bodyPr wrap="square" rtlCol="0">
            <a:spAutoFit/>
          </a:bodyPr>
          <a:lstStyle/>
          <a:p>
            <a:r>
              <a:rPr lang="en-US" sz="3200" b="1" dirty="0"/>
              <a:t>DNN</a:t>
            </a:r>
          </a:p>
        </p:txBody>
      </p:sp>
      <p:sp>
        <p:nvSpPr>
          <p:cNvPr id="38" name="TextBox 37">
            <a:extLst>
              <a:ext uri="{FF2B5EF4-FFF2-40B4-BE49-F238E27FC236}">
                <a16:creationId xmlns:a16="http://schemas.microsoft.com/office/drawing/2014/main" id="{18851811-4821-F292-5303-64D7CC6340E1}"/>
              </a:ext>
            </a:extLst>
          </p:cNvPr>
          <p:cNvSpPr txBox="1"/>
          <p:nvPr/>
        </p:nvSpPr>
        <p:spPr>
          <a:xfrm>
            <a:off x="21556001" y="30491707"/>
            <a:ext cx="2037424" cy="1077218"/>
          </a:xfrm>
          <a:prstGeom prst="rect">
            <a:avLst/>
          </a:prstGeom>
          <a:noFill/>
        </p:spPr>
        <p:txBody>
          <a:bodyPr wrap="square" rtlCol="0">
            <a:spAutoFit/>
          </a:bodyPr>
          <a:lstStyle/>
          <a:p>
            <a:r>
              <a:rPr lang="en-US" sz="3200" b="1" dirty="0"/>
              <a:t>DNN + Constraint</a:t>
            </a:r>
          </a:p>
        </p:txBody>
      </p:sp>
      <p:sp>
        <p:nvSpPr>
          <p:cNvPr id="39" name="TextBox 38">
            <a:extLst>
              <a:ext uri="{FF2B5EF4-FFF2-40B4-BE49-F238E27FC236}">
                <a16:creationId xmlns:a16="http://schemas.microsoft.com/office/drawing/2014/main" id="{EC2F34C5-D61E-2FD6-A272-86CB69356C9D}"/>
              </a:ext>
            </a:extLst>
          </p:cNvPr>
          <p:cNvSpPr txBox="1"/>
          <p:nvPr/>
        </p:nvSpPr>
        <p:spPr>
          <a:xfrm>
            <a:off x="23069820" y="29679170"/>
            <a:ext cx="2025029" cy="584775"/>
          </a:xfrm>
          <a:prstGeom prst="rect">
            <a:avLst/>
          </a:prstGeom>
          <a:noFill/>
        </p:spPr>
        <p:txBody>
          <a:bodyPr wrap="square" rtlCol="0">
            <a:spAutoFit/>
          </a:bodyPr>
          <a:lstStyle/>
          <a:p>
            <a:r>
              <a:rPr lang="en-US" sz="3200" dirty="0"/>
              <a:t>w/w</a:t>
            </a:r>
            <a:r>
              <a:rPr lang="en-US" sz="3200" baseline="-25000" dirty="0"/>
              <a:t>avg</a:t>
            </a:r>
          </a:p>
        </p:txBody>
      </p:sp>
      <p:cxnSp>
        <p:nvCxnSpPr>
          <p:cNvPr id="41" name="Straight Connector 40">
            <a:extLst>
              <a:ext uri="{FF2B5EF4-FFF2-40B4-BE49-F238E27FC236}">
                <a16:creationId xmlns:a16="http://schemas.microsoft.com/office/drawing/2014/main" id="{2B255CA8-4DF9-0584-1F74-3773ADC20CC7}"/>
              </a:ext>
            </a:extLst>
          </p:cNvPr>
          <p:cNvCxnSpPr>
            <a:cxnSpLocks/>
          </p:cNvCxnSpPr>
          <p:nvPr/>
        </p:nvCxnSpPr>
        <p:spPr>
          <a:xfrm>
            <a:off x="18249900" y="30382235"/>
            <a:ext cx="0" cy="6244120"/>
          </a:xfrm>
          <a:prstGeom prst="line">
            <a:avLst/>
          </a:prstGeom>
          <a:ln w="762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411C705-9284-9A1A-CE95-DB187A508350}"/>
              </a:ext>
            </a:extLst>
          </p:cNvPr>
          <p:cNvCxnSpPr>
            <a:cxnSpLocks/>
          </p:cNvCxnSpPr>
          <p:nvPr/>
        </p:nvCxnSpPr>
        <p:spPr>
          <a:xfrm>
            <a:off x="19907250" y="30382235"/>
            <a:ext cx="0" cy="6244120"/>
          </a:xfrm>
          <a:prstGeom prst="line">
            <a:avLst/>
          </a:prstGeom>
          <a:ln w="762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71E463BD-1C21-C017-D4EB-035B9FF2CC0B}"/>
              </a:ext>
            </a:extLst>
          </p:cNvPr>
          <p:cNvCxnSpPr>
            <a:cxnSpLocks/>
          </p:cNvCxnSpPr>
          <p:nvPr/>
        </p:nvCxnSpPr>
        <p:spPr>
          <a:xfrm>
            <a:off x="21575051" y="30382235"/>
            <a:ext cx="0" cy="6244120"/>
          </a:xfrm>
          <a:prstGeom prst="line">
            <a:avLst/>
          </a:prstGeom>
          <a:ln w="762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5" name="Arrow: Down 44">
            <a:extLst>
              <a:ext uri="{FF2B5EF4-FFF2-40B4-BE49-F238E27FC236}">
                <a16:creationId xmlns:a16="http://schemas.microsoft.com/office/drawing/2014/main" id="{1A769C9D-904F-0335-504B-D8BB026C06FB}"/>
              </a:ext>
            </a:extLst>
          </p:cNvPr>
          <p:cNvSpPr/>
          <p:nvPr/>
        </p:nvSpPr>
        <p:spPr>
          <a:xfrm rot="10800000">
            <a:off x="17100037" y="34702750"/>
            <a:ext cx="996380" cy="19423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rrow: Down 45">
            <a:extLst>
              <a:ext uri="{FF2B5EF4-FFF2-40B4-BE49-F238E27FC236}">
                <a16:creationId xmlns:a16="http://schemas.microsoft.com/office/drawing/2014/main" id="{27F324D4-4E79-ADE2-B2B4-D440B0B440DC}"/>
              </a:ext>
            </a:extLst>
          </p:cNvPr>
          <p:cNvSpPr/>
          <p:nvPr/>
        </p:nvSpPr>
        <p:spPr>
          <a:xfrm rot="16200000">
            <a:off x="1669872" y="20357640"/>
            <a:ext cx="996380" cy="194230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C129A4EC-CD4C-3180-C5FB-7B19D3DD05F7}"/>
              </a:ext>
            </a:extLst>
          </p:cNvPr>
          <p:cNvSpPr txBox="1"/>
          <p:nvPr/>
        </p:nvSpPr>
        <p:spPr>
          <a:xfrm>
            <a:off x="3240705" y="20978566"/>
            <a:ext cx="1676400" cy="707886"/>
          </a:xfrm>
          <a:prstGeom prst="rect">
            <a:avLst/>
          </a:prstGeom>
          <a:noFill/>
        </p:spPr>
        <p:txBody>
          <a:bodyPr wrap="square" rtlCol="0">
            <a:spAutoFit/>
          </a:bodyPr>
          <a:lstStyle/>
          <a:p>
            <a:r>
              <a:rPr lang="en-US" sz="4000" b="1" dirty="0"/>
              <a:t>Flow</a:t>
            </a:r>
          </a:p>
        </p:txBody>
      </p:sp>
      <p:sp>
        <p:nvSpPr>
          <p:cNvPr id="22" name="Content Placeholder 2">
            <a:extLst>
              <a:ext uri="{FF2B5EF4-FFF2-40B4-BE49-F238E27FC236}">
                <a16:creationId xmlns:a16="http://schemas.microsoft.com/office/drawing/2014/main" id="{648116F4-C627-781F-381F-1862968AFF3D}"/>
              </a:ext>
            </a:extLst>
          </p:cNvPr>
          <p:cNvSpPr>
            <a:spLocks noGrp="1"/>
          </p:cNvSpPr>
          <p:nvPr>
            <p:ph sz="quarter" idx="10"/>
          </p:nvPr>
        </p:nvSpPr>
        <p:spPr>
          <a:xfrm>
            <a:off x="14197297" y="9998690"/>
            <a:ext cx="17520817" cy="1984280"/>
          </a:xfrm>
        </p:spPr>
        <p:txBody>
          <a:bodyPr numCol="3"/>
          <a:lstStyle/>
          <a:p>
            <a:pPr>
              <a:spcBef>
                <a:spcPts val="0"/>
              </a:spcBef>
            </a:pPr>
            <a:r>
              <a:rPr lang="en-US" sz="4000" dirty="0"/>
              <a:t>Andrew Spann, Ph.D.</a:t>
            </a:r>
          </a:p>
          <a:p>
            <a:pPr>
              <a:spcBef>
                <a:spcPts val="0"/>
              </a:spcBef>
            </a:pPr>
            <a:r>
              <a:rPr lang="en-US" sz="4000" dirty="0"/>
              <a:t>Joseph Barakat, Ph.D.</a:t>
            </a:r>
          </a:p>
          <a:p>
            <a:pPr>
              <a:spcBef>
                <a:spcPts val="0"/>
              </a:spcBef>
            </a:pPr>
            <a:r>
              <a:rPr lang="en-US" sz="4000" dirty="0"/>
              <a:t>Matthew Hancock, Ph.D.</a:t>
            </a:r>
          </a:p>
          <a:p>
            <a:pPr>
              <a:spcBef>
                <a:spcPts val="0"/>
              </a:spcBef>
            </a:pPr>
            <a:r>
              <a:rPr lang="en-US" sz="4000" dirty="0">
                <a:hlinkClick r:id="rId8"/>
              </a:rPr>
              <a:t>aspann@veryst.com</a:t>
            </a:r>
            <a:r>
              <a:rPr lang="en-US" sz="4000" dirty="0"/>
              <a:t> </a:t>
            </a:r>
          </a:p>
          <a:p>
            <a:pPr>
              <a:spcBef>
                <a:spcPts val="0"/>
              </a:spcBef>
            </a:pPr>
            <a:r>
              <a:rPr lang="en-US" sz="4000" dirty="0">
                <a:hlinkClick r:id="rId9"/>
              </a:rPr>
              <a:t>jbarakat@veryst.com</a:t>
            </a:r>
            <a:r>
              <a:rPr lang="en-US" sz="4000" dirty="0"/>
              <a:t> </a:t>
            </a:r>
          </a:p>
          <a:p>
            <a:pPr>
              <a:spcBef>
                <a:spcPts val="0"/>
              </a:spcBef>
            </a:pPr>
            <a:r>
              <a:rPr lang="en-US" sz="4000" dirty="0">
                <a:hlinkClick r:id="rId10"/>
              </a:rPr>
              <a:t>mhancock@veryst.com</a:t>
            </a:r>
            <a:r>
              <a:rPr lang="en-US" sz="4000" dirty="0"/>
              <a:t> </a:t>
            </a:r>
          </a:p>
          <a:p>
            <a:pPr>
              <a:spcBef>
                <a:spcPts val="0"/>
              </a:spcBef>
            </a:pPr>
            <a:r>
              <a:rPr lang="en-US" sz="4000" dirty="0"/>
              <a:t>Veryst Engineering</a:t>
            </a:r>
          </a:p>
          <a:p>
            <a:pPr>
              <a:spcBef>
                <a:spcPts val="0"/>
              </a:spcBef>
            </a:pPr>
            <a:r>
              <a:rPr lang="en-US" sz="4000" dirty="0"/>
              <a:t>Needham, MA, USA</a:t>
            </a:r>
          </a:p>
        </p:txBody>
      </p:sp>
      <p:pic>
        <p:nvPicPr>
          <p:cNvPr id="26" name="Picture 25" descr="Shape&#10;&#10;Description automatically generated with low confidence">
            <a:extLst>
              <a:ext uri="{FF2B5EF4-FFF2-40B4-BE49-F238E27FC236}">
                <a16:creationId xmlns:a16="http://schemas.microsoft.com/office/drawing/2014/main" id="{3B83C983-2064-BF02-D4BF-6529E7CC265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779137" y="156246"/>
            <a:ext cx="1915885" cy="2854614"/>
          </a:xfrm>
          <a:prstGeom prst="rect">
            <a:avLst/>
          </a:prstGeom>
        </p:spPr>
      </p:pic>
      <p:pic>
        <p:nvPicPr>
          <p:cNvPr id="40" name="Picture 39">
            <a:extLst>
              <a:ext uri="{FF2B5EF4-FFF2-40B4-BE49-F238E27FC236}">
                <a16:creationId xmlns:a16="http://schemas.microsoft.com/office/drawing/2014/main" id="{D9BB4AD8-3F9F-2967-C8B4-C33589BE9306}"/>
              </a:ext>
            </a:extLst>
          </p:cNvPr>
          <p:cNvPicPr>
            <a:picLocks noChangeAspect="1"/>
          </p:cNvPicPr>
          <p:nvPr/>
        </p:nvPicPr>
        <p:blipFill rotWithShape="1">
          <a:blip r:embed="rId12">
            <a:extLst>
              <a:ext uri="{28A0092B-C50C-407E-A947-70E740481C1C}">
                <a14:useLocalDpi xmlns:a14="http://schemas.microsoft.com/office/drawing/2010/main" val="0"/>
              </a:ext>
            </a:extLst>
          </a:blip>
          <a:srcRect l="4308" t="4700" r="3845" b="4243"/>
          <a:stretch/>
        </p:blipFill>
        <p:spPr>
          <a:xfrm>
            <a:off x="18211800" y="38782510"/>
            <a:ext cx="3479800" cy="3449880"/>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6230</TotalTime>
  <Words>823</Words>
  <Application>Microsoft Office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Deep Neural Network Surrogate Model for Blood Damage Modeling in FDA Hemolysis Benchmark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Andrew Spann</cp:lastModifiedBy>
  <cp:revision>141</cp:revision>
  <cp:lastPrinted>2023-01-06T15:48:30Z</cp:lastPrinted>
  <dcterms:created xsi:type="dcterms:W3CDTF">2023-01-03T14:57:49Z</dcterms:created>
  <dcterms:modified xsi:type="dcterms:W3CDTF">2024-08-29T21:58:13Z</dcterms:modified>
</cp:coreProperties>
</file>