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5" r:id="rId2"/>
  </p:sldIdLst>
  <p:sldSz cx="32918400" cy="438912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Your poster" id="{FBD8B3AE-BE91-4C46-B2EC-4082CAFA89BA}">
          <p14:sldIdLst>
            <p14:sldId id="28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65" autoAdjust="0"/>
    <p:restoredTop sz="96405" autoAdjust="0"/>
  </p:normalViewPr>
  <p:slideViewPr>
    <p:cSldViewPr snapToGrid="0">
      <p:cViewPr>
        <p:scale>
          <a:sx n="33" d="100"/>
          <a:sy n="33" d="100"/>
        </p:scale>
        <p:origin x="528" y="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840FD44B-3D92-4DA1-963F-3AC1E37877B5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43163" y="1200150"/>
            <a:ext cx="24288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A54C-B7EC-4455-BC07-3E60C62A4E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722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759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007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976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8203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The Title of Poster (try to keep short, font size is 90-120 </a:t>
            </a:r>
            <a:r>
              <a:rPr lang="en-US" noProof="0" dirty="0" err="1"/>
              <a:t>pt</a:t>
            </a:r>
            <a:r>
              <a:rPr lang="en-US" noProof="0" dirty="0"/>
              <a:t>)</a:t>
            </a:r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8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noProof="0" dirty="0"/>
              <a:t>Affiliation (30-40 </a:t>
            </a:r>
            <a:r>
              <a:rPr lang="en-US" noProof="0" dirty="0" err="1"/>
              <a:t>pt</a:t>
            </a:r>
            <a:r>
              <a:rPr lang="en-US" noProof="0" dirty="0"/>
              <a:t>)</a:t>
            </a:r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buNone/>
              <a:defRPr sz="734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Your simulation results (export the image from COMSOL using the image snap shot with the format: PNG &amp; Background: transparent)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7600083" y="42714590"/>
            <a:ext cx="15200764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Boston</a:t>
            </a: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10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Write your methods here.</a:t>
            </a:r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8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Add your references here.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866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21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REFERENCES</a:t>
            </a:r>
            <a:endParaRPr lang="en-US" sz="4101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12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noProof="0" dirty="0"/>
              <a:t>Short 1-2 sentence introductory information about your project (font size 50-60 </a:t>
            </a:r>
            <a:r>
              <a:rPr lang="en-US" noProof="0" dirty="0" err="1"/>
              <a:t>pt</a:t>
            </a:r>
            <a:r>
              <a:rPr lang="en-US" noProof="0" dirty="0"/>
              <a:t>).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indent="0">
              <a:buNone/>
              <a:defRPr sz="410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This space is best used for including your paper abstract/introduction and conclusions. Do NOT include images here. Keep the text in two columns as it is set </a:t>
            </a:r>
            <a:br>
              <a:rPr lang="en-US" noProof="0" dirty="0"/>
            </a:br>
            <a:r>
              <a:rPr lang="en-US" noProof="0" dirty="0"/>
              <a:t>(text in just 1 column would not be readable). </a:t>
            </a:r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141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Subtitle (write either: Abstract, Introduction, or Goals)</a:t>
            </a:r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141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Subtitle (write: Methodology)</a:t>
            </a:r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34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Include relevant images and diagrams here</a:t>
            </a:r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8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Captions should be 18–40 pt. Write captions: “FIGURE #. Text…” </a:t>
            </a:r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34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Your organization logo</a:t>
            </a:r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10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Write your results here.</a:t>
            </a:r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141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Subtitle (write: Results)</a:t>
            </a:r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34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Include relevant images and diagrams here</a:t>
            </a:r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8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Captions should be 18–40 pt. Write captions: “FIGURE #. Text…” </a:t>
            </a:r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60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576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72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916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270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470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561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213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0B9D7-42F7-4B50-93BD-21299D6C7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4911" y="914909"/>
            <a:ext cx="17520673" cy="3907429"/>
          </a:xfrm>
        </p:spPr>
        <p:txBody>
          <a:bodyPr>
            <a:noAutofit/>
          </a:bodyPr>
          <a:lstStyle/>
          <a:p>
            <a:r>
              <a:rPr lang="en-US" sz="9600" dirty="0"/>
              <a:t>A Digital Twin Approach For Battery Management Systems For Electric Vehicles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231C6298-FDF9-47FA-8627-A8259918CF73}"/>
                  </a:ext>
                </a:extLst>
              </p:cNvPr>
              <p:cNvSpPr>
                <a:spLocks noGrp="1"/>
              </p:cNvSpPr>
              <p:nvPr>
                <p:ph type="body" sz="quarter" idx="23"/>
              </p:nvPr>
            </p:nvSpPr>
            <p:spPr>
              <a:xfrm>
                <a:off x="16900996" y="22472529"/>
                <a:ext cx="16062185" cy="5942471"/>
              </a:xfrm>
            </p:spPr>
            <p:txBody>
              <a:bodyPr/>
              <a:lstStyle/>
              <a:p>
                <a:pPr marL="0" marR="0" indent="0" algn="l">
                  <a:lnSpc>
                    <a:spcPct val="95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4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We applied the 3D Cahn-Hilliard phase field SPM for LiFePO4 nanoparticles to serve as a test-bed for the development and verification of the SNN. </a:t>
                </a:r>
                <a:r>
                  <a:rPr lang="en-US" sz="48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diffusional chemical potential based on the regular solution model and acquired from the Cahn–Hilliard free energy functional is</a:t>
                </a:r>
              </a:p>
              <a:p>
                <a:pPr marL="0" marR="0" indent="0" algn="l">
                  <a:lnSpc>
                    <a:spcPct val="95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48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̄"/>
                          <m:ctrlPr>
                            <a:rPr lang="en-US" sz="42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4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e>
                      </m:acc>
                      <m:r>
                        <a:rPr lang="en-US" sz="4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4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42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4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4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𝑇</m:t>
                      </m:r>
                      <m:func>
                        <m:funcPr>
                          <m:ctrlPr>
                            <a:rPr lang="en-US" sz="42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4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𝑙𝑛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42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4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acc>
                                    <m:accPr>
                                      <m:chr m:val="̄"/>
                                      <m:ctrlPr>
                                        <a:rPr lang="en-US" sz="42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42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𝑐</m:t>
                                      </m:r>
                                    </m:e>
                                  </m:acc>
                                </m:num>
                                <m:den>
                                  <m:r>
                                    <a:rPr lang="en-US" sz="42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  <m:r>
                                    <a:rPr lang="en-US" sz="42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42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2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US" sz="42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sz="4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42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̄"/>
                              <m:ctrlPr>
                                <a:rPr lang="en-US" sz="42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42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𝛺</m:t>
                              </m:r>
                            </m:e>
                          </m:acc>
                          <m:d>
                            <m:dPr>
                              <m:ctrlPr>
                                <a:rPr lang="en-US" sz="42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2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42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42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̄"/>
                                  <m:ctrlPr>
                                    <a:rPr lang="en-US" sz="4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42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𝑐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42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2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42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n-US" sz="4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42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𝐾</m:t>
                          </m:r>
                          <m:sSub>
                            <m:sSubPr>
                              <m:ctrlPr>
                                <a:rPr lang="en-US" sz="42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2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42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42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2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42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42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̄"/>
                              <m:ctrlPr>
                                <a:rPr lang="en-US" sz="42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42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Cambria Math" panose="02040503050406030204" pitchFamily="18" charset="0"/>
                                </a:rPr>
                                <m:t>𝛻</m:t>
                              </m:r>
                            </m:e>
                          </m:acc>
                        </m:e>
                        <m:sup>
                          <m:r>
                            <a:rPr lang="en-US" sz="4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̄"/>
                          <m:ctrlPr>
                            <a:rPr lang="en-US" sz="42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4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e>
                      </m:acc>
                    </m:oMath>
                  </m:oMathPara>
                </a14:m>
                <a:endParaRPr lang="en-US" sz="42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indent="269875" algn="l">
                  <a:lnSpc>
                    <a:spcPct val="95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48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</a:p>
              <a:p>
                <a:pPr/>
                <a:endParaRPr lang="en-US" sz="42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4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231C6298-FDF9-47FA-8627-A8259918CF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23"/>
              </p:nvPr>
            </p:nvSpPr>
            <p:spPr>
              <a:xfrm>
                <a:off x="16900996" y="22472529"/>
                <a:ext cx="16062185" cy="5942471"/>
              </a:xfrm>
              <a:blipFill>
                <a:blip r:embed="rId3"/>
                <a:stretch>
                  <a:fillRect l="-1708" t="-2872" r="-2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2342DC-D9D3-46BB-BC5F-F6390941017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148062" y="39623895"/>
            <a:ext cx="15220541" cy="2315228"/>
          </a:xfrm>
        </p:spPr>
        <p:txBody>
          <a:bodyPr/>
          <a:lstStyle/>
          <a:p>
            <a:pPr marL="342900" marR="0" lvl="0" indent="-342900" algn="just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effectLst/>
                <a:ea typeface="Calibri" panose="020F0502020204030204" pitchFamily="34" charset="0"/>
              </a:rPr>
              <a:t>Painter,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R.;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Embry,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I.;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Sharpe,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L.;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Hargrove,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S.K.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A Reduced Order Thermal Model for Lithium-Ion Batteries Derived from the Cahn-Hilliard Equation.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In Proceedings of the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2020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COMSOL®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Conference,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Boston,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MA, USA, 7–8 October 2020.</a:t>
            </a:r>
          </a:p>
          <a:p>
            <a:pPr marL="342900" marR="0" lvl="0" indent="-342900" algn="just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effectLst/>
                <a:ea typeface="Calibri" panose="020F0502020204030204" pitchFamily="34" charset="0"/>
              </a:rPr>
              <a:t>Bai,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P.;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Cogswell,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D.;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Bazant,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M.Z.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Suppression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of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phase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separation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in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LiFePO</a:t>
            </a:r>
            <a:r>
              <a:rPr lang="en-US" sz="2800" baseline="-25000" dirty="0">
                <a:effectLst/>
                <a:ea typeface="Calibri" panose="020F0502020204030204" pitchFamily="34" charset="0"/>
              </a:rPr>
              <a:t>4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nanoparticles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during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battery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discharge. 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Nano</a:t>
            </a:r>
            <a:r>
              <a:rPr lang="en-US" sz="2800" i="1" dirty="0">
                <a:effectLst/>
                <a:highlight>
                  <a:srgbClr val="FFFF00"/>
                </a:highlight>
                <a:ea typeface="Calibri" panose="020F0502020204030204" pitchFamily="34" charset="0"/>
              </a:rPr>
              <a:t> 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Lett. </a:t>
            </a:r>
            <a:r>
              <a:rPr lang="en-US" sz="2800" b="1" dirty="0">
                <a:effectLst/>
                <a:ea typeface="Calibri" panose="020F0502020204030204" pitchFamily="34" charset="0"/>
              </a:rPr>
              <a:t>2011</a:t>
            </a:r>
            <a:r>
              <a:rPr lang="en-US" sz="2800" dirty="0">
                <a:effectLst/>
                <a:ea typeface="Calibri" panose="020F0502020204030204" pitchFamily="34" charset="0"/>
              </a:rPr>
              <a:t>, 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11</a:t>
            </a:r>
            <a:r>
              <a:rPr lang="en-US" sz="2800" dirty="0">
                <a:effectLst/>
                <a:ea typeface="Calibri" panose="020F0502020204030204" pitchFamily="34" charset="0"/>
              </a:rPr>
              <a:t>, 4890–4896.</a:t>
            </a:r>
          </a:p>
          <a:p>
            <a:pPr marL="342900" marR="0" lvl="0" indent="-342900" algn="just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effectLst/>
                <a:ea typeface="Calibri" panose="020F0502020204030204" pitchFamily="34" charset="0"/>
              </a:rPr>
              <a:t>Zeng,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Y.;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Bazant,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M.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Cahn-Hilliard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Reaction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Model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for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Isotropic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Li-Ion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Battery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</a:t>
            </a:r>
            <a:r>
              <a:rPr lang="en-US" sz="2800" dirty="0">
                <a:effectLst/>
                <a:ea typeface="Calibri" panose="020F0502020204030204" pitchFamily="34" charset="0"/>
              </a:rPr>
              <a:t>Particles.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MRS Proc. </a:t>
            </a:r>
            <a:r>
              <a:rPr lang="en-US" sz="2800" b="1" dirty="0">
                <a:effectLst/>
                <a:ea typeface="Calibri" panose="020F0502020204030204" pitchFamily="34" charset="0"/>
              </a:rPr>
              <a:t>2013</a:t>
            </a:r>
            <a:r>
              <a:rPr lang="en-US" sz="2800" dirty="0">
                <a:effectLst/>
                <a:ea typeface="Calibri" panose="020F0502020204030204" pitchFamily="34" charset="0"/>
              </a:rPr>
              <a:t>,</a:t>
            </a:r>
            <a:r>
              <a:rPr lang="en-US" sz="2800" i="1" dirty="0">
                <a:effectLst/>
                <a:ea typeface="Calibri" panose="020F0502020204030204" pitchFamily="34" charset="0"/>
              </a:rPr>
              <a:t> 1542</a:t>
            </a:r>
            <a:r>
              <a:rPr lang="en-US" sz="2800" dirty="0">
                <a:effectLst/>
                <a:ea typeface="Calibri" panose="020F0502020204030204" pitchFamily="34" charset="0"/>
              </a:rPr>
              <a:t>, 0201.</a:t>
            </a:r>
          </a:p>
          <a:p>
            <a:endParaRPr lang="en-US" sz="2800" dirty="0">
              <a:ea typeface="Calibri" panose="020F050202020403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870161-6EDA-42E3-AC05-0552171DAD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288407" y="14489893"/>
            <a:ext cx="29615963" cy="5942471"/>
          </a:xfrm>
        </p:spPr>
        <p:txBody>
          <a:bodyPr/>
          <a:lstStyle/>
          <a:p>
            <a:r>
              <a:rPr lang="en-US" sz="4800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digital twin concept enables the integration of complex multiphysics and multidimensional models and simpler reduced order models (ROM). Our approach to developing a digital twin simulation of lithium-ion batteries for electric vehicles utilized a dataset generated from the COMSOL® Multiphysics simulation of the Cahn-Hilliard equation for a single particle model (SPM) of a lithium iron phosphate (LiFePO4) cathode. The ROM was then developed by utilizing experimental data for an A123 Systems 26650 2.3 Ah cylindrical battery to train a self-normalizing neural network (SNN). Finally, the ROM was verified as an on-board battery management system (BMS) for ambient temperatures ranging from 253 to 298 K and discharge rates ranging from 1 C to 20.5 C. </a:t>
            </a:r>
            <a:endParaRPr lang="en-US" sz="4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8D710F8-ACEB-4930-B23B-03F5CB4E1A4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288407" y="13247141"/>
            <a:ext cx="29615963" cy="1302499"/>
          </a:xfrm>
        </p:spPr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8190DE-FA50-4E4C-B86F-982C65891F6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6822014" y="21072389"/>
            <a:ext cx="16062185" cy="1303795"/>
          </a:xfrm>
        </p:spPr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ACA5A39-8C41-455A-9700-610CD1B5191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529078" y="30866471"/>
            <a:ext cx="14191997" cy="5438534"/>
          </a:xfrm>
        </p:spPr>
        <p:txBody>
          <a:bodyPr/>
          <a:lstStyle/>
          <a:p>
            <a:r>
              <a:rPr lang="en-US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tested and verified the SNN for a 1 C discharge rate for ambient temperatures ranging from 253 to 298 K. </a:t>
            </a:r>
            <a:r>
              <a:rPr lang="en-US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model results were also compared to experimental results for discharge rates ranging from 1.0 to 10.6 C for an ambient temperature of 298 K. Finally, we validated the trained SNN using the harsh road test dataset: Up Mount Sano in Huntsville, AL as shown in Figure 2.</a:t>
            </a:r>
            <a:endParaRPr lang="en-US" sz="4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23F0EBA-2A90-4C5D-8253-43734D3504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626024" y="29738663"/>
            <a:ext cx="14251355" cy="1127808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699D37B-2F3A-487B-B2C4-0E90B616EB0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6856215" y="36407631"/>
            <a:ext cx="12924942" cy="1468347"/>
          </a:xfrm>
        </p:spPr>
        <p:txBody>
          <a:bodyPr/>
          <a:lstStyle/>
          <a:p>
            <a:r>
              <a:rPr lang="en-US" dirty="0"/>
              <a:t>FIGURE 2. Validation Of the Self Normalizing Neural Network Model for Harsh Drive-Cycle Data.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4AE0BCE9-631D-694F-C126-05B8F863D9F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143585" y="7177486"/>
            <a:ext cx="17520817" cy="5087676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3600" b="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Roger Painter</a:t>
            </a:r>
            <a:r>
              <a:rPr lang="en-US" sz="3600" b="0" baseline="300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1,*</a:t>
            </a:r>
            <a:r>
              <a:rPr lang="en-US" sz="3600" b="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Ranganathan Parthasarathy </a:t>
            </a:r>
            <a:r>
              <a:rPr lang="en-US" sz="3600" b="0" baseline="300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600" b="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Lin Li </a:t>
            </a:r>
            <a:r>
              <a:rPr lang="en-US" sz="3600" baseline="30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1</a:t>
            </a:r>
            <a:r>
              <a:rPr lang="en-US" sz="3600" b="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Irucka Embry </a:t>
            </a:r>
            <a:r>
              <a:rPr lang="en-US" sz="3600" b="0" baseline="300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b="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Lonnie Sharpe </a:t>
            </a:r>
            <a:r>
              <a:rPr lang="en-US" sz="3600" b="0" baseline="300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600" b="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and S. Keith Hargrove </a:t>
            </a:r>
            <a:r>
              <a:rPr lang="en-US" sz="3600" b="0" baseline="300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sz="3600" b="1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600" dirty="0">
              <a:solidFill>
                <a:srgbClr val="000000"/>
              </a:solidFill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Department of Civil Engineering, Tennessee State University, Nashville, TN 37209, USA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EcoC²S, Nashville, TN 37206, USA; iembry@my.tnstate.edu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Department of Mechanical Engineering, Tennessee State University, Nashville, TN 37209, USA; </a:t>
            </a:r>
            <a:endParaRPr lang="en-US" sz="3600" u="sng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6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Tuskegee University, Tuskegee, AL 36088, USA</a:t>
            </a:r>
          </a:p>
          <a:p>
            <a:endParaRPr lang="en-US" sz="3200" dirty="0">
              <a:latin typeface="+mn-lt"/>
            </a:endParaRPr>
          </a:p>
        </p:txBody>
      </p:sp>
      <p:pic>
        <p:nvPicPr>
          <p:cNvPr id="29" name="Picture Placeholder 28" descr="A white arrow with different types of objects on it&#10;&#10;Description automatically generated">
            <a:extLst>
              <a:ext uri="{FF2B5EF4-FFF2-40B4-BE49-F238E27FC236}">
                <a16:creationId xmlns:a16="http://schemas.microsoft.com/office/drawing/2014/main" id="{BCBEED8C-ACA1-53F3-740D-4A6A70C3199B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7" t="10666" r="14344" b="7085"/>
          <a:stretch/>
        </p:blipFill>
        <p:spPr>
          <a:xfrm>
            <a:off x="1288407" y="21302815"/>
            <a:ext cx="6947768" cy="4516326"/>
          </a:xfrm>
          <a:ln>
            <a:solidFill>
              <a:schemeClr val="tx1"/>
            </a:solidFill>
          </a:ln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3E0EDF9D-F0D2-CF35-43BC-7DC721A872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56215" y="30174895"/>
            <a:ext cx="13768845" cy="6029805"/>
          </a:xfrm>
          <a:prstGeom prst="rect">
            <a:avLst/>
          </a:prstGeom>
        </p:spPr>
      </p:pic>
      <p:sp>
        <p:nvSpPr>
          <p:cNvPr id="54" name="Text Placeholder 69">
            <a:extLst>
              <a:ext uri="{FF2B5EF4-FFF2-40B4-BE49-F238E27FC236}">
                <a16:creationId xmlns:a16="http://schemas.microsoft.com/office/drawing/2014/main" id="{AD4B036B-462A-F665-0252-4955D201142E}"/>
              </a:ext>
            </a:extLst>
          </p:cNvPr>
          <p:cNvSpPr txBox="1">
            <a:spLocks/>
          </p:cNvSpPr>
          <p:nvPr/>
        </p:nvSpPr>
        <p:spPr>
          <a:xfrm>
            <a:off x="1241695" y="26171385"/>
            <a:ext cx="14775711" cy="2483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291840" rtl="0" eaLnBrk="1" latinLnBrk="0" hangingPunct="1">
              <a:lnSpc>
                <a:spcPct val="90000"/>
              </a:lnSpc>
              <a:spcBef>
                <a:spcPts val="3600"/>
              </a:spcBef>
              <a:buFont typeface="Arial" panose="020B0604020202020204" pitchFamily="34" charset="0"/>
              <a:buNone/>
              <a:defRPr sz="40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52197" indent="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328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104394" indent="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6591" indent="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08788" indent="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FIGURE 1. Left: Depiction of our Multi-Physics, Multi-Scale Lithium-Ion Battery Model and Simulation. Right: Visualization of the Implementation of the On-board Self Normalizing Neural Network Model.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6" name="Picture Placeholder 65" descr="A logo of a state university&#10;&#10;Description automatically generated">
            <a:extLst>
              <a:ext uri="{FF2B5EF4-FFF2-40B4-BE49-F238E27FC236}">
                <a16:creationId xmlns:a16="http://schemas.microsoft.com/office/drawing/2014/main" id="{FAC56396-2FCA-AB6B-9409-D247BD767B59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14" t="41259" r="5170" b="29160"/>
          <a:stretch/>
        </p:blipFill>
        <p:spPr>
          <a:xfrm>
            <a:off x="16653996" y="38984396"/>
            <a:ext cx="14082357" cy="3203583"/>
          </a:xfrm>
        </p:spPr>
      </p:pic>
      <p:sp>
        <p:nvSpPr>
          <p:cNvPr id="67" name="Content Placeholder 6">
            <a:extLst>
              <a:ext uri="{FF2B5EF4-FFF2-40B4-BE49-F238E27FC236}">
                <a16:creationId xmlns:a16="http://schemas.microsoft.com/office/drawing/2014/main" id="{06267D92-8619-4F25-F8DB-60C29148CBA2}"/>
              </a:ext>
            </a:extLst>
          </p:cNvPr>
          <p:cNvSpPr txBox="1">
            <a:spLocks/>
          </p:cNvSpPr>
          <p:nvPr/>
        </p:nvSpPr>
        <p:spPr>
          <a:xfrm>
            <a:off x="15143585" y="4796762"/>
            <a:ext cx="17040836" cy="2815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291840" rtl="0" eaLnBrk="1" latinLnBrk="0" hangingPunct="1">
              <a:lnSpc>
                <a:spcPct val="100000"/>
              </a:lnSpc>
              <a:spcBef>
                <a:spcPts val="3600"/>
              </a:spcBef>
              <a:buFont typeface="Arial" panose="020B0604020202020204" pitchFamily="34" charset="0"/>
              <a:buNone/>
              <a:defRPr sz="612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24688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148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7607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40664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05256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34440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990320" indent="-822960" algn="l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400" dirty="0"/>
              <a:t>Realizing the digital twin concept for electric vehicle battery management systems through multi-physis, multi-scale simulation and machine learning.</a:t>
            </a:r>
          </a:p>
        </p:txBody>
      </p:sp>
      <p:pic>
        <p:nvPicPr>
          <p:cNvPr id="69" name="Picture 68" descr="A graph and a diagram&#10;&#10;Description automatically generated with medium confidence">
            <a:extLst>
              <a:ext uri="{FF2B5EF4-FFF2-40B4-BE49-F238E27FC236}">
                <a16:creationId xmlns:a16="http://schemas.microsoft.com/office/drawing/2014/main" id="{9614FC3E-CBED-FA9A-2C78-05C94E9DA3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36" y="47878"/>
            <a:ext cx="14096592" cy="12230336"/>
          </a:xfrm>
          <a:prstGeom prst="rect">
            <a:avLst/>
          </a:prstGeom>
        </p:spPr>
      </p:pic>
      <p:pic>
        <p:nvPicPr>
          <p:cNvPr id="77" name="Picture Placeholder 76" descr="A close-up of a cell phone&#10;&#10;Description automatically generated">
            <a:extLst>
              <a:ext uri="{FF2B5EF4-FFF2-40B4-BE49-F238E27FC236}">
                <a16:creationId xmlns:a16="http://schemas.microsoft.com/office/drawing/2014/main" id="{C2508DA0-A17D-2BC4-F130-E195094DF9EC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0" t="27356" r="21324" b="18848"/>
          <a:stretch/>
        </p:blipFill>
        <p:spPr>
          <a:xfrm>
            <a:off x="8242025" y="21022586"/>
            <a:ext cx="8126578" cy="5017705"/>
          </a:xfrm>
        </p:spPr>
      </p:pic>
    </p:spTree>
    <p:extLst>
      <p:ext uri="{BB962C8B-B14F-4D97-AF65-F5344CB8AC3E}">
        <p14:creationId xmlns:p14="http://schemas.microsoft.com/office/powerpoint/2010/main" val="3627171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813</TotalTime>
  <Words>538</Words>
  <Application>Microsoft Office PowerPoint</Application>
  <PresentationFormat>Custom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A Digital Twin Approach For Battery Management Systems For Electric Vehicles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roger painter</cp:lastModifiedBy>
  <cp:revision>182</cp:revision>
  <cp:lastPrinted>2024-08-22T14:50:02Z</cp:lastPrinted>
  <dcterms:created xsi:type="dcterms:W3CDTF">2023-01-03T14:57:49Z</dcterms:created>
  <dcterms:modified xsi:type="dcterms:W3CDTF">2024-08-22T15:03:54Z</dcterms:modified>
</cp:coreProperties>
</file>