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5"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海报" id="{FBD8B3AE-BE91-4C46-B2EC-4082CAFA89BA}">
          <p14:sldIdLst>
            <p14:sldId id="285"/>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966" autoAdjust="0"/>
    <p:restoredTop sz="96405" autoAdjust="0"/>
  </p:normalViewPr>
  <p:slideViewPr>
    <p:cSldViewPr snapToGrid="0">
      <p:cViewPr>
        <p:scale>
          <a:sx n="33" d="100"/>
          <a:sy n="33" d="100"/>
        </p:scale>
        <p:origin x="1254" y="-4254"/>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10/28/2025</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9000" b="1">
                <a:latin typeface="Calibri" panose="020F0502020204030204" pitchFamily="34" charset="0"/>
                <a:cs typeface="Calibri" panose="020F0502020204030204" pitchFamily="34" charset="0"/>
              </a:defRPr>
            </a:lvl1pPr>
          </a:lstStyle>
          <a:p>
            <a:r>
              <a:rPr lang="zh-CN" altLang="en-US" noProof="0" dirty="0"/>
              <a:t>海报标题（尽量简短，字号 </a:t>
            </a:r>
            <a:r>
              <a:rPr lang="en-US" altLang="zh-CN" noProof="0" dirty="0"/>
              <a:t>90 – 120 </a:t>
            </a:r>
            <a:r>
              <a:rPr lang="en-US" altLang="zh-CN" noProof="0" dirty="0" err="1"/>
              <a:t>pt</a:t>
            </a:r>
            <a:r>
              <a:rPr lang="zh-CN" altLang="en-US" noProof="0" dirty="0"/>
              <a:t>）</a:t>
            </a:r>
            <a:endParaRPr lang="en-US" noProof="0" dirty="0"/>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00">
                <a:solidFill>
                  <a:schemeClr val="bg1">
                    <a:lumMod val="50000"/>
                  </a:schemeClr>
                </a:solidFill>
                <a:latin typeface="Calibri" panose="020F0502020204030204" pitchFamily="34" charset="0"/>
                <a:cs typeface="Calibri" panose="020F0502020204030204" pitchFamily="34" charset="0"/>
              </a:defRPr>
            </a:lvl1pPr>
          </a:lstStyle>
          <a:p>
            <a:pPr lvl="0"/>
            <a:r>
              <a:rPr lang="zh-CN" altLang="en-US" noProof="0" dirty="0"/>
              <a:t>作者及共同作者，以及所属机构（字号 </a:t>
            </a:r>
            <a:r>
              <a:rPr lang="en-US" noProof="0" dirty="0"/>
              <a:t>30-40 </a:t>
            </a:r>
            <a:r>
              <a:rPr lang="en-US" noProof="0" dirty="0" err="1"/>
              <a:t>pt</a:t>
            </a:r>
            <a:r>
              <a:rPr lang="zh-CN" altLang="en-US" noProof="0" dirty="0"/>
              <a:t>）</a:t>
            </a:r>
            <a:endParaRPr lang="en-US" noProof="0" dirty="0"/>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lnSpc>
                <a:spcPct val="100000"/>
              </a:lnSpc>
              <a:buNone/>
              <a:defRPr sz="7200">
                <a:latin typeface="Calibri" panose="020F0502020204030204" pitchFamily="34" charset="0"/>
                <a:cs typeface="Calibri" panose="020F0502020204030204" pitchFamily="34" charset="0"/>
              </a:defRPr>
            </a:lvl1pPr>
          </a:lstStyle>
          <a:p>
            <a:r>
              <a:rPr lang="zh-CN" altLang="en-US" noProof="0" dirty="0"/>
              <a:t>您的仿真结果图</a:t>
            </a:r>
            <a:br>
              <a:rPr lang="en-US" altLang="zh-CN" noProof="0" dirty="0"/>
            </a:br>
            <a:r>
              <a:rPr lang="zh-CN" altLang="en-US" noProof="0" dirty="0"/>
              <a:t>（在 </a:t>
            </a:r>
            <a:r>
              <a:rPr lang="en-US" altLang="zh-CN" noProof="0" dirty="0"/>
              <a:t>COMSOL </a:t>
            </a:r>
            <a:r>
              <a:rPr lang="zh-CN" altLang="en-US" noProof="0" dirty="0"/>
              <a:t>软件中使用图片快照功能导出图片。图片格式：</a:t>
            </a:r>
            <a:r>
              <a:rPr lang="en-US" altLang="zh-CN" noProof="0" dirty="0"/>
              <a:t>PNG</a:t>
            </a:r>
            <a:r>
              <a:rPr lang="zh-CN" altLang="en-US" noProof="0" dirty="0"/>
              <a:t>，图片背景：透明）</a:t>
            </a:r>
            <a:endParaRPr lang="en-US" altLang="zh-CN" noProof="0" dirty="0"/>
          </a:p>
        </p:txBody>
      </p:sp>
      <p:sp>
        <p:nvSpPr>
          <p:cNvPr id="12" name="Rechteck 11">
            <a:extLst>
              <a:ext uri="{FF2B5EF4-FFF2-40B4-BE49-F238E27FC236}">
                <a16:creationId xmlns:a16="http://schemas.microsoft.com/office/drawing/2014/main" id="{C3ED77E3-7509-4003-A80E-3F7C7DF2DD73}"/>
              </a:ext>
            </a:extLst>
          </p:cNvPr>
          <p:cNvSpPr/>
          <p:nvPr userDrawn="1"/>
        </p:nvSpPr>
        <p:spPr>
          <a:xfrm>
            <a:off x="8588827" y="42714590"/>
            <a:ext cx="15764828"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2025 </a:t>
            </a:r>
            <a:r>
              <a:rPr lang="en-US" altLang="zh-CN" sz="4101" noProof="0" dirty="0">
                <a:solidFill>
                  <a:schemeClr val="tx1">
                    <a:lumMod val="50000"/>
                    <a:lumOff val="50000"/>
                  </a:schemeClr>
                </a:solidFill>
                <a:latin typeface="Calibri" panose="020F0502020204030204" pitchFamily="34" charset="0"/>
                <a:cs typeface="Calibri" panose="020F0502020204030204" pitchFamily="34" charset="0"/>
              </a:rPr>
              <a:t>Shanghai</a:t>
            </a:r>
            <a:endParaRPr lang="en-US" sz="4101" noProof="0" dirty="0">
              <a:solidFill>
                <a:schemeClr val="tx1">
                  <a:lumMod val="50000"/>
                  <a:lumOff val="50000"/>
                </a:schemeClr>
              </a:solidFill>
              <a:latin typeface="Calibri" panose="020F0502020204030204" pitchFamily="34" charset="0"/>
              <a:cs typeface="Calibri" panose="020F0502020204030204" pitchFamily="34" charset="0"/>
            </a:endParaRP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在此处介绍您使用的研究方法。</a:t>
            </a:r>
            <a:endParaRPr lang="en-US" noProof="0" dirty="0"/>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00">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在此处添加参考文献。</a:t>
            </a:r>
            <a:endParaRPr lang="en-US" noProof="0" dirty="0"/>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923330"/>
          </a:xfrm>
          <a:prstGeom prst="rect">
            <a:avLst/>
          </a:prstGeom>
          <a:noFill/>
        </p:spPr>
        <p:txBody>
          <a:bodyPr wrap="square" rtlCol="0">
            <a:spAutoFit/>
          </a:bodyPr>
          <a:lstStyle/>
          <a:p>
            <a:r>
              <a:rPr lang="zh-CN" altLang="en-US" sz="5400" b="1" dirty="0">
                <a:solidFill>
                  <a:schemeClr val="bg1">
                    <a:lumMod val="65000"/>
                  </a:schemeClr>
                </a:solidFill>
                <a:latin typeface="Calibri" panose="020F0502020204030204" pitchFamily="34" charset="0"/>
                <a:cs typeface="Calibri" panose="020F0502020204030204" pitchFamily="34" charset="0"/>
              </a:rPr>
              <a:t>参考文献</a:t>
            </a:r>
            <a:endParaRPr lang="en-US" sz="5400"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000">
                <a:latin typeface="Calibri" panose="020F0502020204030204" pitchFamily="34" charset="0"/>
                <a:cs typeface="Calibri" panose="020F0502020204030204" pitchFamily="34" charset="0"/>
              </a:defRPr>
            </a:lvl1pPr>
          </a:lstStyle>
          <a:p>
            <a:pPr lvl="0"/>
            <a:r>
              <a:rPr lang="zh-CN" altLang="en-US" noProof="0" dirty="0"/>
              <a:t>关于研究项目的简短介绍（字号 </a:t>
            </a:r>
            <a:r>
              <a:rPr lang="en-US" altLang="zh-CN" noProof="0" dirty="0"/>
              <a:t>50-60 </a:t>
            </a:r>
            <a:r>
              <a:rPr lang="en-US" altLang="zh-CN" noProof="0" dirty="0" err="1"/>
              <a:t>pt</a:t>
            </a:r>
            <a:r>
              <a:rPr lang="zh-CN" altLang="en-US" noProof="0" dirty="0"/>
              <a:t>）</a:t>
            </a:r>
            <a:endParaRPr lang="en-US" noProof="0" dirty="0"/>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marR="0" indent="0" algn="l" defTabSz="3049615" rtl="0" eaLnBrk="1" fontAlgn="auto" latinLnBrk="0" hangingPunct="1">
              <a:lnSpc>
                <a:spcPct val="100000"/>
              </a:lnSpc>
              <a:spcBef>
                <a:spcPts val="1000"/>
              </a:spcBef>
              <a:spcAft>
                <a:spcPts val="0"/>
              </a:spcAft>
              <a:buClrTx/>
              <a:buSzTx/>
              <a:buFont typeface="Arial" panose="020B0604020202020204" pitchFamily="34" charset="0"/>
              <a:buNone/>
              <a:tabLst/>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marL="0" marR="0" lvl="0" indent="0" algn="l"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在此处添加您的论文摘要</a:t>
            </a:r>
            <a:r>
              <a:rPr lang="en-US" altLang="zh-CN" noProof="0" dirty="0"/>
              <a:t>/</a:t>
            </a:r>
            <a:r>
              <a:rPr lang="zh-CN" altLang="en-US" noProof="0" dirty="0"/>
              <a:t>简介和结论。请勿在此处添加图片。</a:t>
            </a:r>
            <a:br>
              <a:rPr lang="en-US" altLang="zh-CN" noProof="0" dirty="0"/>
            </a:br>
            <a:r>
              <a:rPr lang="zh-CN" altLang="en-US" noProof="0" dirty="0"/>
              <a:t>请使用预设的两栏文本。</a:t>
            </a:r>
            <a:endParaRPr lang="en-US" altLang="zh-CN" noProof="0" dirty="0"/>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副标题（可使用：摘要、简介、研究目的）</a:t>
            </a:r>
            <a:endParaRPr lang="en-US" noProof="0" dirty="0"/>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副标题（请使用：方法）</a:t>
            </a:r>
            <a:endParaRPr lang="en-US" noProof="0" dirty="0"/>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此处添加相关图片和图表</a:t>
            </a:r>
            <a:endParaRPr lang="en-US" noProof="0" dirty="0"/>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您所属机构的 </a:t>
            </a:r>
            <a:r>
              <a:rPr lang="en-US" altLang="zh-CN" noProof="0" dirty="0"/>
              <a:t>logo</a:t>
            </a:r>
            <a:endParaRPr lang="en-US" noProof="0" dirty="0"/>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在此处描述您的研究结果。</a:t>
            </a:r>
            <a:endParaRPr lang="en-US" noProof="0" dirty="0"/>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副标题（请使用：结果）</a:t>
            </a:r>
            <a:endParaRPr lang="en-US" noProof="0" dirty="0"/>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marR="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sz="7200">
                <a:latin typeface="Calibri" panose="020F0502020204030204" pitchFamily="34" charset="0"/>
                <a:cs typeface="Calibri" panose="020F0502020204030204" pitchFamily="34" charset="0"/>
              </a:defRPr>
            </a:lvl1pPr>
          </a:lstStyle>
          <a:p>
            <a:pPr marL="0" marR="0" lvl="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此处添加相关图片和图表</a:t>
            </a:r>
            <a:endParaRPr lang="en-US" altLang="zh-CN" noProof="0" dirty="0"/>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Tree>
    <p:extLst>
      <p:ext uri="{BB962C8B-B14F-4D97-AF65-F5344CB8AC3E}">
        <p14:creationId xmlns:p14="http://schemas.microsoft.com/office/powerpoint/2010/main" val="353334007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10/28/2025</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707" r:id="rId1"/>
  </p:sldLayoutIdLst>
  <p:txStyles>
    <p:titleStyle>
      <a:lvl1pPr algn="l" defTabSz="3291840" rtl="0" eaLnBrk="1" latinLnBrk="0" hangingPunct="1">
        <a:lnSpc>
          <a:spcPct val="10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10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10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10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0B9D7-42F7-4B50-93BD-21299D6C7D87}"/>
              </a:ext>
            </a:extLst>
          </p:cNvPr>
          <p:cNvSpPr>
            <a:spLocks noGrp="1"/>
          </p:cNvSpPr>
          <p:nvPr>
            <p:ph type="title"/>
          </p:nvPr>
        </p:nvSpPr>
        <p:spPr/>
        <p:txBody>
          <a:bodyPr>
            <a:noAutofit/>
          </a:bodyPr>
          <a:lstStyle/>
          <a:p>
            <a:r>
              <a:rPr lang="zh-CN" altLang="en-US" dirty="0"/>
              <a:t>非水系铁钒液流电池多孔电极内反应传递过程的流场电极一体化拓扑优化设计</a:t>
            </a:r>
            <a:endParaRPr lang="en-US" dirty="0"/>
          </a:p>
        </p:txBody>
      </p:sp>
      <p:sp>
        <p:nvSpPr>
          <p:cNvPr id="3" name="Content Placeholder 2">
            <a:extLst>
              <a:ext uri="{FF2B5EF4-FFF2-40B4-BE49-F238E27FC236}">
                <a16:creationId xmlns:a16="http://schemas.microsoft.com/office/drawing/2014/main" id="{B93C8F3F-7BC6-4E8C-81F3-43C909BB185F}"/>
              </a:ext>
            </a:extLst>
          </p:cNvPr>
          <p:cNvSpPr>
            <a:spLocks noGrp="1"/>
          </p:cNvSpPr>
          <p:nvPr>
            <p:ph sz="quarter" idx="10"/>
          </p:nvPr>
        </p:nvSpPr>
        <p:spPr>
          <a:xfrm>
            <a:off x="14197297" y="9082289"/>
            <a:ext cx="17520817" cy="1984280"/>
          </a:xfrm>
        </p:spPr>
        <p:txBody>
          <a:bodyPr/>
          <a:lstStyle/>
          <a:p>
            <a:r>
              <a:rPr lang="zh-CN" altLang="en-US" dirty="0"/>
              <a:t>王冲</a:t>
            </a:r>
            <a:r>
              <a:rPr lang="en-US" altLang="zh-CN" baseline="30000" dirty="0"/>
              <a:t>1</a:t>
            </a:r>
            <a:r>
              <a:rPr lang="zh-CN" altLang="en-US" dirty="0"/>
              <a:t>，马强</a:t>
            </a:r>
            <a:r>
              <a:rPr lang="en-US" altLang="zh-CN" baseline="30000" dirty="0"/>
              <a:t>1</a:t>
            </a:r>
            <a:r>
              <a:rPr lang="zh-CN" altLang="en-US" dirty="0"/>
              <a:t>，石惠</a:t>
            </a:r>
            <a:r>
              <a:rPr lang="en-US" altLang="zh-CN" baseline="30000" dirty="0"/>
              <a:t>1</a:t>
            </a:r>
            <a:r>
              <a:rPr lang="zh-CN" altLang="en-US" dirty="0"/>
              <a:t>，栗欢欢</a:t>
            </a:r>
            <a:r>
              <a:rPr lang="en-US" altLang="zh-CN" baseline="30000" dirty="0"/>
              <a:t>2</a:t>
            </a:r>
          </a:p>
          <a:p>
            <a:r>
              <a:rPr lang="en-US" altLang="zh-CN" dirty="0"/>
              <a:t>1.</a:t>
            </a:r>
            <a:r>
              <a:rPr lang="zh-CN" altLang="en-US" dirty="0"/>
              <a:t>江苏大学能源研究院， 中国江苏省镇江市</a:t>
            </a:r>
            <a:r>
              <a:rPr lang="en-US" altLang="zh-CN" dirty="0"/>
              <a:t>	</a:t>
            </a:r>
          </a:p>
          <a:p>
            <a:r>
              <a:rPr lang="en-US" altLang="zh-CN" dirty="0"/>
              <a:t>2.</a:t>
            </a:r>
            <a:r>
              <a:rPr lang="zh-CN" altLang="en-US" dirty="0"/>
              <a:t>江苏大学汽车工程研究院， 中国江苏省镇江市</a:t>
            </a:r>
            <a:r>
              <a:rPr lang="en-US" altLang="zh-CN" dirty="0"/>
              <a:t>	</a:t>
            </a:r>
          </a:p>
        </p:txBody>
      </p:sp>
      <p:sp>
        <p:nvSpPr>
          <p:cNvPr id="6" name="Text Placeholder 5">
            <a:extLst>
              <a:ext uri="{FF2B5EF4-FFF2-40B4-BE49-F238E27FC236}">
                <a16:creationId xmlns:a16="http://schemas.microsoft.com/office/drawing/2014/main" id="{231C6298-FDF9-47FA-8627-A8259918CF73}"/>
              </a:ext>
            </a:extLst>
          </p:cNvPr>
          <p:cNvSpPr>
            <a:spLocks noGrp="1"/>
          </p:cNvSpPr>
          <p:nvPr>
            <p:ph type="body" sz="quarter" idx="23"/>
          </p:nvPr>
        </p:nvSpPr>
        <p:spPr>
          <a:xfrm>
            <a:off x="15655929" y="21687824"/>
            <a:ext cx="16062185" cy="5421457"/>
          </a:xfrm>
        </p:spPr>
        <p:txBody>
          <a:bodyPr/>
          <a:lstStyle/>
          <a:p>
            <a:r>
              <a:rPr lang="zh-CN" altLang="en-US" dirty="0"/>
              <a:t>在 </a:t>
            </a:r>
            <a:r>
              <a:rPr lang="en-US" altLang="zh-CN" dirty="0"/>
              <a:t>COMSOL Multiphysics® </a:t>
            </a:r>
            <a:r>
              <a:rPr lang="zh-CN" altLang="en-US" dirty="0"/>
              <a:t>中建立了相应的拓扑优化数学模型，采用立方体网格进行离散化处理。基于变密度法构建拓扑优化数值模型，初始化设计变量𝛾，并明确目标函数与约束条件。通过有限元法求解控制方程，结合伴随法进行灵敏度分析，并采用移动渐近线法（</a:t>
            </a:r>
            <a:r>
              <a:rPr lang="en-US" altLang="zh-CN" dirty="0"/>
              <a:t>MMA</a:t>
            </a:r>
            <a:r>
              <a:rPr lang="zh-CN" altLang="en-US" dirty="0"/>
              <a:t>）实现迭代优化。为验证拓扑优化方法的有效性，将优化所得流场结构（</a:t>
            </a:r>
            <a:r>
              <a:rPr lang="en-US" altLang="zh-CN" dirty="0" err="1"/>
              <a:t>Opt</a:t>
            </a:r>
            <a:r>
              <a:rPr lang="zh-CN" altLang="en-US" dirty="0"/>
              <a:t>）在半电池中的输出电流与蛇形流场（</a:t>
            </a:r>
            <a:r>
              <a:rPr lang="en-US" altLang="zh-CN" dirty="0"/>
              <a:t>Ser</a:t>
            </a:r>
            <a:r>
              <a:rPr lang="zh-CN" altLang="en-US" dirty="0"/>
              <a:t>）、指形流场（</a:t>
            </a:r>
            <a:r>
              <a:rPr lang="en-US" altLang="zh-CN" dirty="0"/>
              <a:t>Int</a:t>
            </a:r>
            <a:r>
              <a:rPr lang="zh-CN" altLang="en-US" dirty="0"/>
              <a:t>）及贯通流场（</a:t>
            </a:r>
            <a:r>
              <a:rPr lang="en-US" altLang="zh-CN" dirty="0"/>
              <a:t>TF</a:t>
            </a:r>
            <a:r>
              <a:rPr lang="zh-CN" altLang="en-US" dirty="0"/>
              <a:t>）结构进行了对比。</a:t>
            </a:r>
            <a:endParaRPr lang="en-US" dirty="0"/>
          </a:p>
        </p:txBody>
      </p:sp>
      <p:sp>
        <p:nvSpPr>
          <p:cNvPr id="7" name="Text Placeholder 6">
            <a:extLst>
              <a:ext uri="{FF2B5EF4-FFF2-40B4-BE49-F238E27FC236}">
                <a16:creationId xmlns:a16="http://schemas.microsoft.com/office/drawing/2014/main" id="{142342DC-D9D3-46BB-BC5F-F6390941017A}"/>
              </a:ext>
            </a:extLst>
          </p:cNvPr>
          <p:cNvSpPr>
            <a:spLocks noGrp="1"/>
          </p:cNvSpPr>
          <p:nvPr>
            <p:ph type="body" sz="quarter" idx="24"/>
          </p:nvPr>
        </p:nvSpPr>
        <p:spPr/>
        <p:txBody>
          <a:bodyPr/>
          <a:lstStyle/>
          <a:p>
            <a:pPr>
              <a:spcBef>
                <a:spcPts val="0"/>
              </a:spcBef>
            </a:pPr>
            <a:r>
              <a:rPr lang="en-US" dirty="0"/>
              <a:t> C.-H. Chen, K. </a:t>
            </a:r>
            <a:r>
              <a:rPr lang="en-US" dirty="0" err="1"/>
              <a:t>Yaji</a:t>
            </a:r>
            <a:r>
              <a:rPr lang="en-US" dirty="0"/>
              <a:t>, S. Yamasaki, et al., “Computational design of flow fields for vanadium redox flow batteries via topology optimization”, Journal of Energy Storage, vol. 26, pp. 100990, 2019.</a:t>
            </a:r>
          </a:p>
          <a:p>
            <a:pPr>
              <a:spcBef>
                <a:spcPts val="0"/>
              </a:spcBef>
            </a:pPr>
            <a:r>
              <a:rPr lang="en-US" dirty="0"/>
              <a:t>. T.Y. Lin, S.E. Baker, E.B. </a:t>
            </a:r>
            <a:r>
              <a:rPr lang="en-US" dirty="0" err="1"/>
              <a:t>Duoss</a:t>
            </a:r>
            <a:r>
              <a:rPr lang="en-US" dirty="0"/>
              <a:t>, et al., “Topology Optimization of 3D Flow Fields for Flow Batteries”, Journal of The Electrochemical Society, vol. 169, pp. 050540, 2022.</a:t>
            </a:r>
          </a:p>
        </p:txBody>
      </p:sp>
      <p:sp>
        <p:nvSpPr>
          <p:cNvPr id="8" name="Content Placeholder 7">
            <a:extLst>
              <a:ext uri="{FF2B5EF4-FFF2-40B4-BE49-F238E27FC236}">
                <a16:creationId xmlns:a16="http://schemas.microsoft.com/office/drawing/2014/main" id="{8D742B11-619C-436F-BD05-D925F2036DEF}"/>
              </a:ext>
            </a:extLst>
          </p:cNvPr>
          <p:cNvSpPr>
            <a:spLocks noGrp="1"/>
          </p:cNvSpPr>
          <p:nvPr>
            <p:ph sz="quarter" idx="26"/>
          </p:nvPr>
        </p:nvSpPr>
        <p:spPr/>
        <p:txBody>
          <a:bodyPr/>
          <a:lstStyle/>
          <a:p>
            <a:r>
              <a:rPr lang="zh-CN" altLang="en-US" dirty="0"/>
              <a:t>本文聚焦于半电池构型，采用拓扑优化方法开展新型流场结构的设计研究。</a:t>
            </a:r>
            <a:endParaRPr lang="en-US" dirty="0"/>
          </a:p>
        </p:txBody>
      </p:sp>
      <p:sp>
        <p:nvSpPr>
          <p:cNvPr id="5" name="Text Placeholder 4">
            <a:extLst>
              <a:ext uri="{FF2B5EF4-FFF2-40B4-BE49-F238E27FC236}">
                <a16:creationId xmlns:a16="http://schemas.microsoft.com/office/drawing/2014/main" id="{22870161-6EDA-42E3-AC05-0552171DAD15}"/>
              </a:ext>
            </a:extLst>
          </p:cNvPr>
          <p:cNvSpPr>
            <a:spLocks noGrp="1"/>
          </p:cNvSpPr>
          <p:nvPr>
            <p:ph type="body" sz="quarter" idx="18"/>
          </p:nvPr>
        </p:nvSpPr>
        <p:spPr/>
        <p:txBody>
          <a:bodyPr/>
          <a:lstStyle/>
          <a:p>
            <a:r>
              <a:rPr lang="zh-CN" altLang="en-US" dirty="0"/>
              <a:t>对液流电池双极板流场结构进行优化，是提升电池电化学性能、降低泵功率损耗，并进一步改善系统工作稳定性与循环寿命的关键路径之一。本文聚焦于半电池构型，采用拓扑优化方法开展新型流场结构的设计研究。图</a:t>
            </a:r>
            <a:r>
              <a:rPr lang="en-US" altLang="zh-CN" dirty="0"/>
              <a:t>1</a:t>
            </a:r>
            <a:r>
              <a:rPr lang="zh-CN" altLang="en-US" dirty="0"/>
              <a:t>展示了</a:t>
            </a:r>
            <a:r>
              <a:rPr lang="en-US" altLang="zh-CN" dirty="0"/>
              <a:t>DES</a:t>
            </a:r>
            <a:r>
              <a:rPr lang="zh-CN" altLang="en-US" dirty="0"/>
              <a:t>基钒铁液流电池半电池模型，该模型包含多孔电极区域、入口域与出口域，其中多孔电极被设定为拓扑优化的设计域。为验证拓扑优化方法的有效性，将优化所得流场结构（</a:t>
            </a:r>
            <a:r>
              <a:rPr lang="en-US" altLang="zh-CN" dirty="0" err="1"/>
              <a:t>Opt</a:t>
            </a:r>
            <a:r>
              <a:rPr lang="zh-CN" altLang="en-US" dirty="0"/>
              <a:t>）在半电池中的输出电流与蛇形流场（</a:t>
            </a:r>
            <a:r>
              <a:rPr lang="en-US" altLang="zh-CN" dirty="0"/>
              <a:t>Ser</a:t>
            </a:r>
            <a:r>
              <a:rPr lang="zh-CN" altLang="en-US" dirty="0"/>
              <a:t>）、指形流场（</a:t>
            </a:r>
            <a:r>
              <a:rPr lang="en-US" altLang="zh-CN" dirty="0"/>
              <a:t>Int</a:t>
            </a:r>
            <a:r>
              <a:rPr lang="zh-CN" altLang="en-US" dirty="0"/>
              <a:t>）及贯通流场（</a:t>
            </a:r>
            <a:r>
              <a:rPr lang="en-US" altLang="zh-CN" dirty="0"/>
              <a:t>TF</a:t>
            </a:r>
            <a:r>
              <a:rPr lang="zh-CN" altLang="en-US" dirty="0"/>
              <a:t>）结构进行了对比。结果表明，拓扑优化流场在所有测试工况下均表现出最高的输出电流，尤其在电极孔隙率为</a:t>
            </a:r>
            <a:r>
              <a:rPr lang="en-US" altLang="zh-CN" dirty="0"/>
              <a:t>0.8</a:t>
            </a:r>
            <a:r>
              <a:rPr lang="zh-CN" altLang="en-US" dirty="0"/>
              <a:t>时优势最为显著。综上，本研究通过</a:t>
            </a:r>
            <a:r>
              <a:rPr lang="en-US" altLang="zh-CN" dirty="0"/>
              <a:t>COMSOL Multiphysics®</a:t>
            </a:r>
            <a:r>
              <a:rPr lang="zh-CN" altLang="en-US" dirty="0"/>
              <a:t>实现了液流电池流场的拓扑优化设计，显著提升了半电池的输出性能，为高性能液流电池开发提供了有效的结构优化方法与仿真依据。</a:t>
            </a:r>
            <a:endParaRPr lang="en-US" altLang="zh-CN" dirty="0"/>
          </a:p>
        </p:txBody>
      </p:sp>
      <p:sp>
        <p:nvSpPr>
          <p:cNvPr id="9" name="Text Placeholder 8">
            <a:extLst>
              <a:ext uri="{FF2B5EF4-FFF2-40B4-BE49-F238E27FC236}">
                <a16:creationId xmlns:a16="http://schemas.microsoft.com/office/drawing/2014/main" id="{B8D710F8-ACEB-4930-B23B-03F5CB4E1A48}"/>
              </a:ext>
            </a:extLst>
          </p:cNvPr>
          <p:cNvSpPr>
            <a:spLocks noGrp="1"/>
          </p:cNvSpPr>
          <p:nvPr>
            <p:ph type="body" sz="quarter" idx="27"/>
          </p:nvPr>
        </p:nvSpPr>
        <p:spPr/>
        <p:txBody>
          <a:bodyPr/>
          <a:lstStyle/>
          <a:p>
            <a:r>
              <a:rPr lang="zh-CN" altLang="en-US" dirty="0"/>
              <a:t>摘要</a:t>
            </a:r>
            <a:endParaRPr lang="en-US" dirty="0"/>
          </a:p>
        </p:txBody>
      </p:sp>
      <p:sp>
        <p:nvSpPr>
          <p:cNvPr id="10" name="Text Placeholder 9">
            <a:extLst>
              <a:ext uri="{FF2B5EF4-FFF2-40B4-BE49-F238E27FC236}">
                <a16:creationId xmlns:a16="http://schemas.microsoft.com/office/drawing/2014/main" id="{2B8190DE-FA50-4E4C-B86F-982C65891F6A}"/>
              </a:ext>
            </a:extLst>
          </p:cNvPr>
          <p:cNvSpPr>
            <a:spLocks noGrp="1"/>
          </p:cNvSpPr>
          <p:nvPr>
            <p:ph type="body" sz="quarter" idx="28"/>
          </p:nvPr>
        </p:nvSpPr>
        <p:spPr/>
        <p:txBody>
          <a:bodyPr/>
          <a:lstStyle/>
          <a:p>
            <a:r>
              <a:rPr lang="zh-CN" altLang="en-US" dirty="0"/>
              <a:t>研究方法</a:t>
            </a:r>
            <a:endParaRPr lang="en-US" dirty="0"/>
          </a:p>
        </p:txBody>
      </p:sp>
      <p:sp>
        <p:nvSpPr>
          <p:cNvPr id="12" name="Text Placeholder 11">
            <a:extLst>
              <a:ext uri="{FF2B5EF4-FFF2-40B4-BE49-F238E27FC236}">
                <a16:creationId xmlns:a16="http://schemas.microsoft.com/office/drawing/2014/main" id="{FC644384-6DB7-4296-B34C-E6674D4A428F}"/>
              </a:ext>
            </a:extLst>
          </p:cNvPr>
          <p:cNvSpPr>
            <a:spLocks noGrp="1"/>
          </p:cNvSpPr>
          <p:nvPr>
            <p:ph type="body" sz="quarter" idx="30"/>
          </p:nvPr>
        </p:nvSpPr>
        <p:spPr/>
        <p:txBody>
          <a:bodyPr/>
          <a:lstStyle/>
          <a:p>
            <a:r>
              <a:rPr lang="zh-CN" altLang="en-US" dirty="0"/>
              <a:t>图</a:t>
            </a:r>
            <a:r>
              <a:rPr lang="en-US" altLang="zh-CN" dirty="0"/>
              <a:t>1.</a:t>
            </a:r>
            <a:r>
              <a:rPr lang="zh-CN" altLang="en-US" dirty="0"/>
              <a:t> 不同流场电极一体化结构几何形状图：</a:t>
            </a:r>
            <a:r>
              <a:rPr lang="en-US" altLang="zh-CN" dirty="0"/>
              <a:t>(a)</a:t>
            </a:r>
            <a:r>
              <a:rPr lang="zh-CN" altLang="en-US" dirty="0"/>
              <a:t>典型拓扑优化结构，</a:t>
            </a:r>
            <a:r>
              <a:rPr lang="en-US" altLang="zh-CN" dirty="0"/>
              <a:t>(b)</a:t>
            </a:r>
            <a:r>
              <a:rPr lang="zh-CN" altLang="en-US" dirty="0"/>
              <a:t>蛇形流场结构，</a:t>
            </a:r>
            <a:r>
              <a:rPr lang="en-US" altLang="zh-CN" dirty="0"/>
              <a:t>(c)</a:t>
            </a:r>
            <a:r>
              <a:rPr lang="zh-CN" altLang="en-US" dirty="0"/>
              <a:t>指形流场结构，</a:t>
            </a:r>
            <a:r>
              <a:rPr lang="en-US" altLang="zh-CN" dirty="0"/>
              <a:t>(d) </a:t>
            </a:r>
            <a:r>
              <a:rPr lang="zh-CN" altLang="en-US" dirty="0"/>
              <a:t>贯通结构</a:t>
            </a:r>
            <a:endParaRPr lang="en-US" dirty="0"/>
          </a:p>
        </p:txBody>
      </p:sp>
      <p:sp>
        <p:nvSpPr>
          <p:cNvPr id="14" name="Text Placeholder 13">
            <a:extLst>
              <a:ext uri="{FF2B5EF4-FFF2-40B4-BE49-F238E27FC236}">
                <a16:creationId xmlns:a16="http://schemas.microsoft.com/office/drawing/2014/main" id="{7ACA5A39-8C41-455A-9700-610CD1B5191A}"/>
              </a:ext>
            </a:extLst>
          </p:cNvPr>
          <p:cNvSpPr>
            <a:spLocks noGrp="1"/>
          </p:cNvSpPr>
          <p:nvPr>
            <p:ph type="body" sz="quarter" idx="32"/>
          </p:nvPr>
        </p:nvSpPr>
        <p:spPr/>
        <p:txBody>
          <a:bodyPr/>
          <a:lstStyle/>
          <a:p>
            <a:pPr marL="342900" indent="-342900" algn="just">
              <a:buFont typeface="Wingdings" panose="05000000000000000000" pitchFamily="2" charset="2"/>
              <a:buChar char="u"/>
            </a:pPr>
            <a:r>
              <a:rPr lang="zh-CN" altLang="en-US" sz="4000" dirty="0">
                <a:solidFill>
                  <a:sysClr val="windowText" lastClr="000000"/>
                </a:solidFill>
                <a:latin typeface="等线" panose="02010600030101010101" pitchFamily="2" charset="-122"/>
                <a:ea typeface="等线" panose="02010600030101010101" pitchFamily="2" charset="-122"/>
                <a:cs typeface="阿里巴巴普惠体 M" panose="00020600040101010101" pitchFamily="18" charset="-122"/>
                <a:sym typeface="江城圆体 500W" panose="020B0600000000000000" pitchFamily="34" charset="-122"/>
              </a:rPr>
              <a:t>刻蚀蛇形流场、指行流场的多孔电极内铁离子分布极度不均匀，在多孔电极边缘地区以及膜侧出现了严重的死区，即低浓度区域。</a:t>
            </a:r>
            <a:endParaRPr lang="en-US" altLang="zh-CN" sz="4000" dirty="0">
              <a:solidFill>
                <a:sysClr val="windowText" lastClr="000000"/>
              </a:solidFill>
              <a:latin typeface="等线" panose="02010600030101010101" pitchFamily="2" charset="-122"/>
              <a:ea typeface="等线" panose="02010600030101010101" pitchFamily="2" charset="-122"/>
              <a:cs typeface="阿里巴巴普惠体 M" panose="00020600040101010101" pitchFamily="18" charset="-122"/>
              <a:sym typeface="江城圆体 500W" panose="020B0600000000000000" pitchFamily="34" charset="-122"/>
            </a:endParaRPr>
          </a:p>
          <a:p>
            <a:pPr marL="342900" indent="-342900" algn="just">
              <a:buFont typeface="Wingdings" panose="05000000000000000000" pitchFamily="2" charset="2"/>
              <a:buChar char="u"/>
            </a:pPr>
            <a:r>
              <a:rPr lang="zh-CN" altLang="en-US" sz="4000" dirty="0">
                <a:solidFill>
                  <a:sysClr val="windowText" lastClr="000000"/>
                </a:solidFill>
                <a:latin typeface="等线" panose="02010600030101010101" pitchFamily="2" charset="-122"/>
                <a:ea typeface="等线" panose="02010600030101010101" pitchFamily="2" charset="-122"/>
                <a:cs typeface="阿里巴巴普惠体 M" panose="00020600040101010101" pitchFamily="18" charset="-122"/>
                <a:sym typeface="江城圆体 500W" panose="020B0600000000000000" pitchFamily="34" charset="-122"/>
              </a:rPr>
              <a:t>无流道结构在靠近膜侧基本上没有铁离子活性物质，其渗透能力非常差因此性能也最差。</a:t>
            </a:r>
          </a:p>
          <a:p>
            <a:pPr marL="571500" indent="-571500">
              <a:buFont typeface="Wingdings" panose="05000000000000000000" pitchFamily="2" charset="2"/>
              <a:buChar char="u"/>
            </a:pPr>
            <a:r>
              <a:rPr lang="zh-CN" altLang="en-US" dirty="0">
                <a:solidFill>
                  <a:sysClr val="windowText" lastClr="000000"/>
                </a:solidFill>
                <a:latin typeface="等线" panose="02010600030101010101" pitchFamily="2" charset="-122"/>
                <a:ea typeface="等线" panose="02010600030101010101" pitchFamily="2" charset="-122"/>
              </a:rPr>
              <a:t>计算了不同流场结构下多孔电极内的浓度均匀系数，与蛇形流场结构、指形流场结构和贯通结构相比，拓扑优化的流场结构表现出最高的反应物浓度分布均匀性。</a:t>
            </a:r>
            <a:endParaRPr lang="en-US" dirty="0">
              <a:solidFill>
                <a:sysClr val="windowText" lastClr="000000"/>
              </a:solidFill>
              <a:latin typeface="等线" panose="02010600030101010101" pitchFamily="2" charset="-122"/>
              <a:ea typeface="等线" panose="02010600030101010101" pitchFamily="2" charset="-122"/>
            </a:endParaRPr>
          </a:p>
        </p:txBody>
      </p:sp>
      <p:sp>
        <p:nvSpPr>
          <p:cNvPr id="15" name="Text Placeholder 14">
            <a:extLst>
              <a:ext uri="{FF2B5EF4-FFF2-40B4-BE49-F238E27FC236}">
                <a16:creationId xmlns:a16="http://schemas.microsoft.com/office/drawing/2014/main" id="{D23F0EBA-2A90-4C5D-8253-43734D350409}"/>
              </a:ext>
            </a:extLst>
          </p:cNvPr>
          <p:cNvSpPr>
            <a:spLocks noGrp="1"/>
          </p:cNvSpPr>
          <p:nvPr>
            <p:ph type="body" sz="quarter" idx="33"/>
          </p:nvPr>
        </p:nvSpPr>
        <p:spPr/>
        <p:txBody>
          <a:bodyPr/>
          <a:lstStyle/>
          <a:p>
            <a:r>
              <a:rPr lang="zh-CN" altLang="en-US" dirty="0"/>
              <a:t>结果</a:t>
            </a:r>
            <a:endParaRPr lang="en-US" dirty="0"/>
          </a:p>
        </p:txBody>
      </p:sp>
      <p:sp>
        <p:nvSpPr>
          <p:cNvPr id="16" name="Picture Placeholder 15">
            <a:extLst>
              <a:ext uri="{FF2B5EF4-FFF2-40B4-BE49-F238E27FC236}">
                <a16:creationId xmlns:a16="http://schemas.microsoft.com/office/drawing/2014/main" id="{EE2E1FB8-7408-4F58-A909-B840F5F43371}"/>
              </a:ext>
            </a:extLst>
          </p:cNvPr>
          <p:cNvSpPr>
            <a:spLocks noGrp="1"/>
          </p:cNvSpPr>
          <p:nvPr>
            <p:ph type="pic" sz="quarter" idx="34"/>
          </p:nvPr>
        </p:nvSpPr>
        <p:spPr/>
      </p:sp>
      <p:sp>
        <p:nvSpPr>
          <p:cNvPr id="17" name="Text Placeholder 16">
            <a:extLst>
              <a:ext uri="{FF2B5EF4-FFF2-40B4-BE49-F238E27FC236}">
                <a16:creationId xmlns:a16="http://schemas.microsoft.com/office/drawing/2014/main" id="{E699D37B-2F3A-487B-B2C4-0E90B616EB07}"/>
              </a:ext>
            </a:extLst>
          </p:cNvPr>
          <p:cNvSpPr>
            <a:spLocks noGrp="1"/>
          </p:cNvSpPr>
          <p:nvPr>
            <p:ph type="body" sz="quarter" idx="35"/>
          </p:nvPr>
        </p:nvSpPr>
        <p:spPr/>
        <p:txBody>
          <a:bodyPr/>
          <a:lstStyle/>
          <a:p>
            <a:r>
              <a:rPr lang="zh-CN" altLang="en-US" dirty="0"/>
              <a:t>图</a:t>
            </a:r>
            <a:r>
              <a:rPr lang="en-US" altLang="zh-CN" dirty="0"/>
              <a:t>2.</a:t>
            </a:r>
            <a:r>
              <a:rPr lang="zh-CN" altLang="en-US" dirty="0"/>
              <a:t>具有不同流场结构多孔电极在 </a:t>
            </a:r>
            <a:r>
              <a:rPr lang="en-US" altLang="zh-CN" dirty="0"/>
              <a:t>0.85 </a:t>
            </a:r>
            <a:r>
              <a:rPr lang="zh-CN" altLang="en-US" dirty="0"/>
              <a:t>孔隙率和 </a:t>
            </a:r>
            <a:r>
              <a:rPr lang="en-US" altLang="zh-CN" dirty="0"/>
              <a:t>0.57 </a:t>
            </a:r>
            <a:r>
              <a:rPr lang="zh-CN" altLang="en-US" dirty="0"/>
              <a:t>半电池电压条件下的 </a:t>
            </a:r>
            <a:r>
              <a:rPr lang="en-US" altLang="zh-CN" dirty="0"/>
              <a:t>Fe</a:t>
            </a:r>
            <a:r>
              <a:rPr lang="en-US" altLang="zh-CN" baseline="30000" dirty="0"/>
              <a:t>3+</a:t>
            </a:r>
            <a:r>
              <a:rPr lang="zh-CN" altLang="en-US" dirty="0"/>
              <a:t>浓度分布云图</a:t>
            </a:r>
            <a:endParaRPr lang="en-US" dirty="0"/>
          </a:p>
        </p:txBody>
      </p:sp>
      <p:pic>
        <p:nvPicPr>
          <p:cNvPr id="41" name="图片 40">
            <a:extLst>
              <a:ext uri="{FF2B5EF4-FFF2-40B4-BE49-F238E27FC236}">
                <a16:creationId xmlns:a16="http://schemas.microsoft.com/office/drawing/2014/main" id="{DC498DD8-0038-481F-87D1-5879C4ED1382}"/>
              </a:ext>
            </a:extLst>
          </p:cNvPr>
          <p:cNvPicPr/>
          <p:nvPr/>
        </p:nvPicPr>
        <p:blipFill>
          <a:blip r:embed="rId2"/>
          <a:stretch>
            <a:fillRect/>
          </a:stretch>
        </p:blipFill>
        <p:spPr>
          <a:xfrm>
            <a:off x="17187753" y="27696410"/>
            <a:ext cx="14868724" cy="7995340"/>
          </a:xfrm>
          <a:prstGeom prst="rect">
            <a:avLst/>
          </a:prstGeom>
        </p:spPr>
      </p:pic>
      <p:pic>
        <p:nvPicPr>
          <p:cNvPr id="27" name="图片 26">
            <a:extLst>
              <a:ext uri="{FF2B5EF4-FFF2-40B4-BE49-F238E27FC236}">
                <a16:creationId xmlns:a16="http://schemas.microsoft.com/office/drawing/2014/main" id="{09EB8EC3-0446-4C8B-BDBB-6CBA905D804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192565" y="38975788"/>
            <a:ext cx="8930638" cy="2836079"/>
          </a:xfrm>
          <a:prstGeom prst="rect">
            <a:avLst/>
          </a:prstGeom>
        </p:spPr>
      </p:pic>
      <p:pic>
        <p:nvPicPr>
          <p:cNvPr id="34" name="图片 33">
            <a:extLst>
              <a:ext uri="{FF2B5EF4-FFF2-40B4-BE49-F238E27FC236}">
                <a16:creationId xmlns:a16="http://schemas.microsoft.com/office/drawing/2014/main" id="{4ED579B6-ECF9-42FE-AC06-C07BB8004443}"/>
              </a:ext>
            </a:extLst>
          </p:cNvPr>
          <p:cNvPicPr/>
          <p:nvPr/>
        </p:nvPicPr>
        <p:blipFill>
          <a:blip r:embed="rId4"/>
          <a:stretch>
            <a:fillRect/>
          </a:stretch>
        </p:blipFill>
        <p:spPr>
          <a:xfrm>
            <a:off x="1441596" y="19636001"/>
            <a:ext cx="12547766" cy="6611202"/>
          </a:xfrm>
          <a:prstGeom prst="rect">
            <a:avLst/>
          </a:prstGeom>
        </p:spPr>
      </p:pic>
      <p:pic>
        <p:nvPicPr>
          <p:cNvPr id="36" name="图片 35">
            <a:extLst>
              <a:ext uri="{FF2B5EF4-FFF2-40B4-BE49-F238E27FC236}">
                <a16:creationId xmlns:a16="http://schemas.microsoft.com/office/drawing/2014/main" id="{529E1C49-0341-43AB-87E2-78CCF7225788}"/>
              </a:ext>
            </a:extLst>
          </p:cNvPr>
          <p:cNvPicPr>
            <a:picLocks noChangeAspect="1"/>
          </p:cNvPicPr>
          <p:nvPr/>
        </p:nvPicPr>
        <p:blipFill rotWithShape="1">
          <a:blip r:embed="rId5">
            <a:extLst>
              <a:ext uri="{28A0092B-C50C-407E-A947-70E740481C1C}">
                <a14:useLocalDpi xmlns:a14="http://schemas.microsoft.com/office/drawing/2010/main" val="0"/>
              </a:ext>
            </a:extLst>
          </a:blip>
          <a:srcRect l="9803" r="16254"/>
          <a:stretch/>
        </p:blipFill>
        <p:spPr>
          <a:xfrm>
            <a:off x="1196912" y="2014462"/>
            <a:ext cx="12425713" cy="7396510"/>
          </a:xfrm>
          <a:prstGeom prst="rect">
            <a:avLst/>
          </a:prstGeom>
        </p:spPr>
      </p:pic>
    </p:spTree>
    <p:extLst>
      <p:ext uri="{BB962C8B-B14F-4D97-AF65-F5344CB8AC3E}">
        <p14:creationId xmlns:p14="http://schemas.microsoft.com/office/powerpoint/2010/main" val="362717132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1039</TotalTime>
  <Words>654</Words>
  <Application>Microsoft Office PowerPoint</Application>
  <PresentationFormat>自定义</PresentationFormat>
  <Paragraphs>17</Paragraphs>
  <Slides>1</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vt:i4>
      </vt:variant>
    </vt:vector>
  </HeadingPairs>
  <TitlesOfParts>
    <vt:vector size="10" baseType="lpstr">
      <vt:lpstr>阿里巴巴普惠体 M</vt:lpstr>
      <vt:lpstr>等线</vt:lpstr>
      <vt:lpstr>等线 Light</vt:lpstr>
      <vt:lpstr>江城圆体 500W</vt:lpstr>
      <vt:lpstr>Arial</vt:lpstr>
      <vt:lpstr>Calibri</vt:lpstr>
      <vt:lpstr>Calibri Light</vt:lpstr>
      <vt:lpstr>Wingdings</vt:lpstr>
      <vt:lpstr>Office Theme</vt:lpstr>
      <vt:lpstr>非水系铁钒液流电池多孔电极内反应传递过程的流场电极一体化拓扑优化设计</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Zicheng Zhuang</cp:lastModifiedBy>
  <cp:revision>144</cp:revision>
  <cp:lastPrinted>2023-01-06T15:48:30Z</cp:lastPrinted>
  <dcterms:created xsi:type="dcterms:W3CDTF">2023-01-03T14:57:49Z</dcterms:created>
  <dcterms:modified xsi:type="dcterms:W3CDTF">2025-10-28T03:09:00Z</dcterms:modified>
</cp:coreProperties>
</file>