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bookmarkIdSeed="6">
  <p:sldMasterIdLst>
    <p:sldMasterId id="2147483648" r:id="rId1"/>
  </p:sldMasterIdLst>
  <p:notesMasterIdLst>
    <p:notesMasterId r:id="rId24"/>
  </p:notesMasterIdLst>
  <p:sldIdLst>
    <p:sldId id="548" r:id="rId2"/>
    <p:sldId id="551" r:id="rId3"/>
    <p:sldId id="528" r:id="rId4"/>
    <p:sldId id="536" r:id="rId5"/>
    <p:sldId id="550" r:id="rId6"/>
    <p:sldId id="542" r:id="rId7"/>
    <p:sldId id="552" r:id="rId8"/>
    <p:sldId id="540" r:id="rId9"/>
    <p:sldId id="541" r:id="rId10"/>
    <p:sldId id="505" r:id="rId11"/>
    <p:sldId id="512" r:id="rId12"/>
    <p:sldId id="500" r:id="rId13"/>
    <p:sldId id="523" r:id="rId14"/>
    <p:sldId id="546" r:id="rId15"/>
    <p:sldId id="544" r:id="rId16"/>
    <p:sldId id="545" r:id="rId17"/>
    <p:sldId id="557" r:id="rId18"/>
    <p:sldId id="558" r:id="rId19"/>
    <p:sldId id="445" r:id="rId20"/>
    <p:sldId id="549" r:id="rId21"/>
    <p:sldId id="478" r:id="rId22"/>
    <p:sldId id="269" r:id="rId2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张 玥" initials="张" lastIdx="1" clrIdx="0">
    <p:extLst>
      <p:ext uri="{19B8F6BF-5375-455C-9EA6-DF929625EA0E}">
        <p15:presenceInfo xmlns:p15="http://schemas.microsoft.com/office/powerpoint/2012/main" userId="58cc73ec0aa4417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B5"/>
    <a:srgbClr val="2E75B6"/>
    <a:srgbClr val="1F4E79"/>
    <a:srgbClr val="FCA09E"/>
    <a:srgbClr val="11698D"/>
    <a:srgbClr val="CC99FF"/>
    <a:srgbClr val="40A693"/>
    <a:srgbClr val="9CADDA"/>
    <a:srgbClr val="225162"/>
    <a:srgbClr val="5E5C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97" autoAdjust="0"/>
    <p:restoredTop sz="93013" autoAdjust="0"/>
  </p:normalViewPr>
  <p:slideViewPr>
    <p:cSldViewPr snapToGrid="0">
      <p:cViewPr varScale="1">
        <p:scale>
          <a:sx n="87" d="100"/>
          <a:sy n="87" d="100"/>
        </p:scale>
        <p:origin x="42" y="99"/>
      </p:cViewPr>
      <p:guideLst>
        <p:guide orient="horz" pos="2160"/>
        <p:guide pos="3840"/>
      </p:guideLst>
    </p:cSldViewPr>
  </p:slideViewPr>
  <p:outlineViewPr>
    <p:cViewPr>
      <p:scale>
        <a:sx n="100" d="100"/>
        <a:sy n="100"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8" d="100"/>
          <a:sy n="78" d="100"/>
        </p:scale>
        <p:origin x="318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玥 张" userId="a0410ba0-17db-4c8e-987a-00b671c58a62" providerId="ADAL" clId="{09F51356-C200-4687-B544-EC13F853409E}"/>
    <pc:docChg chg="modSld">
      <pc:chgData name="玥 张" userId="a0410ba0-17db-4c8e-987a-00b671c58a62" providerId="ADAL" clId="{09F51356-C200-4687-B544-EC13F853409E}" dt="2021-06-21T07:04:20.611" v="65" actId="20577"/>
      <pc:docMkLst>
        <pc:docMk/>
      </pc:docMkLst>
      <pc:sldChg chg="modSp">
        <pc:chgData name="玥 张" userId="a0410ba0-17db-4c8e-987a-00b671c58a62" providerId="ADAL" clId="{09F51356-C200-4687-B544-EC13F853409E}" dt="2021-06-21T07:04:20.611" v="65" actId="20577"/>
        <pc:sldMkLst>
          <pc:docMk/>
          <pc:sldMk cId="970167326" sldId="444"/>
        </pc:sldMkLst>
        <pc:spChg chg="mod">
          <ac:chgData name="玥 张" userId="a0410ba0-17db-4c8e-987a-00b671c58a62" providerId="ADAL" clId="{09F51356-C200-4687-B544-EC13F853409E}" dt="2021-06-21T07:04:20.611" v="65" actId="20577"/>
          <ac:spMkLst>
            <pc:docMk/>
            <pc:sldMk cId="970167326" sldId="444"/>
            <ac:spMk id="11" creationId="{00000000-0000-0000-0000-000000000000}"/>
          </ac:spMkLst>
        </pc:spChg>
      </pc:sldChg>
      <pc:sldChg chg="modSp">
        <pc:chgData name="玥 张" userId="a0410ba0-17db-4c8e-987a-00b671c58a62" providerId="ADAL" clId="{09F51356-C200-4687-B544-EC13F853409E}" dt="2021-06-21T06:42:46.427" v="43" actId="20578"/>
        <pc:sldMkLst>
          <pc:docMk/>
          <pc:sldMk cId="3148332453" sldId="467"/>
        </pc:sldMkLst>
        <pc:spChg chg="mod">
          <ac:chgData name="玥 张" userId="a0410ba0-17db-4c8e-987a-00b671c58a62" providerId="ADAL" clId="{09F51356-C200-4687-B544-EC13F853409E}" dt="2021-06-21T06:42:46.427" v="43" actId="20578"/>
          <ac:spMkLst>
            <pc:docMk/>
            <pc:sldMk cId="3148332453" sldId="467"/>
            <ac:spMk id="17" creationId="{00000000-0000-0000-0000-000000000000}"/>
          </ac:spMkLst>
        </pc:spChg>
        <pc:spChg chg="mod">
          <ac:chgData name="玥 张" userId="a0410ba0-17db-4c8e-987a-00b671c58a62" providerId="ADAL" clId="{09F51356-C200-4687-B544-EC13F853409E}" dt="2021-06-21T06:39:26.081" v="40" actId="14100"/>
          <ac:spMkLst>
            <pc:docMk/>
            <pc:sldMk cId="3148332453" sldId="467"/>
            <ac:spMk id="18" creationId="{00000000-0000-0000-0000-000000000000}"/>
          </ac:spMkLst>
        </pc:spChg>
        <pc:picChg chg="mod">
          <ac:chgData name="玥 张" userId="a0410ba0-17db-4c8e-987a-00b671c58a62" providerId="ADAL" clId="{09F51356-C200-4687-B544-EC13F853409E}" dt="2021-06-21T06:39:31.314" v="42" actId="1076"/>
          <ac:picMkLst>
            <pc:docMk/>
            <pc:sldMk cId="3148332453" sldId="467"/>
            <ac:picMk id="8" creationId="{00000000-0000-0000-0000-000000000000}"/>
          </ac:picMkLst>
        </pc:picChg>
      </pc:sldChg>
    </pc:docChg>
  </pc:docChgLst>
  <pc:docChgLst>
    <pc:chgData name="玥 张" userId="a0410ba0-17db-4c8e-987a-00b671c58a62" providerId="ADAL" clId="{AC8BBB59-642C-4730-9DE5-67D2C2EC2C77}"/>
    <pc:docChg chg="modSld">
      <pc:chgData name="玥 张" userId="a0410ba0-17db-4c8e-987a-00b671c58a62" providerId="ADAL" clId="{AC8BBB59-642C-4730-9DE5-67D2C2EC2C77}" dt="2021-04-07T23:57:15.676" v="52" actId="1076"/>
      <pc:docMkLst>
        <pc:docMk/>
      </pc:docMkLst>
    </pc:docChg>
  </pc:docChgLst>
  <pc:docChgLst>
    <pc:chgData name="玥 张" userId="a0410ba0-17db-4c8e-987a-00b671c58a62" providerId="ADAL" clId="{A0BA8661-E323-47B6-9A0D-304BA016819A}"/>
    <pc:docChg chg="modSld">
      <pc:chgData name="玥 张" userId="a0410ba0-17db-4c8e-987a-00b671c58a62" providerId="ADAL" clId="{A0BA8661-E323-47B6-9A0D-304BA016819A}" dt="2021-05-10T03:06:21.639" v="269"/>
      <pc:docMkLst>
        <pc:docMk/>
      </pc:docMkLst>
      <pc:sldChg chg="modSp">
        <pc:chgData name="玥 张" userId="a0410ba0-17db-4c8e-987a-00b671c58a62" providerId="ADAL" clId="{A0BA8661-E323-47B6-9A0D-304BA016819A}" dt="2021-05-10T01:18:46.065" v="39" actId="20577"/>
        <pc:sldMkLst>
          <pc:docMk/>
          <pc:sldMk cId="1495578670" sldId="439"/>
        </pc:sldMkLst>
        <pc:spChg chg="mod">
          <ac:chgData name="玥 张" userId="a0410ba0-17db-4c8e-987a-00b671c58a62" providerId="ADAL" clId="{A0BA8661-E323-47B6-9A0D-304BA016819A}" dt="2021-05-10T01:18:46.065" v="39" actId="20577"/>
          <ac:spMkLst>
            <pc:docMk/>
            <pc:sldMk cId="1495578670" sldId="439"/>
            <ac:spMk id="17" creationId="{00000000-0000-0000-0000-000000000000}"/>
          </ac:spMkLst>
        </pc:spChg>
      </pc:sldChg>
      <pc:sldChg chg="modSp">
        <pc:chgData name="玥 张" userId="a0410ba0-17db-4c8e-987a-00b671c58a62" providerId="ADAL" clId="{A0BA8661-E323-47B6-9A0D-304BA016819A}" dt="2021-05-10T03:06:21.639" v="269"/>
        <pc:sldMkLst>
          <pc:docMk/>
          <pc:sldMk cId="3300174261" sldId="461"/>
        </pc:sldMkLst>
        <pc:spChg chg="mod">
          <ac:chgData name="玥 张" userId="a0410ba0-17db-4c8e-987a-00b671c58a62" providerId="ADAL" clId="{A0BA8661-E323-47B6-9A0D-304BA016819A}" dt="2021-05-10T03:06:21.639" v="269"/>
          <ac:spMkLst>
            <pc:docMk/>
            <pc:sldMk cId="3300174261" sldId="461"/>
            <ac:spMk id="10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6115E774-CBFF-4381-AB56-33961F8E4841}" type="datetimeFigureOut">
              <a:rPr lang="zh-CN" altLang="en-US" smtClean="0"/>
              <a:t>2025/10/27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13ECF3B6-9E65-4EC0-B3D0-90881BAFDE30}"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DC969-9827-B74C-1BD5-6A8FCB0E5F8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74A92DB-3905-A4F3-6C03-FE5AB277E033}"/>
              </a:ext>
            </a:extLst>
          </p:cNvPr>
          <p:cNvSpPr>
            <a:spLocks noGrp="1" noRot="1" noChangeAspect="1"/>
          </p:cNvSpPr>
          <p:nvPr>
            <p:ph type="sldImg"/>
          </p:nvPr>
        </p:nvSpPr>
        <p:spPr>
          <a:xfrm>
            <a:off x="482600" y="1279525"/>
            <a:ext cx="6140450" cy="3454400"/>
          </a:xfrm>
        </p:spPr>
      </p:sp>
      <p:sp>
        <p:nvSpPr>
          <p:cNvPr id="3" name="备注占位符 2">
            <a:extLst>
              <a:ext uri="{FF2B5EF4-FFF2-40B4-BE49-F238E27FC236}">
                <a16:creationId xmlns:a16="http://schemas.microsoft.com/office/drawing/2014/main" id="{546AA209-6341-C5D2-9143-ED25A175CC25}"/>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09BDFBA4-4E55-4C44-4E7A-A1160C8D40F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43648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57642-8AA8-BC00-B8E4-9B4E5113B51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6A3E3BF-312B-66ED-A639-249E1FE88449}"/>
              </a:ext>
            </a:extLst>
          </p:cNvPr>
          <p:cNvSpPr>
            <a:spLocks noGrp="1" noRot="1" noChangeAspect="1"/>
          </p:cNvSpPr>
          <p:nvPr>
            <p:ph type="sldImg"/>
          </p:nvPr>
        </p:nvSpPr>
        <p:spPr>
          <a:xfrm>
            <a:off x="482600" y="1279525"/>
            <a:ext cx="6140450" cy="3454400"/>
          </a:xfrm>
        </p:spPr>
      </p:sp>
      <p:sp>
        <p:nvSpPr>
          <p:cNvPr id="3" name="备注占位符 2">
            <a:extLst>
              <a:ext uri="{FF2B5EF4-FFF2-40B4-BE49-F238E27FC236}">
                <a16:creationId xmlns:a16="http://schemas.microsoft.com/office/drawing/2014/main" id="{672CE0AA-1CF5-05BF-CE97-67760FB7CA0C}"/>
              </a:ext>
            </a:extLst>
          </p:cNvPr>
          <p:cNvSpPr>
            <a:spLocks noGrp="1"/>
          </p:cNvSpPr>
          <p:nvPr>
            <p:ph type="body" idx="1"/>
          </p:nvPr>
        </p:nvSpPr>
        <p:spPr/>
        <p:txBody>
          <a:bodyPr/>
          <a:lstStyle/>
          <a:p>
            <a:r>
              <a:rPr lang="zh-CN" altLang="en-US" b="0" dirty="0">
                <a:latin typeface="微软雅黑" panose="020B0503020204020204" pitchFamily="34" charset="-122"/>
                <a:ea typeface="微软雅黑" panose="020B0503020204020204" pitchFamily="34" charset="-122"/>
              </a:rPr>
              <a:t>如降低欧姆内阻、改善电流分布</a:t>
            </a:r>
            <a:endParaRPr lang="zh-CN" altLang="en-US" b="0" dirty="0"/>
          </a:p>
        </p:txBody>
      </p:sp>
      <p:sp>
        <p:nvSpPr>
          <p:cNvPr id="4" name="灯片编号占位符 3">
            <a:extLst>
              <a:ext uri="{FF2B5EF4-FFF2-40B4-BE49-F238E27FC236}">
                <a16:creationId xmlns:a16="http://schemas.microsoft.com/office/drawing/2014/main" id="{9A9E24DA-7F7C-5612-D189-23AC092DCD4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33384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721212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2D147-7E5C-F0A6-9658-9AA01C86DEF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6ADEE85-8655-FC6A-B321-A386C61EACC5}"/>
              </a:ext>
            </a:extLst>
          </p:cNvPr>
          <p:cNvSpPr>
            <a:spLocks noGrp="1" noRot="1" noChangeAspect="1"/>
          </p:cNvSpPr>
          <p:nvPr>
            <p:ph type="sldImg"/>
          </p:nvPr>
        </p:nvSpPr>
        <p:spPr>
          <a:xfrm>
            <a:off x="482600" y="1279525"/>
            <a:ext cx="6140450" cy="3454400"/>
          </a:xfrm>
        </p:spPr>
      </p:sp>
      <p:sp>
        <p:nvSpPr>
          <p:cNvPr id="3" name="备注占位符 2">
            <a:extLst>
              <a:ext uri="{FF2B5EF4-FFF2-40B4-BE49-F238E27FC236}">
                <a16:creationId xmlns:a16="http://schemas.microsoft.com/office/drawing/2014/main" id="{00B891AE-DCEF-7172-52B0-668FF98F933C}"/>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E99402E-A16D-53BB-5B7A-973058C50AE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844416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68473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7733AA-EF32-4CA6-9794-BF0E89911C43}" type="datetime1">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2025/10/27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EF00F7-B19D-4B3D-B75C-B191B41C47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154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3ECF3B6-9E65-4EC0-B3D0-90881BAFDE30}" type="slidenum">
              <a:rPr lang="zh-CN" altLang="en-US" smtClean="0"/>
              <a:t>2</a:t>
            </a:fld>
            <a:endParaRPr lang="zh-CN" altLang="en-US"/>
          </a:p>
        </p:txBody>
      </p:sp>
    </p:spTree>
    <p:extLst>
      <p:ext uri="{BB962C8B-B14F-4D97-AF65-F5344CB8AC3E}">
        <p14:creationId xmlns:p14="http://schemas.microsoft.com/office/powerpoint/2010/main" val="1776126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3ECF3B6-9E65-4EC0-B3D0-90881BAFDE30}" type="slidenum">
              <a:rPr lang="zh-CN" altLang="en-US" smtClean="0"/>
              <a:t>7</a:t>
            </a:fld>
            <a:endParaRPr lang="zh-CN" altLang="en-US"/>
          </a:p>
        </p:txBody>
      </p:sp>
    </p:spTree>
    <p:extLst>
      <p:ext uri="{BB962C8B-B14F-4D97-AF65-F5344CB8AC3E}">
        <p14:creationId xmlns:p14="http://schemas.microsoft.com/office/powerpoint/2010/main" val="2047832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98051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9AFD3A9E-B1FD-47C5-9584-4443E6A89AEF}" type="slidenum">
              <a:rPr lang="zh-CN" altLang="en-US" smtClean="0"/>
              <a:t>10</a:t>
            </a:fld>
            <a:endParaRPr lang="zh-CN" altLang="en-US"/>
          </a:p>
        </p:txBody>
      </p:sp>
    </p:spTree>
    <p:extLst>
      <p:ext uri="{BB962C8B-B14F-4D97-AF65-F5344CB8AC3E}">
        <p14:creationId xmlns:p14="http://schemas.microsoft.com/office/powerpoint/2010/main" val="4029051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97571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40743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18%</a:t>
            </a:r>
            <a:endParaRPr lang="zh-CN" altLang="en-US" dirty="0"/>
          </a:p>
        </p:txBody>
      </p:sp>
      <p:sp>
        <p:nvSpPr>
          <p:cNvPr id="4" name="灯片编号占位符 3"/>
          <p:cNvSpPr>
            <a:spLocks noGrp="1"/>
          </p:cNvSpPr>
          <p:nvPr>
            <p:ph type="sldNum" sz="quarter" idx="10"/>
          </p:nvPr>
        </p:nvSpPr>
        <p:spPr/>
        <p:txBody>
          <a:bodyPr/>
          <a:lstStyle/>
          <a:p>
            <a:fld id="{13ECF3B6-9E65-4EC0-B3D0-90881BAFDE30}" type="slidenum">
              <a:rPr lang="zh-CN" altLang="en-US" smtClean="0"/>
              <a:t>14</a:t>
            </a:fld>
            <a:endParaRPr lang="zh-CN" altLang="en-US"/>
          </a:p>
        </p:txBody>
      </p:sp>
    </p:spTree>
    <p:extLst>
      <p:ext uri="{BB962C8B-B14F-4D97-AF65-F5344CB8AC3E}">
        <p14:creationId xmlns:p14="http://schemas.microsoft.com/office/powerpoint/2010/main" val="1861511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8D766-6F24-14B9-F5C4-D02D15B3F9C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B0569DE-6368-6433-FA91-8D7058EE9AC5}"/>
              </a:ext>
            </a:extLst>
          </p:cNvPr>
          <p:cNvSpPr>
            <a:spLocks noGrp="1" noRot="1" noChangeAspect="1"/>
          </p:cNvSpPr>
          <p:nvPr>
            <p:ph type="sldImg"/>
          </p:nvPr>
        </p:nvSpPr>
        <p:spPr>
          <a:xfrm>
            <a:off x="482600" y="1279525"/>
            <a:ext cx="6140450" cy="3454400"/>
          </a:xfrm>
        </p:spPr>
      </p:sp>
      <p:sp>
        <p:nvSpPr>
          <p:cNvPr id="3" name="备注占位符 2">
            <a:extLst>
              <a:ext uri="{FF2B5EF4-FFF2-40B4-BE49-F238E27FC236}">
                <a16:creationId xmlns:a16="http://schemas.microsoft.com/office/drawing/2014/main" id="{F079BC49-C58F-5AAB-99D4-EE779781B25E}"/>
              </a:ext>
            </a:extLst>
          </p:cNvPr>
          <p:cNvSpPr>
            <a:spLocks noGrp="1"/>
          </p:cNvSpPr>
          <p:nvPr>
            <p:ph type="body" idx="1"/>
          </p:nvPr>
        </p:nvSpPr>
        <p:spPr/>
        <p:txBody>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在相同的化学体系下，电芯的起始热失控温度主要由材料本身的热稳定性决定，常规设计范围内的电芯厚度对其影响不显著。</a:t>
            </a:r>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不易出现局部热点，对热阻隔提出了要求</a:t>
            </a:r>
            <a:endParaRPr lang="zh-CN" altLang="en-US" dirty="0"/>
          </a:p>
        </p:txBody>
      </p:sp>
      <p:sp>
        <p:nvSpPr>
          <p:cNvPr id="4" name="灯片编号占位符 3">
            <a:extLst>
              <a:ext uri="{FF2B5EF4-FFF2-40B4-BE49-F238E27FC236}">
                <a16:creationId xmlns:a16="http://schemas.microsoft.com/office/drawing/2014/main" id="{644FC126-9528-7ADB-615F-1BBA9D887F9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CF3B6-9E65-4EC0-B3D0-90881BAFDE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98692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D98967C-23FB-4500-8CBD-C9D41DABB23E}" type="datetime1">
              <a:rPr lang="zh-CN" altLang="en-US" smtClean="0"/>
              <a:t>2025/10/27</a:t>
            </a:fld>
            <a:endParaRPr lang="zh-CN" altLang="en-US"/>
          </a:p>
        </p:txBody>
      </p:sp>
      <p:sp>
        <p:nvSpPr>
          <p:cNvPr id="5" name="页脚占位符 4"/>
          <p:cNvSpPr>
            <a:spLocks noGrp="1"/>
          </p:cNvSpPr>
          <p:nvPr>
            <p:ph type="ftr" sz="quarter" idx="11"/>
          </p:nvPr>
        </p:nvSpPr>
        <p:spPr/>
        <p:txBody>
          <a:bodyPr/>
          <a:lstStyle/>
          <a:p>
            <a:r>
              <a:rPr lang="zh-CN" altLang="en-US"/>
              <a:t>火灾科学国家重点实验室</a:t>
            </a:r>
          </a:p>
        </p:txBody>
      </p:sp>
      <p:sp>
        <p:nvSpPr>
          <p:cNvPr id="6" name="灯片编号占位符 5"/>
          <p:cNvSpPr>
            <a:spLocks noGrp="1"/>
          </p:cNvSpPr>
          <p:nvPr>
            <p:ph type="sldNum" sz="quarter" idx="12"/>
          </p:nvPr>
        </p:nvSpPr>
        <p:spPr>
          <a:xfrm>
            <a:off x="11463249" y="6489355"/>
            <a:ext cx="721821"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3C61ED7-329C-4ABA-B9EC-194C499CD8D5}" type="datetime1">
              <a:rPr lang="zh-CN" altLang="en-US" smtClean="0"/>
              <a:t>2025/10/27</a:t>
            </a:fld>
            <a:endParaRPr lang="zh-CN" altLang="en-US"/>
          </a:p>
        </p:txBody>
      </p:sp>
      <p:sp>
        <p:nvSpPr>
          <p:cNvPr id="6" name="页脚占位符 5"/>
          <p:cNvSpPr>
            <a:spLocks noGrp="1"/>
          </p:cNvSpPr>
          <p:nvPr>
            <p:ph type="ftr" sz="quarter" idx="11"/>
          </p:nvPr>
        </p:nvSpPr>
        <p:spPr/>
        <p:txBody>
          <a:bodyPr/>
          <a:lstStyle/>
          <a:p>
            <a:r>
              <a:rPr lang="zh-CN" altLang="en-US"/>
              <a:t>火灾科学国家重点实验室</a:t>
            </a:r>
          </a:p>
        </p:txBody>
      </p:sp>
      <p:sp>
        <p:nvSpPr>
          <p:cNvPr id="9" name="灯片编号占位符 5"/>
          <p:cNvSpPr>
            <a:spLocks noGrp="1"/>
          </p:cNvSpPr>
          <p:nvPr>
            <p:ph type="sldNum" sz="quarter" idx="12"/>
          </p:nvPr>
        </p:nvSpPr>
        <p:spPr>
          <a:xfrm>
            <a:off x="11603386" y="6492875"/>
            <a:ext cx="588614"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7AACAB-68E6-4862-A9D8-619783857607}" type="datetime1">
              <a:rPr lang="zh-CN" altLang="en-US" smtClean="0"/>
              <a:t>2025/10/27</a:t>
            </a:fld>
            <a:endParaRPr lang="zh-CN" altLang="en-US"/>
          </a:p>
        </p:txBody>
      </p:sp>
      <p:sp>
        <p:nvSpPr>
          <p:cNvPr id="5" name="页脚占位符 4"/>
          <p:cNvSpPr>
            <a:spLocks noGrp="1"/>
          </p:cNvSpPr>
          <p:nvPr>
            <p:ph type="ftr" sz="quarter" idx="11"/>
          </p:nvPr>
        </p:nvSpPr>
        <p:spPr/>
        <p:txBody>
          <a:bodyPr/>
          <a:lstStyle/>
          <a:p>
            <a:r>
              <a:rPr lang="zh-CN" altLang="en-US"/>
              <a:t>火灾科学国家重点实验室</a:t>
            </a:r>
          </a:p>
        </p:txBody>
      </p:sp>
      <p:sp>
        <p:nvSpPr>
          <p:cNvPr id="8" name="灯片编号占位符 5"/>
          <p:cNvSpPr>
            <a:spLocks noGrp="1"/>
          </p:cNvSpPr>
          <p:nvPr>
            <p:ph type="sldNum" sz="quarter" idx="12"/>
          </p:nvPr>
        </p:nvSpPr>
        <p:spPr>
          <a:xfrm>
            <a:off x="11569932" y="6464417"/>
            <a:ext cx="590202"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6D79D73C-54D0-474F-AB38-2BCA0D169E9B}" type="datetime1">
              <a:rPr lang="zh-CN" altLang="en-US" smtClean="0"/>
              <a:t>2025/10/27</a:t>
            </a:fld>
            <a:endParaRPr lang="zh-CN" altLang="en-US"/>
          </a:p>
        </p:txBody>
      </p:sp>
      <p:sp>
        <p:nvSpPr>
          <p:cNvPr id="4" name="页脚占位符 3"/>
          <p:cNvSpPr>
            <a:spLocks noGrp="1"/>
          </p:cNvSpPr>
          <p:nvPr>
            <p:ph type="ftr" sz="quarter" idx="11"/>
          </p:nvPr>
        </p:nvSpPr>
        <p:spPr/>
        <p:txBody>
          <a:bodyPr/>
          <a:lstStyle/>
          <a:p>
            <a:r>
              <a:rPr lang="zh-CN" altLang="en-US"/>
              <a:t>火灾科学国家重点实验室</a:t>
            </a:r>
          </a:p>
        </p:txBody>
      </p:sp>
      <p:sp>
        <p:nvSpPr>
          <p:cNvPr id="7" name="灯片编号占位符 5"/>
          <p:cNvSpPr>
            <a:spLocks noGrp="1"/>
          </p:cNvSpPr>
          <p:nvPr>
            <p:ph type="sldNum" sz="quarter" idx="12"/>
          </p:nvPr>
        </p:nvSpPr>
        <p:spPr>
          <a:xfrm>
            <a:off x="11405063" y="6472730"/>
            <a:ext cx="771698"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FFFFFF"/>
        </a:solidFill>
        <a:effectLst/>
      </p:bgPr>
    </p:bg>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pPr algn="r"/>
            <a:fld id="{7D9BB5D0-35E4-459D-AEF3-FE4D7C45CC19}" type="slidenum">
              <a:rPr lang="zh-CN" altLang="en-US" smtClean="0"/>
              <a:pPr algn="r"/>
              <a:t>‹#›</a:t>
            </a:fld>
            <a:endParaRPr lang="zh-CN" altLang="en-US" dirty="0"/>
          </a:p>
        </p:txBody>
      </p:sp>
    </p:spTree>
    <p:extLst>
      <p:ext uri="{BB962C8B-B14F-4D97-AF65-F5344CB8AC3E}">
        <p14:creationId xmlns:p14="http://schemas.microsoft.com/office/powerpoint/2010/main" val="709291087"/>
      </p:ext>
    </p:extLst>
  </p:cSld>
  <p:clrMapOvr>
    <a:masterClrMapping/>
  </p:clrMapOvr>
  <p:transition advTm="5616"/>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FFFFFF"/>
        </a:solidFill>
        <a:effectLst/>
      </p:bgPr>
    </p:bg>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A88ABE72-E99D-47E7-9B38-35CA5CE7CFB5}"/>
              </a:ext>
            </a:extLst>
          </p:cNvPr>
          <p:cNvSpPr>
            <a:spLocks noGrp="1"/>
          </p:cNvSpPr>
          <p:nvPr>
            <p:ph type="dt" sz="half" idx="10"/>
          </p:nvPr>
        </p:nvSpPr>
        <p:spPr/>
        <p:txBody>
          <a:bodyPr/>
          <a:lstStyle/>
          <a:p>
            <a:fld id="{381D0BF3-496F-4F7D-93F3-83F8101812A6}" type="datetime1">
              <a:rPr lang="zh-CN" altLang="en-US" smtClean="0"/>
              <a:t>2025/10/27</a:t>
            </a:fld>
            <a:endParaRPr lang="zh-CN" altLang="en-US"/>
          </a:p>
        </p:txBody>
      </p:sp>
      <p:sp>
        <p:nvSpPr>
          <p:cNvPr id="4" name="页脚占位符 3">
            <a:extLst>
              <a:ext uri="{FF2B5EF4-FFF2-40B4-BE49-F238E27FC236}">
                <a16:creationId xmlns:a16="http://schemas.microsoft.com/office/drawing/2014/main" id="{27A97B37-2366-4080-8F4C-E5B6D9DE8A5F}"/>
              </a:ext>
            </a:extLst>
          </p:cNvPr>
          <p:cNvSpPr>
            <a:spLocks noGrp="1"/>
          </p:cNvSpPr>
          <p:nvPr>
            <p:ph type="ftr" sz="quarter" idx="11"/>
          </p:nvPr>
        </p:nvSpPr>
        <p:spPr/>
        <p:txBody>
          <a:bodyPr/>
          <a:lstStyle/>
          <a:p>
            <a:r>
              <a:rPr lang="zh-CN" altLang="en-US" dirty="0"/>
              <a:t>火灾科学国家重点实验室</a:t>
            </a:r>
          </a:p>
        </p:txBody>
      </p:sp>
      <p:sp>
        <p:nvSpPr>
          <p:cNvPr id="8" name="灯片编号占位符 5"/>
          <p:cNvSpPr>
            <a:spLocks noGrp="1"/>
          </p:cNvSpPr>
          <p:nvPr>
            <p:ph type="sldNum" sz="quarter" idx="12"/>
          </p:nvPr>
        </p:nvSpPr>
        <p:spPr>
          <a:xfrm>
            <a:off x="11471562" y="6481043"/>
            <a:ext cx="721821" cy="365125"/>
          </a:xfrm>
          <a:prstGeom prst="rect">
            <a:avLst/>
          </a:prstGeom>
        </p:spPr>
        <p:txBody>
          <a:bodyPr/>
          <a:lstStyle>
            <a:lvl1pPr algn="r">
              <a:defRPr/>
            </a:lvl1pPr>
          </a:lstStyle>
          <a:p>
            <a:fld id="{7D9BB5D0-35E4-459D-AEF3-FE4D7C45CC19}" type="slidenum">
              <a:rPr lang="zh-CN" altLang="en-US" smtClean="0"/>
              <a:pPr/>
              <a:t>‹#›</a:t>
            </a:fld>
            <a:endParaRPr lang="zh-CN" altLang="en-US" dirty="0"/>
          </a:p>
        </p:txBody>
      </p:sp>
    </p:spTree>
    <p:extLst>
      <p:ext uri="{BB962C8B-B14F-4D97-AF65-F5344CB8AC3E}">
        <p14:creationId xmlns:p14="http://schemas.microsoft.com/office/powerpoint/2010/main" val="1053529225"/>
      </p:ext>
    </p:extLst>
  </p:cSld>
  <p:clrMapOvr>
    <a:masterClrMapping/>
  </p:clrMapOvr>
  <p:transition advTm="5616"/>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CD5E7B8-456F-404E-88CF-490CDDA1BABA}" type="datetime1">
              <a:rPr lang="zh-CN" altLang="en-US" smtClean="0"/>
              <a:t>2025/10/27</a:t>
            </a:fld>
            <a:endParaRPr lang="zh-CN" altLang="en-US"/>
          </a:p>
        </p:txBody>
      </p:sp>
      <p:sp>
        <p:nvSpPr>
          <p:cNvPr id="5" name="页脚占位符 4"/>
          <p:cNvSpPr>
            <a:spLocks noGrp="1"/>
          </p:cNvSpPr>
          <p:nvPr>
            <p:ph type="ftr" sz="quarter" idx="11"/>
          </p:nvPr>
        </p:nvSpPr>
        <p:spPr/>
        <p:txBody>
          <a:bodyPr/>
          <a:lstStyle/>
          <a:p>
            <a:r>
              <a:rPr lang="zh-CN" altLang="en-US"/>
              <a:t>火灾科学国家重点实验室</a:t>
            </a:r>
          </a:p>
        </p:txBody>
      </p:sp>
      <p:sp>
        <p:nvSpPr>
          <p:cNvPr id="9" name="灯片编号占位符 5"/>
          <p:cNvSpPr>
            <a:spLocks noGrp="1"/>
          </p:cNvSpPr>
          <p:nvPr>
            <p:ph type="sldNum" sz="quarter" idx="12"/>
          </p:nvPr>
        </p:nvSpPr>
        <p:spPr>
          <a:xfrm>
            <a:off x="11470179" y="6472730"/>
            <a:ext cx="721821"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C044897-38DF-4C08-9BDB-73AB406D565A}" type="datetime1">
              <a:rPr lang="zh-CN" altLang="en-US" smtClean="0"/>
              <a:t>2025/10/27</a:t>
            </a:fld>
            <a:endParaRPr lang="zh-CN" altLang="en-US"/>
          </a:p>
        </p:txBody>
      </p:sp>
      <p:sp>
        <p:nvSpPr>
          <p:cNvPr id="5" name="页脚占位符 4"/>
          <p:cNvSpPr>
            <a:spLocks noGrp="1"/>
          </p:cNvSpPr>
          <p:nvPr>
            <p:ph type="ftr" sz="quarter" idx="11"/>
          </p:nvPr>
        </p:nvSpPr>
        <p:spPr/>
        <p:txBody>
          <a:bodyPr/>
          <a:lstStyle/>
          <a:p>
            <a:r>
              <a:rPr lang="zh-CN" altLang="en-US"/>
              <a:t>火灾科学国家重点实验室</a:t>
            </a:r>
          </a:p>
        </p:txBody>
      </p:sp>
      <p:sp>
        <p:nvSpPr>
          <p:cNvPr id="9" name="灯片编号占位符 5"/>
          <p:cNvSpPr>
            <a:spLocks noGrp="1"/>
          </p:cNvSpPr>
          <p:nvPr>
            <p:ph type="sldNum" sz="quarter" idx="12"/>
          </p:nvPr>
        </p:nvSpPr>
        <p:spPr>
          <a:xfrm>
            <a:off x="11470179" y="6492875"/>
            <a:ext cx="721821"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5C3D648-2D56-4BE2-B693-28A985D7837A}" type="datetime1">
              <a:rPr lang="zh-CN" altLang="en-US" smtClean="0"/>
              <a:t>2025/10/27</a:t>
            </a:fld>
            <a:endParaRPr lang="zh-CN" altLang="en-US"/>
          </a:p>
        </p:txBody>
      </p:sp>
      <p:sp>
        <p:nvSpPr>
          <p:cNvPr id="6" name="页脚占位符 5"/>
          <p:cNvSpPr>
            <a:spLocks noGrp="1"/>
          </p:cNvSpPr>
          <p:nvPr>
            <p:ph type="ftr" sz="quarter" idx="11"/>
          </p:nvPr>
        </p:nvSpPr>
        <p:spPr/>
        <p:txBody>
          <a:bodyPr/>
          <a:lstStyle/>
          <a:p>
            <a:r>
              <a:rPr lang="zh-CN" altLang="en-US"/>
              <a:t>火灾科学国家重点实验室</a:t>
            </a:r>
          </a:p>
        </p:txBody>
      </p:sp>
      <p:sp>
        <p:nvSpPr>
          <p:cNvPr id="9" name="灯片编号占位符 5"/>
          <p:cNvSpPr>
            <a:spLocks noGrp="1"/>
          </p:cNvSpPr>
          <p:nvPr>
            <p:ph type="sldNum" sz="quarter" idx="12"/>
          </p:nvPr>
        </p:nvSpPr>
        <p:spPr>
          <a:xfrm>
            <a:off x="11438313" y="6492875"/>
            <a:ext cx="753687"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5"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FA441B2-6318-4BE0-9A4B-04772123620B}" type="datetime1">
              <a:rPr lang="zh-CN" altLang="en-US" smtClean="0"/>
              <a:t>2025/10/27</a:t>
            </a:fld>
            <a:endParaRPr lang="zh-CN" altLang="en-US"/>
          </a:p>
        </p:txBody>
      </p:sp>
      <p:sp>
        <p:nvSpPr>
          <p:cNvPr id="8" name="页脚占位符 7"/>
          <p:cNvSpPr>
            <a:spLocks noGrp="1"/>
          </p:cNvSpPr>
          <p:nvPr>
            <p:ph type="ftr" sz="quarter" idx="11"/>
          </p:nvPr>
        </p:nvSpPr>
        <p:spPr/>
        <p:txBody>
          <a:bodyPr/>
          <a:lstStyle/>
          <a:p>
            <a:r>
              <a:rPr lang="zh-CN" altLang="en-US"/>
              <a:t>火灾科学国家重点实验室</a:t>
            </a:r>
          </a:p>
        </p:txBody>
      </p:sp>
      <p:sp>
        <p:nvSpPr>
          <p:cNvPr id="11" name="灯片编号占位符 5"/>
          <p:cNvSpPr>
            <a:spLocks noGrp="1"/>
          </p:cNvSpPr>
          <p:nvPr>
            <p:ph type="sldNum" sz="quarter" idx="12"/>
          </p:nvPr>
        </p:nvSpPr>
        <p:spPr>
          <a:xfrm>
            <a:off x="11402512" y="6489356"/>
            <a:ext cx="789488"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ACF7E44-5AD4-4174-B785-BDD14F1B8165}" type="datetime1">
              <a:rPr lang="zh-CN" altLang="en-US" smtClean="0"/>
              <a:t>2025/10/27</a:t>
            </a:fld>
            <a:endParaRPr lang="zh-CN" altLang="en-US"/>
          </a:p>
        </p:txBody>
      </p:sp>
      <p:sp>
        <p:nvSpPr>
          <p:cNvPr id="4" name="页脚占位符 3"/>
          <p:cNvSpPr>
            <a:spLocks noGrp="1"/>
          </p:cNvSpPr>
          <p:nvPr>
            <p:ph type="ftr" sz="quarter" idx="11"/>
          </p:nvPr>
        </p:nvSpPr>
        <p:spPr/>
        <p:txBody>
          <a:bodyPr/>
          <a:lstStyle/>
          <a:p>
            <a:r>
              <a:rPr lang="zh-CN" altLang="en-US"/>
              <a:t>火灾科学国家重点实验室</a:t>
            </a:r>
          </a:p>
        </p:txBody>
      </p:sp>
      <p:sp>
        <p:nvSpPr>
          <p:cNvPr id="7" name="灯片编号占位符 5"/>
          <p:cNvSpPr>
            <a:spLocks noGrp="1"/>
          </p:cNvSpPr>
          <p:nvPr>
            <p:ph type="sldNum" sz="quarter" idx="12"/>
          </p:nvPr>
        </p:nvSpPr>
        <p:spPr>
          <a:xfrm>
            <a:off x="11353800" y="6484564"/>
            <a:ext cx="813262"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B0BB189-389A-46C9-A668-6AF746E9CFF6}" type="datetime1">
              <a:rPr lang="zh-CN" altLang="en-US" smtClean="0"/>
              <a:t>2025/10/27</a:t>
            </a:fld>
            <a:endParaRPr lang="zh-CN" altLang="en-US"/>
          </a:p>
        </p:txBody>
      </p:sp>
      <p:sp>
        <p:nvSpPr>
          <p:cNvPr id="3" name="页脚占位符 2"/>
          <p:cNvSpPr>
            <a:spLocks noGrp="1"/>
          </p:cNvSpPr>
          <p:nvPr>
            <p:ph type="ftr" sz="quarter" idx="11"/>
          </p:nvPr>
        </p:nvSpPr>
        <p:spPr/>
        <p:txBody>
          <a:bodyPr/>
          <a:lstStyle/>
          <a:p>
            <a:r>
              <a:rPr lang="zh-CN" altLang="en-US"/>
              <a:t>火灾科学国家重点实验室</a:t>
            </a:r>
          </a:p>
        </p:txBody>
      </p:sp>
      <p:sp>
        <p:nvSpPr>
          <p:cNvPr id="6" name="灯片编号占位符 5"/>
          <p:cNvSpPr>
            <a:spLocks noGrp="1"/>
          </p:cNvSpPr>
          <p:nvPr>
            <p:ph type="sldNum" sz="quarter" idx="12"/>
          </p:nvPr>
        </p:nvSpPr>
        <p:spPr>
          <a:xfrm>
            <a:off x="11594870" y="6492875"/>
            <a:ext cx="597130" cy="365125"/>
          </a:xfrm>
          <a:prstGeom prst="rect">
            <a:avLst/>
          </a:prstGeom>
        </p:spPr>
        <p:txBody>
          <a:bodyPr/>
          <a:lstStyle/>
          <a:p>
            <a:pPr algn="r"/>
            <a:fld id="{7D9BB5D0-35E4-459D-AEF3-FE4D7C45CC19}" type="slidenum">
              <a:rPr lang="zh-CN" altLang="en-US" smtClean="0"/>
              <a:pPr algn="r"/>
              <a:t>‹#›</a:t>
            </a:fld>
            <a:endParaRPr lang="zh-CN" altLang="en-US" dirty="0"/>
          </a:p>
        </p:txBody>
      </p:sp>
    </p:spTree>
  </p:cSld>
  <p:clrMapOvr>
    <a:masterClrMapping/>
  </p:clrMapOvr>
  <p:transition advTm="5616"/>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4EFC58-1586-49C9-8452-9368A5710E5B}" type="datetime1">
              <a:rPr lang="zh-CN" altLang="en-US" smtClean="0"/>
              <a:t>2025/10/27</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CN" altLang="en-US"/>
              <a:t>火灾科学国家重点实验室</a:t>
            </a:r>
          </a:p>
        </p:txBody>
      </p:sp>
      <p:sp>
        <p:nvSpPr>
          <p:cNvPr id="16" name="灯片编号占位符 5"/>
          <p:cNvSpPr>
            <a:spLocks noGrp="1"/>
          </p:cNvSpPr>
          <p:nvPr>
            <p:ph type="sldNum" sz="quarter" idx="4"/>
          </p:nvPr>
        </p:nvSpPr>
        <p:spPr>
          <a:xfrm>
            <a:off x="11471562" y="6489352"/>
            <a:ext cx="721821" cy="365125"/>
          </a:xfrm>
          <a:prstGeom prst="rect">
            <a:avLst/>
          </a:prstGeom>
        </p:spPr>
        <p:txBody>
          <a:bodyPr/>
          <a:lstStyle>
            <a:lvl1pPr>
              <a:defRPr sz="1400"/>
            </a:lvl1pPr>
          </a:lstStyle>
          <a:p>
            <a:pPr algn="r"/>
            <a:fld id="{7D9BB5D0-35E4-459D-AEF3-FE4D7C45CC19}" type="slidenum">
              <a:rPr lang="zh-CN" altLang="en-US" smtClean="0"/>
              <a:pPr algn="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ransition advTm="5616"/>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7.emf"/><Relationship Id="rId4" Type="http://schemas.openxmlformats.org/officeDocument/2006/relationships/image" Target="../media/image26.emf"/></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18" Type="http://schemas.openxmlformats.org/officeDocument/2006/relationships/image" Target="../media/image43.png"/><Relationship Id="rId3" Type="http://schemas.openxmlformats.org/officeDocument/2006/relationships/image" Target="../media/image28.png"/><Relationship Id="rId21" Type="http://schemas.openxmlformats.org/officeDocument/2006/relationships/oleObject" Target="../embeddings/oleObject8.bin"/><Relationship Id="rId7" Type="http://schemas.openxmlformats.org/officeDocument/2006/relationships/image" Target="../media/image32.png"/><Relationship Id="rId12" Type="http://schemas.openxmlformats.org/officeDocument/2006/relationships/image" Target="../media/image37.png"/><Relationship Id="rId17" Type="http://schemas.openxmlformats.org/officeDocument/2006/relationships/image" Target="../media/image42.png"/><Relationship Id="rId2" Type="http://schemas.openxmlformats.org/officeDocument/2006/relationships/notesSlide" Target="../notesSlides/notesSlide6.xml"/><Relationship Id="rId16" Type="http://schemas.openxmlformats.org/officeDocument/2006/relationships/image" Target="../media/image41.png"/><Relationship Id="rId20" Type="http://schemas.openxmlformats.org/officeDocument/2006/relationships/image" Target="../media/image44.wmf"/><Relationship Id="rId1" Type="http://schemas.openxmlformats.org/officeDocument/2006/relationships/slideLayout" Target="../slideLayouts/slideLayout1.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5" Type="http://schemas.openxmlformats.org/officeDocument/2006/relationships/image" Target="../media/image40.png"/><Relationship Id="rId23" Type="http://schemas.openxmlformats.org/officeDocument/2006/relationships/image" Target="../media/image5.png"/><Relationship Id="rId10" Type="http://schemas.openxmlformats.org/officeDocument/2006/relationships/image" Target="../media/image35.png"/><Relationship Id="rId19" Type="http://schemas.openxmlformats.org/officeDocument/2006/relationships/oleObject" Target="../embeddings/oleObject7.bin"/><Relationship Id="rId4" Type="http://schemas.openxmlformats.org/officeDocument/2006/relationships/image" Target="../media/image29.png"/><Relationship Id="rId9" Type="http://schemas.openxmlformats.org/officeDocument/2006/relationships/image" Target="../media/image34.png"/><Relationship Id="rId14" Type="http://schemas.openxmlformats.org/officeDocument/2006/relationships/image" Target="../media/image39.png"/><Relationship Id="rId22" Type="http://schemas.openxmlformats.org/officeDocument/2006/relationships/image" Target="../media/image45.wmf"/></Relationships>
</file>

<file path=ppt/slides/_rels/slide13.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48.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9.bin"/><Relationship Id="rId7"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0.wmf"/><Relationship Id="rId4" Type="http://schemas.openxmlformats.org/officeDocument/2006/relationships/image" Target="../media/image49.wmf"/></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5.emf"/><Relationship Id="rId5" Type="http://schemas.openxmlformats.org/officeDocument/2006/relationships/image" Target="../media/image54.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emf"/><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emf"/><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7.emf"/><Relationship Id="rId7" Type="http://schemas.openxmlformats.org/officeDocument/2006/relationships/oleObject" Target="../embeddings/oleObject6.bin"/><Relationship Id="rId2" Type="http://schemas.openxmlformats.org/officeDocument/2006/relationships/oleObject" Target="../embeddings/oleObject4.bin"/><Relationship Id="rId1" Type="http://schemas.openxmlformats.org/officeDocument/2006/relationships/slideLayout" Target="../slideLayouts/slideLayout3.xml"/><Relationship Id="rId6" Type="http://schemas.openxmlformats.org/officeDocument/2006/relationships/image" Target="../media/image18.wmf"/><Relationship Id="rId5" Type="http://schemas.openxmlformats.org/officeDocument/2006/relationships/oleObject" Target="../embeddings/oleObject5.bin"/><Relationship Id="rId10" Type="http://schemas.openxmlformats.org/officeDocument/2006/relationships/image" Target="../media/image5.png"/><Relationship Id="rId4" Type="http://schemas.openxmlformats.org/officeDocument/2006/relationships/image" Target="../media/image18.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13BCE82F-C7D8-191E-D35D-1B46E5868D0E}"/>
              </a:ext>
            </a:extLst>
          </p:cNvPr>
          <p:cNvPicPr>
            <a:picLocks noChangeAspect="1"/>
          </p:cNvPicPr>
          <p:nvPr/>
        </p:nvPicPr>
        <p:blipFill>
          <a:blip r:embed="rId2"/>
          <a:stretch>
            <a:fillRect/>
          </a:stretch>
        </p:blipFill>
        <p:spPr>
          <a:xfrm>
            <a:off x="0" y="36409"/>
            <a:ext cx="12192000" cy="1867607"/>
          </a:xfrm>
          <a:prstGeom prst="rect">
            <a:avLst/>
          </a:prstGeom>
        </p:spPr>
      </p:pic>
      <p:grpSp>
        <p:nvGrpSpPr>
          <p:cNvPr id="4" name="组合 27">
            <a:extLst>
              <a:ext uri="{FF2B5EF4-FFF2-40B4-BE49-F238E27FC236}">
                <a16:creationId xmlns:a16="http://schemas.microsoft.com/office/drawing/2014/main" id="{CE4AF7C2-7902-31AC-49FA-79B8E81E4FB2}"/>
              </a:ext>
            </a:extLst>
          </p:cNvPr>
          <p:cNvGrpSpPr>
            <a:grpSpLocks/>
          </p:cNvGrpSpPr>
          <p:nvPr/>
        </p:nvGrpSpPr>
        <p:grpSpPr bwMode="auto">
          <a:xfrm>
            <a:off x="0" y="1916671"/>
            <a:ext cx="12192000" cy="78753"/>
            <a:chOff x="30834" y="1305568"/>
            <a:chExt cx="8816454" cy="66133"/>
          </a:xfrm>
        </p:grpSpPr>
        <p:sp>
          <p:nvSpPr>
            <p:cNvPr id="5" name="矩形 4">
              <a:extLst>
                <a:ext uri="{FF2B5EF4-FFF2-40B4-BE49-F238E27FC236}">
                  <a16:creationId xmlns:a16="http://schemas.microsoft.com/office/drawing/2014/main" id="{1E97BF41-AB79-0D7D-5132-1555629CABC6}"/>
                </a:ext>
              </a:extLst>
            </p:cNvPr>
            <p:cNvSpPr/>
            <p:nvPr/>
          </p:nvSpPr>
          <p:spPr>
            <a:xfrm>
              <a:off x="30834" y="1305568"/>
              <a:ext cx="5799574" cy="661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a16="http://schemas.microsoft.com/office/drawing/2014/main" id="{D7A98750-D1D0-DCF6-CA11-B3920CD5D908}"/>
                </a:ext>
              </a:extLst>
            </p:cNvPr>
            <p:cNvSpPr/>
            <p:nvPr/>
          </p:nvSpPr>
          <p:spPr>
            <a:xfrm>
              <a:off x="5887041" y="1305568"/>
              <a:ext cx="2960247" cy="66133"/>
            </a:xfrm>
            <a:prstGeom prst="rect">
              <a:avLst/>
            </a:prstGeom>
            <a:solidFill>
              <a:srgbClr val="B4C7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微软雅黑" panose="020B0503020204020204" pitchFamily="34" charset="-122"/>
                <a:ea typeface="微软雅黑" panose="020B0503020204020204" pitchFamily="34" charset="-122"/>
              </a:endParaRPr>
            </a:p>
          </p:txBody>
        </p:sp>
      </p:grpSp>
      <p:sp>
        <p:nvSpPr>
          <p:cNvPr id="7" name="TextBox 5">
            <a:extLst>
              <a:ext uri="{FF2B5EF4-FFF2-40B4-BE49-F238E27FC236}">
                <a16:creationId xmlns:a16="http://schemas.microsoft.com/office/drawing/2014/main" id="{7A790F00-BE73-5816-D419-7EAEE8A3CC5E}"/>
              </a:ext>
            </a:extLst>
          </p:cNvPr>
          <p:cNvSpPr txBox="1"/>
          <p:nvPr/>
        </p:nvSpPr>
        <p:spPr>
          <a:xfrm>
            <a:off x="3114675" y="4365572"/>
            <a:ext cx="5962650" cy="1422954"/>
          </a:xfrm>
          <a:prstGeom prst="rect">
            <a:avLst/>
          </a:prstGeom>
          <a:noFill/>
        </p:spPr>
        <p:txBody>
          <a:bodyPr wrap="square">
            <a:spAutoFit/>
          </a:bodyPr>
          <a:lstStyle/>
          <a:p>
            <a:pPr algn="ctr">
              <a:lnSpc>
                <a:spcPct val="150000"/>
              </a:lnSpc>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汇报人：张玥</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中国科学技术大学火灾安全全国重点实验室</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defRPr/>
            </a:pP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2025</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11</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日</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矩形 7">
            <a:extLst>
              <a:ext uri="{FF2B5EF4-FFF2-40B4-BE49-F238E27FC236}">
                <a16:creationId xmlns:a16="http://schemas.microsoft.com/office/drawing/2014/main" id="{BA55C523-FF76-22CD-0142-7421C2E82662}"/>
              </a:ext>
            </a:extLst>
          </p:cNvPr>
          <p:cNvSpPr/>
          <p:nvPr/>
        </p:nvSpPr>
        <p:spPr>
          <a:xfrm>
            <a:off x="594182" y="2877291"/>
            <a:ext cx="11041736" cy="906915"/>
          </a:xfrm>
          <a:prstGeom prst="rect">
            <a:avLst/>
          </a:prstGeom>
        </p:spPr>
        <p:txBody>
          <a:bodyPr wrap="square">
            <a:spAutoFit/>
          </a:bodyPr>
          <a:lstStyle/>
          <a:p>
            <a:pPr algn="ctr">
              <a:lnSpc>
                <a:spcPct val="150000"/>
              </a:lnSpc>
              <a:defRPr/>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磷酸铁锂电池化学动力学分析及内部热扩散仿真</a:t>
            </a:r>
            <a:endParaRPr lang="en-US" altLang="zh-CN"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9" name="图片 8">
            <a:extLst>
              <a:ext uri="{FF2B5EF4-FFF2-40B4-BE49-F238E27FC236}">
                <a16:creationId xmlns:a16="http://schemas.microsoft.com/office/drawing/2014/main" id="{C580F588-80D6-546E-8B2A-C26D871B61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r="1710" b="2004"/>
          <a:stretch>
            <a:fillRect/>
          </a:stretch>
        </p:blipFill>
        <p:spPr>
          <a:xfrm>
            <a:off x="4133218" y="177882"/>
            <a:ext cx="1600831" cy="1584659"/>
          </a:xfrm>
          <a:prstGeom prst="ellipse">
            <a:avLst/>
          </a:prstGeom>
        </p:spPr>
      </p:pic>
    </p:spTree>
    <p:extLst>
      <p:ext uri="{BB962C8B-B14F-4D97-AF65-F5344CB8AC3E}">
        <p14:creationId xmlns:p14="http://schemas.microsoft.com/office/powerpoint/2010/main" val="1556813237"/>
      </p:ext>
    </p:extLst>
  </p:cSld>
  <p:clrMapOvr>
    <a:masterClrMapping/>
  </p:clrMapOvr>
  <p:transition advTm="5616"/>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2" name="文本框 401"/>
          <p:cNvSpPr txBox="1"/>
          <p:nvPr/>
        </p:nvSpPr>
        <p:spPr>
          <a:xfrm>
            <a:off x="290826" y="691616"/>
            <a:ext cx="1879084"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模型介绍：</a:t>
            </a:r>
            <a:r>
              <a:rPr lang="en-US" altLang="zh-CN" sz="1600" b="1" dirty="0">
                <a:latin typeface="微软雅黑" panose="020B0503020204020204" pitchFamily="34" charset="-122"/>
                <a:ea typeface="微软雅黑" panose="020B0503020204020204" pitchFamily="34" charset="-122"/>
              </a:rPr>
              <a:t> </a:t>
            </a:r>
            <a:endParaRPr lang="zh-CN" altLang="en-US" sz="1600" b="1" dirty="0">
              <a:latin typeface="微软雅黑" panose="020B0503020204020204" pitchFamily="34" charset="-122"/>
              <a:ea typeface="微软雅黑" panose="020B0503020204020204" pitchFamily="34" charset="-122"/>
            </a:endParaRPr>
          </a:p>
        </p:txBody>
      </p:sp>
      <p:grpSp>
        <p:nvGrpSpPr>
          <p:cNvPr id="92" name="组合 91"/>
          <p:cNvGrpSpPr/>
          <p:nvPr/>
        </p:nvGrpSpPr>
        <p:grpSpPr>
          <a:xfrm flipH="1">
            <a:off x="1884598" y="1559604"/>
            <a:ext cx="547490" cy="1238748"/>
            <a:chOff x="9201720" y="3390959"/>
            <a:chExt cx="682119" cy="2191523"/>
          </a:xfrm>
        </p:grpSpPr>
        <p:sp>
          <p:nvSpPr>
            <p:cNvPr id="196" name="矩形 195"/>
            <p:cNvSpPr/>
            <p:nvPr/>
          </p:nvSpPr>
          <p:spPr>
            <a:xfrm>
              <a:off x="9201720" y="3449145"/>
              <a:ext cx="682119" cy="2133337"/>
            </a:xfrm>
            <a:prstGeom prst="rect">
              <a:avLst/>
            </a:prstGeom>
            <a:solidFill>
              <a:srgbClr val="7D9CB8"/>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7" name="矩形 196"/>
            <p:cNvSpPr/>
            <p:nvPr/>
          </p:nvSpPr>
          <p:spPr>
            <a:xfrm>
              <a:off x="9327170" y="3390959"/>
              <a:ext cx="360044" cy="49892"/>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98" name="直接连接符 197"/>
            <p:cNvCxnSpPr/>
            <p:nvPr/>
          </p:nvCxnSpPr>
          <p:spPr>
            <a:xfrm>
              <a:off x="9529199" y="3700265"/>
              <a:ext cx="0" cy="18689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9" name="圆角矩形 198"/>
            <p:cNvSpPr/>
            <p:nvPr/>
          </p:nvSpPr>
          <p:spPr>
            <a:xfrm>
              <a:off x="9225529" y="3607758"/>
              <a:ext cx="299439" cy="1945102"/>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0" name="圆角矩形 199"/>
            <p:cNvSpPr/>
            <p:nvPr/>
          </p:nvSpPr>
          <p:spPr>
            <a:xfrm>
              <a:off x="9556374" y="3607758"/>
              <a:ext cx="299439" cy="1945102"/>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93" name="圆角矩形 92"/>
          <p:cNvSpPr/>
          <p:nvPr/>
        </p:nvSpPr>
        <p:spPr>
          <a:xfrm>
            <a:off x="846801" y="1734438"/>
            <a:ext cx="384737" cy="106391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文本框 93"/>
          <p:cNvSpPr txBox="1"/>
          <p:nvPr/>
        </p:nvSpPr>
        <p:spPr>
          <a:xfrm>
            <a:off x="748188" y="2936711"/>
            <a:ext cx="686379"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卷芯</a:t>
            </a:r>
          </a:p>
        </p:txBody>
      </p:sp>
      <p:sp>
        <p:nvSpPr>
          <p:cNvPr id="96" name="文本框 95"/>
          <p:cNvSpPr txBox="1"/>
          <p:nvPr/>
        </p:nvSpPr>
        <p:spPr>
          <a:xfrm>
            <a:off x="1721323" y="2936711"/>
            <a:ext cx="8740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单电池</a:t>
            </a:r>
          </a:p>
        </p:txBody>
      </p:sp>
      <p:grpSp>
        <p:nvGrpSpPr>
          <p:cNvPr id="97" name="组合 96"/>
          <p:cNvGrpSpPr/>
          <p:nvPr/>
        </p:nvGrpSpPr>
        <p:grpSpPr>
          <a:xfrm>
            <a:off x="3008613" y="1574352"/>
            <a:ext cx="2230158" cy="1224000"/>
            <a:chOff x="2420195" y="2472656"/>
            <a:chExt cx="4281947" cy="2051823"/>
          </a:xfrm>
        </p:grpSpPr>
        <p:sp>
          <p:nvSpPr>
            <p:cNvPr id="185" name="矩形 184"/>
            <p:cNvSpPr/>
            <p:nvPr/>
          </p:nvSpPr>
          <p:spPr>
            <a:xfrm>
              <a:off x="2610737" y="2472656"/>
              <a:ext cx="495351" cy="46104"/>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6" name="组合 185"/>
            <p:cNvGrpSpPr/>
            <p:nvPr/>
          </p:nvGrpSpPr>
          <p:grpSpPr>
            <a:xfrm>
              <a:off x="2420195" y="2535608"/>
              <a:ext cx="4281947" cy="1988871"/>
              <a:chOff x="2425524" y="4500484"/>
              <a:chExt cx="4281947" cy="1988871"/>
            </a:xfrm>
          </p:grpSpPr>
          <p:sp>
            <p:nvSpPr>
              <p:cNvPr id="191" name="矩形 190"/>
              <p:cNvSpPr/>
              <p:nvPr/>
            </p:nvSpPr>
            <p:spPr>
              <a:xfrm>
                <a:off x="2425524" y="4500484"/>
                <a:ext cx="4281947" cy="1974708"/>
              </a:xfrm>
              <a:prstGeom prst="rect">
                <a:avLst/>
              </a:prstGeom>
              <a:solidFill>
                <a:srgbClr val="7D9CB8"/>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92" name="直接连接符 191"/>
              <p:cNvCxnSpPr/>
              <p:nvPr/>
            </p:nvCxnSpPr>
            <p:spPr>
              <a:xfrm>
                <a:off x="3279256" y="4515547"/>
                <a:ext cx="0" cy="19738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4133976" y="4500484"/>
                <a:ext cx="0" cy="19738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a:off x="4981266" y="4506879"/>
                <a:ext cx="0" cy="19738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a:off x="5848839" y="4500484"/>
                <a:ext cx="0" cy="19738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7" name="矩形 186"/>
            <p:cNvSpPr/>
            <p:nvPr/>
          </p:nvSpPr>
          <p:spPr>
            <a:xfrm>
              <a:off x="3436293" y="2472656"/>
              <a:ext cx="495351" cy="46104"/>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8" name="矩形 187"/>
            <p:cNvSpPr/>
            <p:nvPr/>
          </p:nvSpPr>
          <p:spPr>
            <a:xfrm>
              <a:off x="4335988" y="2472656"/>
              <a:ext cx="495351" cy="46104"/>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9" name="矩形 188"/>
            <p:cNvSpPr/>
            <p:nvPr/>
          </p:nvSpPr>
          <p:spPr>
            <a:xfrm>
              <a:off x="5175124" y="2472656"/>
              <a:ext cx="495351" cy="46104"/>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0" name="矩形 189"/>
            <p:cNvSpPr/>
            <p:nvPr/>
          </p:nvSpPr>
          <p:spPr>
            <a:xfrm>
              <a:off x="6041799" y="2472656"/>
              <a:ext cx="495351" cy="46104"/>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98" name="文本框 97"/>
          <p:cNvSpPr txBox="1"/>
          <p:nvPr/>
        </p:nvSpPr>
        <p:spPr>
          <a:xfrm>
            <a:off x="3668972" y="2936711"/>
            <a:ext cx="1066359"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模组</a:t>
            </a:r>
          </a:p>
        </p:txBody>
      </p:sp>
      <p:sp>
        <p:nvSpPr>
          <p:cNvPr id="99" name="圆角矩形 98"/>
          <p:cNvSpPr/>
          <p:nvPr/>
        </p:nvSpPr>
        <p:spPr>
          <a:xfrm>
            <a:off x="563852" y="1285301"/>
            <a:ext cx="4895850" cy="2095500"/>
          </a:xfrm>
          <a:prstGeom prst="roundRect">
            <a:avLst/>
          </a:prstGeom>
          <a:noFill/>
          <a:ln w="19050">
            <a:solidFill>
              <a:schemeClr val="tx1">
                <a:lumMod val="50000"/>
                <a:lumOff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00" name="图片 99">
            <a:extLst>
              <a:ext uri="{FF2B5EF4-FFF2-40B4-BE49-F238E27FC236}">
                <a16:creationId xmlns:a16="http://schemas.microsoft.com/office/drawing/2014/main" id="{350E6EC6-04B2-4278-A7D7-40A97FC94830}"/>
              </a:ext>
            </a:extLst>
          </p:cNvPr>
          <p:cNvPicPr>
            <a:picLocks noChangeAspect="1"/>
          </p:cNvPicPr>
          <p:nvPr/>
        </p:nvPicPr>
        <p:blipFill rotWithShape="1">
          <a:blip r:embed="rId3"/>
          <a:srcRect l="17782"/>
          <a:stretch/>
        </p:blipFill>
        <p:spPr>
          <a:xfrm>
            <a:off x="5792900" y="1353664"/>
            <a:ext cx="2260279" cy="2340000"/>
          </a:xfrm>
          <a:prstGeom prst="rect">
            <a:avLst/>
          </a:prstGeom>
        </p:spPr>
      </p:pic>
      <p:sp>
        <p:nvSpPr>
          <p:cNvPr id="101" name="文本框 100"/>
          <p:cNvSpPr txBox="1"/>
          <p:nvPr/>
        </p:nvSpPr>
        <p:spPr>
          <a:xfrm>
            <a:off x="6120690" y="3603210"/>
            <a:ext cx="1108773"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模型几何</a:t>
            </a:r>
          </a:p>
        </p:txBody>
      </p:sp>
      <p:sp>
        <p:nvSpPr>
          <p:cNvPr id="103" name="圆角矩形 102"/>
          <p:cNvSpPr/>
          <p:nvPr/>
        </p:nvSpPr>
        <p:spPr>
          <a:xfrm>
            <a:off x="560688" y="3621527"/>
            <a:ext cx="4895850" cy="2062296"/>
          </a:xfrm>
          <a:prstGeom prst="roundRect">
            <a:avLst/>
          </a:prstGeom>
          <a:noFill/>
          <a:ln w="19050">
            <a:solidFill>
              <a:schemeClr val="tx1">
                <a:lumMod val="50000"/>
                <a:lumOff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7" name="椭圆 166"/>
          <p:cNvSpPr/>
          <p:nvPr/>
        </p:nvSpPr>
        <p:spPr>
          <a:xfrm>
            <a:off x="2005527" y="4003829"/>
            <a:ext cx="224117" cy="224117"/>
          </a:xfrm>
          <a:prstGeom prst="ellipse">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4" name="文本框 173"/>
          <p:cNvSpPr txBox="1"/>
          <p:nvPr/>
        </p:nvSpPr>
        <p:spPr>
          <a:xfrm>
            <a:off x="2394070" y="3940706"/>
            <a:ext cx="1677758"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热传导</a:t>
            </a:r>
          </a:p>
        </p:txBody>
      </p:sp>
      <p:cxnSp>
        <p:nvCxnSpPr>
          <p:cNvPr id="177" name="直接箭头连接符 176"/>
          <p:cNvCxnSpPr/>
          <p:nvPr/>
        </p:nvCxnSpPr>
        <p:spPr>
          <a:xfrm flipV="1">
            <a:off x="2117585" y="4413436"/>
            <a:ext cx="0" cy="25081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80" name="文本框 179"/>
          <p:cNvSpPr txBox="1"/>
          <p:nvPr/>
        </p:nvSpPr>
        <p:spPr>
          <a:xfrm>
            <a:off x="2394070" y="4369564"/>
            <a:ext cx="2284672" cy="338554"/>
          </a:xfrm>
          <a:prstGeom prst="rect">
            <a:avLst/>
          </a:prstGeom>
          <a:noFill/>
        </p:spPr>
        <p:txBody>
          <a:bodyPr wrap="square" rtlCol="0">
            <a:normAutofit/>
          </a:bodyPr>
          <a:lstStyle/>
          <a:p>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对流与辐射</a:t>
            </a:r>
          </a:p>
        </p:txBody>
      </p:sp>
      <p:sp>
        <p:nvSpPr>
          <p:cNvPr id="181" name="矩形 180"/>
          <p:cNvSpPr/>
          <p:nvPr/>
        </p:nvSpPr>
        <p:spPr>
          <a:xfrm>
            <a:off x="2034019" y="4880141"/>
            <a:ext cx="167133" cy="242185"/>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2" name="文本框 181"/>
          <p:cNvSpPr txBox="1"/>
          <p:nvPr/>
        </p:nvSpPr>
        <p:spPr>
          <a:xfrm>
            <a:off x="2394070" y="4831956"/>
            <a:ext cx="2948215"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等效热阻</a:t>
            </a:r>
          </a:p>
        </p:txBody>
      </p:sp>
      <p:grpSp>
        <p:nvGrpSpPr>
          <p:cNvPr id="105" name="组合 104"/>
          <p:cNvGrpSpPr/>
          <p:nvPr/>
        </p:nvGrpSpPr>
        <p:grpSpPr>
          <a:xfrm>
            <a:off x="1216188" y="3732778"/>
            <a:ext cx="567565" cy="1493675"/>
            <a:chOff x="5735350" y="949254"/>
            <a:chExt cx="567565" cy="1493675"/>
          </a:xfrm>
        </p:grpSpPr>
        <p:sp>
          <p:nvSpPr>
            <p:cNvPr id="153" name="矩形 152"/>
            <p:cNvSpPr/>
            <p:nvPr/>
          </p:nvSpPr>
          <p:spPr>
            <a:xfrm>
              <a:off x="5774708" y="1207786"/>
              <a:ext cx="92122" cy="1226064"/>
            </a:xfrm>
            <a:prstGeom prst="rect">
              <a:avLst/>
            </a:prstGeom>
            <a:solidFill>
              <a:schemeClr val="accent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5" name="矩形 154"/>
            <p:cNvSpPr/>
            <p:nvPr/>
          </p:nvSpPr>
          <p:spPr>
            <a:xfrm>
              <a:off x="5873546" y="1216865"/>
              <a:ext cx="391365" cy="1226064"/>
            </a:xfrm>
            <a:prstGeom prst="rect">
              <a:avLst/>
            </a:prstGeom>
            <a:solidFill>
              <a:srgbClr val="7D9CB8"/>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6" name="椭圆 155"/>
            <p:cNvSpPr/>
            <p:nvPr/>
          </p:nvSpPr>
          <p:spPr>
            <a:xfrm>
              <a:off x="5735350" y="1793896"/>
              <a:ext cx="72000" cy="72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7" name="椭圆 156"/>
            <p:cNvSpPr/>
            <p:nvPr/>
          </p:nvSpPr>
          <p:spPr>
            <a:xfrm>
              <a:off x="6230915" y="1793896"/>
              <a:ext cx="72000" cy="72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58" name="直接箭头连接符 157"/>
            <p:cNvCxnSpPr/>
            <p:nvPr/>
          </p:nvCxnSpPr>
          <p:spPr>
            <a:xfrm flipV="1">
              <a:off x="5873546" y="949254"/>
              <a:ext cx="0" cy="25081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直接箭头连接符 158"/>
            <p:cNvCxnSpPr/>
            <p:nvPr/>
          </p:nvCxnSpPr>
          <p:spPr>
            <a:xfrm flipV="1">
              <a:off x="6047454" y="949254"/>
              <a:ext cx="0" cy="25081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直接箭头连接符 159"/>
            <p:cNvCxnSpPr/>
            <p:nvPr/>
          </p:nvCxnSpPr>
          <p:spPr>
            <a:xfrm flipV="1">
              <a:off x="6194393" y="949254"/>
              <a:ext cx="0" cy="25081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61" name="矩形 160"/>
            <p:cNvSpPr/>
            <p:nvPr/>
          </p:nvSpPr>
          <p:spPr>
            <a:xfrm>
              <a:off x="5831882" y="1774441"/>
              <a:ext cx="78739" cy="11788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07" name="圆角矩形 106"/>
          <p:cNvSpPr/>
          <p:nvPr/>
        </p:nvSpPr>
        <p:spPr>
          <a:xfrm>
            <a:off x="5667132" y="1285301"/>
            <a:ext cx="4128723" cy="4422252"/>
          </a:xfrm>
          <a:prstGeom prst="roundRect">
            <a:avLst>
              <a:gd name="adj" fmla="val 8764"/>
            </a:avLst>
          </a:prstGeom>
          <a:noFill/>
          <a:ln w="19050">
            <a:solidFill>
              <a:schemeClr val="tx1">
                <a:lumMod val="50000"/>
                <a:lumOff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8" name="文本框 107"/>
          <p:cNvSpPr txBox="1"/>
          <p:nvPr/>
        </p:nvSpPr>
        <p:spPr>
          <a:xfrm>
            <a:off x="2437121" y="5305023"/>
            <a:ext cx="126907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边界条件</a:t>
            </a:r>
          </a:p>
        </p:txBody>
      </p:sp>
      <p:pic>
        <p:nvPicPr>
          <p:cNvPr id="2" name="图片 1"/>
          <p:cNvPicPr>
            <a:picLocks noChangeAspect="1"/>
          </p:cNvPicPr>
          <p:nvPr/>
        </p:nvPicPr>
        <p:blipFill>
          <a:blip r:embed="rId4"/>
          <a:stretch>
            <a:fillRect/>
          </a:stretch>
        </p:blipFill>
        <p:spPr>
          <a:xfrm>
            <a:off x="7542113" y="1396217"/>
            <a:ext cx="2160000" cy="2160000"/>
          </a:xfrm>
          <a:prstGeom prst="rect">
            <a:avLst/>
          </a:prstGeom>
        </p:spPr>
      </p:pic>
      <p:sp>
        <p:nvSpPr>
          <p:cNvPr id="128" name="文本框 127"/>
          <p:cNvSpPr txBox="1"/>
          <p:nvPr/>
        </p:nvSpPr>
        <p:spPr>
          <a:xfrm>
            <a:off x="8053179" y="3603210"/>
            <a:ext cx="1196237"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网格划分</a:t>
            </a:r>
          </a:p>
        </p:txBody>
      </p:sp>
      <p:pic>
        <p:nvPicPr>
          <p:cNvPr id="5" name="图片 4"/>
          <p:cNvPicPr>
            <a:picLocks noChangeAspect="1"/>
          </p:cNvPicPr>
          <p:nvPr/>
        </p:nvPicPr>
        <p:blipFill>
          <a:blip r:embed="rId5"/>
          <a:stretch>
            <a:fillRect/>
          </a:stretch>
        </p:blipFill>
        <p:spPr>
          <a:xfrm>
            <a:off x="5835640" y="4227676"/>
            <a:ext cx="1721059" cy="785233"/>
          </a:xfrm>
          <a:prstGeom prst="rect">
            <a:avLst/>
          </a:prstGeom>
        </p:spPr>
      </p:pic>
      <p:sp>
        <p:nvSpPr>
          <p:cNvPr id="61" name="文本框 60">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pic>
        <p:nvPicPr>
          <p:cNvPr id="10" name="图片 9"/>
          <p:cNvPicPr>
            <a:picLocks noChangeAspect="1"/>
          </p:cNvPicPr>
          <p:nvPr/>
        </p:nvPicPr>
        <p:blipFill>
          <a:blip r:embed="rId6"/>
          <a:stretch>
            <a:fillRect/>
          </a:stretch>
        </p:blipFill>
        <p:spPr>
          <a:xfrm>
            <a:off x="7851162" y="4202698"/>
            <a:ext cx="1831607" cy="844929"/>
          </a:xfrm>
          <a:prstGeom prst="rect">
            <a:avLst/>
          </a:prstGeom>
        </p:spPr>
      </p:pic>
      <p:sp>
        <p:nvSpPr>
          <p:cNvPr id="66" name="文本框 65"/>
          <p:cNvSpPr txBox="1"/>
          <p:nvPr/>
        </p:nvSpPr>
        <p:spPr>
          <a:xfrm>
            <a:off x="6120690" y="5060777"/>
            <a:ext cx="1108773" cy="369332"/>
          </a:xfrm>
          <a:prstGeom prst="rect">
            <a:avLst/>
          </a:prstGeom>
          <a:noFill/>
        </p:spPr>
        <p:txBody>
          <a:bodyPr wrap="square" rtlCol="0">
            <a:spAutoFit/>
          </a:bodyPr>
          <a:lstStyle/>
          <a:p>
            <a:r>
              <a:rPr lang="en-US" altLang="zh-CN" dirty="0">
                <a:latin typeface="微软雅黑" panose="020B0503020204020204" pitchFamily="34" charset="-122"/>
                <a:ea typeface="微软雅黑" panose="020B0503020204020204" pitchFamily="34" charset="-122"/>
                <a:cs typeface="Times New Roman" panose="02020603050405020304" pitchFamily="18" charset="0"/>
              </a:rPr>
              <a:t>CT</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图像</a:t>
            </a:r>
          </a:p>
        </p:txBody>
      </p:sp>
      <p:sp>
        <p:nvSpPr>
          <p:cNvPr id="67" name="文本框 66"/>
          <p:cNvSpPr txBox="1"/>
          <p:nvPr/>
        </p:nvSpPr>
        <p:spPr>
          <a:xfrm>
            <a:off x="8053179" y="5060777"/>
            <a:ext cx="152305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模型设置</a:t>
            </a:r>
          </a:p>
        </p:txBody>
      </p:sp>
      <p:sp>
        <p:nvSpPr>
          <p:cNvPr id="12" name="矩形 11"/>
          <p:cNvSpPr/>
          <p:nvPr/>
        </p:nvSpPr>
        <p:spPr>
          <a:xfrm flipH="1">
            <a:off x="9999265" y="1848057"/>
            <a:ext cx="1867533" cy="2862322"/>
          </a:xfrm>
          <a:prstGeom prst="rect">
            <a:avLst/>
          </a:prstGeom>
          <a:solidFill>
            <a:schemeClr val="accent1">
              <a:lumMod val="20000"/>
              <a:lumOff val="80000"/>
            </a:schemeClr>
          </a:solidFill>
        </p:spPr>
        <p:txBody>
          <a:bodyPr wrap="square">
            <a:spAutoFit/>
          </a:bodyPr>
          <a:lstStyle/>
          <a:p>
            <a:pPr marL="285750" indent="-285750">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集总假设基础上细化单体几何结构，考虑电池内部双卷芯</a:t>
            </a:r>
            <a:r>
              <a:rPr lang="en-US" altLang="zh-CN" dirty="0">
                <a:latin typeface="微软雅黑" panose="020B0503020204020204" pitchFamily="34" charset="-122"/>
                <a:ea typeface="微软雅黑" panose="020B0503020204020204" pitchFamily="34" charset="-122"/>
              </a:rPr>
              <a:t>;</a:t>
            </a:r>
          </a:p>
          <a:p>
            <a:pPr marL="285750" indent="-285750">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外层铝壳存在先行导热；</a:t>
            </a:r>
            <a:endParaRPr lang="en-US" altLang="zh-CN"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电池内部卷芯与电池壳间存在气体。</a:t>
            </a:r>
          </a:p>
        </p:txBody>
      </p:sp>
      <p:sp>
        <p:nvSpPr>
          <p:cNvPr id="13" name="灯片编号占位符 12"/>
          <p:cNvSpPr>
            <a:spLocks noGrp="1"/>
          </p:cNvSpPr>
          <p:nvPr>
            <p:ph type="sldNum" sz="quarter" idx="12"/>
          </p:nvPr>
        </p:nvSpPr>
        <p:spPr/>
        <p:txBody>
          <a:bodyPr/>
          <a:lstStyle/>
          <a:p>
            <a:pPr algn="r"/>
            <a:fld id="{7D9BB5D0-35E4-459D-AEF3-FE4D7C45CC19}" type="slidenum">
              <a:rPr lang="zh-CN" altLang="en-US" smtClean="0"/>
              <a:pPr algn="r"/>
              <a:t>9</a:t>
            </a:fld>
            <a:endParaRPr lang="zh-CN" altLang="en-US" dirty="0"/>
          </a:p>
        </p:txBody>
      </p:sp>
      <p:grpSp>
        <p:nvGrpSpPr>
          <p:cNvPr id="9" name="组合 8">
            <a:extLst>
              <a:ext uri="{FF2B5EF4-FFF2-40B4-BE49-F238E27FC236}">
                <a16:creationId xmlns:a16="http://schemas.microsoft.com/office/drawing/2014/main" id="{5F2C3133-D99B-186B-0211-2BDA0DE3086A}"/>
              </a:ext>
            </a:extLst>
          </p:cNvPr>
          <p:cNvGrpSpPr/>
          <p:nvPr/>
        </p:nvGrpSpPr>
        <p:grpSpPr>
          <a:xfrm>
            <a:off x="86438" y="480356"/>
            <a:ext cx="7891291" cy="72000"/>
            <a:chOff x="247135" y="747537"/>
            <a:chExt cx="7745928" cy="45719"/>
          </a:xfrm>
          <a:solidFill>
            <a:srgbClr val="0061A5"/>
          </a:solidFill>
        </p:grpSpPr>
        <p:cxnSp>
          <p:nvCxnSpPr>
            <p:cNvPr id="11" name="直接连接符 10">
              <a:extLst>
                <a:ext uri="{FF2B5EF4-FFF2-40B4-BE49-F238E27FC236}">
                  <a16:creationId xmlns:a16="http://schemas.microsoft.com/office/drawing/2014/main" id="{3EAB817B-C2B9-9E6C-EE34-2040E403D90F}"/>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a16="http://schemas.microsoft.com/office/drawing/2014/main" id="{E19523AE-CA25-FB45-E38B-CB2D04862A75}"/>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6" name="图片 15">
            <a:extLst>
              <a:ext uri="{FF2B5EF4-FFF2-40B4-BE49-F238E27FC236}">
                <a16:creationId xmlns:a16="http://schemas.microsoft.com/office/drawing/2014/main" id="{53AAE2AE-BC3F-5D21-F049-5336600F0482}"/>
              </a:ext>
            </a:extLst>
          </p:cNvPr>
          <p:cNvPicPr>
            <a:picLocks noChangeAspect="1"/>
          </p:cNvPicPr>
          <p:nvPr/>
        </p:nvPicPr>
        <p:blipFill>
          <a:blip r:embed="rId7"/>
          <a:stretch>
            <a:fillRect/>
          </a:stretch>
        </p:blipFill>
        <p:spPr>
          <a:xfrm>
            <a:off x="8595601" y="2404"/>
            <a:ext cx="3600000" cy="588945"/>
          </a:xfrm>
          <a:prstGeom prst="rect">
            <a:avLst/>
          </a:prstGeom>
        </p:spPr>
      </p:pic>
    </p:spTree>
    <p:extLst>
      <p:ext uri="{BB962C8B-B14F-4D97-AF65-F5344CB8AC3E}">
        <p14:creationId xmlns:p14="http://schemas.microsoft.com/office/powerpoint/2010/main" val="808700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3925436" y="6404466"/>
            <a:ext cx="2578771"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侧面加热实验结果</a:t>
            </a:r>
          </a:p>
        </p:txBody>
      </p:sp>
      <p:pic>
        <p:nvPicPr>
          <p:cNvPr id="9" name="图片 8"/>
          <p:cNvPicPr>
            <a:picLocks noChangeAspect="1"/>
          </p:cNvPicPr>
          <p:nvPr/>
        </p:nvPicPr>
        <p:blipFill>
          <a:blip r:embed="rId3"/>
          <a:stretch>
            <a:fillRect/>
          </a:stretch>
        </p:blipFill>
        <p:spPr>
          <a:xfrm>
            <a:off x="6737197" y="2931906"/>
            <a:ext cx="4875380" cy="3669501"/>
          </a:xfrm>
          <a:prstGeom prst="rect">
            <a:avLst/>
          </a:prstGeom>
        </p:spPr>
      </p:pic>
      <p:sp>
        <p:nvSpPr>
          <p:cNvPr id="53" name="文本框 52"/>
          <p:cNvSpPr txBox="1"/>
          <p:nvPr/>
        </p:nvSpPr>
        <p:spPr>
          <a:xfrm>
            <a:off x="8172108" y="6395354"/>
            <a:ext cx="2752712"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(c) </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侧面加热热失控模型验证</a:t>
            </a:r>
          </a:p>
        </p:txBody>
      </p:sp>
      <p:sp>
        <p:nvSpPr>
          <p:cNvPr id="79" name="矩形 78"/>
          <p:cNvSpPr/>
          <p:nvPr/>
        </p:nvSpPr>
        <p:spPr>
          <a:xfrm>
            <a:off x="513834" y="1250530"/>
            <a:ext cx="5868859" cy="1487060"/>
          </a:xfrm>
          <a:prstGeom prst="rect">
            <a:avLst/>
          </a:prstGeom>
          <a:noFill/>
          <a:ln w="285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3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通过不同工况的热滥用实验：侧面加热实验、绝热加速量热仪实验验证单体热失控模型有效性；</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3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仿真可较准确模拟电池温度演变过程及触发温度、最高温度。</a:t>
            </a:r>
            <a:endParaRPr lang="en-US" altLang="zh-CN" dirty="0">
              <a:solidFill>
                <a:schemeClr val="tx1"/>
              </a:solidFill>
              <a:latin typeface="微软雅黑" panose="020B0503020204020204" pitchFamily="34" charset="-122"/>
              <a:ea typeface="微软雅黑" panose="020B0503020204020204" pitchFamily="34" charset="-122"/>
            </a:endParaRPr>
          </a:p>
        </p:txBody>
      </p:sp>
      <p:sp>
        <p:nvSpPr>
          <p:cNvPr id="82" name="文本框 81">
            <a:extLst>
              <a:ext uri="{FF2B5EF4-FFF2-40B4-BE49-F238E27FC236}">
                <a16:creationId xmlns:a16="http://schemas.microsoft.com/office/drawing/2014/main" id="{A11CDC26-6447-4794-9AFA-06F5CD2FFE5A}"/>
              </a:ext>
            </a:extLst>
          </p:cNvPr>
          <p:cNvSpPr txBox="1"/>
          <p:nvPr/>
        </p:nvSpPr>
        <p:spPr>
          <a:xfrm>
            <a:off x="135592" y="732381"/>
            <a:ext cx="2979083"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单体模型验证</a:t>
            </a:r>
            <a:endParaRPr lang="en-US" altLang="zh-CN" sz="1600" b="1" dirty="0">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4"/>
          <a:stretch>
            <a:fillRect/>
          </a:stretch>
        </p:blipFill>
        <p:spPr>
          <a:xfrm>
            <a:off x="2670772" y="3346502"/>
            <a:ext cx="4214444" cy="3172042"/>
          </a:xfrm>
          <a:prstGeom prst="rect">
            <a:avLst/>
          </a:prstGeom>
        </p:spPr>
      </p:pic>
      <p:pic>
        <p:nvPicPr>
          <p:cNvPr id="15" name="图片 14"/>
          <p:cNvPicPr>
            <a:picLocks noChangeAspect="1"/>
          </p:cNvPicPr>
          <p:nvPr/>
        </p:nvPicPr>
        <p:blipFill>
          <a:blip r:embed="rId5"/>
          <a:stretch>
            <a:fillRect/>
          </a:stretch>
        </p:blipFill>
        <p:spPr>
          <a:xfrm>
            <a:off x="6544657" y="711285"/>
            <a:ext cx="4968763" cy="2172660"/>
          </a:xfrm>
          <a:prstGeom prst="rect">
            <a:avLst/>
          </a:prstGeom>
        </p:spPr>
      </p:pic>
      <p:sp>
        <p:nvSpPr>
          <p:cNvPr id="18" name="文本框 17">
            <a:extLst>
              <a:ext uri="{FF2B5EF4-FFF2-40B4-BE49-F238E27FC236}">
                <a16:creationId xmlns:a16="http://schemas.microsoft.com/office/drawing/2014/main" id="{0BDF59C3-C1A2-4BF9-9366-4E2B648A4F7D}"/>
              </a:ext>
            </a:extLst>
          </p:cNvPr>
          <p:cNvSpPr txBox="1"/>
          <p:nvPr/>
        </p:nvSpPr>
        <p:spPr>
          <a:xfrm>
            <a:off x="292722" y="-2044"/>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19" name="文本框 18"/>
          <p:cNvSpPr txBox="1"/>
          <p:nvPr/>
        </p:nvSpPr>
        <p:spPr>
          <a:xfrm>
            <a:off x="7471528" y="2737590"/>
            <a:ext cx="3620954"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(b) </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绝热加速热失控过程温度演变曲线</a:t>
            </a:r>
          </a:p>
        </p:txBody>
      </p:sp>
      <p:sp>
        <p:nvSpPr>
          <p:cNvPr id="6" name="任意多边形 5"/>
          <p:cNvSpPr/>
          <p:nvPr/>
        </p:nvSpPr>
        <p:spPr>
          <a:xfrm>
            <a:off x="2670772" y="651850"/>
            <a:ext cx="8854288" cy="6129196"/>
          </a:xfrm>
          <a:custGeom>
            <a:avLst/>
            <a:gdLst>
              <a:gd name="connsiteX0" fmla="*/ 6083929 w 11271564"/>
              <a:gd name="connsiteY0" fmla="*/ 0 h 6138249"/>
              <a:gd name="connsiteX1" fmla="*/ 11235350 w 11271564"/>
              <a:gd name="connsiteY1" fmla="*/ 9053 h 6138249"/>
              <a:gd name="connsiteX2" fmla="*/ 11271564 w 11271564"/>
              <a:gd name="connsiteY2" fmla="*/ 6138249 h 6138249"/>
              <a:gd name="connsiteX3" fmla="*/ 0 w 11271564"/>
              <a:gd name="connsiteY3" fmla="*/ 6102035 h 6138249"/>
              <a:gd name="connsiteX4" fmla="*/ 9053 w 11271564"/>
              <a:gd name="connsiteY4" fmla="*/ 2598344 h 6138249"/>
              <a:gd name="connsiteX5" fmla="*/ 6364586 w 11271564"/>
              <a:gd name="connsiteY5" fmla="*/ 2643611 h 6138249"/>
              <a:gd name="connsiteX6" fmla="*/ 6346479 w 11271564"/>
              <a:gd name="connsiteY6" fmla="*/ 9053 h 6138249"/>
              <a:gd name="connsiteX0" fmla="*/ 6319319 w 11271564"/>
              <a:gd name="connsiteY0" fmla="*/ 9054 h 6129196"/>
              <a:gd name="connsiteX1" fmla="*/ 11235350 w 11271564"/>
              <a:gd name="connsiteY1" fmla="*/ 0 h 6129196"/>
              <a:gd name="connsiteX2" fmla="*/ 11271564 w 11271564"/>
              <a:gd name="connsiteY2" fmla="*/ 6129196 h 6129196"/>
              <a:gd name="connsiteX3" fmla="*/ 0 w 11271564"/>
              <a:gd name="connsiteY3" fmla="*/ 6092982 h 6129196"/>
              <a:gd name="connsiteX4" fmla="*/ 9053 w 11271564"/>
              <a:gd name="connsiteY4" fmla="*/ 2589291 h 6129196"/>
              <a:gd name="connsiteX5" fmla="*/ 6364586 w 11271564"/>
              <a:gd name="connsiteY5" fmla="*/ 2634558 h 6129196"/>
              <a:gd name="connsiteX6" fmla="*/ 6346479 w 11271564"/>
              <a:gd name="connsiteY6" fmla="*/ 0 h 6129196"/>
              <a:gd name="connsiteX0" fmla="*/ 6319319 w 11271564"/>
              <a:gd name="connsiteY0" fmla="*/ 9054 h 6129196"/>
              <a:gd name="connsiteX1" fmla="*/ 11235350 w 11271564"/>
              <a:gd name="connsiteY1" fmla="*/ 0 h 6129196"/>
              <a:gd name="connsiteX2" fmla="*/ 11271564 w 11271564"/>
              <a:gd name="connsiteY2" fmla="*/ 6129196 h 6129196"/>
              <a:gd name="connsiteX3" fmla="*/ 0 w 11271564"/>
              <a:gd name="connsiteY3" fmla="*/ 6092982 h 6129196"/>
              <a:gd name="connsiteX4" fmla="*/ 2268900 w 11271564"/>
              <a:gd name="connsiteY4" fmla="*/ 2625504 h 6129196"/>
              <a:gd name="connsiteX5" fmla="*/ 6364586 w 11271564"/>
              <a:gd name="connsiteY5" fmla="*/ 2634558 h 6129196"/>
              <a:gd name="connsiteX6" fmla="*/ 6346479 w 11271564"/>
              <a:gd name="connsiteY6" fmla="*/ 0 h 6129196"/>
              <a:gd name="connsiteX0" fmla="*/ 4068695 w 9020940"/>
              <a:gd name="connsiteY0" fmla="*/ 9054 h 6129196"/>
              <a:gd name="connsiteX1" fmla="*/ 8984726 w 9020940"/>
              <a:gd name="connsiteY1" fmla="*/ 0 h 6129196"/>
              <a:gd name="connsiteX2" fmla="*/ 9020940 w 9020940"/>
              <a:gd name="connsiteY2" fmla="*/ 6129196 h 6129196"/>
              <a:gd name="connsiteX3" fmla="*/ 0 w 9020940"/>
              <a:gd name="connsiteY3" fmla="*/ 6102035 h 6129196"/>
              <a:gd name="connsiteX4" fmla="*/ 18276 w 9020940"/>
              <a:gd name="connsiteY4" fmla="*/ 2625504 h 6129196"/>
              <a:gd name="connsiteX5" fmla="*/ 4113962 w 9020940"/>
              <a:gd name="connsiteY5" fmla="*/ 2634558 h 6129196"/>
              <a:gd name="connsiteX6" fmla="*/ 4095855 w 9020940"/>
              <a:gd name="connsiteY6" fmla="*/ 0 h 6129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0940" h="6129196">
                <a:moveTo>
                  <a:pt x="4068695" y="9054"/>
                </a:moveTo>
                <a:lnTo>
                  <a:pt x="8984726" y="0"/>
                </a:lnTo>
                <a:lnTo>
                  <a:pt x="9020940" y="6129196"/>
                </a:lnTo>
                <a:lnTo>
                  <a:pt x="0" y="6102035"/>
                </a:lnTo>
                <a:cubicBezTo>
                  <a:pt x="3018" y="4934138"/>
                  <a:pt x="15258" y="3793401"/>
                  <a:pt x="18276" y="2625504"/>
                </a:cubicBezTo>
                <a:lnTo>
                  <a:pt x="4113962" y="2634558"/>
                </a:lnTo>
                <a:lnTo>
                  <a:pt x="4095855" y="0"/>
                </a:lnTo>
              </a:path>
            </a:pathLst>
          </a:custGeom>
          <a:noFill/>
          <a:ln w="19050">
            <a:solidFill>
              <a:schemeClr val="bg2">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35592" y="3346502"/>
            <a:ext cx="2375895" cy="2585323"/>
          </a:xfrm>
          <a:prstGeom prst="rect">
            <a:avLst/>
          </a:prstGeom>
          <a:solidFill>
            <a:schemeClr val="accent1">
              <a:lumMod val="20000"/>
              <a:lumOff val="80000"/>
            </a:schemeClr>
          </a:solidFill>
        </p:spPr>
        <p:txBody>
          <a:bodyPr wrap="square">
            <a:spAutoFit/>
          </a:bodyPr>
          <a:lstStyle/>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计算电池侧面毕沃数</a:t>
            </a:r>
            <a:r>
              <a:rPr lang="en-US" altLang="zh-CN" dirty="0">
                <a:latin typeface="微软雅黑" panose="020B0503020204020204" pitchFamily="34" charset="-122"/>
                <a:ea typeface="微软雅黑" panose="020B0503020204020204" pitchFamily="34" charset="-122"/>
              </a:rPr>
              <a:t>Bi&lt;0.1</a:t>
            </a:r>
            <a:r>
              <a:rPr lang="zh-CN" altLang="en-US" dirty="0">
                <a:latin typeface="微软雅黑" panose="020B0503020204020204" pitchFamily="34" charset="-122"/>
                <a:ea typeface="微软雅黑" panose="020B0503020204020204" pitchFamily="34" charset="-122"/>
              </a:rPr>
              <a:t>，可认为侧面近似温度均匀。仿真与实验结果均表现为后壁面存在温度梯度，靠近极耳侧在热失控前温度最高，热失控后温度最低。</a:t>
            </a:r>
          </a:p>
        </p:txBody>
      </p:sp>
      <p:sp>
        <p:nvSpPr>
          <p:cNvPr id="10" name="灯片编号占位符 9"/>
          <p:cNvSpPr>
            <a:spLocks noGrp="1"/>
          </p:cNvSpPr>
          <p:nvPr>
            <p:ph type="sldNum" sz="quarter" idx="12"/>
          </p:nvPr>
        </p:nvSpPr>
        <p:spPr/>
        <p:txBody>
          <a:bodyPr/>
          <a:lstStyle/>
          <a:p>
            <a:fld id="{7D9BB5D0-35E4-459D-AEF3-FE4D7C45CC19}" type="slidenum">
              <a:rPr lang="zh-CN" altLang="en-US" smtClean="0"/>
              <a:pPr/>
              <a:t>10</a:t>
            </a:fld>
            <a:endParaRPr lang="zh-CN" altLang="en-US" dirty="0"/>
          </a:p>
        </p:txBody>
      </p:sp>
      <p:grpSp>
        <p:nvGrpSpPr>
          <p:cNvPr id="11" name="组合 10">
            <a:extLst>
              <a:ext uri="{FF2B5EF4-FFF2-40B4-BE49-F238E27FC236}">
                <a16:creationId xmlns:a16="http://schemas.microsoft.com/office/drawing/2014/main" id="{3AE3F85A-8CD2-6496-77D4-0B15E0D3ACB0}"/>
              </a:ext>
            </a:extLst>
          </p:cNvPr>
          <p:cNvGrpSpPr/>
          <p:nvPr/>
        </p:nvGrpSpPr>
        <p:grpSpPr>
          <a:xfrm>
            <a:off x="86438" y="480356"/>
            <a:ext cx="7891291" cy="72000"/>
            <a:chOff x="247135" y="747537"/>
            <a:chExt cx="7745928" cy="45719"/>
          </a:xfrm>
          <a:solidFill>
            <a:srgbClr val="0061A5"/>
          </a:solidFill>
        </p:grpSpPr>
        <p:cxnSp>
          <p:nvCxnSpPr>
            <p:cNvPr id="12" name="直接连接符 11">
              <a:extLst>
                <a:ext uri="{FF2B5EF4-FFF2-40B4-BE49-F238E27FC236}">
                  <a16:creationId xmlns:a16="http://schemas.microsoft.com/office/drawing/2014/main" id="{75B23C55-DD03-7F0D-FF53-5DB6FC970F8C}"/>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id="{D83E1D70-E2E5-007E-1D09-6931DA68A5F6}"/>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4" name="图片 13">
            <a:extLst>
              <a:ext uri="{FF2B5EF4-FFF2-40B4-BE49-F238E27FC236}">
                <a16:creationId xmlns:a16="http://schemas.microsoft.com/office/drawing/2014/main" id="{49A3E648-51B7-D12B-D10C-9FB286D623C0}"/>
              </a:ext>
            </a:extLst>
          </p:cNvPr>
          <p:cNvPicPr>
            <a:picLocks noChangeAspect="1"/>
          </p:cNvPicPr>
          <p:nvPr/>
        </p:nvPicPr>
        <p:blipFill>
          <a:blip r:embed="rId6"/>
          <a:stretch>
            <a:fillRect/>
          </a:stretch>
        </p:blipFill>
        <p:spPr>
          <a:xfrm>
            <a:off x="8595601" y="2404"/>
            <a:ext cx="3600000" cy="588945"/>
          </a:xfrm>
          <a:prstGeom prst="rect">
            <a:avLst/>
          </a:prstGeom>
        </p:spPr>
      </p:pic>
    </p:spTree>
    <p:extLst>
      <p:ext uri="{BB962C8B-B14F-4D97-AF65-F5344CB8AC3E}">
        <p14:creationId xmlns:p14="http://schemas.microsoft.com/office/powerpoint/2010/main" val="2997723898"/>
      </p:ext>
    </p:extLst>
  </p:cSld>
  <p:clrMapOvr>
    <a:masterClrMapping/>
  </p:clrMapOvr>
  <p:transition advTm="5616"/>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11CDC26-6447-4794-9AFA-06F5CD2FFE5A}"/>
              </a:ext>
            </a:extLst>
          </p:cNvPr>
          <p:cNvSpPr txBox="1"/>
          <p:nvPr/>
        </p:nvSpPr>
        <p:spPr>
          <a:xfrm>
            <a:off x="86438" y="641568"/>
            <a:ext cx="4051397"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单体模型结果分析（电池表面等值面图）</a:t>
            </a:r>
            <a:endParaRPr lang="en-US" altLang="zh-CN" sz="1600" b="1" dirty="0">
              <a:latin typeface="微软雅黑" panose="020B0503020204020204" pitchFamily="34" charset="-122"/>
              <a:ea typeface="微软雅黑" panose="020B0503020204020204" pitchFamily="34" charset="-122"/>
            </a:endParaRPr>
          </a:p>
        </p:txBody>
      </p:sp>
      <p:grpSp>
        <p:nvGrpSpPr>
          <p:cNvPr id="22" name="组合 21"/>
          <p:cNvGrpSpPr/>
          <p:nvPr/>
        </p:nvGrpSpPr>
        <p:grpSpPr>
          <a:xfrm>
            <a:off x="5346937" y="641568"/>
            <a:ext cx="5925764" cy="6056734"/>
            <a:chOff x="2886775" y="141387"/>
            <a:chExt cx="6186786" cy="6323525"/>
          </a:xfrm>
        </p:grpSpPr>
        <p:grpSp>
          <p:nvGrpSpPr>
            <p:cNvPr id="23" name="组合 22"/>
            <p:cNvGrpSpPr/>
            <p:nvPr/>
          </p:nvGrpSpPr>
          <p:grpSpPr>
            <a:xfrm>
              <a:off x="3334339" y="224161"/>
              <a:ext cx="5739222" cy="3597553"/>
              <a:chOff x="1036097" y="1061311"/>
              <a:chExt cx="9029731" cy="5660164"/>
            </a:xfrm>
          </p:grpSpPr>
          <p:pic>
            <p:nvPicPr>
              <p:cNvPr id="66" name="图片 65"/>
              <p:cNvPicPr>
                <a:picLocks noChangeAspect="1"/>
              </p:cNvPicPr>
              <p:nvPr/>
            </p:nvPicPr>
            <p:blipFill rotWithShape="1">
              <a:blip r:embed="rId3"/>
              <a:srcRect r="23314"/>
              <a:stretch/>
            </p:blipFill>
            <p:spPr>
              <a:xfrm>
                <a:off x="5494659" y="1297619"/>
                <a:ext cx="2469401" cy="2520000"/>
              </a:xfrm>
              <a:prstGeom prst="rect">
                <a:avLst/>
              </a:prstGeom>
            </p:spPr>
          </p:pic>
          <p:pic>
            <p:nvPicPr>
              <p:cNvPr id="67" name="图片 66"/>
              <p:cNvPicPr>
                <a:picLocks noChangeAspect="1"/>
              </p:cNvPicPr>
              <p:nvPr/>
            </p:nvPicPr>
            <p:blipFill rotWithShape="1">
              <a:blip r:embed="rId4"/>
              <a:srcRect r="23369"/>
              <a:stretch/>
            </p:blipFill>
            <p:spPr>
              <a:xfrm>
                <a:off x="1060683" y="1197410"/>
                <a:ext cx="2574779" cy="2520000"/>
              </a:xfrm>
              <a:prstGeom prst="rect">
                <a:avLst/>
              </a:prstGeom>
            </p:spPr>
          </p:pic>
          <p:sp>
            <p:nvSpPr>
              <p:cNvPr id="68" name="文本框 67"/>
              <p:cNvSpPr txBox="1"/>
              <p:nvPr/>
            </p:nvSpPr>
            <p:spPr>
              <a:xfrm>
                <a:off x="1243507" y="1061311"/>
                <a:ext cx="2048255" cy="53266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t=50 s</a:t>
                </a:r>
                <a:endParaRPr lang="zh-CN" altLang="en-US" sz="1600" dirty="0">
                  <a:latin typeface="Times New Roman" panose="02020603050405020304" pitchFamily="18" charset="0"/>
                  <a:cs typeface="Times New Roman" panose="02020603050405020304" pitchFamily="18" charset="0"/>
                </a:endParaRPr>
              </a:p>
            </p:txBody>
          </p:sp>
          <p:pic>
            <p:nvPicPr>
              <p:cNvPr id="69" name="图片 68"/>
              <p:cNvPicPr>
                <a:picLocks noChangeAspect="1"/>
              </p:cNvPicPr>
              <p:nvPr/>
            </p:nvPicPr>
            <p:blipFill rotWithShape="1">
              <a:blip r:embed="rId5"/>
              <a:srcRect r="23103"/>
              <a:stretch/>
            </p:blipFill>
            <p:spPr>
              <a:xfrm>
                <a:off x="1036097" y="4082193"/>
                <a:ext cx="2583745" cy="2520000"/>
              </a:xfrm>
              <a:prstGeom prst="rect">
                <a:avLst/>
              </a:prstGeom>
            </p:spPr>
          </p:pic>
          <p:sp>
            <p:nvSpPr>
              <p:cNvPr id="70" name="文本框 69"/>
              <p:cNvSpPr txBox="1"/>
              <p:nvPr/>
            </p:nvSpPr>
            <p:spPr>
              <a:xfrm>
                <a:off x="1243507" y="4020724"/>
                <a:ext cx="2048255" cy="53266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t=2300 s</a:t>
                </a:r>
                <a:endParaRPr lang="zh-CN" altLang="en-US" sz="1600" dirty="0">
                  <a:latin typeface="Times New Roman" panose="02020603050405020304" pitchFamily="18" charset="0"/>
                  <a:cs typeface="Times New Roman" panose="02020603050405020304" pitchFamily="18" charset="0"/>
                </a:endParaRPr>
              </a:p>
            </p:txBody>
          </p:sp>
          <p:pic>
            <p:nvPicPr>
              <p:cNvPr id="71" name="图片 70"/>
              <p:cNvPicPr>
                <a:picLocks noChangeAspect="1"/>
              </p:cNvPicPr>
              <p:nvPr/>
            </p:nvPicPr>
            <p:blipFill>
              <a:blip r:embed="rId6"/>
              <a:stretch>
                <a:fillRect/>
              </a:stretch>
            </p:blipFill>
            <p:spPr>
              <a:xfrm>
                <a:off x="3514059" y="1344688"/>
                <a:ext cx="1920062" cy="2160000"/>
              </a:xfrm>
              <a:prstGeom prst="rect">
                <a:avLst/>
              </a:prstGeom>
            </p:spPr>
          </p:pic>
          <p:pic>
            <p:nvPicPr>
              <p:cNvPr id="72" name="图片 71"/>
              <p:cNvPicPr>
                <a:picLocks noChangeAspect="1"/>
              </p:cNvPicPr>
              <p:nvPr/>
            </p:nvPicPr>
            <p:blipFill>
              <a:blip r:embed="rId7"/>
              <a:stretch>
                <a:fillRect/>
              </a:stretch>
            </p:blipFill>
            <p:spPr>
              <a:xfrm>
                <a:off x="3622162" y="4195348"/>
                <a:ext cx="1920062" cy="2160000"/>
              </a:xfrm>
              <a:prstGeom prst="rect">
                <a:avLst/>
              </a:prstGeom>
            </p:spPr>
          </p:pic>
          <p:sp>
            <p:nvSpPr>
              <p:cNvPr id="73" name="文本框 72"/>
              <p:cNvSpPr txBox="1"/>
              <p:nvPr/>
            </p:nvSpPr>
            <p:spPr>
              <a:xfrm>
                <a:off x="5586385" y="1066107"/>
                <a:ext cx="2048255" cy="53266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t=2650 s</a:t>
                </a:r>
                <a:endParaRPr lang="zh-CN" altLang="en-US" sz="1600" dirty="0">
                  <a:latin typeface="Times New Roman" panose="02020603050405020304" pitchFamily="18" charset="0"/>
                  <a:cs typeface="Times New Roman" panose="02020603050405020304" pitchFamily="18" charset="0"/>
                </a:endParaRPr>
              </a:p>
            </p:txBody>
          </p:sp>
          <p:pic>
            <p:nvPicPr>
              <p:cNvPr id="74" name="图片 73"/>
              <p:cNvPicPr>
                <a:picLocks noChangeAspect="1"/>
              </p:cNvPicPr>
              <p:nvPr/>
            </p:nvPicPr>
            <p:blipFill>
              <a:blip r:embed="rId8"/>
              <a:stretch>
                <a:fillRect/>
              </a:stretch>
            </p:blipFill>
            <p:spPr>
              <a:xfrm>
                <a:off x="7832041" y="4318174"/>
                <a:ext cx="2160000" cy="2160000"/>
              </a:xfrm>
              <a:prstGeom prst="rect">
                <a:avLst/>
              </a:prstGeom>
            </p:spPr>
          </p:pic>
          <p:pic>
            <p:nvPicPr>
              <p:cNvPr id="75" name="图片 74"/>
              <p:cNvPicPr>
                <a:picLocks noChangeAspect="1"/>
              </p:cNvPicPr>
              <p:nvPr/>
            </p:nvPicPr>
            <p:blipFill rotWithShape="1">
              <a:blip r:embed="rId9"/>
              <a:srcRect r="23639"/>
              <a:stretch/>
            </p:blipFill>
            <p:spPr>
              <a:xfrm>
                <a:off x="5618413" y="4124089"/>
                <a:ext cx="2458922" cy="2520000"/>
              </a:xfrm>
              <a:prstGeom prst="rect">
                <a:avLst/>
              </a:prstGeom>
            </p:spPr>
          </p:pic>
          <p:pic>
            <p:nvPicPr>
              <p:cNvPr id="76" name="图片 75"/>
              <p:cNvPicPr>
                <a:picLocks noChangeAspect="1"/>
              </p:cNvPicPr>
              <p:nvPr/>
            </p:nvPicPr>
            <p:blipFill>
              <a:blip r:embed="rId10"/>
              <a:stretch>
                <a:fillRect/>
              </a:stretch>
            </p:blipFill>
            <p:spPr>
              <a:xfrm>
                <a:off x="7905828" y="1461421"/>
                <a:ext cx="2160000" cy="2160000"/>
              </a:xfrm>
              <a:prstGeom prst="rect">
                <a:avLst/>
              </a:prstGeom>
            </p:spPr>
          </p:pic>
          <p:sp>
            <p:nvSpPr>
              <p:cNvPr id="77" name="矩形 76">
                <a:extLst>
                  <a:ext uri="{FF2B5EF4-FFF2-40B4-BE49-F238E27FC236}">
                    <a16:creationId xmlns:a16="http://schemas.microsoft.com/office/drawing/2014/main" id="{FAD04DCC-E20B-4B02-9484-FA1BA817FA7D}"/>
                  </a:ext>
                </a:extLst>
              </p:cNvPr>
              <p:cNvSpPr/>
              <p:nvPr/>
            </p:nvSpPr>
            <p:spPr>
              <a:xfrm>
                <a:off x="1036097" y="1061311"/>
                <a:ext cx="8879428" cy="5660164"/>
              </a:xfrm>
              <a:prstGeom prst="rect">
                <a:avLst/>
              </a:prstGeom>
              <a:no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a:extLst>
                  <a:ext uri="{FF2B5EF4-FFF2-40B4-BE49-F238E27FC236}">
                    <a16:creationId xmlns:a16="http://schemas.microsoft.com/office/drawing/2014/main" id="{D1EEE4CF-FFFF-4F8D-858B-3E571957FE35}"/>
                  </a:ext>
                </a:extLst>
              </p:cNvPr>
              <p:cNvCxnSpPr>
                <a:stCxn id="77" idx="1"/>
                <a:endCxn id="77" idx="3"/>
              </p:cNvCxnSpPr>
              <p:nvPr/>
            </p:nvCxnSpPr>
            <p:spPr>
              <a:xfrm>
                <a:off x="1036097" y="3891393"/>
                <a:ext cx="8879428"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875ACAA3-B0C2-499F-AE70-0E5AB9EB80D9}"/>
                  </a:ext>
                </a:extLst>
              </p:cNvPr>
              <p:cNvCxnSpPr>
                <a:stCxn id="77" idx="0"/>
                <a:endCxn id="77" idx="2"/>
              </p:cNvCxnSpPr>
              <p:nvPr/>
            </p:nvCxnSpPr>
            <p:spPr>
              <a:xfrm>
                <a:off x="5475811" y="1061311"/>
                <a:ext cx="0" cy="566016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80" name="文本框 79"/>
              <p:cNvSpPr txBox="1"/>
              <p:nvPr/>
            </p:nvSpPr>
            <p:spPr>
              <a:xfrm>
                <a:off x="5586385" y="4040766"/>
                <a:ext cx="2048255" cy="53266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t=2750 s</a:t>
                </a:r>
                <a:endParaRPr lang="zh-CN" altLang="en-US" sz="1600" dirty="0">
                  <a:latin typeface="Times New Roman" panose="02020603050405020304" pitchFamily="18" charset="0"/>
                  <a:cs typeface="Times New Roman" panose="02020603050405020304" pitchFamily="18" charset="0"/>
                </a:endParaRPr>
              </a:p>
            </p:txBody>
          </p:sp>
        </p:grpSp>
        <p:grpSp>
          <p:nvGrpSpPr>
            <p:cNvPr id="24" name="组合 23"/>
            <p:cNvGrpSpPr/>
            <p:nvPr/>
          </p:nvGrpSpPr>
          <p:grpSpPr>
            <a:xfrm>
              <a:off x="3334340" y="3896200"/>
              <a:ext cx="5714424" cy="2568712"/>
              <a:chOff x="250858" y="3804760"/>
              <a:chExt cx="5714424" cy="2568712"/>
            </a:xfrm>
          </p:grpSpPr>
          <p:pic>
            <p:nvPicPr>
              <p:cNvPr id="27" name="图片 26"/>
              <p:cNvPicPr>
                <a:picLocks noChangeAspect="1"/>
              </p:cNvPicPr>
              <p:nvPr/>
            </p:nvPicPr>
            <p:blipFill rotWithShape="1">
              <a:blip r:embed="rId11"/>
              <a:srcRect r="30347"/>
              <a:stretch/>
            </p:blipFill>
            <p:spPr>
              <a:xfrm>
                <a:off x="3122186" y="5101317"/>
                <a:ext cx="1139328" cy="1272051"/>
              </a:xfrm>
              <a:prstGeom prst="rect">
                <a:avLst/>
              </a:prstGeom>
            </p:spPr>
          </p:pic>
          <p:pic>
            <p:nvPicPr>
              <p:cNvPr id="28" name="图片 27"/>
              <p:cNvPicPr>
                <a:picLocks noChangeAspect="1"/>
              </p:cNvPicPr>
              <p:nvPr/>
            </p:nvPicPr>
            <p:blipFill>
              <a:blip r:embed="rId12"/>
              <a:stretch>
                <a:fillRect/>
              </a:stretch>
            </p:blipFill>
            <p:spPr>
              <a:xfrm>
                <a:off x="4329559" y="5101317"/>
                <a:ext cx="1635723" cy="1272051"/>
              </a:xfrm>
              <a:prstGeom prst="rect">
                <a:avLst/>
              </a:prstGeom>
            </p:spPr>
          </p:pic>
          <p:pic>
            <p:nvPicPr>
              <p:cNvPr id="29" name="图片 28"/>
              <p:cNvPicPr>
                <a:picLocks noChangeAspect="1"/>
              </p:cNvPicPr>
              <p:nvPr/>
            </p:nvPicPr>
            <p:blipFill>
              <a:blip r:embed="rId13"/>
              <a:stretch>
                <a:fillRect/>
              </a:stretch>
            </p:blipFill>
            <p:spPr>
              <a:xfrm>
                <a:off x="1495056" y="3829267"/>
                <a:ext cx="1635723" cy="1272051"/>
              </a:xfrm>
              <a:prstGeom prst="rect">
                <a:avLst/>
              </a:prstGeom>
            </p:spPr>
          </p:pic>
          <p:pic>
            <p:nvPicPr>
              <p:cNvPr id="30" name="图片 29"/>
              <p:cNvPicPr>
                <a:picLocks noChangeAspect="1"/>
              </p:cNvPicPr>
              <p:nvPr/>
            </p:nvPicPr>
            <p:blipFill rotWithShape="1">
              <a:blip r:embed="rId14"/>
              <a:srcRect r="29995"/>
              <a:stretch/>
            </p:blipFill>
            <p:spPr>
              <a:xfrm>
                <a:off x="314883" y="3829267"/>
                <a:ext cx="1145098" cy="1272051"/>
              </a:xfrm>
              <a:prstGeom prst="rect">
                <a:avLst/>
              </a:prstGeom>
            </p:spPr>
          </p:pic>
          <p:pic>
            <p:nvPicPr>
              <p:cNvPr id="31" name="图片 30"/>
              <p:cNvPicPr>
                <a:picLocks noChangeAspect="1"/>
              </p:cNvPicPr>
              <p:nvPr/>
            </p:nvPicPr>
            <p:blipFill rotWithShape="1">
              <a:blip r:embed="rId15"/>
              <a:srcRect r="30312"/>
              <a:stretch/>
            </p:blipFill>
            <p:spPr>
              <a:xfrm>
                <a:off x="3122186" y="3829267"/>
                <a:ext cx="1139906" cy="1272051"/>
              </a:xfrm>
              <a:prstGeom prst="rect">
                <a:avLst/>
              </a:prstGeom>
            </p:spPr>
          </p:pic>
          <p:pic>
            <p:nvPicPr>
              <p:cNvPr id="32" name="图片 31"/>
              <p:cNvPicPr>
                <a:picLocks noChangeAspect="1"/>
              </p:cNvPicPr>
              <p:nvPr/>
            </p:nvPicPr>
            <p:blipFill>
              <a:blip r:embed="rId16"/>
              <a:stretch>
                <a:fillRect/>
              </a:stretch>
            </p:blipFill>
            <p:spPr>
              <a:xfrm>
                <a:off x="4329559" y="3829267"/>
                <a:ext cx="1635723" cy="1272051"/>
              </a:xfrm>
              <a:prstGeom prst="rect">
                <a:avLst/>
              </a:prstGeom>
            </p:spPr>
          </p:pic>
          <p:pic>
            <p:nvPicPr>
              <p:cNvPr id="33" name="图片 32"/>
              <p:cNvPicPr>
                <a:picLocks noChangeAspect="1"/>
              </p:cNvPicPr>
              <p:nvPr/>
            </p:nvPicPr>
            <p:blipFill rotWithShape="1">
              <a:blip r:embed="rId17"/>
              <a:srcRect r="30205"/>
              <a:stretch/>
            </p:blipFill>
            <p:spPr>
              <a:xfrm>
                <a:off x="347018" y="5101317"/>
                <a:ext cx="1141652" cy="1272051"/>
              </a:xfrm>
              <a:prstGeom prst="rect">
                <a:avLst/>
              </a:prstGeom>
            </p:spPr>
          </p:pic>
          <p:pic>
            <p:nvPicPr>
              <p:cNvPr id="34" name="图片 33"/>
              <p:cNvPicPr>
                <a:picLocks noChangeAspect="1"/>
              </p:cNvPicPr>
              <p:nvPr/>
            </p:nvPicPr>
            <p:blipFill>
              <a:blip r:embed="rId18"/>
              <a:stretch>
                <a:fillRect/>
              </a:stretch>
            </p:blipFill>
            <p:spPr>
              <a:xfrm>
                <a:off x="1526885" y="5101317"/>
                <a:ext cx="1635723" cy="1272051"/>
              </a:xfrm>
              <a:prstGeom prst="rect">
                <a:avLst/>
              </a:prstGeom>
            </p:spPr>
          </p:pic>
          <p:sp>
            <p:nvSpPr>
              <p:cNvPr id="36" name="文本框 35"/>
              <p:cNvSpPr txBox="1"/>
              <p:nvPr/>
            </p:nvSpPr>
            <p:spPr>
              <a:xfrm>
                <a:off x="3162608" y="3847264"/>
                <a:ext cx="1236775"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t=2800 s</a:t>
                </a:r>
                <a:endParaRPr lang="zh-CN" altLang="en-US" sz="1600" dirty="0">
                  <a:latin typeface="Times New Roman" panose="02020603050405020304" pitchFamily="18" charset="0"/>
                  <a:cs typeface="Times New Roman" panose="02020603050405020304" pitchFamily="18" charset="0"/>
                </a:endParaRPr>
              </a:p>
            </p:txBody>
          </p:sp>
          <p:sp>
            <p:nvSpPr>
              <p:cNvPr id="38" name="文本框 37"/>
              <p:cNvSpPr txBox="1"/>
              <p:nvPr/>
            </p:nvSpPr>
            <p:spPr>
              <a:xfrm>
                <a:off x="330600" y="3861674"/>
                <a:ext cx="746916"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t=50 s</a:t>
                </a:r>
                <a:endParaRPr lang="zh-CN" altLang="en-US" sz="1600" dirty="0">
                  <a:latin typeface="Times New Roman" panose="02020603050405020304" pitchFamily="18" charset="0"/>
                  <a:cs typeface="Times New Roman" panose="02020603050405020304" pitchFamily="18" charset="0"/>
                </a:endParaRPr>
              </a:p>
            </p:txBody>
          </p:sp>
          <p:sp>
            <p:nvSpPr>
              <p:cNvPr id="39" name="文本框 38"/>
              <p:cNvSpPr txBox="1"/>
              <p:nvPr/>
            </p:nvSpPr>
            <p:spPr>
              <a:xfrm>
                <a:off x="314877" y="5135960"/>
                <a:ext cx="925965"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t=2300 s</a:t>
                </a:r>
                <a:endParaRPr lang="zh-CN" altLang="en-US" sz="1600" dirty="0">
                  <a:latin typeface="Times New Roman" panose="02020603050405020304" pitchFamily="18" charset="0"/>
                  <a:cs typeface="Times New Roman" panose="02020603050405020304" pitchFamily="18" charset="0"/>
                </a:endParaRPr>
              </a:p>
            </p:txBody>
          </p:sp>
          <p:sp>
            <p:nvSpPr>
              <p:cNvPr id="40" name="文本框 39"/>
              <p:cNvSpPr txBox="1"/>
              <p:nvPr/>
            </p:nvSpPr>
            <p:spPr>
              <a:xfrm>
                <a:off x="3162608" y="5154399"/>
                <a:ext cx="1033981"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t=3000 s</a:t>
                </a:r>
                <a:endParaRPr lang="zh-CN" altLang="en-US" sz="1600" dirty="0">
                  <a:latin typeface="Times New Roman" panose="02020603050405020304" pitchFamily="18" charset="0"/>
                  <a:cs typeface="Times New Roman" panose="02020603050405020304" pitchFamily="18" charset="0"/>
                </a:endParaRPr>
              </a:p>
            </p:txBody>
          </p:sp>
          <p:sp>
            <p:nvSpPr>
              <p:cNvPr id="41" name="矩形 40">
                <a:extLst>
                  <a:ext uri="{FF2B5EF4-FFF2-40B4-BE49-F238E27FC236}">
                    <a16:creationId xmlns:a16="http://schemas.microsoft.com/office/drawing/2014/main" id="{FAD04DCC-E20B-4B02-9484-FA1BA817FA7D}"/>
                  </a:ext>
                </a:extLst>
              </p:cNvPr>
              <p:cNvSpPr/>
              <p:nvPr/>
            </p:nvSpPr>
            <p:spPr>
              <a:xfrm>
                <a:off x="250858" y="3804760"/>
                <a:ext cx="5653680" cy="2536201"/>
              </a:xfrm>
              <a:prstGeom prst="rect">
                <a:avLst/>
              </a:prstGeom>
              <a:no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a:extLst>
                  <a:ext uri="{FF2B5EF4-FFF2-40B4-BE49-F238E27FC236}">
                    <a16:creationId xmlns:a16="http://schemas.microsoft.com/office/drawing/2014/main" id="{D1EEE4CF-FFFF-4F8D-858B-3E571957FE35}"/>
                  </a:ext>
                </a:extLst>
              </p:cNvPr>
              <p:cNvCxnSpPr>
                <a:stCxn id="41" idx="1"/>
                <a:endCxn id="41" idx="3"/>
              </p:cNvCxnSpPr>
              <p:nvPr/>
            </p:nvCxnSpPr>
            <p:spPr>
              <a:xfrm>
                <a:off x="250858" y="5072861"/>
                <a:ext cx="5653680"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875ACAA3-B0C2-499F-AE70-0E5AB9EB80D9}"/>
                  </a:ext>
                </a:extLst>
              </p:cNvPr>
              <p:cNvCxnSpPr>
                <a:stCxn id="41" idx="0"/>
              </p:cNvCxnSpPr>
              <p:nvPr/>
            </p:nvCxnSpPr>
            <p:spPr>
              <a:xfrm>
                <a:off x="3077698" y="3804760"/>
                <a:ext cx="929" cy="25217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a16="http://schemas.microsoft.com/office/drawing/2014/main" id="{F0600A29-D1DE-498D-95DA-18D4CABAC53C}"/>
                  </a:ext>
                </a:extLst>
              </p:cNvPr>
              <p:cNvSpPr txBox="1"/>
              <p:nvPr/>
            </p:nvSpPr>
            <p:spPr>
              <a:xfrm>
                <a:off x="542921" y="6065695"/>
                <a:ext cx="949925"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tab side</a:t>
                </a:r>
                <a:endParaRPr lang="zh-CN" altLang="en-US" sz="1400" dirty="0">
                  <a:latin typeface="Times New Roman" panose="02020603050405020304" pitchFamily="18" charset="0"/>
                  <a:cs typeface="Times New Roman" panose="02020603050405020304" pitchFamily="18" charset="0"/>
                </a:endParaRPr>
              </a:p>
            </p:txBody>
          </p:sp>
          <p:sp>
            <p:nvSpPr>
              <p:cNvPr id="45" name="文本框 44">
                <a:extLst>
                  <a:ext uri="{FF2B5EF4-FFF2-40B4-BE49-F238E27FC236}">
                    <a16:creationId xmlns:a16="http://schemas.microsoft.com/office/drawing/2014/main" id="{ED5B0134-7BAE-4ED7-A787-468F90D2B884}"/>
                  </a:ext>
                </a:extLst>
              </p:cNvPr>
              <p:cNvSpPr txBox="1"/>
              <p:nvPr/>
            </p:nvSpPr>
            <p:spPr>
              <a:xfrm>
                <a:off x="1597306" y="6056447"/>
                <a:ext cx="1057472"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bottom side</a:t>
                </a:r>
                <a:endParaRPr lang="zh-CN" altLang="en-US" sz="1400" dirty="0">
                  <a:latin typeface="Times New Roman" panose="02020603050405020304" pitchFamily="18" charset="0"/>
                  <a:cs typeface="Times New Roman" panose="02020603050405020304" pitchFamily="18" charset="0"/>
                </a:endParaRPr>
              </a:p>
            </p:txBody>
          </p:sp>
          <p:sp>
            <p:nvSpPr>
              <p:cNvPr id="46" name="文本框 45">
                <a:extLst>
                  <a:ext uri="{FF2B5EF4-FFF2-40B4-BE49-F238E27FC236}">
                    <a16:creationId xmlns:a16="http://schemas.microsoft.com/office/drawing/2014/main" id="{F0600A29-D1DE-498D-95DA-18D4CABAC53C}"/>
                  </a:ext>
                </a:extLst>
              </p:cNvPr>
              <p:cNvSpPr txBox="1"/>
              <p:nvPr/>
            </p:nvSpPr>
            <p:spPr>
              <a:xfrm>
                <a:off x="3372381" y="6056447"/>
                <a:ext cx="746134"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tab side</a:t>
                </a:r>
                <a:endParaRPr lang="zh-CN" altLang="en-US" sz="1400" dirty="0">
                  <a:latin typeface="Times New Roman" panose="02020603050405020304" pitchFamily="18" charset="0"/>
                  <a:cs typeface="Times New Roman" panose="02020603050405020304" pitchFamily="18" charset="0"/>
                </a:endParaRPr>
              </a:p>
            </p:txBody>
          </p:sp>
          <p:sp>
            <p:nvSpPr>
              <p:cNvPr id="47" name="文本框 46">
                <a:extLst>
                  <a:ext uri="{FF2B5EF4-FFF2-40B4-BE49-F238E27FC236}">
                    <a16:creationId xmlns:a16="http://schemas.microsoft.com/office/drawing/2014/main" id="{ED5B0134-7BAE-4ED7-A787-468F90D2B884}"/>
                  </a:ext>
                </a:extLst>
              </p:cNvPr>
              <p:cNvSpPr txBox="1"/>
              <p:nvPr/>
            </p:nvSpPr>
            <p:spPr>
              <a:xfrm>
                <a:off x="4471287" y="6064672"/>
                <a:ext cx="1056165"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bottom side</a:t>
                </a:r>
                <a:endParaRPr lang="zh-CN" altLang="en-US" sz="1400" dirty="0">
                  <a:latin typeface="Times New Roman" panose="02020603050405020304" pitchFamily="18" charset="0"/>
                  <a:cs typeface="Times New Roman" panose="02020603050405020304" pitchFamily="18" charset="0"/>
                </a:endParaRPr>
              </a:p>
            </p:txBody>
          </p:sp>
          <p:sp>
            <p:nvSpPr>
              <p:cNvPr id="48" name="文本框 47">
                <a:extLst>
                  <a:ext uri="{FF2B5EF4-FFF2-40B4-BE49-F238E27FC236}">
                    <a16:creationId xmlns:a16="http://schemas.microsoft.com/office/drawing/2014/main" id="{F0600A29-D1DE-498D-95DA-18D4CABAC53C}"/>
                  </a:ext>
                </a:extLst>
              </p:cNvPr>
              <p:cNvSpPr txBox="1"/>
              <p:nvPr/>
            </p:nvSpPr>
            <p:spPr>
              <a:xfrm>
                <a:off x="510056" y="4800548"/>
                <a:ext cx="949925"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tab side</a:t>
                </a:r>
                <a:endParaRPr lang="zh-CN" altLang="en-US" sz="1400" dirty="0">
                  <a:latin typeface="Times New Roman" panose="02020603050405020304" pitchFamily="18" charset="0"/>
                  <a:cs typeface="Times New Roman" panose="02020603050405020304" pitchFamily="18" charset="0"/>
                </a:endParaRPr>
              </a:p>
            </p:txBody>
          </p:sp>
          <p:sp>
            <p:nvSpPr>
              <p:cNvPr id="49" name="文本框 48">
                <a:extLst>
                  <a:ext uri="{FF2B5EF4-FFF2-40B4-BE49-F238E27FC236}">
                    <a16:creationId xmlns:a16="http://schemas.microsoft.com/office/drawing/2014/main" id="{ED5B0134-7BAE-4ED7-A787-468F90D2B884}"/>
                  </a:ext>
                </a:extLst>
              </p:cNvPr>
              <p:cNvSpPr txBox="1"/>
              <p:nvPr/>
            </p:nvSpPr>
            <p:spPr>
              <a:xfrm>
                <a:off x="1564441" y="4791300"/>
                <a:ext cx="1057472"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bottom side</a:t>
                </a:r>
                <a:endParaRPr lang="zh-CN" altLang="en-US" sz="1400" dirty="0">
                  <a:latin typeface="Times New Roman" panose="02020603050405020304" pitchFamily="18" charset="0"/>
                  <a:cs typeface="Times New Roman" panose="02020603050405020304" pitchFamily="18" charset="0"/>
                </a:endParaRPr>
              </a:p>
            </p:txBody>
          </p:sp>
          <p:sp>
            <p:nvSpPr>
              <p:cNvPr id="63" name="文本框 62">
                <a:extLst>
                  <a:ext uri="{FF2B5EF4-FFF2-40B4-BE49-F238E27FC236}">
                    <a16:creationId xmlns:a16="http://schemas.microsoft.com/office/drawing/2014/main" id="{F0600A29-D1DE-498D-95DA-18D4CABAC53C}"/>
                  </a:ext>
                </a:extLst>
              </p:cNvPr>
              <p:cNvSpPr txBox="1"/>
              <p:nvPr/>
            </p:nvSpPr>
            <p:spPr>
              <a:xfrm>
                <a:off x="3339516" y="4791300"/>
                <a:ext cx="746134"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tab side</a:t>
                </a:r>
                <a:endParaRPr lang="zh-CN" altLang="en-US" sz="1400" dirty="0">
                  <a:latin typeface="Times New Roman" panose="02020603050405020304" pitchFamily="18" charset="0"/>
                  <a:cs typeface="Times New Roman" panose="02020603050405020304" pitchFamily="18" charset="0"/>
                </a:endParaRPr>
              </a:p>
            </p:txBody>
          </p:sp>
          <p:sp>
            <p:nvSpPr>
              <p:cNvPr id="65" name="文本框 64">
                <a:extLst>
                  <a:ext uri="{FF2B5EF4-FFF2-40B4-BE49-F238E27FC236}">
                    <a16:creationId xmlns:a16="http://schemas.microsoft.com/office/drawing/2014/main" id="{ED5B0134-7BAE-4ED7-A787-468F90D2B884}"/>
                  </a:ext>
                </a:extLst>
              </p:cNvPr>
              <p:cNvSpPr txBox="1"/>
              <p:nvPr/>
            </p:nvSpPr>
            <p:spPr>
              <a:xfrm>
                <a:off x="4438422" y="4799525"/>
                <a:ext cx="1056165"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bottom side</a:t>
                </a:r>
                <a:endParaRPr lang="zh-CN" altLang="en-US" sz="1400" dirty="0">
                  <a:latin typeface="Times New Roman" panose="02020603050405020304" pitchFamily="18" charset="0"/>
                  <a:cs typeface="Times New Roman" panose="02020603050405020304" pitchFamily="18" charset="0"/>
                </a:endParaRPr>
              </a:p>
            </p:txBody>
          </p:sp>
        </p:grpSp>
        <p:sp>
          <p:nvSpPr>
            <p:cNvPr id="25" name="文本框 24"/>
            <p:cNvSpPr txBox="1"/>
            <p:nvPr/>
          </p:nvSpPr>
          <p:spPr>
            <a:xfrm>
              <a:off x="2886775" y="141387"/>
              <a:ext cx="384048"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(a)</a:t>
              </a:r>
              <a:endParaRPr lang="zh-CN" altLang="en-US" sz="1600" dirty="0">
                <a:latin typeface="Times New Roman" panose="02020603050405020304" pitchFamily="18" charset="0"/>
                <a:cs typeface="Times New Roman" panose="02020603050405020304" pitchFamily="18" charset="0"/>
              </a:endParaRPr>
            </a:p>
          </p:txBody>
        </p:sp>
        <p:sp>
          <p:nvSpPr>
            <p:cNvPr id="26" name="文本框 25"/>
            <p:cNvSpPr txBox="1"/>
            <p:nvPr/>
          </p:nvSpPr>
          <p:spPr>
            <a:xfrm>
              <a:off x="2886775" y="3850480"/>
              <a:ext cx="384048"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(b)</a:t>
              </a:r>
              <a:endParaRPr lang="zh-CN" altLang="en-US" sz="1600" dirty="0">
                <a:latin typeface="Times New Roman" panose="02020603050405020304" pitchFamily="18" charset="0"/>
                <a:cs typeface="Times New Roman" panose="02020603050405020304" pitchFamily="18" charset="0"/>
              </a:endParaRPr>
            </a:p>
          </p:txBody>
        </p:sp>
      </p:grpSp>
      <p:sp>
        <p:nvSpPr>
          <p:cNvPr id="81" name="文本框 80"/>
          <p:cNvSpPr txBox="1"/>
          <p:nvPr/>
        </p:nvSpPr>
        <p:spPr>
          <a:xfrm>
            <a:off x="281676" y="1450884"/>
            <a:ext cx="4916558" cy="3582519"/>
          </a:xfrm>
          <a:prstGeom prst="rect">
            <a:avLst/>
          </a:prstGeom>
          <a:noFill/>
          <a:ln w="19050">
            <a:solidFill>
              <a:schemeClr val="accent1">
                <a:lumMod val="50000"/>
              </a:schemeClr>
            </a:solidFill>
            <a:prstDash val="lgDash"/>
          </a:ln>
        </p:spPr>
        <p:txBody>
          <a:bodyPr wrap="square" rtlCol="0">
            <a:spAutoFit/>
          </a:bodyPr>
          <a:lstStyle/>
          <a:p>
            <a:pPr>
              <a:lnSpc>
                <a:spcPct val="130000"/>
              </a:lnSpc>
            </a:pPr>
            <a:r>
              <a:rPr lang="zh-CN" altLang="en-US" dirty="0">
                <a:latin typeface="微软雅黑" panose="020B0503020204020204" pitchFamily="34" charset="-122"/>
                <a:ea typeface="微软雅黑" panose="020B0503020204020204" pitchFamily="34" charset="-122"/>
              </a:rPr>
              <a:t>控制方程为能量守恒方程，</a:t>
            </a:r>
            <a:endParaRPr lang="en-US" altLang="zh-CN" dirty="0">
              <a:latin typeface="微软雅黑" panose="020B0503020204020204" pitchFamily="34" charset="-122"/>
              <a:ea typeface="微软雅黑" panose="020B0503020204020204" pitchFamily="34" charset="-122"/>
            </a:endParaRPr>
          </a:p>
          <a:p>
            <a:pPr>
              <a:lnSpc>
                <a:spcPct val="200000"/>
              </a:lnSpc>
            </a:pPr>
            <a:endParaRPr lang="en-US" altLang="zh-CN" dirty="0">
              <a:latin typeface="微软雅黑" panose="020B0503020204020204" pitchFamily="34" charset="-122"/>
              <a:ea typeface="微软雅黑" panose="020B0503020204020204" pitchFamily="34" charset="-122"/>
            </a:endParaRPr>
          </a:p>
          <a:p>
            <a:pPr marL="285750" indent="-285750">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扩散问题，在时间行进过程中，导热体温度（能量）具有耗散特性。扩散系数越大，温差越小；</a:t>
            </a:r>
            <a:endParaRPr lang="en-US" altLang="zh-CN" dirty="0">
              <a:latin typeface="微软雅黑" panose="020B0503020204020204" pitchFamily="34" charset="-122"/>
              <a:ea typeface="微软雅黑" panose="020B0503020204020204" pitchFamily="34" charset="-122"/>
            </a:endParaRPr>
          </a:p>
          <a:p>
            <a:pPr marL="285750" indent="-285750">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电池大面上下呈现热扩散速度不一致的原因是，不对称几何及其扩散系数（空气的扩散系数</a:t>
            </a:r>
            <a:r>
              <a:rPr lang="en-US" altLang="zh-CN" dirty="0">
                <a:latin typeface="微软雅黑" panose="020B0503020204020204" pitchFamily="34" charset="-122"/>
                <a:ea typeface="微软雅黑" panose="020B0503020204020204" pitchFamily="34" charset="-122"/>
              </a:rPr>
              <a:t>&gt;</a:t>
            </a:r>
            <a:r>
              <a:rPr lang="zh-CN" altLang="en-US" dirty="0">
                <a:latin typeface="微软雅黑" panose="020B0503020204020204" pitchFamily="34" charset="-122"/>
                <a:ea typeface="微软雅黑" panose="020B0503020204020204" pitchFamily="34" charset="-122"/>
              </a:rPr>
              <a:t>电池卷芯）；</a:t>
            </a:r>
            <a:endParaRPr lang="en-US" altLang="zh-CN"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图</a:t>
            </a:r>
            <a:r>
              <a:rPr lang="en-US" altLang="zh-CN" dirty="0">
                <a:latin typeface="微软雅黑" panose="020B0503020204020204" pitchFamily="34" charset="-122"/>
                <a:ea typeface="微软雅黑" panose="020B0503020204020204" pitchFamily="34" charset="-122"/>
              </a:rPr>
              <a:t>b</a:t>
            </a:r>
            <a:r>
              <a:rPr lang="zh-CN" altLang="en-US" dirty="0">
                <a:latin typeface="微软雅黑" panose="020B0503020204020204" pitchFamily="34" charset="-122"/>
                <a:ea typeface="微软雅黑" panose="020B0503020204020204" pitchFamily="34" charset="-122"/>
              </a:rPr>
              <a:t>为俯视图：热失控发生发展过程可视化；</a:t>
            </a:r>
            <a:endParaRPr lang="en-US" altLang="zh-CN" dirty="0">
              <a:latin typeface="微软雅黑" panose="020B0503020204020204" pitchFamily="34" charset="-122"/>
              <a:ea typeface="微软雅黑" panose="020B0503020204020204" pitchFamily="34" charset="-122"/>
            </a:endParaRPr>
          </a:p>
        </p:txBody>
      </p:sp>
      <p:graphicFrame>
        <p:nvGraphicFramePr>
          <p:cNvPr id="82" name="对象 81"/>
          <p:cNvGraphicFramePr>
            <a:graphicFrameLocks noChangeAspect="1"/>
          </p:cNvGraphicFramePr>
          <p:nvPr>
            <p:extLst>
              <p:ext uri="{D42A27DB-BD31-4B8C-83A1-F6EECF244321}">
                <p14:modId xmlns:p14="http://schemas.microsoft.com/office/powerpoint/2010/main" val="3073634946"/>
              </p:ext>
            </p:extLst>
          </p:nvPr>
        </p:nvGraphicFramePr>
        <p:xfrm>
          <a:off x="1490778" y="1894979"/>
          <a:ext cx="1908175" cy="563562"/>
        </p:xfrm>
        <a:graphic>
          <a:graphicData uri="http://schemas.openxmlformats.org/presentationml/2006/ole">
            <mc:AlternateContent xmlns:mc="http://schemas.openxmlformats.org/markup-compatibility/2006">
              <mc:Choice xmlns:v="urn:schemas-microsoft-com:vml" Requires="v">
                <p:oleObj name="Equation" r:id="rId19" imgW="1473120" imgH="393480" progId="Equation.DSMT4">
                  <p:embed/>
                </p:oleObj>
              </mc:Choice>
              <mc:Fallback>
                <p:oleObj name="Equation" r:id="rId19" imgW="1473120" imgH="393480" progId="Equation.DSMT4">
                  <p:embed/>
                  <p:pic>
                    <p:nvPicPr>
                      <p:cNvPr id="62" name="对象 61"/>
                      <p:cNvPicPr/>
                      <p:nvPr/>
                    </p:nvPicPr>
                    <p:blipFill>
                      <a:blip r:embed="rId20"/>
                      <a:stretch>
                        <a:fillRect/>
                      </a:stretch>
                    </p:blipFill>
                    <p:spPr>
                      <a:xfrm>
                        <a:off x="1490778" y="1894979"/>
                        <a:ext cx="1908175" cy="563562"/>
                      </a:xfrm>
                      <a:prstGeom prst="rect">
                        <a:avLst/>
                      </a:prstGeom>
                    </p:spPr>
                  </p:pic>
                </p:oleObj>
              </mc:Fallback>
            </mc:AlternateContent>
          </a:graphicData>
        </a:graphic>
      </p:graphicFrame>
      <p:graphicFrame>
        <p:nvGraphicFramePr>
          <p:cNvPr id="84" name="对象 83"/>
          <p:cNvGraphicFramePr>
            <a:graphicFrameLocks noChangeAspect="1"/>
          </p:cNvGraphicFramePr>
          <p:nvPr>
            <p:extLst>
              <p:ext uri="{D42A27DB-BD31-4B8C-83A1-F6EECF244321}">
                <p14:modId xmlns:p14="http://schemas.microsoft.com/office/powerpoint/2010/main" val="3799957276"/>
              </p:ext>
            </p:extLst>
          </p:nvPr>
        </p:nvGraphicFramePr>
        <p:xfrm>
          <a:off x="2624087" y="4141473"/>
          <a:ext cx="1759418" cy="495957"/>
        </p:xfrm>
        <a:graphic>
          <a:graphicData uri="http://schemas.openxmlformats.org/presentationml/2006/ole">
            <mc:AlternateContent xmlns:mc="http://schemas.openxmlformats.org/markup-compatibility/2006">
              <mc:Choice xmlns:v="urn:schemas-microsoft-com:vml" Requires="v">
                <p:oleObj name="Equation" r:id="rId21" imgW="1295280" imgH="444240" progId="Equation.DSMT4">
                  <p:embed/>
                </p:oleObj>
              </mc:Choice>
              <mc:Fallback>
                <p:oleObj name="Equation" r:id="rId21" imgW="1295280" imgH="444240" progId="Equation.DSMT4">
                  <p:embed/>
                  <p:pic>
                    <p:nvPicPr>
                      <p:cNvPr id="4" name="对象 3"/>
                      <p:cNvPicPr/>
                      <p:nvPr/>
                    </p:nvPicPr>
                    <p:blipFill>
                      <a:blip r:embed="rId22"/>
                      <a:stretch>
                        <a:fillRect/>
                      </a:stretch>
                    </p:blipFill>
                    <p:spPr>
                      <a:xfrm>
                        <a:off x="2624087" y="4141473"/>
                        <a:ext cx="1759418" cy="495957"/>
                      </a:xfrm>
                      <a:prstGeom prst="rect">
                        <a:avLst/>
                      </a:prstGeom>
                    </p:spPr>
                  </p:pic>
                </p:oleObj>
              </mc:Fallback>
            </mc:AlternateContent>
          </a:graphicData>
        </a:graphic>
      </p:graphicFrame>
      <p:sp>
        <p:nvSpPr>
          <p:cNvPr id="57" name="文本框 5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2" name="灯片编号占位符 1"/>
          <p:cNvSpPr>
            <a:spLocks noGrp="1"/>
          </p:cNvSpPr>
          <p:nvPr>
            <p:ph type="sldNum" sz="quarter" idx="12"/>
          </p:nvPr>
        </p:nvSpPr>
        <p:spPr/>
        <p:txBody>
          <a:bodyPr/>
          <a:lstStyle/>
          <a:p>
            <a:pPr algn="r"/>
            <a:fld id="{7D9BB5D0-35E4-459D-AEF3-FE4D7C45CC19}" type="slidenum">
              <a:rPr lang="zh-CN" altLang="en-US" smtClean="0"/>
              <a:pPr algn="r"/>
              <a:t>11</a:t>
            </a:fld>
            <a:endParaRPr lang="zh-CN" altLang="en-US" dirty="0"/>
          </a:p>
        </p:txBody>
      </p:sp>
      <p:grpSp>
        <p:nvGrpSpPr>
          <p:cNvPr id="7" name="组合 6">
            <a:extLst>
              <a:ext uri="{FF2B5EF4-FFF2-40B4-BE49-F238E27FC236}">
                <a16:creationId xmlns:a16="http://schemas.microsoft.com/office/drawing/2014/main" id="{4079C32C-6633-F7BC-4201-3B4AA5B13D4B}"/>
              </a:ext>
            </a:extLst>
          </p:cNvPr>
          <p:cNvGrpSpPr/>
          <p:nvPr/>
        </p:nvGrpSpPr>
        <p:grpSpPr>
          <a:xfrm>
            <a:off x="86438" y="480356"/>
            <a:ext cx="7891291" cy="72000"/>
            <a:chOff x="247135" y="747537"/>
            <a:chExt cx="7745928" cy="45719"/>
          </a:xfrm>
          <a:solidFill>
            <a:srgbClr val="0061A5"/>
          </a:solidFill>
        </p:grpSpPr>
        <p:cxnSp>
          <p:nvCxnSpPr>
            <p:cNvPr id="8" name="直接连接符 7">
              <a:extLst>
                <a:ext uri="{FF2B5EF4-FFF2-40B4-BE49-F238E27FC236}">
                  <a16:creationId xmlns:a16="http://schemas.microsoft.com/office/drawing/2014/main" id="{8038671C-A902-0CF7-6695-D010E15543DA}"/>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73E51073-197B-38C6-BA6E-7F218AFF737E}"/>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a:extLst>
              <a:ext uri="{FF2B5EF4-FFF2-40B4-BE49-F238E27FC236}">
                <a16:creationId xmlns:a16="http://schemas.microsoft.com/office/drawing/2014/main" id="{C313B7C6-DB02-85F9-4D45-2F0F3EB40886}"/>
              </a:ext>
            </a:extLst>
          </p:cNvPr>
          <p:cNvPicPr>
            <a:picLocks noChangeAspect="1"/>
          </p:cNvPicPr>
          <p:nvPr/>
        </p:nvPicPr>
        <p:blipFill>
          <a:blip r:embed="rId23"/>
          <a:stretch>
            <a:fillRect/>
          </a:stretch>
        </p:blipFill>
        <p:spPr>
          <a:xfrm>
            <a:off x="8595601" y="2404"/>
            <a:ext cx="3600000" cy="588945"/>
          </a:xfrm>
          <a:prstGeom prst="rect">
            <a:avLst/>
          </a:prstGeom>
        </p:spPr>
      </p:pic>
    </p:spTree>
    <p:extLst>
      <p:ext uri="{BB962C8B-B14F-4D97-AF65-F5344CB8AC3E}">
        <p14:creationId xmlns:p14="http://schemas.microsoft.com/office/powerpoint/2010/main" val="147184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11CDC26-6447-4794-9AFA-06F5CD2FFE5A}"/>
              </a:ext>
            </a:extLst>
          </p:cNvPr>
          <p:cNvSpPr txBox="1"/>
          <p:nvPr/>
        </p:nvSpPr>
        <p:spPr>
          <a:xfrm>
            <a:off x="135591" y="732380"/>
            <a:ext cx="4051397"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电池热失控内部传播</a:t>
            </a:r>
            <a:endParaRPr lang="en-US" altLang="zh-CN" sz="1600" b="1" dirty="0">
              <a:latin typeface="微软雅黑" panose="020B0503020204020204" pitchFamily="34" charset="-122"/>
              <a:ea typeface="微软雅黑" panose="020B0503020204020204" pitchFamily="34" charset="-122"/>
            </a:endParaRPr>
          </a:p>
        </p:txBody>
      </p:sp>
      <p:sp>
        <p:nvSpPr>
          <p:cNvPr id="115" name="文本框 114"/>
          <p:cNvSpPr txBox="1"/>
          <p:nvPr/>
        </p:nvSpPr>
        <p:spPr>
          <a:xfrm>
            <a:off x="6165924" y="6426870"/>
            <a:ext cx="4556340"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双卷芯电池局部热诱导下内部热扩散示意图</a:t>
            </a:r>
          </a:p>
        </p:txBody>
      </p:sp>
      <p:sp>
        <p:nvSpPr>
          <p:cNvPr id="144" name="文本框 143"/>
          <p:cNvSpPr txBox="1"/>
          <p:nvPr/>
        </p:nvSpPr>
        <p:spPr>
          <a:xfrm>
            <a:off x="1539089" y="6468679"/>
            <a:ext cx="3844779"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电池沿厚度方向中心线上的温度变化趋势</a:t>
            </a:r>
          </a:p>
        </p:txBody>
      </p:sp>
      <p:sp>
        <p:nvSpPr>
          <p:cNvPr id="146" name="文本框 145">
            <a:extLst>
              <a:ext uri="{FF2B5EF4-FFF2-40B4-BE49-F238E27FC236}">
                <a16:creationId xmlns:a16="http://schemas.microsoft.com/office/drawing/2014/main" id="{2B86A12F-04D4-4D19-8053-60583ADB1BD4}"/>
              </a:ext>
            </a:extLst>
          </p:cNvPr>
          <p:cNvSpPr txBox="1"/>
          <p:nvPr/>
        </p:nvSpPr>
        <p:spPr>
          <a:xfrm>
            <a:off x="341512" y="1186304"/>
            <a:ext cx="11729838" cy="1726178"/>
          </a:xfrm>
          <a:prstGeom prst="rect">
            <a:avLst/>
          </a:prstGeom>
          <a:noFill/>
          <a:ln w="19050">
            <a:solidFill>
              <a:schemeClr val="bg2">
                <a:lumMod val="50000"/>
              </a:schemeClr>
            </a:solidFill>
            <a:prstDash val="lgDash"/>
          </a:ln>
        </p:spPr>
        <p:txBody>
          <a:bodyPr wrap="square" rtlCol="0">
            <a:spAutoFit/>
          </a:bodyPr>
          <a:lstStyle>
            <a:defPPr>
              <a:defRPr lang="zh-CN"/>
            </a:defPPr>
            <a:lvl1pPr marL="285750" indent="-285750">
              <a:lnSpc>
                <a:spcPct val="150000"/>
              </a:lnSpc>
              <a:buFont typeface="Arial" panose="020B0604020202020204" pitchFamily="34" charset="0"/>
              <a:buChar char="•"/>
            </a:lvl1pPr>
          </a:lstStyle>
          <a:p>
            <a:pPr>
              <a:lnSpc>
                <a:spcPct val="120000"/>
              </a:lnSpc>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双卷芯电池内部热失控动态过程：初始阶段电池内部温度分布主要受</a:t>
            </a:r>
            <a:r>
              <a:rPr lang="zh-CN" altLang="en-US" b="1" dirty="0">
                <a:solidFill>
                  <a:schemeClr val="accent2">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初始温度分布影响</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，非正规状况阶段（</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non-regular regime</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）。当热传递到一定深度时，电池初始温度分布影响逐渐消失，此后不同时刻温度分布主要受</a:t>
            </a:r>
            <a:r>
              <a:rPr lang="zh-CN" altLang="en-US" b="1" dirty="0">
                <a:solidFill>
                  <a:schemeClr val="accent2">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边界条件及内部热源</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影响，这个阶段被称为正规状况阶段（ </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regular regime </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侧面加热滥用工况下电池最高温度</a:t>
            </a:r>
            <a:r>
              <a:rPr lang="zh-CN" altLang="en-US" b="1" dirty="0">
                <a:solidFill>
                  <a:schemeClr val="accent2">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并不出现在电池几何中心</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，无论是内部中心测点温度还是大面温度，均不能反应电池最高温度。由于电池厚度方向导热系数较小，表面测点探测内部热失控均存在延迟（</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t=2700,2800 s</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7" name="文本框 6"/>
          <p:cNvSpPr txBox="1"/>
          <p:nvPr/>
        </p:nvSpPr>
        <p:spPr>
          <a:xfrm>
            <a:off x="728608" y="3868722"/>
            <a:ext cx="438150" cy="1477328"/>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加热板一侧</a:t>
            </a:r>
          </a:p>
        </p:txBody>
      </p:sp>
      <p:sp>
        <p:nvSpPr>
          <p:cNvPr id="46" name="文本框 45">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pic>
        <p:nvPicPr>
          <p:cNvPr id="2" name="图片 1"/>
          <p:cNvPicPr>
            <a:picLocks noChangeAspect="1"/>
          </p:cNvPicPr>
          <p:nvPr/>
        </p:nvPicPr>
        <p:blipFill>
          <a:blip r:embed="rId3"/>
          <a:stretch>
            <a:fillRect/>
          </a:stretch>
        </p:blipFill>
        <p:spPr>
          <a:xfrm>
            <a:off x="6017877" y="3249502"/>
            <a:ext cx="4540022" cy="2715768"/>
          </a:xfrm>
          <a:prstGeom prst="rect">
            <a:avLst/>
          </a:prstGeom>
        </p:spPr>
      </p:pic>
      <p:sp>
        <p:nvSpPr>
          <p:cNvPr id="8" name="灯片编号占位符 7"/>
          <p:cNvSpPr>
            <a:spLocks noGrp="1"/>
          </p:cNvSpPr>
          <p:nvPr>
            <p:ph type="sldNum" sz="quarter" idx="12"/>
          </p:nvPr>
        </p:nvSpPr>
        <p:spPr/>
        <p:txBody>
          <a:bodyPr/>
          <a:lstStyle/>
          <a:p>
            <a:pPr algn="r"/>
            <a:fld id="{7D9BB5D0-35E4-459D-AEF3-FE4D7C45CC19}" type="slidenum">
              <a:rPr lang="zh-CN" altLang="en-US" smtClean="0"/>
              <a:pPr algn="r"/>
              <a:t>12</a:t>
            </a:fld>
            <a:endParaRPr lang="zh-CN" altLang="en-US" dirty="0"/>
          </a:p>
        </p:txBody>
      </p:sp>
      <p:grpSp>
        <p:nvGrpSpPr>
          <p:cNvPr id="9" name="组合 8">
            <a:extLst>
              <a:ext uri="{FF2B5EF4-FFF2-40B4-BE49-F238E27FC236}">
                <a16:creationId xmlns:a16="http://schemas.microsoft.com/office/drawing/2014/main" id="{C9CE82EF-0D1B-52AF-112B-AF0050E754D7}"/>
              </a:ext>
            </a:extLst>
          </p:cNvPr>
          <p:cNvGrpSpPr/>
          <p:nvPr/>
        </p:nvGrpSpPr>
        <p:grpSpPr>
          <a:xfrm>
            <a:off x="86438" y="480356"/>
            <a:ext cx="7891291" cy="72000"/>
            <a:chOff x="247135" y="747537"/>
            <a:chExt cx="7745928" cy="45719"/>
          </a:xfrm>
          <a:solidFill>
            <a:srgbClr val="0061A5"/>
          </a:solidFill>
        </p:grpSpPr>
        <p:cxnSp>
          <p:nvCxnSpPr>
            <p:cNvPr id="10" name="直接连接符 9">
              <a:extLst>
                <a:ext uri="{FF2B5EF4-FFF2-40B4-BE49-F238E27FC236}">
                  <a16:creationId xmlns:a16="http://schemas.microsoft.com/office/drawing/2014/main" id="{CB0BA2C0-2A3E-79F7-A612-7FA022DB19E9}"/>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A3D01625-79F3-B4CF-4D81-DB952431AA54}"/>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a:extLst>
              <a:ext uri="{FF2B5EF4-FFF2-40B4-BE49-F238E27FC236}">
                <a16:creationId xmlns:a16="http://schemas.microsoft.com/office/drawing/2014/main" id="{209C3C7F-E827-F110-212B-FB7722EF088B}"/>
              </a:ext>
            </a:extLst>
          </p:cNvPr>
          <p:cNvPicPr>
            <a:picLocks noChangeAspect="1"/>
          </p:cNvPicPr>
          <p:nvPr/>
        </p:nvPicPr>
        <p:blipFill>
          <a:blip r:embed="rId4"/>
          <a:stretch>
            <a:fillRect/>
          </a:stretch>
        </p:blipFill>
        <p:spPr>
          <a:xfrm>
            <a:off x="8595601" y="2404"/>
            <a:ext cx="3600000" cy="588945"/>
          </a:xfrm>
          <a:prstGeom prst="rect">
            <a:avLst/>
          </a:prstGeom>
        </p:spPr>
      </p:pic>
      <p:pic>
        <p:nvPicPr>
          <p:cNvPr id="57" name="图片 56">
            <a:extLst>
              <a:ext uri="{FF2B5EF4-FFF2-40B4-BE49-F238E27FC236}">
                <a16:creationId xmlns:a16="http://schemas.microsoft.com/office/drawing/2014/main" id="{59AFB2CE-D346-A231-4730-43341848D1BB}"/>
              </a:ext>
            </a:extLst>
          </p:cNvPr>
          <p:cNvPicPr>
            <a:picLocks noChangeAspect="1"/>
          </p:cNvPicPr>
          <p:nvPr/>
        </p:nvPicPr>
        <p:blipFill>
          <a:blip r:embed="rId5"/>
          <a:srcRect l="4287" t="6575" r="8286" b="3240"/>
          <a:stretch>
            <a:fillRect/>
          </a:stretch>
        </p:blipFill>
        <p:spPr>
          <a:xfrm>
            <a:off x="1166758" y="3020268"/>
            <a:ext cx="4412969" cy="3485815"/>
          </a:xfrm>
          <a:prstGeom prst="rect">
            <a:avLst/>
          </a:prstGeom>
        </p:spPr>
      </p:pic>
      <p:sp>
        <p:nvSpPr>
          <p:cNvPr id="61" name="文本框 60">
            <a:extLst>
              <a:ext uri="{FF2B5EF4-FFF2-40B4-BE49-F238E27FC236}">
                <a16:creationId xmlns:a16="http://schemas.microsoft.com/office/drawing/2014/main" id="{A9EA5778-FA47-C990-029A-8607634016DD}"/>
              </a:ext>
            </a:extLst>
          </p:cNvPr>
          <p:cNvSpPr txBox="1"/>
          <p:nvPr/>
        </p:nvSpPr>
        <p:spPr>
          <a:xfrm>
            <a:off x="6123375" y="6010733"/>
            <a:ext cx="841394"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阶段</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Ⅰ</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2" name="文本框 61">
            <a:extLst>
              <a:ext uri="{FF2B5EF4-FFF2-40B4-BE49-F238E27FC236}">
                <a16:creationId xmlns:a16="http://schemas.microsoft.com/office/drawing/2014/main" id="{80700F10-60D8-E506-50F9-C4F7713D3C29}"/>
              </a:ext>
            </a:extLst>
          </p:cNvPr>
          <p:cNvSpPr txBox="1"/>
          <p:nvPr/>
        </p:nvSpPr>
        <p:spPr>
          <a:xfrm>
            <a:off x="7315319" y="6010733"/>
            <a:ext cx="841394"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阶段</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Ⅱ</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3" name="文本框 62">
            <a:extLst>
              <a:ext uri="{FF2B5EF4-FFF2-40B4-BE49-F238E27FC236}">
                <a16:creationId xmlns:a16="http://schemas.microsoft.com/office/drawing/2014/main" id="{C9787370-59F5-DDA2-A49D-1CD3491061DA}"/>
              </a:ext>
            </a:extLst>
          </p:cNvPr>
          <p:cNvSpPr txBox="1"/>
          <p:nvPr/>
        </p:nvSpPr>
        <p:spPr>
          <a:xfrm>
            <a:off x="8476944" y="6010733"/>
            <a:ext cx="841394"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阶段</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Ⅲ</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4" name="文本框 63">
            <a:extLst>
              <a:ext uri="{FF2B5EF4-FFF2-40B4-BE49-F238E27FC236}">
                <a16:creationId xmlns:a16="http://schemas.microsoft.com/office/drawing/2014/main" id="{46EAC395-6791-1695-DD24-E708348B6696}"/>
              </a:ext>
            </a:extLst>
          </p:cNvPr>
          <p:cNvSpPr txBox="1"/>
          <p:nvPr/>
        </p:nvSpPr>
        <p:spPr>
          <a:xfrm>
            <a:off x="9598504" y="6010733"/>
            <a:ext cx="841394"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阶段</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Ⅳ</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94559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pPr/>
              <a:t>13</a:t>
            </a:fld>
            <a:endParaRPr lang="zh-CN" altLang="en-US" dirty="0"/>
          </a:p>
        </p:txBody>
      </p:sp>
      <p:sp>
        <p:nvSpPr>
          <p:cNvPr id="7" name="文本框 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8" name="文本框 7">
            <a:extLst>
              <a:ext uri="{FF2B5EF4-FFF2-40B4-BE49-F238E27FC236}">
                <a16:creationId xmlns:a16="http://schemas.microsoft.com/office/drawing/2014/main" id="{A11CDC26-6447-4794-9AFA-06F5CD2FFE5A}"/>
              </a:ext>
            </a:extLst>
          </p:cNvPr>
          <p:cNvSpPr txBox="1"/>
          <p:nvPr/>
        </p:nvSpPr>
        <p:spPr>
          <a:xfrm>
            <a:off x="135592" y="732381"/>
            <a:ext cx="3921800"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热失效触发能量计算</a:t>
            </a:r>
            <a:endParaRPr lang="en-US" altLang="zh-CN" sz="1600" b="1"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6516525" y="3430859"/>
            <a:ext cx="4327556" cy="584775"/>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绝热加速量热仪两种加热模式热失控实验</a:t>
            </a:r>
            <a:r>
              <a:rPr lang="en-US" altLang="zh-CN" sz="1600" dirty="0">
                <a:latin typeface="微软雅黑" panose="020B0503020204020204" pitchFamily="34" charset="-122"/>
                <a:ea typeface="微软雅黑" panose="020B0503020204020204" pitchFamily="34" charset="-122"/>
              </a:rPr>
              <a:t>[1]</a:t>
            </a:r>
          </a:p>
          <a:p>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a</a:t>
            </a:r>
            <a:r>
              <a:rPr lang="zh-CN" altLang="en-US" sz="1600" dirty="0">
                <a:latin typeface="微软雅黑" panose="020B0503020204020204" pitchFamily="34" charset="-122"/>
                <a:ea typeface="微软雅黑" panose="020B0503020204020204" pitchFamily="34" charset="-122"/>
              </a:rPr>
              <a:t>）加热等待搜寻模式；（</a:t>
            </a:r>
            <a:r>
              <a:rPr lang="en-US" altLang="zh-CN" sz="1600" dirty="0">
                <a:latin typeface="微软雅黑" panose="020B0503020204020204" pitchFamily="34" charset="-122"/>
                <a:ea typeface="微软雅黑" panose="020B0503020204020204" pitchFamily="34" charset="-122"/>
              </a:rPr>
              <a:t>b</a:t>
            </a:r>
            <a:r>
              <a:rPr lang="zh-CN" altLang="en-US" sz="1600" dirty="0">
                <a:latin typeface="微软雅黑" panose="020B0503020204020204" pitchFamily="34" charset="-122"/>
                <a:ea typeface="微软雅黑" panose="020B0503020204020204" pitchFamily="34" charset="-122"/>
              </a:rPr>
              <a:t>）线性升温模式</a:t>
            </a:r>
          </a:p>
        </p:txBody>
      </p:sp>
      <p:pic>
        <p:nvPicPr>
          <p:cNvPr id="12" name="图片 11"/>
          <p:cNvPicPr>
            <a:picLocks noChangeAspect="1"/>
          </p:cNvPicPr>
          <p:nvPr/>
        </p:nvPicPr>
        <p:blipFill>
          <a:blip r:embed="rId2"/>
          <a:stretch>
            <a:fillRect/>
          </a:stretch>
        </p:blipFill>
        <p:spPr>
          <a:xfrm>
            <a:off x="4948593" y="838812"/>
            <a:ext cx="6908233" cy="2659994"/>
          </a:xfrm>
          <a:prstGeom prst="rect">
            <a:avLst/>
          </a:prstGeom>
        </p:spPr>
      </p:pic>
      <p:sp>
        <p:nvSpPr>
          <p:cNvPr id="36" name="文本框 35">
            <a:extLst>
              <a:ext uri="{FF2B5EF4-FFF2-40B4-BE49-F238E27FC236}">
                <a16:creationId xmlns:a16="http://schemas.microsoft.com/office/drawing/2014/main" id="{2B86A12F-04D4-4D19-8053-60583ADB1BD4}"/>
              </a:ext>
            </a:extLst>
          </p:cNvPr>
          <p:cNvSpPr txBox="1"/>
          <p:nvPr/>
        </p:nvSpPr>
        <p:spPr>
          <a:xfrm>
            <a:off x="668813" y="1321225"/>
            <a:ext cx="3388579" cy="2252924"/>
          </a:xfrm>
          <a:prstGeom prst="rect">
            <a:avLst/>
          </a:prstGeom>
          <a:solidFill>
            <a:schemeClr val="accent1">
              <a:lumMod val="20000"/>
              <a:lumOff val="80000"/>
            </a:schemeClr>
          </a:solidFill>
          <a:ln w="19050">
            <a:noFill/>
            <a:prstDash val="lgDash"/>
          </a:ln>
        </p:spPr>
        <p:txBody>
          <a:bodyPr wrap="square" rtlCol="0">
            <a:spAutoFit/>
          </a:bodyPr>
          <a:lstStyle>
            <a:defPPr>
              <a:defRPr lang="zh-CN"/>
            </a:defPPr>
            <a:lvl1pPr marL="285750" indent="-285750">
              <a:lnSpc>
                <a:spcPct val="150000"/>
              </a:lnSpc>
              <a:buFont typeface="Arial" panose="020B0604020202020204" pitchFamily="34" charset="0"/>
              <a:buChar char="•"/>
            </a:lvl1pPr>
          </a:lstStyle>
          <a:p>
            <a:pPr marL="0" indent="0">
              <a:lnSpc>
                <a:spcPct val="130000"/>
              </a:lnSpc>
              <a:buNone/>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由于</a:t>
            </a:r>
            <a:r>
              <a:rPr lang="zh-CN" altLang="en-US" b="1" dirty="0">
                <a:solidFill>
                  <a:schemeClr val="accent2">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初边值条件</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不同（加热模式、是否向电池输入能量），绝热加速量热仪与局部加热热失控实验在热失控特征温度及热失控行为中存在差异，但不同电池热滥用实验是否存在共性参数？</a:t>
            </a:r>
          </a:p>
        </p:txBody>
      </p:sp>
      <p:sp>
        <p:nvSpPr>
          <p:cNvPr id="14" name="矩形 13"/>
          <p:cNvSpPr/>
          <p:nvPr/>
        </p:nvSpPr>
        <p:spPr>
          <a:xfrm>
            <a:off x="86438" y="6481043"/>
            <a:ext cx="10433479" cy="307777"/>
          </a:xfrm>
          <a:prstGeom prst="rect">
            <a:avLst/>
          </a:prstGeom>
        </p:spPr>
        <p:txBody>
          <a:bodyPr wrap="square">
            <a:spAutoFit/>
          </a:bodyPr>
          <a:lstStyle/>
          <a:p>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1. Lei, B.; Zhao, W.; </a:t>
            </a:r>
            <a:r>
              <a:rPr lang="en-US" altLang="zh-CN" sz="1400" dirty="0" err="1">
                <a:latin typeface="微软雅黑" panose="020B0503020204020204" pitchFamily="34" charset="-122"/>
                <a:ea typeface="微软雅黑" panose="020B0503020204020204" pitchFamily="34" charset="-122"/>
                <a:cs typeface="Times New Roman" panose="02020603050405020304" pitchFamily="18" charset="0"/>
              </a:rPr>
              <a:t>Ziebert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C.; </a:t>
            </a:r>
            <a:r>
              <a:rPr lang="en-US" altLang="zh-CN" sz="1400" dirty="0" err="1">
                <a:latin typeface="微软雅黑" panose="020B0503020204020204" pitchFamily="34" charset="-122"/>
                <a:ea typeface="微软雅黑" panose="020B0503020204020204" pitchFamily="34" charset="-122"/>
                <a:cs typeface="Times New Roman" panose="02020603050405020304" pitchFamily="18" charset="0"/>
              </a:rPr>
              <a:t>Uhlmann</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N.; Rohde, M.; Seifert, H. J. 2017, 3, (2), 14.</a:t>
            </a:r>
          </a:p>
        </p:txBody>
      </p:sp>
      <p:pic>
        <p:nvPicPr>
          <p:cNvPr id="44" name="图片 43"/>
          <p:cNvPicPr>
            <a:picLocks noChangeAspect="1"/>
          </p:cNvPicPr>
          <p:nvPr/>
        </p:nvPicPr>
        <p:blipFill>
          <a:blip r:embed="rId3"/>
          <a:stretch>
            <a:fillRect/>
          </a:stretch>
        </p:blipFill>
        <p:spPr>
          <a:xfrm>
            <a:off x="9274812" y="3966762"/>
            <a:ext cx="2802736" cy="2109506"/>
          </a:xfrm>
          <a:prstGeom prst="rect">
            <a:avLst/>
          </a:prstGeom>
        </p:spPr>
      </p:pic>
      <p:pic>
        <p:nvPicPr>
          <p:cNvPr id="45" name="图片 44"/>
          <p:cNvPicPr>
            <a:picLocks noChangeAspect="1"/>
          </p:cNvPicPr>
          <p:nvPr/>
        </p:nvPicPr>
        <p:blipFill>
          <a:blip r:embed="rId4"/>
          <a:stretch>
            <a:fillRect/>
          </a:stretch>
        </p:blipFill>
        <p:spPr>
          <a:xfrm>
            <a:off x="4534788" y="3985837"/>
            <a:ext cx="4968763" cy="2172660"/>
          </a:xfrm>
          <a:prstGeom prst="rect">
            <a:avLst/>
          </a:prstGeom>
        </p:spPr>
      </p:pic>
      <p:sp>
        <p:nvSpPr>
          <p:cNvPr id="46" name="文本框 45"/>
          <p:cNvSpPr txBox="1"/>
          <p:nvPr/>
        </p:nvSpPr>
        <p:spPr>
          <a:xfrm>
            <a:off x="5962544" y="6076268"/>
            <a:ext cx="2654383"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绝热加速量热仪热失控实验</a:t>
            </a:r>
          </a:p>
        </p:txBody>
      </p:sp>
      <p:sp>
        <p:nvSpPr>
          <p:cNvPr id="47" name="文本框 46"/>
          <p:cNvSpPr txBox="1"/>
          <p:nvPr/>
        </p:nvSpPr>
        <p:spPr>
          <a:xfrm>
            <a:off x="9423165" y="6085249"/>
            <a:ext cx="2654383" cy="338554"/>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侧面加热热失控实验</a:t>
            </a:r>
          </a:p>
        </p:txBody>
      </p:sp>
      <p:sp>
        <p:nvSpPr>
          <p:cNvPr id="17" name="文本框 16">
            <a:extLst>
              <a:ext uri="{FF2B5EF4-FFF2-40B4-BE49-F238E27FC236}">
                <a16:creationId xmlns:a16="http://schemas.microsoft.com/office/drawing/2014/main" id="{2B86A12F-04D4-4D19-8053-60583ADB1BD4}"/>
              </a:ext>
            </a:extLst>
          </p:cNvPr>
          <p:cNvSpPr txBox="1"/>
          <p:nvPr/>
        </p:nvSpPr>
        <p:spPr>
          <a:xfrm>
            <a:off x="668813" y="3832325"/>
            <a:ext cx="3388579" cy="1172629"/>
          </a:xfrm>
          <a:prstGeom prst="rect">
            <a:avLst/>
          </a:prstGeom>
          <a:solidFill>
            <a:schemeClr val="accent6">
              <a:lumMod val="20000"/>
              <a:lumOff val="80000"/>
            </a:schemeClr>
          </a:solidFill>
          <a:ln w="19050">
            <a:noFill/>
            <a:prstDash val="lgDash"/>
          </a:ln>
        </p:spPr>
        <p:txBody>
          <a:bodyPr wrap="square" rtlCol="0">
            <a:spAutoFit/>
          </a:bodyPr>
          <a:lstStyle>
            <a:defPPr>
              <a:defRPr lang="zh-CN"/>
            </a:defPPr>
            <a:lvl1pPr marL="285750" indent="-285750">
              <a:lnSpc>
                <a:spcPct val="150000"/>
              </a:lnSpc>
              <a:buFont typeface="Arial" panose="020B0604020202020204" pitchFamily="34" charset="0"/>
              <a:buChar char="•"/>
            </a:lvl1pPr>
          </a:lstStyle>
          <a:p>
            <a:pPr marL="0" indent="0">
              <a:lnSpc>
                <a:spcPct val="130000"/>
              </a:lnSpc>
              <a:buNone/>
            </a:pPr>
            <a:r>
              <a:rPr lang="zh-CN" altLang="en-US" b="1" dirty="0">
                <a:solidFill>
                  <a:schemeClr val="accent2">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热失效触发能量</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：定义为外部向电池输入的使得电池内部发生副反应的最小能量。</a:t>
            </a:r>
          </a:p>
        </p:txBody>
      </p:sp>
      <p:grpSp>
        <p:nvGrpSpPr>
          <p:cNvPr id="15" name="组合 14">
            <a:extLst>
              <a:ext uri="{FF2B5EF4-FFF2-40B4-BE49-F238E27FC236}">
                <a16:creationId xmlns:a16="http://schemas.microsoft.com/office/drawing/2014/main" id="{0A58A8B9-1495-B04D-2BC5-D45B460A8737}"/>
              </a:ext>
            </a:extLst>
          </p:cNvPr>
          <p:cNvGrpSpPr/>
          <p:nvPr/>
        </p:nvGrpSpPr>
        <p:grpSpPr>
          <a:xfrm>
            <a:off x="86438" y="480356"/>
            <a:ext cx="7891291" cy="72000"/>
            <a:chOff x="247135" y="747537"/>
            <a:chExt cx="7745928" cy="45719"/>
          </a:xfrm>
          <a:solidFill>
            <a:srgbClr val="0061A5"/>
          </a:solidFill>
        </p:grpSpPr>
        <p:cxnSp>
          <p:nvCxnSpPr>
            <p:cNvPr id="16" name="直接连接符 15">
              <a:extLst>
                <a:ext uri="{FF2B5EF4-FFF2-40B4-BE49-F238E27FC236}">
                  <a16:creationId xmlns:a16="http://schemas.microsoft.com/office/drawing/2014/main" id="{A1228D7D-8422-194E-A949-91F7D2CB6934}"/>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id="{51562201-5876-C494-CCBA-D88525E5C3D6}"/>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20" name="图片 19">
            <a:extLst>
              <a:ext uri="{FF2B5EF4-FFF2-40B4-BE49-F238E27FC236}">
                <a16:creationId xmlns:a16="http://schemas.microsoft.com/office/drawing/2014/main" id="{A795F4D2-D22B-AE40-5919-4BD969DA73CA}"/>
              </a:ext>
            </a:extLst>
          </p:cNvPr>
          <p:cNvPicPr>
            <a:picLocks noChangeAspect="1"/>
          </p:cNvPicPr>
          <p:nvPr/>
        </p:nvPicPr>
        <p:blipFill>
          <a:blip r:embed="rId5"/>
          <a:stretch>
            <a:fillRect/>
          </a:stretch>
        </p:blipFill>
        <p:spPr>
          <a:xfrm>
            <a:off x="8595601" y="2404"/>
            <a:ext cx="3600000" cy="588945"/>
          </a:xfrm>
          <a:prstGeom prst="rect">
            <a:avLst/>
          </a:prstGeom>
        </p:spPr>
      </p:pic>
    </p:spTree>
    <p:extLst>
      <p:ext uri="{BB962C8B-B14F-4D97-AF65-F5344CB8AC3E}">
        <p14:creationId xmlns:p14="http://schemas.microsoft.com/office/powerpoint/2010/main" val="208987512"/>
      </p:ext>
    </p:extLst>
  </p:cSld>
  <p:clrMapOvr>
    <a:masterClrMapping/>
  </p:clrMapOvr>
  <p:transition advTm="5616"/>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pPr/>
              <a:t>14</a:t>
            </a:fld>
            <a:endParaRPr lang="zh-CN" altLang="en-US" dirty="0"/>
          </a:p>
        </p:txBody>
      </p:sp>
      <p:sp>
        <p:nvSpPr>
          <p:cNvPr id="7" name="文本框 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8" name="文本框 7">
            <a:extLst>
              <a:ext uri="{FF2B5EF4-FFF2-40B4-BE49-F238E27FC236}">
                <a16:creationId xmlns:a16="http://schemas.microsoft.com/office/drawing/2014/main" id="{A11CDC26-6447-4794-9AFA-06F5CD2FFE5A}"/>
              </a:ext>
            </a:extLst>
          </p:cNvPr>
          <p:cNvSpPr txBox="1"/>
          <p:nvPr/>
        </p:nvSpPr>
        <p:spPr>
          <a:xfrm>
            <a:off x="135592" y="732381"/>
            <a:ext cx="3921800"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热失效触发能量计算</a:t>
            </a:r>
            <a:endParaRPr lang="en-US" altLang="zh-CN" sz="1600" b="1" dirty="0">
              <a:latin typeface="微软雅黑" panose="020B0503020204020204" pitchFamily="34" charset="-122"/>
              <a:ea typeface="微软雅黑" panose="020B0503020204020204" pitchFamily="34" charset="-122"/>
            </a:endParaRPr>
          </a:p>
        </p:txBody>
      </p:sp>
      <p:graphicFrame>
        <p:nvGraphicFramePr>
          <p:cNvPr id="13" name="表格 12"/>
          <p:cNvGraphicFramePr>
            <a:graphicFrameLocks noGrp="1"/>
          </p:cNvGraphicFramePr>
          <p:nvPr>
            <p:extLst>
              <p:ext uri="{D42A27DB-BD31-4B8C-83A1-F6EECF244321}">
                <p14:modId xmlns:p14="http://schemas.microsoft.com/office/powerpoint/2010/main" val="1664532270"/>
              </p:ext>
            </p:extLst>
          </p:nvPr>
        </p:nvGraphicFramePr>
        <p:xfrm>
          <a:off x="6683707" y="1183078"/>
          <a:ext cx="5129756" cy="2062480"/>
        </p:xfrm>
        <a:graphic>
          <a:graphicData uri="http://schemas.openxmlformats.org/drawingml/2006/table">
            <a:tbl>
              <a:tblPr firstRow="1" bandRow="1">
                <a:tableStyleId>{9D7B26C5-4107-4FEC-AEDC-1716B250A1EF}</a:tableStyleId>
              </a:tblPr>
              <a:tblGrid>
                <a:gridCol w="2110589">
                  <a:extLst>
                    <a:ext uri="{9D8B030D-6E8A-4147-A177-3AD203B41FA5}">
                      <a16:colId xmlns:a16="http://schemas.microsoft.com/office/drawing/2014/main" val="2968911965"/>
                    </a:ext>
                  </a:extLst>
                </a:gridCol>
                <a:gridCol w="1869377">
                  <a:extLst>
                    <a:ext uri="{9D8B030D-6E8A-4147-A177-3AD203B41FA5}">
                      <a16:colId xmlns:a16="http://schemas.microsoft.com/office/drawing/2014/main" val="4075129447"/>
                    </a:ext>
                  </a:extLst>
                </a:gridCol>
                <a:gridCol w="1149790">
                  <a:extLst>
                    <a:ext uri="{9D8B030D-6E8A-4147-A177-3AD203B41FA5}">
                      <a16:colId xmlns:a16="http://schemas.microsoft.com/office/drawing/2014/main" val="1420677998"/>
                    </a:ext>
                  </a:extLst>
                </a:gridCol>
              </a:tblGrid>
              <a:tr h="567469">
                <a:tc>
                  <a:txBody>
                    <a:bodyPr/>
                    <a:lstStyle/>
                    <a:p>
                      <a:pPr algn="ctr"/>
                      <a:endParaRPr lang="zh-CN" altLang="en-US" sz="1600" baseline="0" dirty="0">
                        <a:latin typeface="Times New Roman" panose="02020603050405020304" pitchFamily="18" charset="0"/>
                      </a:endParaRPr>
                    </a:p>
                  </a:txBody>
                  <a:tcPr/>
                </a:tc>
                <a:tc>
                  <a:txBody>
                    <a:bodyPr/>
                    <a:lstStyle/>
                    <a:p>
                      <a:pPr algn="ctr"/>
                      <a:r>
                        <a:rPr lang="zh-CN" altLang="en-US" sz="1600" baseline="0" dirty="0">
                          <a:latin typeface="Times New Roman" panose="02020603050405020304" pitchFamily="18" charset="0"/>
                        </a:rPr>
                        <a:t>局部热滥用（仿真）</a:t>
                      </a:r>
                      <a:r>
                        <a:rPr lang="en-US" altLang="zh-CN" sz="1600" baseline="0" dirty="0">
                          <a:latin typeface="Times New Roman" panose="02020603050405020304" pitchFamily="18" charset="0"/>
                        </a:rPr>
                        <a:t>/kJ</a:t>
                      </a:r>
                      <a:endParaRPr lang="zh-CN" altLang="en-US" sz="1600" baseline="0" dirty="0">
                        <a:latin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aseline="0" dirty="0">
                          <a:latin typeface="Times New Roman" panose="02020603050405020304" pitchFamily="18" charset="0"/>
                        </a:rPr>
                        <a:t>ARC</a:t>
                      </a:r>
                      <a:r>
                        <a:rPr lang="zh-CN" altLang="en-US" sz="1600" baseline="0" dirty="0">
                          <a:latin typeface="Times New Roman" panose="02020603050405020304" pitchFamily="18" charset="0"/>
                        </a:rPr>
                        <a:t>实验</a:t>
                      </a:r>
                      <a:r>
                        <a:rPr lang="en-US" altLang="zh-CN" sz="1600" baseline="0" dirty="0">
                          <a:latin typeface="Times New Roman" panose="02020603050405020304" pitchFamily="18" charset="0"/>
                        </a:rPr>
                        <a:t>/kJ</a:t>
                      </a:r>
                      <a:endParaRPr lang="zh-CN" altLang="en-US" sz="1600" baseline="0" dirty="0">
                        <a:latin typeface="Times New Roman" panose="02020603050405020304" pitchFamily="18" charset="0"/>
                      </a:endParaRPr>
                    </a:p>
                  </a:txBody>
                  <a:tcPr/>
                </a:tc>
                <a:extLst>
                  <a:ext uri="{0D108BD9-81ED-4DB2-BD59-A6C34878D82A}">
                    <a16:rowId xmlns:a16="http://schemas.microsoft.com/office/drawing/2014/main" val="133401422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aseline="0" dirty="0">
                          <a:latin typeface="Times New Roman" panose="02020603050405020304" pitchFamily="18" charset="0"/>
                        </a:rPr>
                        <a:t>副反应前积聚能量</a:t>
                      </a:r>
                    </a:p>
                  </a:txBody>
                  <a:tcPr/>
                </a:tc>
                <a:tc>
                  <a:txBody>
                    <a:bodyPr/>
                    <a:lstStyle/>
                    <a:p>
                      <a:pPr algn="ctr"/>
                      <a:r>
                        <a:rPr lang="en-US" altLang="zh-CN" sz="1600" baseline="0" dirty="0">
                          <a:latin typeface="Times New Roman" panose="02020603050405020304" pitchFamily="18" charset="0"/>
                        </a:rPr>
                        <a:t>232.5</a:t>
                      </a:r>
                      <a:endParaRPr lang="zh-CN" altLang="en-US" sz="1600" baseline="0" dirty="0">
                        <a:latin typeface="Times New Roman" panose="02020603050405020304" pitchFamily="18" charset="0"/>
                      </a:endParaRPr>
                    </a:p>
                  </a:txBody>
                  <a:tcPr/>
                </a:tc>
                <a:tc>
                  <a:txBody>
                    <a:bodyPr/>
                    <a:lstStyle/>
                    <a:p>
                      <a:pPr algn="ctr"/>
                      <a:r>
                        <a:rPr lang="en-US" altLang="zh-CN" sz="1600" baseline="0" dirty="0">
                          <a:latin typeface="Times New Roman" panose="02020603050405020304" pitchFamily="18" charset="0"/>
                        </a:rPr>
                        <a:t>283.6</a:t>
                      </a:r>
                      <a:endParaRPr lang="zh-CN" altLang="en-US" sz="1600" baseline="0" dirty="0">
                        <a:latin typeface="Times New Roman" panose="02020603050405020304" pitchFamily="18" charset="0"/>
                      </a:endParaRPr>
                    </a:p>
                  </a:txBody>
                  <a:tcPr/>
                </a:tc>
                <a:extLst>
                  <a:ext uri="{0D108BD9-81ED-4DB2-BD59-A6C34878D82A}">
                    <a16:rowId xmlns:a16="http://schemas.microsoft.com/office/drawing/2014/main" val="65240553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aseline="0" dirty="0">
                          <a:latin typeface="Times New Roman" panose="02020603050405020304" pitchFamily="18" charset="0"/>
                        </a:rPr>
                        <a:t>电池总自产热</a:t>
                      </a:r>
                    </a:p>
                  </a:txBody>
                  <a:tcPr/>
                </a:tc>
                <a:tc>
                  <a:txBody>
                    <a:bodyPr/>
                    <a:lstStyle/>
                    <a:p>
                      <a:pPr algn="ctr"/>
                      <a:r>
                        <a:rPr lang="en-US" altLang="zh-CN" sz="1600" baseline="0" dirty="0">
                          <a:latin typeface="Times New Roman" panose="02020603050405020304" pitchFamily="18" charset="0"/>
                        </a:rPr>
                        <a:t>1122.3</a:t>
                      </a:r>
                      <a:endParaRPr lang="zh-CN" altLang="en-US" sz="1600" baseline="0" dirty="0">
                        <a:latin typeface="Times New Roman" panose="02020603050405020304" pitchFamily="18" charset="0"/>
                      </a:endParaRPr>
                    </a:p>
                  </a:txBody>
                  <a:tcPr/>
                </a:tc>
                <a:tc>
                  <a:txBody>
                    <a:bodyPr/>
                    <a:lstStyle/>
                    <a:p>
                      <a:pPr algn="ctr"/>
                      <a:r>
                        <a:rPr lang="en-US" altLang="zh-CN" sz="1600" baseline="0" dirty="0">
                          <a:latin typeface="Times New Roman" panose="02020603050405020304" pitchFamily="18" charset="0"/>
                        </a:rPr>
                        <a:t>1566.2</a:t>
                      </a:r>
                      <a:endParaRPr lang="zh-CN" altLang="en-US" sz="1600" baseline="0" dirty="0">
                        <a:latin typeface="Times New Roman" panose="02020603050405020304" pitchFamily="18" charset="0"/>
                      </a:endParaRPr>
                    </a:p>
                  </a:txBody>
                  <a:tcPr/>
                </a:tc>
                <a:extLst>
                  <a:ext uri="{0D108BD9-81ED-4DB2-BD59-A6C34878D82A}">
                    <a16:rowId xmlns:a16="http://schemas.microsoft.com/office/drawing/2014/main" val="708590760"/>
                  </a:ext>
                </a:extLst>
              </a:tr>
              <a:tr h="370840">
                <a:tc>
                  <a:txBody>
                    <a:bodyPr/>
                    <a:lstStyle/>
                    <a:p>
                      <a:pPr algn="ctr"/>
                      <a:r>
                        <a:rPr lang="zh-CN" altLang="en-US" sz="1600" baseline="0" dirty="0">
                          <a:latin typeface="Times New Roman" panose="02020603050405020304" pitchFamily="18" charset="0"/>
                        </a:rPr>
                        <a:t>触发能量</a:t>
                      </a:r>
                      <a:r>
                        <a:rPr lang="en-US" altLang="zh-CN" sz="1600" baseline="0" dirty="0">
                          <a:latin typeface="Times New Roman" panose="02020603050405020304" pitchFamily="18" charset="0"/>
                        </a:rPr>
                        <a:t>/</a:t>
                      </a:r>
                      <a:r>
                        <a:rPr lang="zh-CN" altLang="en-US" sz="1600" baseline="0" dirty="0">
                          <a:latin typeface="Times New Roman" panose="02020603050405020304" pitchFamily="18" charset="0"/>
                        </a:rPr>
                        <a:t>自产热占比</a:t>
                      </a:r>
                    </a:p>
                  </a:txBody>
                  <a:tcPr/>
                </a:tc>
                <a:tc>
                  <a:txBody>
                    <a:bodyPr/>
                    <a:lstStyle/>
                    <a:p>
                      <a:pPr algn="ctr"/>
                      <a:r>
                        <a:rPr lang="en-US" altLang="zh-CN" sz="1600" baseline="0" dirty="0">
                          <a:latin typeface="Times New Roman" panose="02020603050405020304" pitchFamily="18" charset="0"/>
                        </a:rPr>
                        <a:t>20.7%</a:t>
                      </a:r>
                      <a:endParaRPr lang="zh-CN" altLang="en-US" sz="1600" baseline="0" dirty="0">
                        <a:latin typeface="Times New Roman" panose="02020603050405020304" pitchFamily="18" charset="0"/>
                      </a:endParaRPr>
                    </a:p>
                  </a:txBody>
                  <a:tcPr/>
                </a:tc>
                <a:tc>
                  <a:txBody>
                    <a:bodyPr/>
                    <a:lstStyle/>
                    <a:p>
                      <a:pPr algn="ctr"/>
                      <a:r>
                        <a:rPr lang="en-US" altLang="zh-CN" sz="1600" baseline="0" dirty="0">
                          <a:latin typeface="Times New Roman" panose="02020603050405020304" pitchFamily="18" charset="0"/>
                        </a:rPr>
                        <a:t>18.1%</a:t>
                      </a:r>
                      <a:endParaRPr lang="zh-CN" altLang="en-US" sz="1600" baseline="0" dirty="0">
                        <a:latin typeface="Times New Roman" panose="02020603050405020304" pitchFamily="18" charset="0"/>
                      </a:endParaRPr>
                    </a:p>
                  </a:txBody>
                  <a:tcPr/>
                </a:tc>
                <a:extLst>
                  <a:ext uri="{0D108BD9-81ED-4DB2-BD59-A6C34878D82A}">
                    <a16:rowId xmlns:a16="http://schemas.microsoft.com/office/drawing/2014/main" val="1796542682"/>
                  </a:ext>
                </a:extLst>
              </a:tr>
              <a:tr h="370840">
                <a:tc>
                  <a:txBody>
                    <a:bodyPr/>
                    <a:lstStyle/>
                    <a:p>
                      <a:pPr algn="ctr"/>
                      <a:r>
                        <a:rPr lang="zh-CN" altLang="en-US" sz="1600" baseline="0" dirty="0">
                          <a:latin typeface="Times New Roman" panose="02020603050405020304" pitchFamily="18" charset="0"/>
                        </a:rPr>
                        <a:t>触发能量</a:t>
                      </a:r>
                      <a:r>
                        <a:rPr lang="en-US" altLang="zh-CN" sz="1600" baseline="0" dirty="0">
                          <a:latin typeface="Times New Roman" panose="02020603050405020304" pitchFamily="18" charset="0"/>
                        </a:rPr>
                        <a:t>/</a:t>
                      </a:r>
                      <a:r>
                        <a:rPr lang="zh-CN" altLang="en-US" sz="1600" baseline="0" dirty="0">
                          <a:latin typeface="Times New Roman" panose="02020603050405020304" pitchFamily="18" charset="0"/>
                        </a:rPr>
                        <a:t>理论能量</a:t>
                      </a:r>
                    </a:p>
                  </a:txBody>
                  <a:tcPr/>
                </a:tc>
                <a:tc>
                  <a:txBody>
                    <a:bodyPr/>
                    <a:lstStyle/>
                    <a:p>
                      <a:pPr algn="ctr"/>
                      <a:r>
                        <a:rPr lang="en-US" altLang="zh-CN" sz="1600" baseline="0" dirty="0">
                          <a:latin typeface="Times New Roman" panose="02020603050405020304" pitchFamily="18" charset="0"/>
                        </a:rPr>
                        <a:t>7.2%</a:t>
                      </a:r>
                      <a:endParaRPr lang="zh-CN" altLang="en-US" sz="1600" baseline="0" dirty="0">
                        <a:latin typeface="Times New Roman" panose="02020603050405020304" pitchFamily="18" charset="0"/>
                      </a:endParaRPr>
                    </a:p>
                  </a:txBody>
                  <a:tcPr/>
                </a:tc>
                <a:tc>
                  <a:txBody>
                    <a:bodyPr/>
                    <a:lstStyle/>
                    <a:p>
                      <a:pPr algn="ctr"/>
                      <a:r>
                        <a:rPr lang="en-US" altLang="zh-CN" sz="1600" baseline="0" dirty="0">
                          <a:latin typeface="Times New Roman" panose="02020603050405020304" pitchFamily="18" charset="0"/>
                        </a:rPr>
                        <a:t>8.7%</a:t>
                      </a:r>
                      <a:endParaRPr lang="zh-CN" altLang="en-US" sz="1600" baseline="0" dirty="0">
                        <a:latin typeface="Times New Roman" panose="02020603050405020304" pitchFamily="18" charset="0"/>
                      </a:endParaRPr>
                    </a:p>
                  </a:txBody>
                  <a:tcPr/>
                </a:tc>
                <a:extLst>
                  <a:ext uri="{0D108BD9-81ED-4DB2-BD59-A6C34878D82A}">
                    <a16:rowId xmlns:a16="http://schemas.microsoft.com/office/drawing/2014/main" val="1896085761"/>
                  </a:ext>
                </a:extLst>
              </a:tr>
            </a:tbl>
          </a:graphicData>
        </a:graphic>
      </p:graphicFrame>
      <p:sp>
        <p:nvSpPr>
          <p:cNvPr id="19" name="文本框 18"/>
          <p:cNvSpPr txBox="1"/>
          <p:nvPr/>
        </p:nvSpPr>
        <p:spPr>
          <a:xfrm>
            <a:off x="6607246" y="6450756"/>
            <a:ext cx="2889247"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两电池侧面热流密度仿真结果</a:t>
            </a:r>
          </a:p>
        </p:txBody>
      </p:sp>
      <p:sp>
        <p:nvSpPr>
          <p:cNvPr id="20" name="文本框 19"/>
          <p:cNvSpPr txBox="1"/>
          <p:nvPr/>
        </p:nvSpPr>
        <p:spPr>
          <a:xfrm>
            <a:off x="7163643" y="862568"/>
            <a:ext cx="3856775"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表：电池热失控触发能量、总产热汇总表</a:t>
            </a:r>
          </a:p>
        </p:txBody>
      </p:sp>
      <p:sp>
        <p:nvSpPr>
          <p:cNvPr id="39" name="文本框 38"/>
          <p:cNvSpPr txBox="1"/>
          <p:nvPr/>
        </p:nvSpPr>
        <p:spPr>
          <a:xfrm>
            <a:off x="9998484" y="6450756"/>
            <a:ext cx="2018766"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热流密度符号示意图</a:t>
            </a:r>
          </a:p>
        </p:txBody>
      </p:sp>
      <p:graphicFrame>
        <p:nvGraphicFramePr>
          <p:cNvPr id="41" name="对象 40"/>
          <p:cNvGraphicFramePr>
            <a:graphicFrameLocks noChangeAspect="1"/>
          </p:cNvGraphicFramePr>
          <p:nvPr>
            <p:extLst>
              <p:ext uri="{D42A27DB-BD31-4B8C-83A1-F6EECF244321}">
                <p14:modId xmlns:p14="http://schemas.microsoft.com/office/powerpoint/2010/main" val="318095885"/>
              </p:ext>
            </p:extLst>
          </p:nvPr>
        </p:nvGraphicFramePr>
        <p:xfrm>
          <a:off x="1351477" y="4779433"/>
          <a:ext cx="3010819" cy="997214"/>
        </p:xfrm>
        <a:graphic>
          <a:graphicData uri="http://schemas.openxmlformats.org/presentationml/2006/ole">
            <mc:AlternateContent xmlns:mc="http://schemas.openxmlformats.org/markup-compatibility/2006">
              <mc:Choice xmlns:v="urn:schemas-microsoft-com:vml" Requires="v">
                <p:oleObj name="Equation" r:id="rId3" imgW="2222280" imgH="736560" progId="Equation.DSMT4">
                  <p:embed/>
                </p:oleObj>
              </mc:Choice>
              <mc:Fallback>
                <p:oleObj name="Equation" r:id="rId3" imgW="2222280" imgH="736560" progId="Equation.DSMT4">
                  <p:embed/>
                  <p:pic>
                    <p:nvPicPr>
                      <p:cNvPr id="0" name=""/>
                      <p:cNvPicPr/>
                      <p:nvPr/>
                    </p:nvPicPr>
                    <p:blipFill>
                      <a:blip r:embed="rId4"/>
                      <a:stretch>
                        <a:fillRect/>
                      </a:stretch>
                    </p:blipFill>
                    <p:spPr>
                      <a:xfrm>
                        <a:off x="1351477" y="4779433"/>
                        <a:ext cx="3010819" cy="997214"/>
                      </a:xfrm>
                      <a:prstGeom prst="rect">
                        <a:avLst/>
                      </a:prstGeom>
                    </p:spPr>
                  </p:pic>
                </p:oleObj>
              </mc:Fallback>
            </mc:AlternateContent>
          </a:graphicData>
        </a:graphic>
      </p:graphicFrame>
      <p:sp>
        <p:nvSpPr>
          <p:cNvPr id="42" name="矩形 41"/>
          <p:cNvSpPr/>
          <p:nvPr/>
        </p:nvSpPr>
        <p:spPr>
          <a:xfrm>
            <a:off x="223633" y="1399808"/>
            <a:ext cx="5719480" cy="3153171"/>
          </a:xfrm>
          <a:prstGeom prst="rect">
            <a:avLst/>
          </a:prstGeom>
        </p:spPr>
        <p:txBody>
          <a:bodyPr wrap="square">
            <a:spAutoFit/>
          </a:bodyPr>
          <a:lstStyle/>
          <a:p>
            <a:pPr marL="285750" lvl="0" indent="-285750">
              <a:lnSpc>
                <a:spcPct val="130000"/>
              </a:lnSpc>
              <a:buFont typeface="Arial" panose="020B0604020202020204" pitchFamily="34" charset="0"/>
              <a:buChar char="•"/>
            </a:pPr>
            <a:r>
              <a:rPr lang="zh-CN" altLang="en-US" sz="1700" dirty="0">
                <a:solidFill>
                  <a:prstClr val="black"/>
                </a:solidFill>
                <a:latin typeface="微软雅黑" panose="020B0503020204020204" pitchFamily="34" charset="-122"/>
                <a:ea typeface="微软雅黑" panose="020B0503020204020204" pitchFamily="34" charset="-122"/>
              </a:rPr>
              <a:t>基于仿真计算电池</a:t>
            </a:r>
            <a:r>
              <a:rPr lang="zh-CN" altLang="en-US" sz="1700" b="1" dirty="0">
                <a:solidFill>
                  <a:srgbClr val="ED7D31">
                    <a:lumMod val="75000"/>
                  </a:srgbClr>
                </a:solidFill>
                <a:latin typeface="微软雅黑" panose="020B0503020204020204" pitchFamily="34" charset="-122"/>
                <a:ea typeface="微软雅黑" panose="020B0503020204020204" pitchFamily="34" charset="-122"/>
              </a:rPr>
              <a:t>热失控触发能量</a:t>
            </a:r>
            <a:r>
              <a:rPr lang="zh-CN" altLang="en-US" sz="1700" dirty="0">
                <a:solidFill>
                  <a:prstClr val="black"/>
                </a:solidFill>
                <a:latin typeface="微软雅黑" panose="020B0503020204020204" pitchFamily="34" charset="-122"/>
                <a:ea typeface="微软雅黑" panose="020B0503020204020204" pitchFamily="34" charset="-122"/>
              </a:rPr>
              <a:t>及</a:t>
            </a:r>
            <a:r>
              <a:rPr lang="zh-CN" altLang="en-US" sz="1700" b="1" dirty="0">
                <a:solidFill>
                  <a:srgbClr val="ED7D31">
                    <a:lumMod val="75000"/>
                  </a:srgbClr>
                </a:solidFill>
                <a:latin typeface="微软雅黑" panose="020B0503020204020204" pitchFamily="34" charset="-122"/>
                <a:ea typeface="微软雅黑" panose="020B0503020204020204" pitchFamily="34" charset="-122"/>
              </a:rPr>
              <a:t>总自产热</a:t>
            </a:r>
            <a:r>
              <a:rPr lang="zh-CN" altLang="en-US" sz="1700" dirty="0">
                <a:solidFill>
                  <a:prstClr val="black"/>
                </a:solidFill>
                <a:latin typeface="微软雅黑" panose="020B0503020204020204" pitchFamily="34" charset="-122"/>
                <a:ea typeface="微软雅黑" panose="020B0503020204020204" pitchFamily="34" charset="-122"/>
              </a:rPr>
              <a:t>：在非稳态导热过程中，热量传递方向上不同位置导热量不同。不同时刻电池左右大面的导热功率如图所示。仿真通过热流密度积分计算输入能量减去散失能量、实验通过初始温度与自产热温度差计算积聚能量。其中∅</a:t>
            </a:r>
            <a:r>
              <a:rPr lang="en-US" altLang="zh-CN" sz="1700" dirty="0">
                <a:solidFill>
                  <a:prstClr val="black"/>
                </a:solidFill>
                <a:latin typeface="微软雅黑" panose="020B0503020204020204" pitchFamily="34" charset="-122"/>
                <a:ea typeface="微软雅黑" panose="020B0503020204020204" pitchFamily="34" charset="-122"/>
              </a:rPr>
              <a:t>1</a:t>
            </a:r>
            <a:r>
              <a:rPr lang="zh-CN" altLang="en-US" sz="1700" dirty="0">
                <a:solidFill>
                  <a:prstClr val="black"/>
                </a:solidFill>
                <a:latin typeface="微软雅黑" panose="020B0503020204020204" pitchFamily="34" charset="-122"/>
                <a:ea typeface="微软雅黑" panose="020B0503020204020204" pitchFamily="34" charset="-122"/>
              </a:rPr>
              <a:t>为从左侧加热板导入电池的热流密度，∅</a:t>
            </a:r>
            <a:r>
              <a:rPr lang="en-US" altLang="zh-CN" sz="1700" dirty="0">
                <a:solidFill>
                  <a:prstClr val="black"/>
                </a:solidFill>
                <a:latin typeface="微软雅黑" panose="020B0503020204020204" pitchFamily="34" charset="-122"/>
                <a:ea typeface="微软雅黑" panose="020B0503020204020204" pitchFamily="34" charset="-122"/>
              </a:rPr>
              <a:t>2</a:t>
            </a:r>
            <a:r>
              <a:rPr lang="zh-CN" altLang="en-US" sz="1700" dirty="0">
                <a:solidFill>
                  <a:prstClr val="black"/>
                </a:solidFill>
                <a:latin typeface="微软雅黑" panose="020B0503020204020204" pitchFamily="34" charset="-122"/>
                <a:ea typeface="微软雅黑" panose="020B0503020204020204" pitchFamily="34" charset="-122"/>
              </a:rPr>
              <a:t>为电池右侧热流密度。</a:t>
            </a:r>
            <a:endParaRPr lang="en-US" altLang="zh-CN" sz="1700" b="1" dirty="0">
              <a:solidFill>
                <a:prstClr val="black"/>
              </a:solidFill>
              <a:latin typeface="微软雅黑" panose="020B0503020204020204" pitchFamily="34" charset="-122"/>
              <a:ea typeface="微软雅黑" panose="020B0503020204020204" pitchFamily="34" charset="-122"/>
            </a:endParaRPr>
          </a:p>
          <a:p>
            <a:pPr marL="285750" lvl="0" indent="-285750">
              <a:lnSpc>
                <a:spcPct val="130000"/>
              </a:lnSpc>
              <a:buFont typeface="Arial" panose="020B0604020202020204" pitchFamily="34" charset="0"/>
              <a:buChar char="•"/>
            </a:pPr>
            <a:r>
              <a:rPr lang="zh-CN" altLang="en-US" sz="1700" dirty="0">
                <a:solidFill>
                  <a:prstClr val="black"/>
                </a:solidFill>
                <a:latin typeface="微软雅黑" panose="020B0503020204020204" pitchFamily="34" charset="-122"/>
                <a:ea typeface="微软雅黑" panose="020B0503020204020204" pitchFamily="34" charset="-122"/>
              </a:rPr>
              <a:t>不同热滥用工况下此款电池</a:t>
            </a:r>
            <a:r>
              <a:rPr lang="zh-CN" altLang="en-US" sz="1700" b="1" dirty="0">
                <a:solidFill>
                  <a:schemeClr val="accent2">
                    <a:lumMod val="75000"/>
                  </a:schemeClr>
                </a:solidFill>
                <a:latin typeface="微软雅黑" panose="020B0503020204020204" pitchFamily="34" charset="-122"/>
                <a:ea typeface="微软雅黑" panose="020B0503020204020204" pitchFamily="34" charset="-122"/>
              </a:rPr>
              <a:t>触发能量占比规律</a:t>
            </a:r>
            <a:r>
              <a:rPr lang="zh-CN" altLang="en-US" sz="1700" dirty="0">
                <a:solidFill>
                  <a:prstClr val="black"/>
                </a:solidFill>
                <a:latin typeface="微软雅黑" panose="020B0503020204020204" pitchFamily="34" charset="-122"/>
                <a:ea typeface="微软雅黑" panose="020B0503020204020204" pitchFamily="34" charset="-122"/>
              </a:rPr>
              <a:t>：占电池总产热</a:t>
            </a:r>
            <a:r>
              <a:rPr lang="en-US" altLang="zh-CN" sz="1700" dirty="0">
                <a:solidFill>
                  <a:prstClr val="black"/>
                </a:solidFill>
                <a:latin typeface="微软雅黑" panose="020B0503020204020204" pitchFamily="34" charset="-122"/>
                <a:ea typeface="微软雅黑" panose="020B0503020204020204" pitchFamily="34" charset="-122"/>
              </a:rPr>
              <a:t>19.4%±1.3%</a:t>
            </a:r>
            <a:r>
              <a:rPr lang="zh-CN" altLang="en-US" sz="1700" dirty="0">
                <a:solidFill>
                  <a:prstClr val="black"/>
                </a:solidFill>
                <a:latin typeface="微软雅黑" panose="020B0503020204020204" pitchFamily="34" charset="-122"/>
                <a:ea typeface="微软雅黑" panose="020B0503020204020204" pitchFamily="34" charset="-122"/>
              </a:rPr>
              <a:t>；触发能量占电池理论能量（电能）</a:t>
            </a:r>
            <a:r>
              <a:rPr lang="en-US" altLang="zh-CN" sz="1700" dirty="0">
                <a:solidFill>
                  <a:prstClr val="black"/>
                </a:solidFill>
                <a:latin typeface="微软雅黑" panose="020B0503020204020204" pitchFamily="34" charset="-122"/>
                <a:ea typeface="微软雅黑" panose="020B0503020204020204" pitchFamily="34" charset="-122"/>
              </a:rPr>
              <a:t>8.0%±0.7%</a:t>
            </a:r>
            <a:r>
              <a:rPr lang="zh-CN" altLang="en-US" sz="1700" dirty="0">
                <a:solidFill>
                  <a:prstClr val="black"/>
                </a:solidFill>
                <a:latin typeface="微软雅黑" panose="020B0503020204020204" pitchFamily="34" charset="-122"/>
                <a:ea typeface="微软雅黑" panose="020B0503020204020204" pitchFamily="34" charset="-122"/>
              </a:rPr>
              <a:t>。</a:t>
            </a:r>
          </a:p>
        </p:txBody>
      </p:sp>
      <p:grpSp>
        <p:nvGrpSpPr>
          <p:cNvPr id="14" name="组合 13"/>
          <p:cNvGrpSpPr/>
          <p:nvPr/>
        </p:nvGrpSpPr>
        <p:grpSpPr>
          <a:xfrm>
            <a:off x="5991150" y="3390396"/>
            <a:ext cx="6068708" cy="3128896"/>
            <a:chOff x="237252" y="3499432"/>
            <a:chExt cx="6068708" cy="3128896"/>
          </a:xfrm>
        </p:grpSpPr>
        <p:pic>
          <p:nvPicPr>
            <p:cNvPr id="11" name="图片 10"/>
            <p:cNvPicPr>
              <a:picLocks noChangeAspect="1"/>
            </p:cNvPicPr>
            <p:nvPr/>
          </p:nvPicPr>
          <p:blipFill>
            <a:blip r:embed="rId5"/>
            <a:stretch>
              <a:fillRect/>
            </a:stretch>
          </p:blipFill>
          <p:spPr>
            <a:xfrm>
              <a:off x="237252" y="3499432"/>
              <a:ext cx="4082953" cy="3128896"/>
            </a:xfrm>
            <a:prstGeom prst="rect">
              <a:avLst/>
            </a:prstGeom>
          </p:spPr>
        </p:pic>
        <p:grpSp>
          <p:nvGrpSpPr>
            <p:cNvPr id="43" name="组合 42"/>
            <p:cNvGrpSpPr/>
            <p:nvPr/>
          </p:nvGrpSpPr>
          <p:grpSpPr>
            <a:xfrm>
              <a:off x="4244586" y="3845441"/>
              <a:ext cx="2061374" cy="2326995"/>
              <a:chOff x="3982650" y="3775295"/>
              <a:chExt cx="2061374" cy="2326995"/>
            </a:xfrm>
          </p:grpSpPr>
          <p:grpSp>
            <p:nvGrpSpPr>
              <p:cNvPr id="21" name="组合 20"/>
              <p:cNvGrpSpPr/>
              <p:nvPr/>
            </p:nvGrpSpPr>
            <p:grpSpPr>
              <a:xfrm>
                <a:off x="3982650" y="3839935"/>
                <a:ext cx="2061374" cy="2262355"/>
                <a:chOff x="-413797" y="362770"/>
                <a:chExt cx="2841100" cy="3118104"/>
              </a:xfrm>
            </p:grpSpPr>
            <p:grpSp>
              <p:nvGrpSpPr>
                <p:cNvPr id="25" name="组合 24"/>
                <p:cNvGrpSpPr/>
                <p:nvPr/>
              </p:nvGrpSpPr>
              <p:grpSpPr>
                <a:xfrm>
                  <a:off x="313811" y="362770"/>
                  <a:ext cx="1305277" cy="3118104"/>
                  <a:chOff x="6341683" y="829114"/>
                  <a:chExt cx="1305277" cy="3118104"/>
                </a:xfrm>
              </p:grpSpPr>
              <p:sp>
                <p:nvSpPr>
                  <p:cNvPr id="30" name="矩形 29"/>
                  <p:cNvSpPr/>
                  <p:nvPr/>
                </p:nvSpPr>
                <p:spPr>
                  <a:xfrm>
                    <a:off x="6402516" y="829114"/>
                    <a:ext cx="1058268" cy="3118104"/>
                  </a:xfrm>
                  <a:prstGeom prst="rect">
                    <a:avLst/>
                  </a:prstGeom>
                  <a:gradFill flip="none" rotWithShape="1">
                    <a:gsLst>
                      <a:gs pos="0">
                        <a:srgbClr val="A62175"/>
                      </a:gs>
                      <a:gs pos="50000">
                        <a:srgbClr val="5D0F8C"/>
                      </a:gs>
                      <a:gs pos="100000">
                        <a:srgbClr val="330C75"/>
                      </a:gs>
                    </a:gsLst>
                    <a:lin ang="0" scaled="1"/>
                    <a:tileRect/>
                  </a:gradFill>
                  <a:ln w="22225">
                    <a:solidFill>
                      <a:srgbClr val="6027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1" name="任意多边形 30"/>
                  <p:cNvSpPr/>
                  <p:nvPr/>
                </p:nvSpPr>
                <p:spPr>
                  <a:xfrm>
                    <a:off x="6420318" y="2909743"/>
                    <a:ext cx="1210670" cy="225692"/>
                  </a:xfrm>
                  <a:custGeom>
                    <a:avLst/>
                    <a:gdLst>
                      <a:gd name="connsiteX0" fmla="*/ 0 w 1114425"/>
                      <a:gd name="connsiteY0" fmla="*/ 0 h 766455"/>
                      <a:gd name="connsiteX1" fmla="*/ 114300 w 1114425"/>
                      <a:gd name="connsiteY1" fmla="*/ 495300 h 766455"/>
                      <a:gd name="connsiteX2" fmla="*/ 495300 w 1114425"/>
                      <a:gd name="connsiteY2" fmla="*/ 704850 h 766455"/>
                      <a:gd name="connsiteX3" fmla="*/ 962025 w 1114425"/>
                      <a:gd name="connsiteY3" fmla="*/ 742950 h 766455"/>
                      <a:gd name="connsiteX4" fmla="*/ 1114425 w 1114425"/>
                      <a:gd name="connsiteY4" fmla="*/ 762000 h 766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425" h="766455">
                        <a:moveTo>
                          <a:pt x="0" y="0"/>
                        </a:moveTo>
                        <a:cubicBezTo>
                          <a:pt x="15875" y="188912"/>
                          <a:pt x="31750" y="377825"/>
                          <a:pt x="114300" y="495300"/>
                        </a:cubicBezTo>
                        <a:cubicBezTo>
                          <a:pt x="196850" y="612775"/>
                          <a:pt x="354013" y="663575"/>
                          <a:pt x="495300" y="704850"/>
                        </a:cubicBezTo>
                        <a:cubicBezTo>
                          <a:pt x="636587" y="746125"/>
                          <a:pt x="858838" y="733425"/>
                          <a:pt x="962025" y="742950"/>
                        </a:cubicBezTo>
                        <a:cubicBezTo>
                          <a:pt x="1065212" y="752475"/>
                          <a:pt x="941388" y="776287"/>
                          <a:pt x="1114425" y="762000"/>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32" name="直接箭头连接符 31"/>
                  <p:cNvCxnSpPr/>
                  <p:nvPr/>
                </p:nvCxnSpPr>
                <p:spPr>
                  <a:xfrm>
                    <a:off x="6421876" y="3254848"/>
                    <a:ext cx="1058268" cy="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V="1">
                    <a:off x="6420319" y="1231123"/>
                    <a:ext cx="0" cy="202372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7231159" y="3211240"/>
                    <a:ext cx="415801" cy="509034"/>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x</a:t>
                    </a:r>
                    <a:endParaRPr lang="zh-CN" altLang="en-US"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5" name="文本框 34"/>
                  <p:cNvSpPr txBox="1"/>
                  <p:nvPr/>
                </p:nvSpPr>
                <p:spPr>
                  <a:xfrm>
                    <a:off x="6341683" y="889086"/>
                    <a:ext cx="437894" cy="509034"/>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T</a:t>
                    </a:r>
                    <a:endParaRPr lang="zh-CN" altLang="en-US"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23" name="矩形 22"/>
                    <p:cNvSpPr/>
                    <p:nvPr/>
                  </p:nvSpPr>
                  <p:spPr>
                    <a:xfrm>
                      <a:off x="-413797" y="1551441"/>
                      <a:ext cx="725109" cy="50903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m:t>
                            </m:r>
                            <m:r>
                              <a:rPr lang="en-US" altLang="zh-CN" i="1">
                                <a:latin typeface="Cambria Math" panose="02040503050406030204" pitchFamily="18" charset="0"/>
                              </a:rPr>
                              <m:t>1</m:t>
                            </m:r>
                          </m:oMath>
                        </m:oMathPara>
                      </a14:m>
                      <a:endParaRPr lang="zh-CN" altLang="en-US" dirty="0">
                        <a:latin typeface="微软雅黑" panose="020B0503020204020204" pitchFamily="34" charset="-122"/>
                        <a:ea typeface="微软雅黑" panose="020B0503020204020204" pitchFamily="34" charset="-122"/>
                        <a:cs typeface="Times New Roman" panose="02020603050405020304" pitchFamily="18" charset="0"/>
                      </a:endParaRPr>
                    </a:p>
                  </p:txBody>
                </p:sp>
              </mc:Choice>
              <mc:Fallback xmlns="">
                <p:sp>
                  <p:nvSpPr>
                    <p:cNvPr id="23" name="矩形 22"/>
                    <p:cNvSpPr>
                      <a:spLocks noRot="1" noChangeAspect="1" noMove="1" noResize="1" noEditPoints="1" noAdjustHandles="1" noChangeArrowheads="1" noChangeShapeType="1" noTextEdit="1"/>
                    </p:cNvSpPr>
                    <p:nvPr/>
                  </p:nvSpPr>
                  <p:spPr>
                    <a:xfrm>
                      <a:off x="-413797" y="1551441"/>
                      <a:ext cx="725109" cy="509034"/>
                    </a:xfrm>
                    <a:prstGeom prst="rect">
                      <a:avLst/>
                    </a:prstGeom>
                    <a:blipFill>
                      <a:blip r:embed="rId6"/>
                      <a:stretch>
                        <a:fillRect b="-163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4" name="矩形 23"/>
                    <p:cNvSpPr/>
                    <p:nvPr/>
                  </p:nvSpPr>
                  <p:spPr>
                    <a:xfrm>
                      <a:off x="1702194" y="1552359"/>
                      <a:ext cx="725109" cy="50903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ea typeface="Cambria Math" panose="02040503050406030204" pitchFamily="18" charset="0"/>
                              </a:rPr>
                              <m:t>∅2</m:t>
                            </m:r>
                          </m:oMath>
                        </m:oMathPara>
                      </a14:m>
                      <a:endParaRPr lang="zh-CN" altLang="en-US" dirty="0">
                        <a:latin typeface="微软雅黑" panose="020B0503020204020204" pitchFamily="34" charset="-122"/>
                        <a:ea typeface="微软雅黑" panose="020B0503020204020204" pitchFamily="34" charset="-122"/>
                      </a:endParaRPr>
                    </a:p>
                  </p:txBody>
                </p:sp>
              </mc:Choice>
              <mc:Fallback xmlns="">
                <p:sp>
                  <p:nvSpPr>
                    <p:cNvPr id="24" name="矩形 23"/>
                    <p:cNvSpPr>
                      <a:spLocks noRot="1" noChangeAspect="1" noMove="1" noResize="1" noEditPoints="1" noAdjustHandles="1" noChangeArrowheads="1" noChangeShapeType="1" noTextEdit="1"/>
                    </p:cNvSpPr>
                    <p:nvPr/>
                  </p:nvSpPr>
                  <p:spPr>
                    <a:xfrm>
                      <a:off x="1702194" y="1552359"/>
                      <a:ext cx="725109" cy="509034"/>
                    </a:xfrm>
                    <a:prstGeom prst="rect">
                      <a:avLst/>
                    </a:prstGeom>
                    <a:blipFill>
                      <a:blip r:embed="rId7"/>
                      <a:stretch>
                        <a:fillRect b="-1639"/>
                      </a:stretch>
                    </a:blipFill>
                  </p:spPr>
                  <p:txBody>
                    <a:bodyPr/>
                    <a:lstStyle/>
                    <a:p>
                      <a:r>
                        <a:rPr lang="zh-CN" altLang="en-US">
                          <a:noFill/>
                        </a:rPr>
                        <a:t> </a:t>
                      </a:r>
                    </a:p>
                  </p:txBody>
                </p:sp>
              </mc:Fallback>
            </mc:AlternateContent>
          </p:grpSp>
          <p:sp>
            <p:nvSpPr>
              <p:cNvPr id="37" name="右箭头 36"/>
              <p:cNvSpPr/>
              <p:nvPr/>
            </p:nvSpPr>
            <p:spPr>
              <a:xfrm>
                <a:off x="4354347" y="4798337"/>
                <a:ext cx="190493" cy="172015"/>
              </a:xfrm>
              <a:prstGeom prst="rightArrow">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右箭头 37"/>
              <p:cNvSpPr/>
              <p:nvPr/>
            </p:nvSpPr>
            <p:spPr>
              <a:xfrm>
                <a:off x="5365507" y="4788162"/>
                <a:ext cx="190493" cy="172015"/>
              </a:xfrm>
              <a:prstGeom prst="rightArrow">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a:off x="4825497" y="3775295"/>
                <a:ext cx="235390" cy="6464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237252" y="3637509"/>
              <a:ext cx="429610"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6" name="文本框 35"/>
            <p:cNvSpPr txBox="1"/>
            <p:nvPr/>
          </p:nvSpPr>
          <p:spPr>
            <a:xfrm>
              <a:off x="4219403" y="3636713"/>
              <a:ext cx="429610"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(b)</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6" name="组合 25">
            <a:extLst>
              <a:ext uri="{FF2B5EF4-FFF2-40B4-BE49-F238E27FC236}">
                <a16:creationId xmlns:a16="http://schemas.microsoft.com/office/drawing/2014/main" id="{F438979C-4C6A-E5FF-652D-0B6DDC9028BC}"/>
              </a:ext>
            </a:extLst>
          </p:cNvPr>
          <p:cNvGrpSpPr/>
          <p:nvPr/>
        </p:nvGrpSpPr>
        <p:grpSpPr>
          <a:xfrm>
            <a:off x="86438" y="480356"/>
            <a:ext cx="7891291" cy="72000"/>
            <a:chOff x="247135" y="747537"/>
            <a:chExt cx="7745928" cy="45719"/>
          </a:xfrm>
          <a:solidFill>
            <a:srgbClr val="0061A5"/>
          </a:solidFill>
        </p:grpSpPr>
        <p:cxnSp>
          <p:nvCxnSpPr>
            <p:cNvPr id="27" name="直接连接符 26">
              <a:extLst>
                <a:ext uri="{FF2B5EF4-FFF2-40B4-BE49-F238E27FC236}">
                  <a16:creationId xmlns:a16="http://schemas.microsoft.com/office/drawing/2014/main" id="{3D406998-75B7-2BDD-5B47-D63CC6706A7A}"/>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a16="http://schemas.microsoft.com/office/drawing/2014/main" id="{E1695E5E-BB1B-0571-BC3A-E85995F95AC7}"/>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29" name="图片 28">
            <a:extLst>
              <a:ext uri="{FF2B5EF4-FFF2-40B4-BE49-F238E27FC236}">
                <a16:creationId xmlns:a16="http://schemas.microsoft.com/office/drawing/2014/main" id="{6B40C038-D6C1-67EA-3246-D340A7684BEC}"/>
              </a:ext>
            </a:extLst>
          </p:cNvPr>
          <p:cNvPicPr>
            <a:picLocks noChangeAspect="1"/>
          </p:cNvPicPr>
          <p:nvPr/>
        </p:nvPicPr>
        <p:blipFill>
          <a:blip r:embed="rId8"/>
          <a:stretch>
            <a:fillRect/>
          </a:stretch>
        </p:blipFill>
        <p:spPr>
          <a:xfrm>
            <a:off x="8595601" y="2404"/>
            <a:ext cx="3600000" cy="588945"/>
          </a:xfrm>
          <a:prstGeom prst="rect">
            <a:avLst/>
          </a:prstGeom>
        </p:spPr>
      </p:pic>
    </p:spTree>
    <p:extLst>
      <p:ext uri="{BB962C8B-B14F-4D97-AF65-F5344CB8AC3E}">
        <p14:creationId xmlns:p14="http://schemas.microsoft.com/office/powerpoint/2010/main" val="1438306814"/>
      </p:ext>
    </p:extLst>
  </p:cSld>
  <p:clrMapOvr>
    <a:masterClrMapping/>
  </p:clrMapOvr>
  <p:transition advTm="5616"/>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pPr/>
              <a:t>15</a:t>
            </a:fld>
            <a:endParaRPr lang="zh-CN" altLang="en-US" dirty="0"/>
          </a:p>
        </p:txBody>
      </p:sp>
      <p:sp>
        <p:nvSpPr>
          <p:cNvPr id="7" name="文本框 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8" name="文本框 7">
            <a:extLst>
              <a:ext uri="{FF2B5EF4-FFF2-40B4-BE49-F238E27FC236}">
                <a16:creationId xmlns:a16="http://schemas.microsoft.com/office/drawing/2014/main" id="{A11CDC26-6447-4794-9AFA-06F5CD2FFE5A}"/>
              </a:ext>
            </a:extLst>
          </p:cNvPr>
          <p:cNvSpPr txBox="1"/>
          <p:nvPr/>
        </p:nvSpPr>
        <p:spPr>
          <a:xfrm>
            <a:off x="135592" y="732381"/>
            <a:ext cx="3921800"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热失控触发能量</a:t>
            </a:r>
            <a:endParaRPr lang="en-US" altLang="zh-CN" sz="1600" b="1" dirty="0">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4186704165"/>
              </p:ext>
            </p:extLst>
          </p:nvPr>
        </p:nvGraphicFramePr>
        <p:xfrm>
          <a:off x="371293" y="1244255"/>
          <a:ext cx="7273889" cy="3821220"/>
        </p:xfrm>
        <a:graphic>
          <a:graphicData uri="http://schemas.openxmlformats.org/drawingml/2006/table">
            <a:tbl>
              <a:tblPr firstRow="1" bandRow="1">
                <a:tableStyleId>{9D7B26C5-4107-4FEC-AEDC-1716B250A1EF}</a:tableStyleId>
              </a:tblPr>
              <a:tblGrid>
                <a:gridCol w="1235227">
                  <a:extLst>
                    <a:ext uri="{9D8B030D-6E8A-4147-A177-3AD203B41FA5}">
                      <a16:colId xmlns:a16="http://schemas.microsoft.com/office/drawing/2014/main" val="2968911965"/>
                    </a:ext>
                  </a:extLst>
                </a:gridCol>
                <a:gridCol w="2236206">
                  <a:extLst>
                    <a:ext uri="{9D8B030D-6E8A-4147-A177-3AD203B41FA5}">
                      <a16:colId xmlns:a16="http://schemas.microsoft.com/office/drawing/2014/main" val="3475157280"/>
                    </a:ext>
                  </a:extLst>
                </a:gridCol>
                <a:gridCol w="1321806">
                  <a:extLst>
                    <a:ext uri="{9D8B030D-6E8A-4147-A177-3AD203B41FA5}">
                      <a16:colId xmlns:a16="http://schemas.microsoft.com/office/drawing/2014/main" val="1900094366"/>
                    </a:ext>
                  </a:extLst>
                </a:gridCol>
                <a:gridCol w="1240325">
                  <a:extLst>
                    <a:ext uri="{9D8B030D-6E8A-4147-A177-3AD203B41FA5}">
                      <a16:colId xmlns:a16="http://schemas.microsoft.com/office/drawing/2014/main" val="1424908178"/>
                    </a:ext>
                  </a:extLst>
                </a:gridCol>
                <a:gridCol w="1240325">
                  <a:extLst>
                    <a:ext uri="{9D8B030D-6E8A-4147-A177-3AD203B41FA5}">
                      <a16:colId xmlns:a16="http://schemas.microsoft.com/office/drawing/2014/main" val="558582439"/>
                    </a:ext>
                  </a:extLst>
                </a:gridCol>
              </a:tblGrid>
              <a:tr h="543416">
                <a:tc>
                  <a:txBody>
                    <a:bodyPr/>
                    <a:lstStyle/>
                    <a:p>
                      <a:pPr algn="ctr"/>
                      <a:endParaRPr lang="zh-CN" altLang="en-US" sz="1500" baseline="0" dirty="0">
                        <a:latin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500" baseline="0" dirty="0">
                          <a:latin typeface="Times New Roman" panose="02020603050405020304" pitchFamily="18" charset="0"/>
                        </a:rPr>
                        <a:t>电池型号</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500" baseline="0" dirty="0">
                          <a:latin typeface="Times New Roman" panose="02020603050405020304" pitchFamily="18" charset="0"/>
                        </a:rPr>
                        <a:t>触发能量</a:t>
                      </a:r>
                      <a:r>
                        <a:rPr lang="en-US" altLang="zh-CN" sz="1500" baseline="0" dirty="0">
                          <a:latin typeface="Times New Roman" panose="02020603050405020304" pitchFamily="18" charset="0"/>
                        </a:rPr>
                        <a:t>/</a:t>
                      </a:r>
                      <a:r>
                        <a:rPr lang="zh-CN" altLang="en-US" sz="1500" baseline="0" dirty="0">
                          <a:latin typeface="Times New Roman" panose="02020603050405020304" pitchFamily="18" charset="0"/>
                        </a:rPr>
                        <a:t>自产热占比</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500" baseline="0" dirty="0">
                          <a:latin typeface="Times New Roman" panose="02020603050405020304" pitchFamily="18" charset="0"/>
                        </a:rPr>
                        <a:t>反应起始温度</a:t>
                      </a:r>
                      <a:r>
                        <a:rPr lang="en-US" altLang="zh-CN" sz="1500" baseline="0" dirty="0">
                          <a:latin typeface="Times New Roman" panose="02020603050405020304" pitchFamily="18" charset="0"/>
                        </a:rPr>
                        <a:t>/</a:t>
                      </a:r>
                      <a:r>
                        <a:rPr lang="zh-CN" altLang="en-US" sz="1500" baseline="0" dirty="0">
                          <a:latin typeface="Times New Roman" panose="02020603050405020304" pitchFamily="18" charset="0"/>
                        </a:rPr>
                        <a: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500" baseline="0" dirty="0">
                          <a:latin typeface="Times New Roman" panose="02020603050405020304" pitchFamily="18" charset="0"/>
                        </a:rPr>
                        <a:t>最高温度</a:t>
                      </a:r>
                      <a:r>
                        <a:rPr lang="en-US" altLang="zh-CN" sz="1500" baseline="0" dirty="0">
                          <a:latin typeface="Times New Roman" panose="02020603050405020304" pitchFamily="18" charset="0"/>
                        </a:rPr>
                        <a:t>/</a:t>
                      </a:r>
                      <a:r>
                        <a:rPr lang="zh-CN" altLang="en-US" sz="1500" baseline="0" dirty="0">
                          <a:latin typeface="Times New Roman" panose="02020603050405020304" pitchFamily="18" charset="0"/>
                        </a:rPr>
                        <a:t>℃</a:t>
                      </a:r>
                    </a:p>
                  </a:txBody>
                  <a:tcPr anchor="ctr"/>
                </a:tc>
                <a:extLst>
                  <a:ext uri="{0D108BD9-81ED-4DB2-BD59-A6C34878D82A}">
                    <a16:rowId xmlns:a16="http://schemas.microsoft.com/office/drawing/2014/main" val="1334014220"/>
                  </a:ext>
                </a:extLst>
              </a:tr>
              <a:tr h="3636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500" baseline="0" dirty="0">
                          <a:latin typeface="Times New Roman" panose="02020603050405020304" pitchFamily="18" charset="0"/>
                        </a:rPr>
                        <a:t>Bugryniec[1]</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18650-1500mAh</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25.4%</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95</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315</a:t>
                      </a:r>
                      <a:endParaRPr lang="zh-CN" altLang="en-US" sz="1500" baseline="0" dirty="0">
                        <a:latin typeface="Times New Roman" panose="02020603050405020304" pitchFamily="18" charset="0"/>
                      </a:endParaRPr>
                    </a:p>
                  </a:txBody>
                  <a:tcPr anchor="ctr"/>
                </a:tc>
                <a:extLst>
                  <a:ext uri="{0D108BD9-81ED-4DB2-BD59-A6C34878D82A}">
                    <a16:rowId xmlns:a16="http://schemas.microsoft.com/office/drawing/2014/main" val="652405539"/>
                  </a:ext>
                </a:extLst>
              </a:tr>
              <a:tr h="36362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500" baseline="0" dirty="0">
                          <a:solidFill>
                            <a:schemeClr val="accent5">
                              <a:lumMod val="75000"/>
                            </a:schemeClr>
                          </a:solidFill>
                          <a:latin typeface="Times New Roman" panose="02020603050405020304" pitchFamily="18" charset="0"/>
                        </a:rPr>
                        <a:t>Duh[2]</a:t>
                      </a:r>
                      <a:endParaRPr lang="zh-CN" altLang="en-US" sz="1500" baseline="0" dirty="0">
                        <a:solidFill>
                          <a:schemeClr val="accent5">
                            <a:lumMod val="75000"/>
                          </a:schemeClr>
                        </a:solidFill>
                        <a:latin typeface="Times New Roman" panose="02020603050405020304" pitchFamily="18" charset="0"/>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(A123)18650-1100mAh</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169.1%</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207.6</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297.5</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extLst>
                  <a:ext uri="{0D108BD9-81ED-4DB2-BD59-A6C34878D82A}">
                    <a16:rowId xmlns:a16="http://schemas.microsoft.com/office/drawing/2014/main" val="708590760"/>
                  </a:ext>
                </a:extLst>
              </a:tr>
              <a:tr h="36362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600" baseline="0" dirty="0">
                        <a:latin typeface="Times New Roman" panose="02020603050405020304" pitchFamily="18" charset="0"/>
                      </a:endParaRPr>
                    </a:p>
                  </a:txBody>
                  <a:tcP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SONY 26650-3000mAh</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69.6%</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201.5</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accent5">
                              <a:lumMod val="75000"/>
                            </a:schemeClr>
                          </a:solidFill>
                          <a:latin typeface="Times New Roman" panose="02020603050405020304" pitchFamily="18" charset="0"/>
                          <a:ea typeface="+mn-ea"/>
                          <a:cs typeface="+mn-cs"/>
                        </a:rPr>
                        <a:t>384.9</a:t>
                      </a:r>
                      <a:endParaRPr lang="zh-CN" altLang="en-US" sz="1500" kern="1200" baseline="0" dirty="0">
                        <a:solidFill>
                          <a:schemeClr val="accent5">
                            <a:lumMod val="75000"/>
                          </a:schemeClr>
                        </a:solidFill>
                        <a:latin typeface="Times New Roman" panose="02020603050405020304" pitchFamily="18" charset="0"/>
                        <a:ea typeface="+mn-ea"/>
                        <a:cs typeface="+mn-cs"/>
                      </a:endParaRPr>
                    </a:p>
                  </a:txBody>
                  <a:tcPr anchor="ctr"/>
                </a:tc>
                <a:extLst>
                  <a:ext uri="{0D108BD9-81ED-4DB2-BD59-A6C34878D82A}">
                    <a16:rowId xmlns:a16="http://schemas.microsoft.com/office/drawing/2014/main" val="956935424"/>
                  </a:ext>
                </a:extLst>
              </a:tr>
              <a:tr h="363620">
                <a:tc>
                  <a:txBody>
                    <a:bodyPr/>
                    <a:lstStyle/>
                    <a:p>
                      <a:pPr algn="ctr"/>
                      <a:r>
                        <a:rPr lang="en-US" altLang="zh-CN" sz="1500" baseline="0" dirty="0">
                          <a:latin typeface="Times New Roman" panose="02020603050405020304" pitchFamily="18" charset="0"/>
                        </a:rPr>
                        <a:t>Yang[3]</a:t>
                      </a:r>
                      <a:endParaRPr lang="zh-CN" altLang="en-US" sz="1500" baseline="0" dirty="0">
                        <a:latin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500" baseline="0" dirty="0">
                          <a:latin typeface="Times New Roman" panose="02020603050405020304" pitchFamily="18" charset="0"/>
                        </a:rPr>
                        <a:t>Pouch-300mAh</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19.9%</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97.02</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408.14</a:t>
                      </a:r>
                      <a:endParaRPr lang="zh-CN" altLang="en-US" sz="1500" baseline="0" dirty="0">
                        <a:latin typeface="Times New Roman" panose="02020603050405020304" pitchFamily="18" charset="0"/>
                      </a:endParaRPr>
                    </a:p>
                  </a:txBody>
                  <a:tcPr anchor="ctr"/>
                </a:tc>
                <a:extLst>
                  <a:ext uri="{0D108BD9-81ED-4DB2-BD59-A6C34878D82A}">
                    <a16:rowId xmlns:a16="http://schemas.microsoft.com/office/drawing/2014/main" val="1796542682"/>
                  </a:ext>
                </a:extLst>
              </a:tr>
              <a:tr h="363620">
                <a:tc>
                  <a:txBody>
                    <a:bodyPr/>
                    <a:lstStyle/>
                    <a:p>
                      <a:pPr algn="ctr"/>
                      <a:r>
                        <a:rPr lang="en-US" altLang="zh-CN" sz="1500" baseline="0" dirty="0">
                          <a:latin typeface="Times New Roman" panose="02020603050405020304" pitchFamily="18" charset="0"/>
                        </a:rPr>
                        <a:t>Abada[4]</a:t>
                      </a:r>
                      <a:endParaRPr lang="zh-CN" altLang="en-US" sz="1500" baseline="0" dirty="0">
                        <a:latin typeface="Times New Roman" panose="02020603050405020304" pitchFamily="18" charset="0"/>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(A123) 26650-2300mAh</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21.9%</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79.7</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275</a:t>
                      </a:r>
                      <a:endParaRPr lang="zh-CN" altLang="en-US" sz="1500" kern="1200" baseline="0" dirty="0">
                        <a:solidFill>
                          <a:schemeClr val="tx1"/>
                        </a:solidFill>
                        <a:latin typeface="Times New Roman" panose="02020603050405020304" pitchFamily="18" charset="0"/>
                        <a:ea typeface="+mn-ea"/>
                        <a:cs typeface="+mn-cs"/>
                      </a:endParaRPr>
                    </a:p>
                  </a:txBody>
                  <a:tcPr anchor="ctr"/>
                </a:tc>
                <a:extLst>
                  <a:ext uri="{0D108BD9-81ED-4DB2-BD59-A6C34878D82A}">
                    <a16:rowId xmlns:a16="http://schemas.microsoft.com/office/drawing/2014/main" val="2897952202"/>
                  </a:ext>
                </a:extLst>
              </a:tr>
              <a:tr h="363620">
                <a:tc>
                  <a:txBody>
                    <a:bodyPr/>
                    <a:lstStyle/>
                    <a:p>
                      <a:pPr algn="ctr"/>
                      <a:r>
                        <a:rPr lang="en-US" altLang="zh-CN" sz="1500" baseline="0" dirty="0">
                          <a:latin typeface="Times New Roman" panose="02020603050405020304" pitchFamily="18" charset="0"/>
                        </a:rPr>
                        <a:t>Perea[5]</a:t>
                      </a:r>
                      <a:endParaRPr lang="zh-CN" altLang="en-US" sz="1500" baseline="0" dirty="0">
                        <a:latin typeface="Times New Roman" panose="02020603050405020304" pitchFamily="18" charset="0"/>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26650-3000mAh</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17.5%</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100.2</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455</a:t>
                      </a:r>
                      <a:endParaRPr lang="zh-CN" altLang="en-US" sz="1500" kern="1200" baseline="0" dirty="0">
                        <a:solidFill>
                          <a:schemeClr val="tx1"/>
                        </a:solidFill>
                        <a:latin typeface="Times New Roman" panose="02020603050405020304" pitchFamily="18" charset="0"/>
                        <a:ea typeface="+mn-ea"/>
                        <a:cs typeface="+mn-cs"/>
                      </a:endParaRPr>
                    </a:p>
                  </a:txBody>
                  <a:tcPr anchor="ctr"/>
                </a:tc>
                <a:extLst>
                  <a:ext uri="{0D108BD9-81ED-4DB2-BD59-A6C34878D82A}">
                    <a16:rowId xmlns:a16="http://schemas.microsoft.com/office/drawing/2014/main" val="1674390296"/>
                  </a:ext>
                </a:extLst>
              </a:tr>
              <a:tr h="363620">
                <a:tc>
                  <a:txBody>
                    <a:bodyPr/>
                    <a:lstStyle/>
                    <a:p>
                      <a:pPr algn="ctr"/>
                      <a:r>
                        <a:rPr lang="en-US" altLang="zh-CN" sz="1500" baseline="0" dirty="0">
                          <a:latin typeface="Times New Roman" panose="02020603050405020304" pitchFamily="18" charset="0"/>
                        </a:rPr>
                        <a:t>Lei[6]</a:t>
                      </a:r>
                      <a:endParaRPr lang="zh-CN" altLang="en-US" sz="1500" baseline="0" dirty="0">
                        <a:latin typeface="Times New Roman" panose="02020603050405020304" pitchFamily="18" charset="0"/>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18650-1100mAh</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27.8%</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90</a:t>
                      </a:r>
                      <a:endParaRPr lang="zh-CN" altLang="en-US" sz="1500" kern="1200" baseline="0" dirty="0">
                        <a:solidFill>
                          <a:schemeClr val="tx1"/>
                        </a:solidFill>
                        <a:latin typeface="Times New Roman" panose="02020603050405020304" pitchFamily="18" charset="0"/>
                        <a:ea typeface="+mn-ea"/>
                        <a:cs typeface="+mn-cs"/>
                      </a:endParaRPr>
                    </a:p>
                  </a:txBody>
                  <a:tcPr anchor="ctr"/>
                </a:tc>
                <a:tc>
                  <a:txBody>
                    <a:bodyPr/>
                    <a:lstStyle/>
                    <a:p>
                      <a:pPr marL="0" algn="ctr" defTabSz="914400" rtl="0" eaLnBrk="1" latinLnBrk="0" hangingPunct="1"/>
                      <a:r>
                        <a:rPr lang="en-US" altLang="zh-CN" sz="1500" kern="1200" baseline="0" dirty="0">
                          <a:solidFill>
                            <a:schemeClr val="tx1"/>
                          </a:solidFill>
                          <a:latin typeface="Times New Roman" panose="02020603050405020304" pitchFamily="18" charset="0"/>
                          <a:ea typeface="+mn-ea"/>
                          <a:cs typeface="+mn-cs"/>
                        </a:rPr>
                        <a:t>259</a:t>
                      </a:r>
                      <a:endParaRPr lang="zh-CN" altLang="en-US" sz="1500" kern="1200" baseline="0" dirty="0">
                        <a:solidFill>
                          <a:schemeClr val="tx1"/>
                        </a:solidFill>
                        <a:latin typeface="Times New Roman" panose="02020603050405020304" pitchFamily="18" charset="0"/>
                        <a:ea typeface="+mn-ea"/>
                        <a:cs typeface="+mn-cs"/>
                      </a:endParaRPr>
                    </a:p>
                  </a:txBody>
                  <a:tcPr anchor="ctr"/>
                </a:tc>
                <a:extLst>
                  <a:ext uri="{0D108BD9-81ED-4DB2-BD59-A6C34878D82A}">
                    <a16:rowId xmlns:a16="http://schemas.microsoft.com/office/drawing/2014/main" val="3822502349"/>
                  </a:ext>
                </a:extLst>
              </a:tr>
              <a:tr h="363620">
                <a:tc rowSpan="2">
                  <a:txBody>
                    <a:bodyPr/>
                    <a:lstStyle/>
                    <a:p>
                      <a:pPr algn="ctr"/>
                      <a:r>
                        <a:rPr lang="zh-CN" altLang="en-US" sz="1500" baseline="0" dirty="0">
                          <a:latin typeface="Times New Roman" panose="02020603050405020304" pitchFamily="18" charset="0"/>
                        </a:rPr>
                        <a:t>本课题组</a:t>
                      </a:r>
                    </a:p>
                  </a:txBody>
                  <a:tcPr anchor="ctr"/>
                </a:tc>
                <a:tc>
                  <a:txBody>
                    <a:bodyPr/>
                    <a:lstStyle/>
                    <a:p>
                      <a:pPr algn="ctr"/>
                      <a:r>
                        <a:rPr lang="en-US" altLang="zh-CN" sz="1500" baseline="0" dirty="0">
                          <a:latin typeface="Times New Roman" panose="02020603050405020304" pitchFamily="18" charset="0"/>
                        </a:rPr>
                        <a:t>26700-4000mAh</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23.1%</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118</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428</a:t>
                      </a:r>
                      <a:endParaRPr lang="zh-CN" altLang="en-US" sz="1500" baseline="0" dirty="0">
                        <a:latin typeface="Times New Roman" panose="02020603050405020304" pitchFamily="18" charset="0"/>
                      </a:endParaRPr>
                    </a:p>
                  </a:txBody>
                  <a:tcPr anchor="ctr"/>
                </a:tc>
                <a:extLst>
                  <a:ext uri="{0D108BD9-81ED-4DB2-BD59-A6C34878D82A}">
                    <a16:rowId xmlns:a16="http://schemas.microsoft.com/office/drawing/2014/main" val="1896085761"/>
                  </a:ext>
                </a:extLst>
              </a:tr>
              <a:tr h="363620">
                <a:tc vMerge="1">
                  <a:txBody>
                    <a:bodyPr/>
                    <a:lstStyle/>
                    <a:p>
                      <a:pPr algn="ctr"/>
                      <a:endParaRPr lang="zh-CN" altLang="en-US" sz="16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Prismatic-40Ah</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27.4%</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96.6</a:t>
                      </a:r>
                      <a:endParaRPr lang="zh-CN" altLang="en-US" sz="1500" baseline="0" dirty="0">
                        <a:latin typeface="Times New Roman" panose="02020603050405020304" pitchFamily="18" charset="0"/>
                      </a:endParaRPr>
                    </a:p>
                  </a:txBody>
                  <a:tcPr anchor="ctr"/>
                </a:tc>
                <a:tc>
                  <a:txBody>
                    <a:bodyPr/>
                    <a:lstStyle/>
                    <a:p>
                      <a:pPr algn="ctr"/>
                      <a:r>
                        <a:rPr lang="en-US" altLang="zh-CN" sz="1500" baseline="0" dirty="0">
                          <a:latin typeface="Times New Roman" panose="02020603050405020304" pitchFamily="18" charset="0"/>
                        </a:rPr>
                        <a:t>339.9</a:t>
                      </a:r>
                      <a:endParaRPr lang="zh-CN" altLang="en-US" sz="1500" baseline="0" dirty="0">
                        <a:latin typeface="Times New Roman" panose="02020603050405020304" pitchFamily="18" charset="0"/>
                      </a:endParaRPr>
                    </a:p>
                  </a:txBody>
                  <a:tcPr anchor="ctr"/>
                </a:tc>
                <a:extLst>
                  <a:ext uri="{0D108BD9-81ED-4DB2-BD59-A6C34878D82A}">
                    <a16:rowId xmlns:a16="http://schemas.microsoft.com/office/drawing/2014/main" val="4120699801"/>
                  </a:ext>
                </a:extLst>
              </a:tr>
            </a:tbl>
          </a:graphicData>
        </a:graphic>
      </p:graphicFrame>
      <p:sp>
        <p:nvSpPr>
          <p:cNvPr id="10" name="矩形 9"/>
          <p:cNvSpPr/>
          <p:nvPr/>
        </p:nvSpPr>
        <p:spPr>
          <a:xfrm>
            <a:off x="7936464" y="1025582"/>
            <a:ext cx="3896008" cy="1112612"/>
          </a:xfrm>
          <a:prstGeom prst="rect">
            <a:avLst/>
          </a:prstGeom>
          <a:solidFill>
            <a:schemeClr val="accent1">
              <a:lumMod val="20000"/>
              <a:lumOff val="80000"/>
            </a:schemeClr>
          </a:solidFill>
        </p:spPr>
        <p:txBody>
          <a:bodyPr wrap="square">
            <a:spAutoFit/>
          </a:bodyPr>
          <a:lstStyle/>
          <a:p>
            <a:pPr lvl="0">
              <a:lnSpc>
                <a:spcPct val="130000"/>
              </a:lnSpc>
            </a:pPr>
            <a:r>
              <a:rPr lang="zh-CN" altLang="en-US" sz="1700" dirty="0">
                <a:solidFill>
                  <a:prstClr val="black"/>
                </a:solidFill>
                <a:latin typeface="微软雅黑" panose="020B0503020204020204" pitchFamily="34" charset="-122"/>
                <a:ea typeface="微软雅黑" panose="020B0503020204020204" pitchFamily="34" charset="-122"/>
              </a:rPr>
              <a:t>调研文献中磷酸铁锂电池</a:t>
            </a:r>
            <a:r>
              <a:rPr lang="en-US" altLang="zh-CN" sz="1700" dirty="0">
                <a:solidFill>
                  <a:prstClr val="black"/>
                </a:solidFill>
                <a:latin typeface="微软雅黑" panose="020B0503020204020204" pitchFamily="34" charset="-122"/>
                <a:ea typeface="微软雅黑" panose="020B0503020204020204" pitchFamily="34" charset="-122"/>
              </a:rPr>
              <a:t>100%SOC</a:t>
            </a:r>
            <a:r>
              <a:rPr lang="zh-CN" altLang="en-US" sz="1700" dirty="0">
                <a:solidFill>
                  <a:prstClr val="black"/>
                </a:solidFill>
                <a:latin typeface="微软雅黑" panose="020B0503020204020204" pitchFamily="34" charset="-122"/>
                <a:ea typeface="微软雅黑" panose="020B0503020204020204" pitchFamily="34" charset="-122"/>
              </a:rPr>
              <a:t>绝热加速量热仪实验，探究触发能量与自产热占比是否存在规律</a:t>
            </a:r>
            <a:r>
              <a:rPr lang="en-US" altLang="zh-CN" sz="1700" dirty="0">
                <a:solidFill>
                  <a:prstClr val="black"/>
                </a:solidFill>
                <a:latin typeface="微软雅黑" panose="020B0503020204020204" pitchFamily="34" charset="-122"/>
                <a:ea typeface="微软雅黑" panose="020B0503020204020204" pitchFamily="34" charset="-122"/>
              </a:rPr>
              <a:t>?</a:t>
            </a:r>
            <a:endParaRPr lang="en-US" altLang="zh-CN" sz="1700" b="1" dirty="0">
              <a:solidFill>
                <a:prstClr val="black"/>
              </a:solidFill>
              <a:latin typeface="微软雅黑" panose="020B0503020204020204" pitchFamily="34" charset="-122"/>
              <a:ea typeface="微软雅黑" panose="020B0503020204020204" pitchFamily="34" charset="-122"/>
            </a:endParaRPr>
          </a:p>
        </p:txBody>
      </p:sp>
      <p:sp>
        <p:nvSpPr>
          <p:cNvPr id="11" name="矩形 10"/>
          <p:cNvSpPr/>
          <p:nvPr/>
        </p:nvSpPr>
        <p:spPr>
          <a:xfrm>
            <a:off x="11447" y="5461173"/>
            <a:ext cx="11896012" cy="1384995"/>
          </a:xfrm>
          <a:prstGeom prst="rect">
            <a:avLst/>
          </a:prstGeom>
        </p:spPr>
        <p:txBody>
          <a:bodyPr wrap="square">
            <a:spAutoFit/>
          </a:bodyPr>
          <a:lstStyle/>
          <a:p>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1. Bugryniec, P. J.; Davidson, J. N.; Cumming, D. J.; Brown, S. F. Journal of Power Sources 2019, 414, 557-568.</a:t>
            </a:r>
          </a:p>
          <a:p>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 Duh, Y.-S.; </a:t>
            </a:r>
            <a:r>
              <a:rPr lang="en-US" altLang="zh-CN" sz="1400" dirty="0" err="1">
                <a:latin typeface="微软雅黑" panose="020B0503020204020204" pitchFamily="34" charset="-122"/>
                <a:ea typeface="微软雅黑" panose="020B0503020204020204" pitchFamily="34" charset="-122"/>
                <a:cs typeface="Times New Roman" panose="02020603050405020304" pitchFamily="18" charset="0"/>
              </a:rPr>
              <a:t>Theng</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J.-H.; Chen, C.-C.; Kao, C.-S. </a:t>
            </a:r>
            <a:r>
              <a:rPr lang="en-US" altLang="zh-CN" sz="1400" i="1" dirty="0">
                <a:latin typeface="微软雅黑" panose="020B0503020204020204" pitchFamily="34" charset="-122"/>
                <a:ea typeface="微软雅黑" panose="020B0503020204020204" pitchFamily="34" charset="-122"/>
                <a:cs typeface="Times New Roman" panose="02020603050405020304" pitchFamily="18" charset="0"/>
              </a:rPr>
              <a:t>Journal of Energy Storage </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2020</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31.</a:t>
            </a:r>
            <a:endParaRPr lang="en-US" altLang="zh-CN" sz="1400" b="1" dirty="0">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3. Yang, M.; Ye, Y.; Yang, A.; Jiang, Z.; Wang, X.; Yuan, H.; </a:t>
            </a:r>
            <a:r>
              <a:rPr lang="en-US" altLang="zh-CN" sz="1400" dirty="0" err="1">
                <a:latin typeface="微软雅黑" panose="020B0503020204020204" pitchFamily="34" charset="-122"/>
                <a:ea typeface="微软雅黑" panose="020B0503020204020204" pitchFamily="34" charset="-122"/>
                <a:cs typeface="Times New Roman" panose="02020603050405020304" pitchFamily="18" charset="0"/>
              </a:rPr>
              <a:t>Rong</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M. </a:t>
            </a:r>
            <a:r>
              <a:rPr lang="en-US" altLang="zh-CN" sz="1400" i="1" dirty="0">
                <a:latin typeface="微软雅黑" panose="020B0503020204020204" pitchFamily="34" charset="-122"/>
                <a:ea typeface="微软雅黑" panose="020B0503020204020204" pitchFamily="34" charset="-122"/>
                <a:cs typeface="Times New Roman" panose="02020603050405020304" pitchFamily="18" charset="0"/>
              </a:rPr>
              <a:t>Journal of Energy Storage </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2022</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 50, 104691.</a:t>
            </a:r>
          </a:p>
          <a:p>
            <a:r>
              <a:rPr lang="fr-FR" altLang="zh-CN" sz="1400" dirty="0">
                <a:latin typeface="微软雅黑" panose="020B0503020204020204" pitchFamily="34" charset="-122"/>
                <a:ea typeface="微软雅黑" panose="020B0503020204020204" pitchFamily="34" charset="-122"/>
                <a:cs typeface="Times New Roman" panose="02020603050405020304" pitchFamily="18" charset="0"/>
              </a:rPr>
              <a:t>4. Abada, S.; Petit, M.; Lecocq, A.; Marlair, G.; Sauvant-Moynot, V.; Huet, F. </a:t>
            </a:r>
            <a:r>
              <a:rPr lang="fr-FR" altLang="zh-CN" sz="1400" i="1" dirty="0">
                <a:latin typeface="微软雅黑" panose="020B0503020204020204" pitchFamily="34" charset="-122"/>
                <a:ea typeface="微软雅黑" panose="020B0503020204020204" pitchFamily="34" charset="-122"/>
                <a:cs typeface="Times New Roman" panose="02020603050405020304" pitchFamily="18" charset="0"/>
              </a:rPr>
              <a:t>Journal of Power Sources </a:t>
            </a:r>
            <a:r>
              <a:rPr lang="fr-FR" altLang="zh-CN" sz="1400" dirty="0">
                <a:latin typeface="微软雅黑" panose="020B0503020204020204" pitchFamily="34" charset="-122"/>
                <a:ea typeface="微软雅黑" panose="020B0503020204020204" pitchFamily="34" charset="-122"/>
                <a:cs typeface="Times New Roman" panose="02020603050405020304" pitchFamily="18" charset="0"/>
              </a:rPr>
              <a:t>2018</a:t>
            </a:r>
            <a:r>
              <a:rPr lang="fr-FR" altLang="zh-CN" sz="1400" b="1" dirty="0">
                <a:latin typeface="微软雅黑" panose="020B0503020204020204" pitchFamily="34" charset="-122"/>
                <a:ea typeface="微软雅黑" panose="020B0503020204020204" pitchFamily="34" charset="-122"/>
                <a:cs typeface="Times New Roman" panose="02020603050405020304" pitchFamily="18" charset="0"/>
              </a:rPr>
              <a:t>,</a:t>
            </a:r>
            <a:r>
              <a:rPr lang="fr-FR" altLang="zh-CN" sz="1400" dirty="0">
                <a:latin typeface="微软雅黑" panose="020B0503020204020204" pitchFamily="34" charset="-122"/>
                <a:ea typeface="微软雅黑" panose="020B0503020204020204" pitchFamily="34" charset="-122"/>
                <a:cs typeface="Times New Roman" panose="02020603050405020304" pitchFamily="18" charset="0"/>
              </a:rPr>
              <a:t> 399, 264-273.</a:t>
            </a:r>
          </a:p>
          <a:p>
            <a:r>
              <a:rPr lang="it-IT" altLang="zh-CN" sz="1400" dirty="0">
                <a:latin typeface="微软雅黑" panose="020B0503020204020204" pitchFamily="34" charset="-122"/>
                <a:ea typeface="微软雅黑" panose="020B0503020204020204" pitchFamily="34" charset="-122"/>
                <a:cs typeface="Times New Roman" panose="02020603050405020304" pitchFamily="18" charset="0"/>
              </a:rPr>
              <a:t>5. Perea, A.; Paolella, A.; Dubé, J.; Champagne, D.; Mauger, A.; Zaghib, K. </a:t>
            </a:r>
            <a:r>
              <a:rPr lang="it-IT" altLang="zh-CN" sz="1400" i="1" dirty="0">
                <a:latin typeface="微软雅黑" panose="020B0503020204020204" pitchFamily="34" charset="-122"/>
                <a:ea typeface="微软雅黑" panose="020B0503020204020204" pitchFamily="34" charset="-122"/>
                <a:cs typeface="Times New Roman" panose="02020603050405020304" pitchFamily="18" charset="0"/>
              </a:rPr>
              <a:t>Journal of Power Sources </a:t>
            </a:r>
            <a:r>
              <a:rPr lang="it-IT" altLang="zh-CN" sz="1400" dirty="0">
                <a:latin typeface="微软雅黑" panose="020B0503020204020204" pitchFamily="34" charset="-122"/>
                <a:ea typeface="微软雅黑" panose="020B0503020204020204" pitchFamily="34" charset="-122"/>
                <a:cs typeface="Times New Roman" panose="02020603050405020304" pitchFamily="18" charset="0"/>
              </a:rPr>
              <a:t>2018</a:t>
            </a:r>
            <a:r>
              <a:rPr lang="it-IT" altLang="zh-CN" sz="1400" b="1" dirty="0">
                <a:latin typeface="微软雅黑" panose="020B0503020204020204" pitchFamily="34" charset="-122"/>
                <a:ea typeface="微软雅黑" panose="020B0503020204020204" pitchFamily="34" charset="-122"/>
                <a:cs typeface="Times New Roman" panose="02020603050405020304" pitchFamily="18" charset="0"/>
              </a:rPr>
              <a:t>,</a:t>
            </a:r>
            <a:r>
              <a:rPr lang="it-IT" altLang="zh-CN" sz="1400" dirty="0">
                <a:latin typeface="微软雅黑" panose="020B0503020204020204" pitchFamily="34" charset="-122"/>
                <a:ea typeface="微软雅黑" panose="020B0503020204020204" pitchFamily="34" charset="-122"/>
                <a:cs typeface="Times New Roman" panose="02020603050405020304" pitchFamily="18" charset="0"/>
              </a:rPr>
              <a:t> 399, 392-397.</a:t>
            </a:r>
          </a:p>
          <a:p>
            <a:r>
              <a:rPr lang="it-IT" altLang="zh-CN" sz="1400" dirty="0">
                <a:latin typeface="微软雅黑" panose="020B0503020204020204" pitchFamily="34" charset="-122"/>
                <a:ea typeface="微软雅黑" panose="020B0503020204020204" pitchFamily="34" charset="-122"/>
                <a:cs typeface="Times New Roman" panose="02020603050405020304" pitchFamily="18" charset="0"/>
              </a:rPr>
              <a:t>6. Lei, B.; Zhao, W.; Ziebert, C.; Uhlmann, N.; Rohde, M.; Seifert, H. J. 2017</a:t>
            </a:r>
            <a:r>
              <a:rPr lang="it-IT" altLang="zh-CN" sz="1400" b="1" dirty="0">
                <a:latin typeface="微软雅黑" panose="020B0503020204020204" pitchFamily="34" charset="-122"/>
                <a:ea typeface="微软雅黑" panose="020B0503020204020204" pitchFamily="34" charset="-122"/>
                <a:cs typeface="Times New Roman" panose="02020603050405020304" pitchFamily="18" charset="0"/>
              </a:rPr>
              <a:t>,</a:t>
            </a:r>
            <a:r>
              <a:rPr lang="it-IT" altLang="zh-CN" sz="1400" dirty="0">
                <a:latin typeface="微软雅黑" panose="020B0503020204020204" pitchFamily="34" charset="-122"/>
                <a:ea typeface="微软雅黑" panose="020B0503020204020204" pitchFamily="34" charset="-122"/>
                <a:cs typeface="Times New Roman" panose="02020603050405020304" pitchFamily="18" charset="0"/>
              </a:rPr>
              <a:t> 3, (2), 14.</a:t>
            </a:r>
          </a:p>
        </p:txBody>
      </p:sp>
      <p:sp>
        <p:nvSpPr>
          <p:cNvPr id="12" name="矩形 11"/>
          <p:cNvSpPr/>
          <p:nvPr/>
        </p:nvSpPr>
        <p:spPr>
          <a:xfrm>
            <a:off x="7645182" y="2164338"/>
            <a:ext cx="4494898" cy="2938048"/>
          </a:xfrm>
          <a:prstGeom prst="rect">
            <a:avLst/>
          </a:prstGeom>
        </p:spPr>
        <p:txBody>
          <a:bodyPr wrap="square">
            <a:spAutoFit/>
          </a:bodyPr>
          <a:lstStyle/>
          <a:p>
            <a:pPr marL="285750" lvl="0" indent="-285750">
              <a:lnSpc>
                <a:spcPct val="130000"/>
              </a:lnSpc>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利用</a:t>
            </a:r>
            <a:r>
              <a:rPr lang="en-US" altLang="zh-CN" dirty="0">
                <a:solidFill>
                  <a:prstClr val="black"/>
                </a:solidFill>
                <a:latin typeface="微软雅黑" panose="020B0503020204020204" pitchFamily="34" charset="-122"/>
                <a:ea typeface="微软雅黑" panose="020B0503020204020204" pitchFamily="34" charset="-122"/>
              </a:rPr>
              <a:t>ARC</a:t>
            </a:r>
            <a:r>
              <a:rPr lang="zh-CN" altLang="en-US" dirty="0">
                <a:solidFill>
                  <a:prstClr val="black"/>
                </a:solidFill>
                <a:latin typeface="微软雅黑" panose="020B0503020204020204" pitchFamily="34" charset="-122"/>
                <a:ea typeface="微软雅黑" panose="020B0503020204020204" pitchFamily="34" charset="-122"/>
              </a:rPr>
              <a:t>实验可通过自反应温度与自产热温度差和最高温度与自产热温差之比得到触发能量与电池总自产热之比，约占</a:t>
            </a:r>
            <a:r>
              <a:rPr lang="en-US" altLang="zh-CN" b="1" dirty="0">
                <a:solidFill>
                  <a:schemeClr val="accent2">
                    <a:lumMod val="75000"/>
                  </a:schemeClr>
                </a:solidFill>
                <a:latin typeface="微软雅黑" panose="020B0503020204020204" pitchFamily="34" charset="-122"/>
                <a:ea typeface="微软雅黑" panose="020B0503020204020204" pitchFamily="34" charset="-122"/>
              </a:rPr>
              <a:t>22.4%± 3.8%</a:t>
            </a:r>
            <a:r>
              <a:rPr lang="zh-CN" altLang="en-US" dirty="0">
                <a:solidFill>
                  <a:prstClr val="black"/>
                </a:solidFill>
                <a:latin typeface="微软雅黑" panose="020B0503020204020204" pitchFamily="34" charset="-122"/>
                <a:ea typeface="微软雅黑" panose="020B0503020204020204" pitchFamily="34" charset="-122"/>
              </a:rPr>
              <a:t>，</a:t>
            </a:r>
            <a:r>
              <a:rPr lang="zh-CN" altLang="en-US" b="1" dirty="0">
                <a:solidFill>
                  <a:schemeClr val="accent2">
                    <a:lumMod val="75000"/>
                  </a:schemeClr>
                </a:solidFill>
                <a:latin typeface="微软雅黑" panose="020B0503020204020204" pitchFamily="34" charset="-122"/>
                <a:ea typeface="微软雅黑" panose="020B0503020204020204" pitchFamily="34" charset="-122"/>
              </a:rPr>
              <a:t>自产热温度</a:t>
            </a:r>
            <a:r>
              <a:rPr lang="en-US" altLang="zh-CN" b="1" dirty="0">
                <a:solidFill>
                  <a:schemeClr val="accent2">
                    <a:lumMod val="75000"/>
                  </a:schemeClr>
                </a:solidFill>
                <a:latin typeface="微软雅黑" panose="020B0503020204020204" pitchFamily="34" charset="-122"/>
                <a:ea typeface="微软雅黑" panose="020B0503020204020204" pitchFamily="34" charset="-122"/>
              </a:rPr>
              <a:t>96.6</a:t>
            </a:r>
            <a:r>
              <a:rPr lang="zh-CN" altLang="en-US" b="1" dirty="0">
                <a:solidFill>
                  <a:schemeClr val="accent2">
                    <a:lumMod val="75000"/>
                  </a:schemeClr>
                </a:solidFill>
                <a:latin typeface="微软雅黑" panose="020B0503020204020204" pitchFamily="34" charset="-122"/>
                <a:ea typeface="微软雅黑" panose="020B0503020204020204" pitchFamily="34" charset="-122"/>
              </a:rPr>
              <a:t>℃</a:t>
            </a:r>
            <a:r>
              <a:rPr lang="en-US" altLang="zh-CN" b="1" dirty="0">
                <a:solidFill>
                  <a:schemeClr val="accent2">
                    <a:lumMod val="75000"/>
                  </a:schemeClr>
                </a:solidFill>
                <a:latin typeface="微软雅黑" panose="020B0503020204020204" pitchFamily="34" charset="-122"/>
                <a:ea typeface="微软雅黑" panose="020B0503020204020204" pitchFamily="34" charset="-122"/>
              </a:rPr>
              <a:t>± 11.6</a:t>
            </a:r>
            <a:r>
              <a:rPr lang="zh-CN" altLang="en-US" b="1" dirty="0">
                <a:solidFill>
                  <a:schemeClr val="accent2">
                    <a:lumMod val="75000"/>
                  </a:schemeClr>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。最高温度标准差较大。</a:t>
            </a:r>
            <a:endParaRPr lang="en-US" altLang="zh-CN" dirty="0">
              <a:solidFill>
                <a:prstClr val="black"/>
              </a:solidFill>
              <a:latin typeface="微软雅黑" panose="020B0503020204020204" pitchFamily="34" charset="-122"/>
              <a:ea typeface="微软雅黑" panose="020B0503020204020204" pitchFamily="34" charset="-122"/>
            </a:endParaRPr>
          </a:p>
          <a:p>
            <a:pPr marL="285750" lvl="0" indent="-285750">
              <a:lnSpc>
                <a:spcPct val="130000"/>
              </a:lnSpc>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磷酸铁锂电池受材料制备角度来说，磷酸铁锂合成反应是复杂的多相反应，难以保证</a:t>
            </a:r>
            <a:r>
              <a:rPr lang="zh-CN" altLang="en-US" b="1" dirty="0">
                <a:solidFill>
                  <a:schemeClr val="accent2">
                    <a:lumMod val="75000"/>
                  </a:schemeClr>
                </a:solidFill>
                <a:latin typeface="微软雅黑" panose="020B0503020204020204" pitchFamily="34" charset="-122"/>
                <a:ea typeface="微软雅黑" panose="020B0503020204020204" pitchFamily="34" charset="-122"/>
              </a:rPr>
              <a:t>一致性</a:t>
            </a:r>
            <a:r>
              <a:rPr lang="zh-CN" altLang="en-US" dirty="0">
                <a:solidFill>
                  <a:prstClr val="black"/>
                </a:solidFill>
                <a:latin typeface="微软雅黑" panose="020B0503020204020204" pitchFamily="34" charset="-122"/>
                <a:ea typeface="微软雅黑" panose="020B0503020204020204" pitchFamily="34" charset="-122"/>
              </a:rPr>
              <a:t>。</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647731" y="5849804"/>
            <a:ext cx="8573632" cy="461726"/>
          </a:xfrm>
          <a:prstGeom prst="roundRect">
            <a:avLst/>
          </a:prstGeom>
          <a:solidFill>
            <a:srgbClr val="005F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磷酸铁锂电池在热滥用条件下的发生自产热的触发能量与总自产热之比约为</a:t>
            </a:r>
            <a:r>
              <a:rPr lang="en-US" altLang="zh-CN" b="1" dirty="0">
                <a:latin typeface="微软雅黑" panose="020B0503020204020204" pitchFamily="34" charset="-122"/>
                <a:ea typeface="微软雅黑" panose="020B0503020204020204" pitchFamily="34" charset="-122"/>
              </a:rPr>
              <a:t>22.4%</a:t>
            </a:r>
            <a:endParaRPr lang="zh-CN" altLang="en-US" b="1" dirty="0">
              <a:latin typeface="微软雅黑" panose="020B0503020204020204" pitchFamily="34" charset="-122"/>
              <a:ea typeface="微软雅黑" panose="020B0503020204020204" pitchFamily="34" charset="-122"/>
            </a:endParaRPr>
          </a:p>
        </p:txBody>
      </p:sp>
      <p:grpSp>
        <p:nvGrpSpPr>
          <p:cNvPr id="18" name="组合 17">
            <a:extLst>
              <a:ext uri="{FF2B5EF4-FFF2-40B4-BE49-F238E27FC236}">
                <a16:creationId xmlns:a16="http://schemas.microsoft.com/office/drawing/2014/main" id="{A7AD9C45-E97C-BCC7-EF42-82F79EF09B19}"/>
              </a:ext>
            </a:extLst>
          </p:cNvPr>
          <p:cNvGrpSpPr/>
          <p:nvPr/>
        </p:nvGrpSpPr>
        <p:grpSpPr>
          <a:xfrm>
            <a:off x="86438" y="480356"/>
            <a:ext cx="7891291" cy="72000"/>
            <a:chOff x="247135" y="747537"/>
            <a:chExt cx="7745928" cy="45719"/>
          </a:xfrm>
          <a:solidFill>
            <a:srgbClr val="0061A5"/>
          </a:solidFill>
        </p:grpSpPr>
        <p:cxnSp>
          <p:nvCxnSpPr>
            <p:cNvPr id="19" name="直接连接符 18">
              <a:extLst>
                <a:ext uri="{FF2B5EF4-FFF2-40B4-BE49-F238E27FC236}">
                  <a16:creationId xmlns:a16="http://schemas.microsoft.com/office/drawing/2014/main" id="{59E84E54-52F0-EBC0-97E6-DD44A825A8C6}"/>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id="{8F11982E-AE09-2F2A-0B6D-96E28FEBC7D4}"/>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21" name="图片 20">
            <a:extLst>
              <a:ext uri="{FF2B5EF4-FFF2-40B4-BE49-F238E27FC236}">
                <a16:creationId xmlns:a16="http://schemas.microsoft.com/office/drawing/2014/main" id="{FA52FF5C-1896-E9C7-9033-7AAAED5ABF09}"/>
              </a:ext>
            </a:extLst>
          </p:cNvPr>
          <p:cNvPicPr>
            <a:picLocks noChangeAspect="1"/>
          </p:cNvPicPr>
          <p:nvPr/>
        </p:nvPicPr>
        <p:blipFill>
          <a:blip r:embed="rId2"/>
          <a:stretch>
            <a:fillRect/>
          </a:stretch>
        </p:blipFill>
        <p:spPr>
          <a:xfrm>
            <a:off x="8595601" y="2404"/>
            <a:ext cx="3600000" cy="588945"/>
          </a:xfrm>
          <a:prstGeom prst="rect">
            <a:avLst/>
          </a:prstGeom>
        </p:spPr>
      </p:pic>
    </p:spTree>
    <p:extLst>
      <p:ext uri="{BB962C8B-B14F-4D97-AF65-F5344CB8AC3E}">
        <p14:creationId xmlns:p14="http://schemas.microsoft.com/office/powerpoint/2010/main" val="1571769456"/>
      </p:ext>
    </p:extLst>
  </p:cSld>
  <p:clrMapOvr>
    <a:masterClrMapping/>
  </p:clrMapOvr>
  <p:transition advTm="561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4E1D18F-D3C0-8570-7595-776F3DE12B31}"/>
            </a:ext>
          </a:extLst>
        </p:cNvPr>
        <p:cNvGrpSpPr/>
        <p:nvPr/>
      </p:nvGrpSpPr>
      <p:grpSpPr>
        <a:xfrm>
          <a:off x="0" y="0"/>
          <a:ext cx="0" cy="0"/>
          <a:chOff x="0" y="0"/>
          <a:chExt cx="0" cy="0"/>
        </a:xfrm>
      </p:grpSpPr>
      <p:sp>
        <p:nvSpPr>
          <p:cNvPr id="35" name="文本框 34">
            <a:extLst>
              <a:ext uri="{FF2B5EF4-FFF2-40B4-BE49-F238E27FC236}">
                <a16:creationId xmlns:a16="http://schemas.microsoft.com/office/drawing/2014/main" id="{31065BE7-1A5E-6D65-8A1E-05D6ACDD60CB}"/>
              </a:ext>
            </a:extLst>
          </p:cNvPr>
          <p:cNvSpPr txBox="1"/>
          <p:nvPr/>
        </p:nvSpPr>
        <p:spPr>
          <a:xfrm>
            <a:off x="135591" y="732380"/>
            <a:ext cx="4051397"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电池厚度对热失控特征影响研究</a:t>
            </a:r>
            <a:endParaRPr lang="en-US" altLang="zh-CN" sz="1600" b="1" dirty="0">
              <a:latin typeface="微软雅黑" panose="020B0503020204020204" pitchFamily="34" charset="-122"/>
              <a:ea typeface="微软雅黑" panose="020B0503020204020204" pitchFamily="34" charset="-122"/>
            </a:endParaRPr>
          </a:p>
        </p:txBody>
      </p:sp>
      <p:sp>
        <p:nvSpPr>
          <p:cNvPr id="37" name="文本框 36">
            <a:extLst>
              <a:ext uri="{FF2B5EF4-FFF2-40B4-BE49-F238E27FC236}">
                <a16:creationId xmlns:a16="http://schemas.microsoft.com/office/drawing/2014/main" id="{57BCA9D7-A3CB-71FE-8EB0-26E980A7BB30}"/>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2" name="灯片编号占位符 1">
            <a:extLst>
              <a:ext uri="{FF2B5EF4-FFF2-40B4-BE49-F238E27FC236}">
                <a16:creationId xmlns:a16="http://schemas.microsoft.com/office/drawing/2014/main" id="{AE8A3CBD-94E7-3A68-F5B8-36E91AF3EB47}"/>
              </a:ext>
            </a:extLst>
          </p:cNvPr>
          <p:cNvSpPr>
            <a:spLocks noGrp="1"/>
          </p:cNvSpPr>
          <p:nvPr>
            <p:ph type="sldNum" sz="quarter" idx="12"/>
          </p:nvPr>
        </p:nvSpPr>
        <p:spPr/>
        <p:txBody>
          <a:bodyPr/>
          <a:lstStyle/>
          <a:p>
            <a:pPr algn="r"/>
            <a:fld id="{7D9BB5D0-35E4-459D-AEF3-FE4D7C45CC19}" type="slidenum">
              <a:rPr lang="zh-CN" altLang="en-US" smtClean="0"/>
              <a:pPr algn="r"/>
              <a:t>16</a:t>
            </a:fld>
            <a:endParaRPr lang="zh-CN" altLang="en-US" dirty="0"/>
          </a:p>
        </p:txBody>
      </p:sp>
      <p:grpSp>
        <p:nvGrpSpPr>
          <p:cNvPr id="9" name="组合 8">
            <a:extLst>
              <a:ext uri="{FF2B5EF4-FFF2-40B4-BE49-F238E27FC236}">
                <a16:creationId xmlns:a16="http://schemas.microsoft.com/office/drawing/2014/main" id="{69069F82-7B4F-1B6D-F11E-C0E70AF53D98}"/>
              </a:ext>
            </a:extLst>
          </p:cNvPr>
          <p:cNvGrpSpPr/>
          <p:nvPr/>
        </p:nvGrpSpPr>
        <p:grpSpPr>
          <a:xfrm>
            <a:off x="86438" y="480356"/>
            <a:ext cx="7891291" cy="72000"/>
            <a:chOff x="247135" y="747537"/>
            <a:chExt cx="7745928" cy="45719"/>
          </a:xfrm>
          <a:solidFill>
            <a:srgbClr val="0061A5"/>
          </a:solidFill>
        </p:grpSpPr>
        <p:cxnSp>
          <p:nvCxnSpPr>
            <p:cNvPr id="10" name="直接连接符 9">
              <a:extLst>
                <a:ext uri="{FF2B5EF4-FFF2-40B4-BE49-F238E27FC236}">
                  <a16:creationId xmlns:a16="http://schemas.microsoft.com/office/drawing/2014/main" id="{B4FBF7E3-5872-9AFA-CF2B-D9CB1A139D4E}"/>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7ABE2ABB-667E-7D7F-CBF3-A8B5E8A1AE4E}"/>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2" name="图片 11">
            <a:extLst>
              <a:ext uri="{FF2B5EF4-FFF2-40B4-BE49-F238E27FC236}">
                <a16:creationId xmlns:a16="http://schemas.microsoft.com/office/drawing/2014/main" id="{6912C752-5EA4-F943-5931-CB10B6B5DDF2}"/>
              </a:ext>
            </a:extLst>
          </p:cNvPr>
          <p:cNvPicPr>
            <a:picLocks noChangeAspect="1"/>
          </p:cNvPicPr>
          <p:nvPr/>
        </p:nvPicPr>
        <p:blipFill>
          <a:blip r:embed="rId3"/>
          <a:stretch>
            <a:fillRect/>
          </a:stretch>
        </p:blipFill>
        <p:spPr>
          <a:xfrm>
            <a:off x="8595601" y="2404"/>
            <a:ext cx="3600000" cy="588945"/>
          </a:xfrm>
          <a:prstGeom prst="rect">
            <a:avLst/>
          </a:prstGeom>
        </p:spPr>
      </p:pic>
      <p:grpSp>
        <p:nvGrpSpPr>
          <p:cNvPr id="5" name="组合 4">
            <a:extLst>
              <a:ext uri="{FF2B5EF4-FFF2-40B4-BE49-F238E27FC236}">
                <a16:creationId xmlns:a16="http://schemas.microsoft.com/office/drawing/2014/main" id="{10D1E66F-E018-6008-530D-C308D5E278AD}"/>
              </a:ext>
            </a:extLst>
          </p:cNvPr>
          <p:cNvGrpSpPr/>
          <p:nvPr/>
        </p:nvGrpSpPr>
        <p:grpSpPr>
          <a:xfrm>
            <a:off x="6336921" y="1293662"/>
            <a:ext cx="4164991" cy="3924547"/>
            <a:chOff x="6172657" y="1242878"/>
            <a:chExt cx="4164991" cy="3924547"/>
          </a:xfrm>
        </p:grpSpPr>
        <p:pic>
          <p:nvPicPr>
            <p:cNvPr id="16" name="图片 15">
              <a:extLst>
                <a:ext uri="{FF2B5EF4-FFF2-40B4-BE49-F238E27FC236}">
                  <a16:creationId xmlns:a16="http://schemas.microsoft.com/office/drawing/2014/main" id="{A9121904-0592-DFCE-FE0D-AE348C321D96}"/>
                </a:ext>
              </a:extLst>
            </p:cNvPr>
            <p:cNvPicPr>
              <a:picLocks noChangeAspect="1"/>
            </p:cNvPicPr>
            <p:nvPr/>
          </p:nvPicPr>
          <p:blipFill>
            <a:blip r:embed="rId4"/>
            <a:stretch>
              <a:fillRect/>
            </a:stretch>
          </p:blipFill>
          <p:spPr>
            <a:xfrm>
              <a:off x="6172657" y="3506635"/>
              <a:ext cx="4164991" cy="1660790"/>
            </a:xfrm>
            <a:prstGeom prst="rect">
              <a:avLst/>
            </a:prstGeom>
            <a:ln w="19050">
              <a:solidFill>
                <a:schemeClr val="tx1"/>
              </a:solidFill>
            </a:ln>
          </p:spPr>
        </p:pic>
        <p:pic>
          <p:nvPicPr>
            <p:cNvPr id="15" name="图片 14">
              <a:extLst>
                <a:ext uri="{FF2B5EF4-FFF2-40B4-BE49-F238E27FC236}">
                  <a16:creationId xmlns:a16="http://schemas.microsoft.com/office/drawing/2014/main" id="{4000E3FA-DEEF-8912-60D8-CD83B87BDC36}"/>
                </a:ext>
              </a:extLst>
            </p:cNvPr>
            <p:cNvPicPr>
              <a:picLocks noChangeAspect="1"/>
            </p:cNvPicPr>
            <p:nvPr/>
          </p:nvPicPr>
          <p:blipFill>
            <a:blip r:embed="rId5"/>
            <a:stretch>
              <a:fillRect/>
            </a:stretch>
          </p:blipFill>
          <p:spPr>
            <a:xfrm>
              <a:off x="6172657" y="1242878"/>
              <a:ext cx="4126663" cy="2156020"/>
            </a:xfrm>
            <a:prstGeom prst="rect">
              <a:avLst/>
            </a:prstGeom>
            <a:ln w="19050">
              <a:solidFill>
                <a:schemeClr val="tx1"/>
              </a:solidFill>
            </a:ln>
          </p:spPr>
        </p:pic>
      </p:grpSp>
      <p:pic>
        <p:nvPicPr>
          <p:cNvPr id="3" name="图片 2">
            <a:extLst>
              <a:ext uri="{FF2B5EF4-FFF2-40B4-BE49-F238E27FC236}">
                <a16:creationId xmlns:a16="http://schemas.microsoft.com/office/drawing/2014/main" id="{0221F5DA-D6B3-5276-CBF8-C77C0B02FA75}"/>
              </a:ext>
            </a:extLst>
          </p:cNvPr>
          <p:cNvPicPr>
            <a:picLocks noChangeAspect="1"/>
          </p:cNvPicPr>
          <p:nvPr/>
        </p:nvPicPr>
        <p:blipFill>
          <a:blip r:embed="rId6"/>
          <a:stretch>
            <a:fillRect/>
          </a:stretch>
        </p:blipFill>
        <p:spPr>
          <a:xfrm>
            <a:off x="1142450" y="1293662"/>
            <a:ext cx="4897751" cy="3924547"/>
          </a:xfrm>
          <a:prstGeom prst="rect">
            <a:avLst/>
          </a:prstGeom>
          <a:ln w="19050">
            <a:solidFill>
              <a:schemeClr val="tx1"/>
            </a:solidFill>
          </a:ln>
        </p:spPr>
      </p:pic>
      <p:sp>
        <p:nvSpPr>
          <p:cNvPr id="4" name="圆角矩形 12">
            <a:extLst>
              <a:ext uri="{FF2B5EF4-FFF2-40B4-BE49-F238E27FC236}">
                <a16:creationId xmlns:a16="http://schemas.microsoft.com/office/drawing/2014/main" id="{546DA8DD-14FF-FC3E-6064-2CC698763DB4}"/>
              </a:ext>
            </a:extLst>
          </p:cNvPr>
          <p:cNvSpPr/>
          <p:nvPr/>
        </p:nvSpPr>
        <p:spPr>
          <a:xfrm>
            <a:off x="469976" y="5515059"/>
            <a:ext cx="11252048" cy="1093808"/>
          </a:xfrm>
          <a:prstGeom prst="roundRect">
            <a:avLst>
              <a:gd name="adj" fmla="val 7738"/>
            </a:avLst>
          </a:prstGeom>
          <a:solidFill>
            <a:srgbClr val="005F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、仿真结果：在一定范围内，电池厚度对电池热失控特征温度影响小；与电池发生热失控时间近似线性相关。</a:t>
            </a:r>
            <a:endParaRPr lang="en-US" altLang="zh-CN" b="1" dirty="0">
              <a:latin typeface="微软雅黑" panose="020B0503020204020204" pitchFamily="34" charset="-122"/>
              <a:ea typeface="微软雅黑" panose="020B0503020204020204" pitchFamily="34" charset="-122"/>
            </a:endParaRPr>
          </a:p>
          <a:p>
            <a:pPr>
              <a:lnSpc>
                <a:spcPct val="120000"/>
              </a:lnSpc>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、工程实际：超薄设计大幅缩短了电芯厚度方向的热传导路径，显著降低了内部热阻。在发生内部短路或局部热失控时，热量能更快地从电芯内部中心传导至外部表面。</a:t>
            </a:r>
          </a:p>
        </p:txBody>
      </p:sp>
    </p:spTree>
    <p:extLst>
      <p:ext uri="{BB962C8B-B14F-4D97-AF65-F5344CB8AC3E}">
        <p14:creationId xmlns:p14="http://schemas.microsoft.com/office/powerpoint/2010/main" val="15335947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E08F3F0-0954-EC0B-BB58-CFB050985F55}"/>
            </a:ext>
          </a:extLst>
        </p:cNvPr>
        <p:cNvGrpSpPr/>
        <p:nvPr/>
      </p:nvGrpSpPr>
      <p:grpSpPr>
        <a:xfrm>
          <a:off x="0" y="0"/>
          <a:ext cx="0" cy="0"/>
          <a:chOff x="0" y="0"/>
          <a:chExt cx="0" cy="0"/>
        </a:xfrm>
      </p:grpSpPr>
      <p:sp>
        <p:nvSpPr>
          <p:cNvPr id="37" name="文本框 36">
            <a:extLst>
              <a:ext uri="{FF2B5EF4-FFF2-40B4-BE49-F238E27FC236}">
                <a16:creationId xmlns:a16="http://schemas.microsoft.com/office/drawing/2014/main" id="{A5167F3F-903D-950D-9246-0B10026C641E}"/>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2" name="灯片编号占位符 1">
            <a:extLst>
              <a:ext uri="{FF2B5EF4-FFF2-40B4-BE49-F238E27FC236}">
                <a16:creationId xmlns:a16="http://schemas.microsoft.com/office/drawing/2014/main" id="{CCE762A5-0588-DB5B-A7E1-7D4A02990E45}"/>
              </a:ext>
            </a:extLst>
          </p:cNvPr>
          <p:cNvSpPr>
            <a:spLocks noGrp="1"/>
          </p:cNvSpPr>
          <p:nvPr>
            <p:ph type="sldNum" sz="quarter" idx="12"/>
          </p:nvPr>
        </p:nvSpPr>
        <p:spPr/>
        <p:txBody>
          <a:bodyPr/>
          <a:lstStyle/>
          <a:p>
            <a:pPr algn="r"/>
            <a:fld id="{7D9BB5D0-35E4-459D-AEF3-FE4D7C45CC19}" type="slidenum">
              <a:rPr lang="zh-CN" altLang="en-US" smtClean="0"/>
              <a:pPr algn="r"/>
              <a:t>17</a:t>
            </a:fld>
            <a:endParaRPr lang="zh-CN" altLang="en-US" dirty="0"/>
          </a:p>
        </p:txBody>
      </p:sp>
      <p:grpSp>
        <p:nvGrpSpPr>
          <p:cNvPr id="9" name="组合 8">
            <a:extLst>
              <a:ext uri="{FF2B5EF4-FFF2-40B4-BE49-F238E27FC236}">
                <a16:creationId xmlns:a16="http://schemas.microsoft.com/office/drawing/2014/main" id="{AB8258A4-AF69-41E8-3679-3D3BA7BB3038}"/>
              </a:ext>
            </a:extLst>
          </p:cNvPr>
          <p:cNvGrpSpPr/>
          <p:nvPr/>
        </p:nvGrpSpPr>
        <p:grpSpPr>
          <a:xfrm>
            <a:off x="86438" y="480356"/>
            <a:ext cx="7891291" cy="72000"/>
            <a:chOff x="247135" y="747537"/>
            <a:chExt cx="7745928" cy="45719"/>
          </a:xfrm>
          <a:solidFill>
            <a:srgbClr val="0061A5"/>
          </a:solidFill>
        </p:grpSpPr>
        <p:cxnSp>
          <p:nvCxnSpPr>
            <p:cNvPr id="10" name="直接连接符 9">
              <a:extLst>
                <a:ext uri="{FF2B5EF4-FFF2-40B4-BE49-F238E27FC236}">
                  <a16:creationId xmlns:a16="http://schemas.microsoft.com/office/drawing/2014/main" id="{233EBDB2-733E-29CE-7AF3-37ACDE216EA3}"/>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D7F166E7-6518-8AF6-8E99-DBE4D1835218}"/>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2" name="图片 11">
            <a:extLst>
              <a:ext uri="{FF2B5EF4-FFF2-40B4-BE49-F238E27FC236}">
                <a16:creationId xmlns:a16="http://schemas.microsoft.com/office/drawing/2014/main" id="{45DA3422-AAEF-D087-5326-4024EEE98B2B}"/>
              </a:ext>
            </a:extLst>
          </p:cNvPr>
          <p:cNvPicPr>
            <a:picLocks noChangeAspect="1"/>
          </p:cNvPicPr>
          <p:nvPr/>
        </p:nvPicPr>
        <p:blipFill>
          <a:blip r:embed="rId3"/>
          <a:stretch>
            <a:fillRect/>
          </a:stretch>
        </p:blipFill>
        <p:spPr>
          <a:xfrm>
            <a:off x="8595601" y="2404"/>
            <a:ext cx="3600000" cy="588945"/>
          </a:xfrm>
          <a:prstGeom prst="rect">
            <a:avLst/>
          </a:prstGeom>
        </p:spPr>
      </p:pic>
      <p:sp>
        <p:nvSpPr>
          <p:cNvPr id="4" name="圆角矩形 12">
            <a:extLst>
              <a:ext uri="{FF2B5EF4-FFF2-40B4-BE49-F238E27FC236}">
                <a16:creationId xmlns:a16="http://schemas.microsoft.com/office/drawing/2014/main" id="{5D849FFD-C8AE-FDE4-40F1-66D8727FA58A}"/>
              </a:ext>
            </a:extLst>
          </p:cNvPr>
          <p:cNvSpPr/>
          <p:nvPr/>
        </p:nvSpPr>
        <p:spPr>
          <a:xfrm>
            <a:off x="1138893" y="5568532"/>
            <a:ext cx="10146008" cy="1140242"/>
          </a:xfrm>
          <a:prstGeom prst="roundRect">
            <a:avLst>
              <a:gd name="adj" fmla="val 8269"/>
            </a:avLst>
          </a:prstGeom>
          <a:solidFill>
            <a:srgbClr val="005F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、仿真结果：同等条件下，卷芯数增多，热失控时间提前。（缩短了每个卷芯径向上的传热路径）</a:t>
            </a:r>
            <a:endParaRPr lang="en-US" altLang="zh-CN" b="1" dirty="0">
              <a:latin typeface="微软雅黑" panose="020B0503020204020204" pitchFamily="34" charset="-122"/>
              <a:ea typeface="微软雅黑" panose="020B0503020204020204" pitchFamily="34" charset="-122"/>
            </a:endParaRPr>
          </a:p>
          <a:p>
            <a:pPr>
              <a:lnSpc>
                <a:spcPct val="120000"/>
              </a:lnSpc>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、工程实际：多卷芯分段设计的优势在于优化电性能，但在热安全上却存在权衡。多卷芯牺牲热失控的反应时间裕度，增加了热失控的风险。</a:t>
            </a:r>
          </a:p>
        </p:txBody>
      </p:sp>
      <p:pic>
        <p:nvPicPr>
          <p:cNvPr id="58" name="图片 57">
            <a:extLst>
              <a:ext uri="{FF2B5EF4-FFF2-40B4-BE49-F238E27FC236}">
                <a16:creationId xmlns:a16="http://schemas.microsoft.com/office/drawing/2014/main" id="{E39EEAA3-8D39-B18F-B80E-094A0F6C0637}"/>
              </a:ext>
            </a:extLst>
          </p:cNvPr>
          <p:cNvPicPr>
            <a:picLocks noChangeAspect="1"/>
          </p:cNvPicPr>
          <p:nvPr/>
        </p:nvPicPr>
        <p:blipFill>
          <a:blip r:embed="rId4"/>
          <a:stretch>
            <a:fillRect/>
          </a:stretch>
        </p:blipFill>
        <p:spPr>
          <a:xfrm>
            <a:off x="1290193" y="4084373"/>
            <a:ext cx="4168829" cy="1152853"/>
          </a:xfrm>
          <a:prstGeom prst="rect">
            <a:avLst/>
          </a:prstGeom>
          <a:ln w="19050">
            <a:solidFill>
              <a:schemeClr val="tx1"/>
            </a:solidFill>
          </a:ln>
        </p:spPr>
      </p:pic>
      <p:sp>
        <p:nvSpPr>
          <p:cNvPr id="59" name="文本框 58">
            <a:extLst>
              <a:ext uri="{FF2B5EF4-FFF2-40B4-BE49-F238E27FC236}">
                <a16:creationId xmlns:a16="http://schemas.microsoft.com/office/drawing/2014/main" id="{C01AB06E-F07F-37CB-84F4-ACBDB096BA3E}"/>
              </a:ext>
            </a:extLst>
          </p:cNvPr>
          <p:cNvSpPr txBox="1"/>
          <p:nvPr/>
        </p:nvSpPr>
        <p:spPr>
          <a:xfrm>
            <a:off x="135591" y="732380"/>
            <a:ext cx="4051397"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电池卷芯个数对热失控特征影响研究</a:t>
            </a:r>
          </a:p>
        </p:txBody>
      </p:sp>
      <p:pic>
        <p:nvPicPr>
          <p:cNvPr id="60" name="图片 59">
            <a:extLst>
              <a:ext uri="{FF2B5EF4-FFF2-40B4-BE49-F238E27FC236}">
                <a16:creationId xmlns:a16="http://schemas.microsoft.com/office/drawing/2014/main" id="{CDBE2266-7BF8-603F-408D-4CB35E431241}"/>
              </a:ext>
            </a:extLst>
          </p:cNvPr>
          <p:cNvPicPr>
            <a:picLocks noChangeAspect="1"/>
          </p:cNvPicPr>
          <p:nvPr/>
        </p:nvPicPr>
        <p:blipFill>
          <a:blip r:embed="rId5"/>
          <a:stretch>
            <a:fillRect/>
          </a:stretch>
        </p:blipFill>
        <p:spPr>
          <a:xfrm>
            <a:off x="1290193" y="1279669"/>
            <a:ext cx="4168829" cy="2779239"/>
          </a:xfrm>
          <a:prstGeom prst="rect">
            <a:avLst/>
          </a:prstGeom>
          <a:ln w="19050">
            <a:solidFill>
              <a:schemeClr val="tx1"/>
            </a:solidFill>
          </a:ln>
        </p:spPr>
      </p:pic>
      <p:pic>
        <p:nvPicPr>
          <p:cNvPr id="61" name="图片 60">
            <a:extLst>
              <a:ext uri="{FF2B5EF4-FFF2-40B4-BE49-F238E27FC236}">
                <a16:creationId xmlns:a16="http://schemas.microsoft.com/office/drawing/2014/main" id="{07F3655A-DAE1-745E-7DA9-E48469ACC4FC}"/>
              </a:ext>
            </a:extLst>
          </p:cNvPr>
          <p:cNvPicPr>
            <a:picLocks noChangeAspect="1"/>
          </p:cNvPicPr>
          <p:nvPr/>
        </p:nvPicPr>
        <p:blipFill>
          <a:blip r:embed="rId6"/>
          <a:stretch>
            <a:fillRect/>
          </a:stretch>
        </p:blipFill>
        <p:spPr>
          <a:xfrm>
            <a:off x="5958021" y="1267554"/>
            <a:ext cx="5113757" cy="3975147"/>
          </a:xfrm>
          <a:prstGeom prst="rect">
            <a:avLst/>
          </a:prstGeom>
        </p:spPr>
      </p:pic>
    </p:spTree>
    <p:extLst>
      <p:ext uri="{BB962C8B-B14F-4D97-AF65-F5344CB8AC3E}">
        <p14:creationId xmlns:p14="http://schemas.microsoft.com/office/powerpoint/2010/main" val="3464637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文本框 42">
            <a:extLst>
              <a:ext uri="{FF2B5EF4-FFF2-40B4-BE49-F238E27FC236}">
                <a16:creationId xmlns:a16="http://schemas.microsoft.com/office/drawing/2014/main" id="{0BDF59C3-C1A2-4BF9-9366-4E2B648A4F7D}"/>
              </a:ext>
            </a:extLst>
          </p:cNvPr>
          <p:cNvSpPr txBox="1"/>
          <p:nvPr/>
        </p:nvSpPr>
        <p:spPr>
          <a:xfrm>
            <a:off x="205443" y="7129"/>
            <a:ext cx="340585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热失控模型总结</a:t>
            </a:r>
          </a:p>
        </p:txBody>
      </p:sp>
      <p:sp>
        <p:nvSpPr>
          <p:cNvPr id="8" name="文本框 7"/>
          <p:cNvSpPr txBox="1"/>
          <p:nvPr/>
        </p:nvSpPr>
        <p:spPr>
          <a:xfrm>
            <a:off x="576415" y="1122046"/>
            <a:ext cx="10553279" cy="3536481"/>
          </a:xfrm>
          <a:prstGeom prst="rect">
            <a:avLst/>
          </a:prstGeom>
          <a:noFill/>
        </p:spPr>
        <p:txBody>
          <a:bodyPr wrap="square" numCol="1" rtlCol="0">
            <a:spAutoFit/>
          </a:bodyPr>
          <a:lstStyle/>
          <a:p>
            <a:pPr>
              <a:lnSpc>
                <a:spcPct val="114000"/>
              </a:lnSpc>
            </a:pPr>
            <a:r>
              <a:rPr lang="en-US" altLang="zh-CN" sz="2200" dirty="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a:t>
            </a:r>
            <a:r>
              <a:rPr lang="zh-CN" altLang="en-US" sz="2200" b="1" dirty="0">
                <a:latin typeface="微软雅黑" panose="020B0503020204020204" pitchFamily="34" charset="-122"/>
                <a:ea typeface="微软雅黑" panose="020B0503020204020204" pitchFamily="34" charset="-122"/>
              </a:rPr>
              <a:t>建立三维的双电芯大型磷酸铁锂电池热失控模型，获取了电池的热失控特性。</a:t>
            </a:r>
            <a:r>
              <a:rPr lang="zh-CN" altLang="en-US" sz="2200" dirty="0">
                <a:latin typeface="微软雅黑" panose="020B0503020204020204" pitchFamily="34" charset="-122"/>
                <a:ea typeface="微软雅黑" panose="020B0503020204020204" pitchFamily="34" charset="-122"/>
              </a:rPr>
              <a:t>基于模型给出内部电芯间热失控传播过程，并定量计算电芯副反应产热及电芯间热传导；</a:t>
            </a:r>
          </a:p>
          <a:p>
            <a:pPr>
              <a:lnSpc>
                <a:spcPct val="114000"/>
              </a:lnSpc>
            </a:pPr>
            <a:endParaRPr lang="en-US" altLang="zh-CN" sz="2200" dirty="0">
              <a:latin typeface="微软雅黑" panose="020B0503020204020204" pitchFamily="34" charset="-122"/>
              <a:ea typeface="微软雅黑" panose="020B0503020204020204" pitchFamily="34" charset="-122"/>
            </a:endParaRPr>
          </a:p>
          <a:p>
            <a:pPr>
              <a:lnSpc>
                <a:spcPct val="114000"/>
              </a:lnSpc>
            </a:pPr>
            <a:r>
              <a:rPr lang="en-US" altLang="zh-CN" sz="2200" dirty="0">
                <a:latin typeface="微软雅黑" panose="020B0503020204020204" pitchFamily="34" charset="-122"/>
                <a:ea typeface="微软雅黑" panose="020B0503020204020204" pitchFamily="34" charset="-122"/>
              </a:rPr>
              <a:t>2</a:t>
            </a:r>
            <a:r>
              <a:rPr lang="zh-CN" altLang="en-US" sz="2200" dirty="0">
                <a:latin typeface="微软雅黑" panose="020B0503020204020204" pitchFamily="34" charset="-122"/>
                <a:ea typeface="微软雅黑" panose="020B0503020204020204" pitchFamily="34" charset="-122"/>
              </a:rPr>
              <a:t>、</a:t>
            </a:r>
            <a:r>
              <a:rPr lang="zh-CN" altLang="en-US" sz="2200" b="1" dirty="0">
                <a:latin typeface="微软雅黑" panose="020B0503020204020204" pitchFamily="34" charset="-122"/>
                <a:ea typeface="微软雅黑" panose="020B0503020204020204" pitchFamily="34" charset="-122"/>
              </a:rPr>
              <a:t>研究了电池电芯个数、电池厚度对热失控过程特征的影响机制。</a:t>
            </a:r>
            <a:r>
              <a:rPr lang="zh-CN" altLang="en-US" sz="2200" dirty="0">
                <a:latin typeface="微软雅黑" panose="020B0503020204020204" pitchFamily="34" charset="-122"/>
                <a:ea typeface="微软雅黑" panose="020B0503020204020204" pitchFamily="34" charset="-122"/>
              </a:rPr>
              <a:t>在相同的化学体系下，电芯的特征温度主要由材料本身的热稳定性决定，常规设计范围内的电芯厚度</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容量以及电芯个数对其影响不显著。热失控触发时间随着电池厚度增加呈现线性延长的趋势。当卷芯个数增加，靠近热源的卷芯平均温度变高，电芯达到热失控触发温度的时间提前。</a:t>
            </a:r>
            <a:endParaRPr lang="en-US" altLang="zh-CN" sz="2200" dirty="0">
              <a:latin typeface="微软雅黑" panose="020B0503020204020204" pitchFamily="34" charset="-122"/>
              <a:ea typeface="微软雅黑" panose="020B0503020204020204" pitchFamily="34" charset="-122"/>
            </a:endParaRPr>
          </a:p>
          <a:p>
            <a:pPr>
              <a:lnSpc>
                <a:spcPct val="114000"/>
              </a:lnSpc>
            </a:pPr>
            <a:endParaRPr lang="en-US" altLang="zh-CN" sz="2200" dirty="0">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pPr algn="r"/>
            <a:fld id="{7D9BB5D0-35E4-459D-AEF3-FE4D7C45CC19}" type="slidenum">
              <a:rPr lang="zh-CN" altLang="en-US" smtClean="0"/>
              <a:pPr algn="r"/>
              <a:t>18</a:t>
            </a:fld>
            <a:endParaRPr lang="zh-CN" altLang="en-US" dirty="0"/>
          </a:p>
        </p:txBody>
      </p:sp>
      <p:grpSp>
        <p:nvGrpSpPr>
          <p:cNvPr id="7" name="组合 6">
            <a:extLst>
              <a:ext uri="{FF2B5EF4-FFF2-40B4-BE49-F238E27FC236}">
                <a16:creationId xmlns:a16="http://schemas.microsoft.com/office/drawing/2014/main" id="{2A46E70D-91D0-FA86-AAB3-9366AAA65ECC}"/>
              </a:ext>
            </a:extLst>
          </p:cNvPr>
          <p:cNvGrpSpPr/>
          <p:nvPr/>
        </p:nvGrpSpPr>
        <p:grpSpPr>
          <a:xfrm>
            <a:off x="86438" y="480356"/>
            <a:ext cx="7891291" cy="72000"/>
            <a:chOff x="247135" y="747537"/>
            <a:chExt cx="7745928" cy="45719"/>
          </a:xfrm>
          <a:solidFill>
            <a:srgbClr val="0061A5"/>
          </a:solidFill>
        </p:grpSpPr>
        <p:cxnSp>
          <p:nvCxnSpPr>
            <p:cNvPr id="9" name="直接连接符 8">
              <a:extLst>
                <a:ext uri="{FF2B5EF4-FFF2-40B4-BE49-F238E27FC236}">
                  <a16:creationId xmlns:a16="http://schemas.microsoft.com/office/drawing/2014/main" id="{201ABE9C-FA96-EBAC-6A13-965823F0F362}"/>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id="{E24088B6-D9B3-B723-D3D9-91744FDA36EF}"/>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1" name="图片 10">
            <a:extLst>
              <a:ext uri="{FF2B5EF4-FFF2-40B4-BE49-F238E27FC236}">
                <a16:creationId xmlns:a16="http://schemas.microsoft.com/office/drawing/2014/main" id="{DBDD605A-7EEA-66CC-8504-82C1CEE88DE1}"/>
              </a:ext>
            </a:extLst>
          </p:cNvPr>
          <p:cNvPicPr>
            <a:picLocks noChangeAspect="1"/>
          </p:cNvPicPr>
          <p:nvPr/>
        </p:nvPicPr>
        <p:blipFill>
          <a:blip r:embed="rId3"/>
          <a:stretch>
            <a:fillRect/>
          </a:stretch>
        </p:blipFill>
        <p:spPr>
          <a:xfrm>
            <a:off x="8595601" y="2404"/>
            <a:ext cx="3600000" cy="588945"/>
          </a:xfrm>
          <a:prstGeom prst="rect">
            <a:avLst/>
          </a:prstGeom>
        </p:spPr>
      </p:pic>
    </p:spTree>
    <p:extLst>
      <p:ext uri="{BB962C8B-B14F-4D97-AF65-F5344CB8AC3E}">
        <p14:creationId xmlns:p14="http://schemas.microsoft.com/office/powerpoint/2010/main" val="2248841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E8000E3-7925-98B1-2F49-7A62C35E6F1E}"/>
            </a:ext>
          </a:extLst>
        </p:cNvPr>
        <p:cNvGrpSpPr/>
        <p:nvPr/>
      </p:nvGrpSpPr>
      <p:grpSpPr>
        <a:xfrm>
          <a:off x="0" y="0"/>
          <a:ext cx="0" cy="0"/>
          <a:chOff x="0" y="0"/>
          <a:chExt cx="0" cy="0"/>
        </a:xfrm>
      </p:grpSpPr>
      <p:grpSp>
        <p:nvGrpSpPr>
          <p:cNvPr id="58" name="组合 57">
            <a:extLst>
              <a:ext uri="{FF2B5EF4-FFF2-40B4-BE49-F238E27FC236}">
                <a16:creationId xmlns:a16="http://schemas.microsoft.com/office/drawing/2014/main" id="{D185B71C-D739-2036-776E-460A1EC4BDB7}"/>
              </a:ext>
            </a:extLst>
          </p:cNvPr>
          <p:cNvGrpSpPr/>
          <p:nvPr/>
        </p:nvGrpSpPr>
        <p:grpSpPr>
          <a:xfrm>
            <a:off x="86438" y="480356"/>
            <a:ext cx="7891291" cy="72000"/>
            <a:chOff x="247135" y="747537"/>
            <a:chExt cx="7745928" cy="45719"/>
          </a:xfrm>
          <a:solidFill>
            <a:srgbClr val="0061A5"/>
          </a:solidFill>
        </p:grpSpPr>
        <p:cxnSp>
          <p:nvCxnSpPr>
            <p:cNvPr id="59" name="直接连接符 58">
              <a:extLst>
                <a:ext uri="{FF2B5EF4-FFF2-40B4-BE49-F238E27FC236}">
                  <a16:creationId xmlns:a16="http://schemas.microsoft.com/office/drawing/2014/main" id="{BFACA802-A771-1187-17A4-D3D9A01CAAC4}"/>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60" name="矩形 59">
              <a:extLst>
                <a:ext uri="{FF2B5EF4-FFF2-40B4-BE49-F238E27FC236}">
                  <a16:creationId xmlns:a16="http://schemas.microsoft.com/office/drawing/2014/main" id="{DF1D1FF4-D339-12B9-45DB-31AA23466EC2}"/>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a:extLst>
              <a:ext uri="{FF2B5EF4-FFF2-40B4-BE49-F238E27FC236}">
                <a16:creationId xmlns:a16="http://schemas.microsoft.com/office/drawing/2014/main" id="{0E587553-4DD1-220F-0536-6C3D231E1580}"/>
              </a:ext>
            </a:extLst>
          </p:cNvPr>
          <p:cNvSpPr/>
          <p:nvPr/>
        </p:nvSpPr>
        <p:spPr>
          <a:xfrm>
            <a:off x="521853" y="964152"/>
            <a:ext cx="11184610" cy="2838303"/>
          </a:xfrm>
          <a:prstGeom prst="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b="1" dirty="0">
                <a:solidFill>
                  <a:schemeClr val="accent2">
                    <a:lumMod val="75000"/>
                  </a:schemeClr>
                </a:solidFill>
                <a:latin typeface="微软雅黑" panose="020B0503020204020204" pitchFamily="34" charset="-122"/>
                <a:ea typeface="微软雅黑" panose="020B0503020204020204" pitchFamily="34" charset="-122"/>
              </a:rPr>
              <a:t>大型锂电池热失控特性需求</a:t>
            </a:r>
            <a:r>
              <a:rPr lang="zh-CN" altLang="en-US" dirty="0">
                <a:solidFill>
                  <a:schemeClr val="tx1"/>
                </a:solidFill>
                <a:latin typeface="微软雅黑" panose="020B0503020204020204" pitchFamily="34" charset="-122"/>
                <a:ea typeface="微软雅黑" panose="020B0503020204020204" pitchFamily="34" charset="-122"/>
              </a:rPr>
              <a:t>：受传质限制，大型储能用锂电池会存在</a:t>
            </a:r>
            <a:r>
              <a:rPr lang="zh-CN" altLang="en-US" b="1" dirty="0">
                <a:solidFill>
                  <a:schemeClr val="tx1"/>
                </a:solidFill>
                <a:latin typeface="微软雅黑" panose="020B0503020204020204" pitchFamily="34" charset="-122"/>
                <a:ea typeface="微软雅黑" panose="020B0503020204020204" pitchFamily="34" charset="-122"/>
              </a:rPr>
              <a:t>反应不均</a:t>
            </a:r>
            <a:r>
              <a:rPr lang="zh-CN" altLang="en-US" dirty="0">
                <a:solidFill>
                  <a:schemeClr val="tx1"/>
                </a:solidFill>
                <a:latin typeface="微软雅黑" panose="020B0503020204020204" pitchFamily="34" charset="-122"/>
                <a:ea typeface="微软雅黑" panose="020B0503020204020204" pitchFamily="34" charset="-122"/>
              </a:rPr>
              <a:t>、</a:t>
            </a:r>
            <a:r>
              <a:rPr lang="zh-CN" altLang="en-US" b="1" dirty="0">
                <a:solidFill>
                  <a:schemeClr val="tx1"/>
                </a:solidFill>
                <a:latin typeface="微软雅黑" panose="020B0503020204020204" pitchFamily="34" charset="-122"/>
                <a:ea typeface="微软雅黑" panose="020B0503020204020204" pitchFamily="34" charset="-122"/>
              </a:rPr>
              <a:t>局部热点</a:t>
            </a:r>
            <a:r>
              <a:rPr lang="zh-CN" altLang="en-US" dirty="0">
                <a:solidFill>
                  <a:schemeClr val="tx1"/>
                </a:solidFill>
                <a:latin typeface="微软雅黑" panose="020B0503020204020204" pitchFamily="34" charset="-122"/>
                <a:ea typeface="微软雅黑" panose="020B0503020204020204" pitchFamily="34" charset="-122"/>
              </a:rPr>
              <a:t>。当前对锂离子电池热失控的研究已经不再局限于热安全问题的表面研究，需要更深入研究热失控发生时的内部扩展进程，热失控模型因其独有的优势已成为锂离子电池热失控研究的重要手段。</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b="1" dirty="0">
                <a:solidFill>
                  <a:schemeClr val="accent2">
                    <a:lumMod val="75000"/>
                  </a:schemeClr>
                </a:solidFill>
                <a:latin typeface="微软雅黑" panose="020B0503020204020204" pitchFamily="34" charset="-122"/>
                <a:ea typeface="微软雅黑" panose="020B0503020204020204" pitchFamily="34" charset="-122"/>
              </a:rPr>
              <a:t>仿真可靠性及鲁棒性</a:t>
            </a:r>
            <a:r>
              <a:rPr lang="zh-CN" altLang="en-US" dirty="0">
                <a:solidFill>
                  <a:schemeClr val="tx1"/>
                </a:solidFill>
                <a:latin typeface="微软雅黑" panose="020B0503020204020204" pitchFamily="34" charset="-122"/>
                <a:ea typeface="微软雅黑" panose="020B0503020204020204" pitchFamily="34" charset="-122"/>
              </a:rPr>
              <a:t>：当前对电池行为仿真预测都是基于实验数据，将其拟合成函数关系，贴近实际结果但</a:t>
            </a:r>
            <a:r>
              <a:rPr lang="zh-CN" altLang="en-US" b="1" dirty="0">
                <a:solidFill>
                  <a:schemeClr val="tx1"/>
                </a:solidFill>
                <a:latin typeface="微软雅黑" panose="020B0503020204020204" pitchFamily="34" charset="-122"/>
                <a:ea typeface="微软雅黑" panose="020B0503020204020204" pitchFamily="34" charset="-122"/>
              </a:rPr>
              <a:t>对实验比较依赖</a:t>
            </a:r>
            <a:r>
              <a:rPr lang="zh-CN" altLang="en-US" dirty="0">
                <a:solidFill>
                  <a:schemeClr val="tx1"/>
                </a:solidFill>
                <a:latin typeface="微软雅黑" panose="020B0503020204020204" pitchFamily="34" charset="-122"/>
                <a:ea typeface="微软雅黑" panose="020B0503020204020204" pitchFamily="34" charset="-122"/>
              </a:rPr>
              <a:t>，</a:t>
            </a:r>
            <a:r>
              <a:rPr lang="zh-CN" altLang="en-US" b="1" dirty="0">
                <a:solidFill>
                  <a:schemeClr val="tx1"/>
                </a:solidFill>
                <a:latin typeface="微软雅黑" panose="020B0503020204020204" pitchFamily="34" charset="-122"/>
                <a:ea typeface="微软雅黑" panose="020B0503020204020204" pitchFamily="34" charset="-122"/>
              </a:rPr>
              <a:t>模型过拟合，泛化能力差。</a:t>
            </a:r>
            <a:r>
              <a:rPr lang="zh-CN" altLang="en-US" dirty="0">
                <a:solidFill>
                  <a:schemeClr val="tx1"/>
                </a:solidFill>
                <a:latin typeface="微软雅黑" panose="020B0503020204020204" pitchFamily="34" charset="-122"/>
                <a:ea typeface="微软雅黑" panose="020B0503020204020204" pitchFamily="34" charset="-122"/>
              </a:rPr>
              <a:t>基于内部反应机理构建模型，可减少现有模型的简化，提高模型的鲁棒性。开展热失控模型不确定性量化，可以提高模型可靠性。</a:t>
            </a:r>
            <a:endParaRPr lang="en-US" altLang="zh-CN" dirty="0">
              <a:solidFill>
                <a:schemeClr val="tx1"/>
              </a:solidFill>
              <a:latin typeface="微软雅黑" panose="020B0503020204020204" pitchFamily="34" charset="-122"/>
              <a:ea typeface="微软雅黑" panose="020B0503020204020204" pitchFamily="34" charset="-122"/>
            </a:endParaRPr>
          </a:p>
        </p:txBody>
      </p:sp>
      <p:sp>
        <p:nvSpPr>
          <p:cNvPr id="37" name="文本框 36">
            <a:extLst>
              <a:ext uri="{FF2B5EF4-FFF2-40B4-BE49-F238E27FC236}">
                <a16:creationId xmlns:a16="http://schemas.microsoft.com/office/drawing/2014/main" id="{DF587EC3-1C58-BD29-0529-66768DEC0C39}"/>
              </a:ext>
            </a:extLst>
          </p:cNvPr>
          <p:cNvSpPr txBox="1"/>
          <p:nvPr/>
        </p:nvSpPr>
        <p:spPr>
          <a:xfrm>
            <a:off x="205443" y="7129"/>
            <a:ext cx="631108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研究背景</a:t>
            </a:r>
          </a:p>
        </p:txBody>
      </p:sp>
      <p:sp>
        <p:nvSpPr>
          <p:cNvPr id="2" name="灯片编号占位符 1">
            <a:extLst>
              <a:ext uri="{FF2B5EF4-FFF2-40B4-BE49-F238E27FC236}">
                <a16:creationId xmlns:a16="http://schemas.microsoft.com/office/drawing/2014/main" id="{BBCF6279-9E93-65B9-6B61-0E282F6B9B4A}"/>
              </a:ext>
            </a:extLst>
          </p:cNvPr>
          <p:cNvSpPr>
            <a:spLocks noGrp="1"/>
          </p:cNvSpPr>
          <p:nvPr>
            <p:ph type="sldNum" sz="quarter" idx="12"/>
          </p:nvPr>
        </p:nvSpPr>
        <p:spPr/>
        <p:txBody>
          <a:bodyPr/>
          <a:lstStyle/>
          <a:p>
            <a:pPr algn="r"/>
            <a:fld id="{7D9BB5D0-35E4-459D-AEF3-FE4D7C45CC19}" type="slidenum">
              <a:rPr lang="zh-CN" altLang="en-US" smtClean="0"/>
              <a:pPr algn="r"/>
              <a:t>1</a:t>
            </a:fld>
            <a:endParaRPr lang="zh-CN" altLang="en-US" dirty="0"/>
          </a:p>
        </p:txBody>
      </p:sp>
      <p:pic>
        <p:nvPicPr>
          <p:cNvPr id="3" name="图片 2">
            <a:extLst>
              <a:ext uri="{FF2B5EF4-FFF2-40B4-BE49-F238E27FC236}">
                <a16:creationId xmlns:a16="http://schemas.microsoft.com/office/drawing/2014/main" id="{EB4AE7C3-9977-76C0-CC1B-34117AE1EB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39653" y="5660305"/>
            <a:ext cx="2160000" cy="1080000"/>
          </a:xfrm>
          <a:prstGeom prst="rect">
            <a:avLst/>
          </a:prstGeom>
        </p:spPr>
      </p:pic>
      <p:sp>
        <p:nvSpPr>
          <p:cNvPr id="5" name="椭圆 4" hidden="1">
            <a:extLst>
              <a:ext uri="{FF2B5EF4-FFF2-40B4-BE49-F238E27FC236}">
                <a16:creationId xmlns:a16="http://schemas.microsoft.com/office/drawing/2014/main" id="{39983AA9-0311-BBD3-7C06-34F9AF1E2C52}"/>
              </a:ext>
            </a:extLst>
          </p:cNvPr>
          <p:cNvSpPr/>
          <p:nvPr/>
        </p:nvSpPr>
        <p:spPr>
          <a:xfrm>
            <a:off x="4689019" y="4472413"/>
            <a:ext cx="1416088" cy="1416088"/>
          </a:xfrm>
          <a:custGeom>
            <a:avLst/>
            <a:gdLst>
              <a:gd name="connsiteX0" fmla="*/ 0 w 1416087"/>
              <a:gd name="connsiteY0" fmla="*/ 708044 h 1416087"/>
              <a:gd name="connsiteX1" fmla="*/ 708044 w 1416087"/>
              <a:gd name="connsiteY1" fmla="*/ 0 h 1416087"/>
              <a:gd name="connsiteX2" fmla="*/ 1416088 w 1416087"/>
              <a:gd name="connsiteY2" fmla="*/ 708044 h 1416087"/>
              <a:gd name="connsiteX3" fmla="*/ 708044 w 1416087"/>
              <a:gd name="connsiteY3" fmla="*/ 1416088 h 1416087"/>
              <a:gd name="connsiteX4" fmla="*/ 0 w 1416087"/>
              <a:gd name="connsiteY4" fmla="*/ 708044 h 1416087"/>
              <a:gd name="connsiteX0" fmla="*/ 4689018 w 6105106"/>
              <a:gd name="connsiteY0" fmla="*/ 5180456 h 5888500"/>
              <a:gd name="connsiteX1" fmla="*/ 0 w 6105106"/>
              <a:gd name="connsiteY1" fmla="*/ 0 h 5888500"/>
              <a:gd name="connsiteX2" fmla="*/ 5397062 w 6105106"/>
              <a:gd name="connsiteY2" fmla="*/ 4472412 h 5888500"/>
              <a:gd name="connsiteX3" fmla="*/ 6105106 w 6105106"/>
              <a:gd name="connsiteY3" fmla="*/ 5180456 h 5888500"/>
              <a:gd name="connsiteX4" fmla="*/ 5397062 w 6105106"/>
              <a:gd name="connsiteY4" fmla="*/ 5888500 h 5888500"/>
              <a:gd name="connsiteX5" fmla="*/ 4689018 w 6105106"/>
              <a:gd name="connsiteY5" fmla="*/ 5180456 h 5888500"/>
              <a:gd name="connsiteX0" fmla="*/ 0 w 1416088"/>
              <a:gd name="connsiteY0" fmla="*/ 708044 h 1416088"/>
              <a:gd name="connsiteX1" fmla="*/ 708044 w 1416088"/>
              <a:gd name="connsiteY1" fmla="*/ 0 h 1416088"/>
              <a:gd name="connsiteX2" fmla="*/ 1416088 w 1416088"/>
              <a:gd name="connsiteY2" fmla="*/ 708044 h 1416088"/>
              <a:gd name="connsiteX3" fmla="*/ 708044 w 1416088"/>
              <a:gd name="connsiteY3" fmla="*/ 1416088 h 1416088"/>
              <a:gd name="connsiteX4" fmla="*/ 0 w 1416088"/>
              <a:gd name="connsiteY4" fmla="*/ 708044 h 1416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088" h="1416088">
                <a:moveTo>
                  <a:pt x="0" y="708044"/>
                </a:moveTo>
                <a:cubicBezTo>
                  <a:pt x="0" y="317002"/>
                  <a:pt x="317002" y="0"/>
                  <a:pt x="708044" y="0"/>
                </a:cubicBezTo>
                <a:cubicBezTo>
                  <a:pt x="1099086" y="0"/>
                  <a:pt x="1416088" y="317002"/>
                  <a:pt x="1416088" y="708044"/>
                </a:cubicBezTo>
                <a:cubicBezTo>
                  <a:pt x="1416088" y="1099086"/>
                  <a:pt x="1099086" y="1416088"/>
                  <a:pt x="708044" y="1416088"/>
                </a:cubicBezTo>
                <a:cubicBezTo>
                  <a:pt x="317002" y="1416088"/>
                  <a:pt x="0" y="1099086"/>
                  <a:pt x="0" y="708044"/>
                </a:cubicBezTo>
                <a:close/>
              </a:path>
            </a:pathLst>
          </a:custGeom>
          <a:solidFill>
            <a:srgbClr val="FCA09E"/>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id="{966AD679-E090-1D88-61E8-E3DC66C88CDF}"/>
              </a:ext>
            </a:extLst>
          </p:cNvPr>
          <p:cNvPicPr>
            <a:picLocks noChangeAspect="1"/>
          </p:cNvPicPr>
          <p:nvPr/>
        </p:nvPicPr>
        <p:blipFill>
          <a:blip r:embed="rId4"/>
          <a:stretch>
            <a:fillRect/>
          </a:stretch>
        </p:blipFill>
        <p:spPr>
          <a:xfrm>
            <a:off x="8595601" y="2404"/>
            <a:ext cx="3600000" cy="588945"/>
          </a:xfrm>
          <a:prstGeom prst="rect">
            <a:avLst/>
          </a:prstGeom>
        </p:spPr>
      </p:pic>
    </p:spTree>
    <p:extLst>
      <p:ext uri="{BB962C8B-B14F-4D97-AF65-F5344CB8AC3E}">
        <p14:creationId xmlns:p14="http://schemas.microsoft.com/office/powerpoint/2010/main" val="2992191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72F652-7046-C7EE-BB67-7F4768B94ABB}"/>
            </a:ext>
          </a:extLst>
        </p:cNvPr>
        <p:cNvGrpSpPr/>
        <p:nvPr/>
      </p:nvGrpSpPr>
      <p:grpSpPr>
        <a:xfrm>
          <a:off x="0" y="0"/>
          <a:ext cx="0" cy="0"/>
          <a:chOff x="0" y="0"/>
          <a:chExt cx="0" cy="0"/>
        </a:xfrm>
      </p:grpSpPr>
      <p:sp>
        <p:nvSpPr>
          <p:cNvPr id="43" name="文本框 42">
            <a:extLst>
              <a:ext uri="{FF2B5EF4-FFF2-40B4-BE49-F238E27FC236}">
                <a16:creationId xmlns:a16="http://schemas.microsoft.com/office/drawing/2014/main" id="{E07EC31E-764F-9501-34C1-A53389EF9785}"/>
              </a:ext>
            </a:extLst>
          </p:cNvPr>
          <p:cNvSpPr txBox="1"/>
          <p:nvPr/>
        </p:nvSpPr>
        <p:spPr>
          <a:xfrm>
            <a:off x="205443" y="7129"/>
            <a:ext cx="340585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参考文献</a:t>
            </a:r>
          </a:p>
        </p:txBody>
      </p:sp>
      <p:sp>
        <p:nvSpPr>
          <p:cNvPr id="2" name="灯片编号占位符 1">
            <a:extLst>
              <a:ext uri="{FF2B5EF4-FFF2-40B4-BE49-F238E27FC236}">
                <a16:creationId xmlns:a16="http://schemas.microsoft.com/office/drawing/2014/main" id="{5EA05DE9-B646-A058-C1EA-B9C6EDF9B6DF}"/>
              </a:ext>
            </a:extLst>
          </p:cNvPr>
          <p:cNvSpPr>
            <a:spLocks noGrp="1"/>
          </p:cNvSpPr>
          <p:nvPr>
            <p:ph type="sldNum" sz="quarter" idx="12"/>
          </p:nvPr>
        </p:nvSpPr>
        <p:spPr/>
        <p:txBody>
          <a:bodyPr/>
          <a:lstStyle/>
          <a:p>
            <a:pPr algn="r"/>
            <a:fld id="{7D9BB5D0-35E4-459D-AEF3-FE4D7C45CC19}" type="slidenum">
              <a:rPr lang="zh-CN" altLang="en-US" smtClean="0"/>
              <a:pPr algn="r"/>
              <a:t>19</a:t>
            </a:fld>
            <a:endParaRPr lang="zh-CN" altLang="en-US" dirty="0"/>
          </a:p>
        </p:txBody>
      </p:sp>
      <p:grpSp>
        <p:nvGrpSpPr>
          <p:cNvPr id="7" name="组合 6">
            <a:extLst>
              <a:ext uri="{FF2B5EF4-FFF2-40B4-BE49-F238E27FC236}">
                <a16:creationId xmlns:a16="http://schemas.microsoft.com/office/drawing/2014/main" id="{39755B31-5E3B-6E10-30F7-D7072578C31B}"/>
              </a:ext>
            </a:extLst>
          </p:cNvPr>
          <p:cNvGrpSpPr/>
          <p:nvPr/>
        </p:nvGrpSpPr>
        <p:grpSpPr>
          <a:xfrm>
            <a:off x="86438" y="480356"/>
            <a:ext cx="7891291" cy="72000"/>
            <a:chOff x="247135" y="747537"/>
            <a:chExt cx="7745928" cy="45719"/>
          </a:xfrm>
          <a:solidFill>
            <a:srgbClr val="0061A5"/>
          </a:solidFill>
        </p:grpSpPr>
        <p:cxnSp>
          <p:nvCxnSpPr>
            <p:cNvPr id="9" name="直接连接符 8">
              <a:extLst>
                <a:ext uri="{FF2B5EF4-FFF2-40B4-BE49-F238E27FC236}">
                  <a16:creationId xmlns:a16="http://schemas.microsoft.com/office/drawing/2014/main" id="{924F0746-DD37-64BA-96A1-FA78D3962543}"/>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id="{3DC6B1D5-0111-6A14-B959-F36562B238FE}"/>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a:extLst>
              <a:ext uri="{FF2B5EF4-FFF2-40B4-BE49-F238E27FC236}">
                <a16:creationId xmlns:a16="http://schemas.microsoft.com/office/drawing/2014/main" id="{9933F38E-8AE7-B838-E6B7-55E70B07B425}"/>
              </a:ext>
            </a:extLst>
          </p:cNvPr>
          <p:cNvPicPr>
            <a:picLocks noChangeAspect="1"/>
          </p:cNvPicPr>
          <p:nvPr/>
        </p:nvPicPr>
        <p:blipFill>
          <a:blip r:embed="rId3"/>
          <a:stretch>
            <a:fillRect/>
          </a:stretch>
        </p:blipFill>
        <p:spPr>
          <a:xfrm>
            <a:off x="8595601" y="2404"/>
            <a:ext cx="3600000" cy="588945"/>
          </a:xfrm>
          <a:prstGeom prst="rect">
            <a:avLst/>
          </a:prstGeom>
        </p:spPr>
      </p:pic>
      <p:sp>
        <p:nvSpPr>
          <p:cNvPr id="4" name="文本框 3">
            <a:extLst>
              <a:ext uri="{FF2B5EF4-FFF2-40B4-BE49-F238E27FC236}">
                <a16:creationId xmlns:a16="http://schemas.microsoft.com/office/drawing/2014/main" id="{E7CF8D71-5F91-6000-526C-B01B327194DF}"/>
              </a:ext>
            </a:extLst>
          </p:cNvPr>
          <p:cNvSpPr txBox="1"/>
          <p:nvPr/>
        </p:nvSpPr>
        <p:spPr>
          <a:xfrm>
            <a:off x="843219" y="1243938"/>
            <a:ext cx="10693551" cy="3367397"/>
          </a:xfrm>
          <a:prstGeom prst="rect">
            <a:avLst/>
          </a:prstGeom>
          <a:noFill/>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1. Yue Zhang, </a:t>
            </a:r>
            <a:r>
              <a:rPr lang="en-US" altLang="zh-CN" dirty="0" err="1">
                <a:latin typeface="微软雅黑" panose="020B0503020204020204" pitchFamily="34" charset="-122"/>
                <a:ea typeface="微软雅黑" panose="020B0503020204020204" pitchFamily="34" charset="-122"/>
              </a:rPr>
              <a:t>Qingsong</a:t>
            </a:r>
            <a:r>
              <a:rPr lang="en-US" altLang="zh-CN" dirty="0">
                <a:latin typeface="微软雅黑" panose="020B0503020204020204" pitchFamily="34" charset="-122"/>
                <a:ea typeface="微软雅黑" panose="020B0503020204020204" pitchFamily="34" charset="-122"/>
              </a:rPr>
              <a:t> Wang, et al., Understanding of thermal runaway mechanism of LiFePO4 battery in-depth by three-level analysis, Applied Energy, 336 (2023) 120695  </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ESI</a:t>
            </a:r>
            <a:r>
              <a:rPr lang="zh-CN" altLang="en-US" dirty="0">
                <a:latin typeface="微软雅黑" panose="020B0503020204020204" pitchFamily="34" charset="-122"/>
                <a:ea typeface="微软雅黑" panose="020B0503020204020204" pitchFamily="34" charset="-122"/>
              </a:rPr>
              <a:t>高被引论文）</a:t>
            </a:r>
            <a:endParaRPr lang="en-US" altLang="zh-CN" dirty="0">
              <a:latin typeface="微软雅黑" panose="020B0503020204020204" pitchFamily="34" charset="-122"/>
              <a:ea typeface="微软雅黑" panose="020B0503020204020204" pitchFamily="34" charset="-122"/>
            </a:endParaRPr>
          </a:p>
          <a:p>
            <a:pPr>
              <a:lnSpc>
                <a:spcPct val="150000"/>
              </a:lnSpc>
            </a:pP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2. Yue Zhang, </a:t>
            </a:r>
            <a:r>
              <a:rPr lang="en-US" altLang="zh-CN" dirty="0" err="1">
                <a:latin typeface="微软雅黑" panose="020B0503020204020204" pitchFamily="34" charset="-122"/>
                <a:ea typeface="微软雅黑" panose="020B0503020204020204" pitchFamily="34" charset="-122"/>
              </a:rPr>
              <a:t>Qingsong</a:t>
            </a:r>
            <a:r>
              <a:rPr lang="en-US" altLang="zh-CN" dirty="0">
                <a:latin typeface="微软雅黑" panose="020B0503020204020204" pitchFamily="34" charset="-122"/>
                <a:ea typeface="微软雅黑" panose="020B0503020204020204" pitchFamily="34" charset="-122"/>
              </a:rPr>
              <a:t> Wang, et al., Modeling the propagation of internal thermal runaway in lithium-ion battery, Applied Energy, 362 (2024) 123004 </a:t>
            </a:r>
          </a:p>
          <a:p>
            <a:pPr>
              <a:lnSpc>
                <a:spcPct val="150000"/>
              </a:lnSpc>
            </a:pP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3. </a:t>
            </a:r>
            <a:r>
              <a:rPr lang="en-US" altLang="zh-CN">
                <a:latin typeface="微软雅黑" panose="020B0503020204020204" pitchFamily="34" charset="-122"/>
                <a:ea typeface="微软雅黑" panose="020B0503020204020204" pitchFamily="34" charset="-122"/>
              </a:rPr>
              <a:t>Yue Zhang</a:t>
            </a:r>
            <a:r>
              <a:rPr lang="en-US" altLang="zh-CN" dirty="0">
                <a:latin typeface="微软雅黑" panose="020B0503020204020204" pitchFamily="34" charset="-122"/>
                <a:ea typeface="微软雅黑" panose="020B0503020204020204" pitchFamily="34" charset="-122"/>
              </a:rPr>
              <a:t>, </a:t>
            </a:r>
            <a:r>
              <a:rPr lang="en-US" altLang="zh-CN" dirty="0" err="1">
                <a:latin typeface="微软雅黑" panose="020B0503020204020204" pitchFamily="34" charset="-122"/>
                <a:ea typeface="微软雅黑" panose="020B0503020204020204" pitchFamily="34" charset="-122"/>
              </a:rPr>
              <a:t>Qingsong</a:t>
            </a:r>
            <a:r>
              <a:rPr lang="en-US" altLang="zh-CN" dirty="0">
                <a:latin typeface="微软雅黑" panose="020B0503020204020204" pitchFamily="34" charset="-122"/>
                <a:ea typeface="微软雅黑" panose="020B0503020204020204" pitchFamily="34" charset="-122"/>
              </a:rPr>
              <a:t> Wang, et al., (2025). In-Situ Gas Observation in Thermal-Driven Degradation of LiFePO4 Battery. The Innovation Energy 2:100107. </a:t>
            </a:r>
            <a:r>
              <a:rPr lang="zh-CN" altLang="en-US" dirty="0">
                <a:latin typeface="微软雅黑" panose="020B0503020204020204" pitchFamily="34" charset="-122"/>
                <a:ea typeface="微软雅黑" panose="020B0503020204020204" pitchFamily="34" charset="-122"/>
              </a:rPr>
              <a:t>（第八期封面论文）</a:t>
            </a:r>
          </a:p>
        </p:txBody>
      </p:sp>
    </p:spTree>
    <p:extLst>
      <p:ext uri="{BB962C8B-B14F-4D97-AF65-F5344CB8AC3E}">
        <p14:creationId xmlns:p14="http://schemas.microsoft.com/office/powerpoint/2010/main" val="12523642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8" name="组合 57">
            <a:extLst>
              <a:ext uri="{FF2B5EF4-FFF2-40B4-BE49-F238E27FC236}">
                <a16:creationId xmlns:a16="http://schemas.microsoft.com/office/drawing/2014/main" id="{9B64E34A-AE4A-4C23-A7F0-5AFCAAE2AD02}"/>
              </a:ext>
            </a:extLst>
          </p:cNvPr>
          <p:cNvGrpSpPr/>
          <p:nvPr/>
        </p:nvGrpSpPr>
        <p:grpSpPr>
          <a:xfrm>
            <a:off x="86438" y="480356"/>
            <a:ext cx="7891291" cy="72000"/>
            <a:chOff x="247135" y="747537"/>
            <a:chExt cx="7745928" cy="45719"/>
          </a:xfrm>
          <a:solidFill>
            <a:srgbClr val="0061A5"/>
          </a:solidFill>
        </p:grpSpPr>
        <p:cxnSp>
          <p:nvCxnSpPr>
            <p:cNvPr id="59" name="直接连接符 58">
              <a:extLst>
                <a:ext uri="{FF2B5EF4-FFF2-40B4-BE49-F238E27FC236}">
                  <a16:creationId xmlns:a16="http://schemas.microsoft.com/office/drawing/2014/main" id="{7FA6B98F-1DAD-4719-AD02-7A8245D8D672}"/>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60" name="矩形 59">
              <a:extLst>
                <a:ext uri="{FF2B5EF4-FFF2-40B4-BE49-F238E27FC236}">
                  <a16:creationId xmlns:a16="http://schemas.microsoft.com/office/drawing/2014/main" id="{5DDD00DD-2DAD-44AB-A3A3-3F715B6FCB25}"/>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团队介绍</a:t>
            </a:r>
          </a:p>
        </p:txBody>
      </p:sp>
      <p:sp>
        <p:nvSpPr>
          <p:cNvPr id="2" name="灯片编号占位符 1"/>
          <p:cNvSpPr>
            <a:spLocks noGrp="1"/>
          </p:cNvSpPr>
          <p:nvPr>
            <p:ph type="sldNum" sz="quarter" idx="12"/>
          </p:nvPr>
        </p:nvSpPr>
        <p:spPr/>
        <p:txBody>
          <a:bodyPr/>
          <a:lstStyle/>
          <a:p>
            <a:pPr algn="r"/>
            <a:fld id="{7D9BB5D0-35E4-459D-AEF3-FE4D7C45CC19}" type="slidenum">
              <a:rPr lang="zh-CN" altLang="en-US" smtClean="0"/>
              <a:pPr algn="r"/>
              <a:t>20</a:t>
            </a:fld>
            <a:endParaRPr lang="zh-CN" altLang="en-US" dirty="0"/>
          </a:p>
        </p:txBody>
      </p:sp>
      <p:sp>
        <p:nvSpPr>
          <p:cNvPr id="5" name="椭圆 4" hidden="1"/>
          <p:cNvSpPr/>
          <p:nvPr/>
        </p:nvSpPr>
        <p:spPr>
          <a:xfrm>
            <a:off x="4689019" y="4472413"/>
            <a:ext cx="1416088" cy="1416088"/>
          </a:xfrm>
          <a:custGeom>
            <a:avLst/>
            <a:gdLst>
              <a:gd name="connsiteX0" fmla="*/ 0 w 1416087"/>
              <a:gd name="connsiteY0" fmla="*/ 708044 h 1416087"/>
              <a:gd name="connsiteX1" fmla="*/ 708044 w 1416087"/>
              <a:gd name="connsiteY1" fmla="*/ 0 h 1416087"/>
              <a:gd name="connsiteX2" fmla="*/ 1416088 w 1416087"/>
              <a:gd name="connsiteY2" fmla="*/ 708044 h 1416087"/>
              <a:gd name="connsiteX3" fmla="*/ 708044 w 1416087"/>
              <a:gd name="connsiteY3" fmla="*/ 1416088 h 1416087"/>
              <a:gd name="connsiteX4" fmla="*/ 0 w 1416087"/>
              <a:gd name="connsiteY4" fmla="*/ 708044 h 1416087"/>
              <a:gd name="connsiteX0" fmla="*/ 4689018 w 6105106"/>
              <a:gd name="connsiteY0" fmla="*/ 5180456 h 5888500"/>
              <a:gd name="connsiteX1" fmla="*/ 0 w 6105106"/>
              <a:gd name="connsiteY1" fmla="*/ 0 h 5888500"/>
              <a:gd name="connsiteX2" fmla="*/ 5397062 w 6105106"/>
              <a:gd name="connsiteY2" fmla="*/ 4472412 h 5888500"/>
              <a:gd name="connsiteX3" fmla="*/ 6105106 w 6105106"/>
              <a:gd name="connsiteY3" fmla="*/ 5180456 h 5888500"/>
              <a:gd name="connsiteX4" fmla="*/ 5397062 w 6105106"/>
              <a:gd name="connsiteY4" fmla="*/ 5888500 h 5888500"/>
              <a:gd name="connsiteX5" fmla="*/ 4689018 w 6105106"/>
              <a:gd name="connsiteY5" fmla="*/ 5180456 h 5888500"/>
              <a:gd name="connsiteX0" fmla="*/ 0 w 1416088"/>
              <a:gd name="connsiteY0" fmla="*/ 708044 h 1416088"/>
              <a:gd name="connsiteX1" fmla="*/ 708044 w 1416088"/>
              <a:gd name="connsiteY1" fmla="*/ 0 h 1416088"/>
              <a:gd name="connsiteX2" fmla="*/ 1416088 w 1416088"/>
              <a:gd name="connsiteY2" fmla="*/ 708044 h 1416088"/>
              <a:gd name="connsiteX3" fmla="*/ 708044 w 1416088"/>
              <a:gd name="connsiteY3" fmla="*/ 1416088 h 1416088"/>
              <a:gd name="connsiteX4" fmla="*/ 0 w 1416088"/>
              <a:gd name="connsiteY4" fmla="*/ 708044 h 1416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088" h="1416088">
                <a:moveTo>
                  <a:pt x="0" y="708044"/>
                </a:moveTo>
                <a:cubicBezTo>
                  <a:pt x="0" y="317002"/>
                  <a:pt x="317002" y="0"/>
                  <a:pt x="708044" y="0"/>
                </a:cubicBezTo>
                <a:cubicBezTo>
                  <a:pt x="1099086" y="0"/>
                  <a:pt x="1416088" y="317002"/>
                  <a:pt x="1416088" y="708044"/>
                </a:cubicBezTo>
                <a:cubicBezTo>
                  <a:pt x="1416088" y="1099086"/>
                  <a:pt x="1099086" y="1416088"/>
                  <a:pt x="708044" y="1416088"/>
                </a:cubicBezTo>
                <a:cubicBezTo>
                  <a:pt x="317002" y="1416088"/>
                  <a:pt x="0" y="1099086"/>
                  <a:pt x="0" y="708044"/>
                </a:cubicBezTo>
                <a:close/>
              </a:path>
            </a:pathLst>
          </a:custGeom>
          <a:solidFill>
            <a:srgbClr val="FCA09E"/>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id="{8F976F26-8A29-A59F-5E0B-0EED0A2A3CFC}"/>
              </a:ext>
            </a:extLst>
          </p:cNvPr>
          <p:cNvPicPr>
            <a:picLocks noChangeAspect="1"/>
          </p:cNvPicPr>
          <p:nvPr/>
        </p:nvPicPr>
        <p:blipFill>
          <a:blip r:embed="rId3"/>
          <a:stretch>
            <a:fillRect/>
          </a:stretch>
        </p:blipFill>
        <p:spPr>
          <a:xfrm>
            <a:off x="8595601" y="2404"/>
            <a:ext cx="3600000" cy="588945"/>
          </a:xfrm>
          <a:prstGeom prst="rect">
            <a:avLst/>
          </a:prstGeom>
        </p:spPr>
      </p:pic>
      <p:pic>
        <p:nvPicPr>
          <p:cNvPr id="6" name="图片 5">
            <a:extLst>
              <a:ext uri="{FF2B5EF4-FFF2-40B4-BE49-F238E27FC236}">
                <a16:creationId xmlns:a16="http://schemas.microsoft.com/office/drawing/2014/main" id="{59E3DA12-189E-52EA-4E02-170E18B41C9D}"/>
              </a:ext>
            </a:extLst>
          </p:cNvPr>
          <p:cNvPicPr>
            <a:picLocks noChangeAspect="1"/>
          </p:cNvPicPr>
          <p:nvPr/>
        </p:nvPicPr>
        <p:blipFill>
          <a:blip r:embed="rId4"/>
          <a:stretch>
            <a:fillRect/>
          </a:stretch>
        </p:blipFill>
        <p:spPr>
          <a:xfrm>
            <a:off x="838804" y="674792"/>
            <a:ext cx="10514392" cy="5997125"/>
          </a:xfrm>
          <a:prstGeom prst="rect">
            <a:avLst/>
          </a:prstGeom>
        </p:spPr>
      </p:pic>
    </p:spTree>
    <p:extLst>
      <p:ext uri="{BB962C8B-B14F-4D97-AF65-F5344CB8AC3E}">
        <p14:creationId xmlns:p14="http://schemas.microsoft.com/office/powerpoint/2010/main" val="3128756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4D95"/>
        </a:solidFill>
        <a:effectLst/>
      </p:bgPr>
    </p:bg>
    <p:spTree>
      <p:nvGrpSpPr>
        <p:cNvPr id="1" name=""/>
        <p:cNvGrpSpPr/>
        <p:nvPr/>
      </p:nvGrpSpPr>
      <p:grpSpPr>
        <a:xfrm>
          <a:off x="0" y="0"/>
          <a:ext cx="0" cy="0"/>
          <a:chOff x="0" y="0"/>
          <a:chExt cx="0" cy="0"/>
        </a:xfrm>
      </p:grpSpPr>
      <p:sp>
        <p:nvSpPr>
          <p:cNvPr id="2" name="文本框 1"/>
          <p:cNvSpPr txBox="1"/>
          <p:nvPr/>
        </p:nvSpPr>
        <p:spPr>
          <a:xfrm>
            <a:off x="5227181" y="2438369"/>
            <a:ext cx="268090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Thanks</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4364082" y="4925432"/>
            <a:ext cx="5195990"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rPr>
              <a:t>张玥</a:t>
            </a:r>
            <a:endParaRPr kumimoji="0" lang="en-US" altLang="zh-CN" sz="2800" b="1"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rPr>
              <a:t>E-mail: zhy55@mail.ustc.edu.cn</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8" name="文本框 7"/>
          <p:cNvSpPr txBox="1"/>
          <p:nvPr/>
        </p:nvSpPr>
        <p:spPr>
          <a:xfrm>
            <a:off x="4364082" y="3146255"/>
            <a:ext cx="5625738"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请各位专家批评指正！</a:t>
            </a:r>
          </a:p>
        </p:txBody>
      </p:sp>
      <p:sp>
        <p:nvSpPr>
          <p:cNvPr id="12" name="chat_359893"/>
          <p:cNvSpPr>
            <a:spLocks noChangeAspect="1"/>
          </p:cNvSpPr>
          <p:nvPr/>
        </p:nvSpPr>
        <p:spPr bwMode="auto">
          <a:xfrm>
            <a:off x="4478929" y="2471710"/>
            <a:ext cx="611102" cy="544746"/>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 name="T40" fmla="*/ 325000 h 606722"/>
              <a:gd name="T41" fmla="*/ 325000 h 606722"/>
              <a:gd name="T42" fmla="*/ 325000 h 606722"/>
              <a:gd name="T43" fmla="*/ 325000 h 606722"/>
              <a:gd name="T44" fmla="*/ 325000 h 606722"/>
              <a:gd name="T45" fmla="*/ 325000 h 606722"/>
              <a:gd name="T46" fmla="*/ 325000 h 606722"/>
              <a:gd name="T47" fmla="*/ 325000 h 606722"/>
              <a:gd name="T48" fmla="*/ 325000 h 606722"/>
              <a:gd name="T4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27" h="6095">
                <a:moveTo>
                  <a:pt x="0" y="0"/>
                </a:moveTo>
                <a:lnTo>
                  <a:pt x="0" y="4632"/>
                </a:lnTo>
                <a:lnTo>
                  <a:pt x="1950" y="4632"/>
                </a:lnTo>
                <a:lnTo>
                  <a:pt x="3413" y="6095"/>
                </a:lnTo>
                <a:lnTo>
                  <a:pt x="4876" y="4632"/>
                </a:lnTo>
                <a:lnTo>
                  <a:pt x="6827" y="4632"/>
                </a:lnTo>
                <a:lnTo>
                  <a:pt x="6827" y="0"/>
                </a:lnTo>
                <a:lnTo>
                  <a:pt x="0" y="0"/>
                </a:lnTo>
                <a:close/>
                <a:moveTo>
                  <a:pt x="2560" y="3779"/>
                </a:moveTo>
                <a:cubicBezTo>
                  <a:pt x="2291" y="3779"/>
                  <a:pt x="2072" y="3560"/>
                  <a:pt x="2072" y="3291"/>
                </a:cubicBezTo>
                <a:cubicBezTo>
                  <a:pt x="2072" y="3022"/>
                  <a:pt x="2291" y="2804"/>
                  <a:pt x="2560" y="2804"/>
                </a:cubicBezTo>
                <a:cubicBezTo>
                  <a:pt x="2829" y="2804"/>
                  <a:pt x="3048" y="3022"/>
                  <a:pt x="3048" y="3291"/>
                </a:cubicBezTo>
                <a:cubicBezTo>
                  <a:pt x="3048" y="3560"/>
                  <a:pt x="2829" y="3779"/>
                  <a:pt x="2560" y="3779"/>
                </a:cubicBezTo>
                <a:close/>
                <a:moveTo>
                  <a:pt x="2560" y="2072"/>
                </a:moveTo>
                <a:cubicBezTo>
                  <a:pt x="2291" y="2072"/>
                  <a:pt x="2072" y="1853"/>
                  <a:pt x="2072" y="1584"/>
                </a:cubicBezTo>
                <a:cubicBezTo>
                  <a:pt x="2072" y="1316"/>
                  <a:pt x="2291" y="1097"/>
                  <a:pt x="2560" y="1097"/>
                </a:cubicBezTo>
                <a:cubicBezTo>
                  <a:pt x="2829" y="1097"/>
                  <a:pt x="3048" y="1316"/>
                  <a:pt x="3048" y="1584"/>
                </a:cubicBezTo>
                <a:cubicBezTo>
                  <a:pt x="3048" y="1853"/>
                  <a:pt x="2829" y="2072"/>
                  <a:pt x="2560" y="2072"/>
                </a:cubicBezTo>
                <a:close/>
                <a:moveTo>
                  <a:pt x="4126" y="4249"/>
                </a:moveTo>
                <a:lnTo>
                  <a:pt x="3552" y="3796"/>
                </a:lnTo>
                <a:cubicBezTo>
                  <a:pt x="3860" y="3406"/>
                  <a:pt x="4023" y="2936"/>
                  <a:pt x="4023" y="2438"/>
                </a:cubicBezTo>
                <a:cubicBezTo>
                  <a:pt x="4023" y="1939"/>
                  <a:pt x="3860" y="1470"/>
                  <a:pt x="3552" y="1080"/>
                </a:cubicBezTo>
                <a:lnTo>
                  <a:pt x="4126" y="626"/>
                </a:lnTo>
                <a:cubicBezTo>
                  <a:pt x="4537" y="1147"/>
                  <a:pt x="4754" y="1773"/>
                  <a:pt x="4754" y="2438"/>
                </a:cubicBezTo>
                <a:cubicBezTo>
                  <a:pt x="4754" y="3102"/>
                  <a:pt x="4537" y="3729"/>
                  <a:pt x="4126" y="4249"/>
                </a:cubicBezTo>
                <a:close/>
              </a:path>
            </a:pathLst>
          </a:custGeom>
          <a:solidFill>
            <a:schemeClr val="bg1"/>
          </a:solidFill>
          <a:ln>
            <a:noFill/>
          </a:ln>
        </p:spPr>
      </p:sp>
    </p:spTree>
    <p:extLst>
      <p:ext uri="{BB962C8B-B14F-4D97-AF65-F5344CB8AC3E}">
        <p14:creationId xmlns:p14="http://schemas.microsoft.com/office/powerpoint/2010/main" val="1918433025"/>
      </p:ext>
    </p:extLst>
  </p:cSld>
  <p:clrMapOvr>
    <a:masterClrMapping/>
  </p:clrMapOvr>
  <p:transition advTm="5616"/>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1353738"/>
          </a:xfrm>
          <a:prstGeom prst="rect">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4CA0"/>
              </a:solidFill>
            </a:endParaRPr>
          </a:p>
        </p:txBody>
      </p:sp>
      <p:pic>
        <p:nvPicPr>
          <p:cNvPr id="11" name="Picture 2" descr="https://gradschool.ustc.edu.cn/static/img/logo.png"/>
          <p:cNvPicPr>
            <a:picLocks noChangeAspect="1" noChangeArrowheads="1"/>
          </p:cNvPicPr>
          <p:nvPr/>
        </p:nvPicPr>
        <p:blipFill rotWithShape="1">
          <a:blip r:embed="rId3">
            <a:extLst>
              <a:ext uri="{28A0092B-C50C-407E-A947-70E740481C1C}">
                <a14:useLocalDpi xmlns:a14="http://schemas.microsoft.com/office/drawing/2010/main" val="0"/>
              </a:ext>
            </a:extLst>
          </a:blip>
          <a:srcRect r="39868"/>
          <a:stretch/>
        </p:blipFill>
        <p:spPr bwMode="auto">
          <a:xfrm>
            <a:off x="224089" y="257175"/>
            <a:ext cx="4123821" cy="723900"/>
          </a:xfrm>
          <a:prstGeom prst="rect">
            <a:avLst/>
          </a:prstGeom>
          <a:noFill/>
          <a:extLst>
            <a:ext uri="{909E8E84-426E-40DD-AFC4-6F175D3DCCD1}">
              <a14:hiddenFill xmlns:a14="http://schemas.microsoft.com/office/drawing/2010/main">
                <a:solidFill>
                  <a:srgbClr val="FFFFFF"/>
                </a:solidFill>
              </a14:hiddenFill>
            </a:ext>
          </a:extLst>
        </p:spPr>
      </p:pic>
      <p:sp>
        <p:nvSpPr>
          <p:cNvPr id="19" name="文本框 33"/>
          <p:cNvSpPr txBox="1"/>
          <p:nvPr/>
        </p:nvSpPr>
        <p:spPr>
          <a:xfrm>
            <a:off x="1359755" y="2224096"/>
            <a:ext cx="2280945" cy="646331"/>
          </a:xfrm>
          <a:prstGeom prst="rect">
            <a:avLst/>
          </a:prstGeom>
          <a:noFill/>
        </p:spPr>
        <p:txBody>
          <a:bodyPr wrap="square">
            <a:spAutoFit/>
          </a:bodyPr>
          <a:lstStyle/>
          <a:p>
            <a:pPr>
              <a:defRPr/>
            </a:pPr>
            <a:r>
              <a:rPr lang="en-US" altLang="zh-CN" sz="3600" b="1" dirty="0">
                <a:solidFill>
                  <a:schemeClr val="bg1">
                    <a:lumMod val="65000"/>
                  </a:schemeClr>
                </a:solidFill>
                <a:latin typeface="华文楷体" panose="02010600040101010101" pitchFamily="2" charset="-122"/>
                <a:ea typeface="华文楷体" panose="02010600040101010101" pitchFamily="2" charset="-122"/>
              </a:rPr>
              <a:t>OUTLINE</a:t>
            </a:r>
            <a:endParaRPr lang="zh-CN" altLang="en-US" sz="3600" b="1" dirty="0">
              <a:solidFill>
                <a:schemeClr val="bg1">
                  <a:lumMod val="65000"/>
                </a:schemeClr>
              </a:solidFill>
              <a:latin typeface="华文楷体" panose="02010600040101010101" pitchFamily="2" charset="-122"/>
              <a:ea typeface="华文楷体" panose="02010600040101010101" pitchFamily="2" charset="-122"/>
            </a:endParaRPr>
          </a:p>
        </p:txBody>
      </p:sp>
      <p:sp>
        <p:nvSpPr>
          <p:cNvPr id="20" name="文本框 16"/>
          <p:cNvSpPr txBox="1">
            <a:spLocks noChangeArrowheads="1"/>
          </p:cNvSpPr>
          <p:nvPr/>
        </p:nvSpPr>
        <p:spPr bwMode="auto">
          <a:xfrm>
            <a:off x="4154365" y="2160428"/>
            <a:ext cx="405880" cy="523220"/>
          </a:xfrm>
          <a:prstGeom prst="rect">
            <a:avLst/>
          </a:prstGeom>
          <a:noFill/>
          <a:ln w="9525">
            <a:noFill/>
            <a:miter lim="800000"/>
            <a:headEnd/>
            <a:tailEnd/>
          </a:ln>
        </p:spPr>
        <p:txBody>
          <a:bodyPr wrap="none">
            <a:spAutoFit/>
          </a:bodyPr>
          <a:lstStyle/>
          <a:p>
            <a:pPr algn="ctr"/>
            <a:r>
              <a:rPr lang="en-US" altLang="zh-CN" sz="2800" b="1" dirty="0">
                <a:latin typeface="微软雅黑" panose="020B0503020204020204" pitchFamily="34" charset="-122"/>
                <a:ea typeface="微软雅黑" panose="020B0503020204020204" pitchFamily="34" charset="-122"/>
                <a:cs typeface="华文楷体"/>
              </a:rPr>
              <a:t>1</a:t>
            </a:r>
            <a:endParaRPr lang="zh-CN" altLang="en-US" sz="2800" b="1" dirty="0">
              <a:latin typeface="微软雅黑" panose="020B0503020204020204" pitchFamily="34" charset="-122"/>
              <a:ea typeface="微软雅黑" panose="020B0503020204020204" pitchFamily="34" charset="-122"/>
              <a:cs typeface="华文楷体"/>
            </a:endParaRPr>
          </a:p>
        </p:txBody>
      </p:sp>
      <p:sp>
        <p:nvSpPr>
          <p:cNvPr id="23" name="文本框 20"/>
          <p:cNvSpPr txBox="1">
            <a:spLocks noChangeArrowheads="1"/>
          </p:cNvSpPr>
          <p:nvPr/>
        </p:nvSpPr>
        <p:spPr bwMode="auto">
          <a:xfrm>
            <a:off x="4154365" y="3360998"/>
            <a:ext cx="405880" cy="523220"/>
          </a:xfrm>
          <a:prstGeom prst="rect">
            <a:avLst/>
          </a:prstGeom>
          <a:noFill/>
          <a:ln w="9525">
            <a:noFill/>
            <a:miter lim="800000"/>
            <a:headEnd/>
            <a:tailEnd/>
          </a:ln>
        </p:spPr>
        <p:txBody>
          <a:bodyPr wrap="none">
            <a:spAutoFit/>
          </a:bodyPr>
          <a:lstStyle/>
          <a:p>
            <a:pPr algn="ctr"/>
            <a:r>
              <a:rPr lang="en-US" altLang="zh-CN" sz="2800" b="1" dirty="0">
                <a:latin typeface="微软雅黑" panose="020B0503020204020204" pitchFamily="34" charset="-122"/>
                <a:ea typeface="微软雅黑" panose="020B0503020204020204" pitchFamily="34" charset="-122"/>
                <a:cs typeface="华文楷体"/>
              </a:rPr>
              <a:t>2</a:t>
            </a:r>
            <a:endParaRPr lang="zh-CN" altLang="en-US" sz="2800" b="1" dirty="0">
              <a:latin typeface="微软雅黑" panose="020B0503020204020204" pitchFamily="34" charset="-122"/>
              <a:ea typeface="微软雅黑" panose="020B0503020204020204" pitchFamily="34" charset="-122"/>
              <a:cs typeface="华文楷体"/>
            </a:endParaRPr>
          </a:p>
        </p:txBody>
      </p:sp>
      <p:sp>
        <p:nvSpPr>
          <p:cNvPr id="27" name="文本框 45"/>
          <p:cNvSpPr txBox="1"/>
          <p:nvPr/>
        </p:nvSpPr>
        <p:spPr>
          <a:xfrm>
            <a:off x="4640394" y="2160428"/>
            <a:ext cx="5211683" cy="523220"/>
          </a:xfrm>
          <a:prstGeom prst="rect">
            <a:avLst/>
          </a:prstGeom>
          <a:noFill/>
        </p:spPr>
        <p:txBody>
          <a:bodyPr wrap="non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solidFill>
                  <a:schemeClr val="tx1"/>
                </a:solidFill>
                <a:latin typeface="微软雅黑" panose="020B0503020204020204" pitchFamily="34" charset="-122"/>
                <a:ea typeface="微软雅黑" panose="020B0503020204020204" pitchFamily="34" charset="-122"/>
              </a:rPr>
              <a:t>电池材料热稳定性及动力学分析</a:t>
            </a:r>
          </a:p>
        </p:txBody>
      </p:sp>
      <p:cxnSp>
        <p:nvCxnSpPr>
          <p:cNvPr id="29" name="直接连接符 28"/>
          <p:cNvCxnSpPr/>
          <p:nvPr/>
        </p:nvCxnSpPr>
        <p:spPr>
          <a:xfrm>
            <a:off x="3916591" y="1985373"/>
            <a:ext cx="0" cy="347406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33350" y="6288598"/>
            <a:ext cx="539115" cy="432879"/>
          </a:xfrm>
          <a:prstGeom prst="rect">
            <a:avLst/>
          </a:prstGeom>
          <a:solidFill>
            <a:srgbClr val="004B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63134" y="6647375"/>
            <a:ext cx="4344052" cy="83628"/>
          </a:xfrm>
          <a:prstGeom prst="roundRect">
            <a:avLst/>
          </a:prstGeom>
          <a:gradFill flip="none" rotWithShape="1">
            <a:gsLst>
              <a:gs pos="100000">
                <a:srgbClr val="0061A5"/>
              </a:gs>
              <a:gs pos="31000">
                <a:srgbClr val="004B7D">
                  <a:tint val="23500"/>
                  <a:satMod val="160000"/>
                </a:srgbClr>
              </a:gs>
            </a:gsLst>
            <a:path path="circle">
              <a:fillToRect l="100000" t="100000"/>
            </a:path>
            <a:tileRect r="-100000" b="-10000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3"/>
          <p:cNvSpPr>
            <a:spLocks noGrp="1"/>
          </p:cNvSpPr>
          <p:nvPr>
            <p:ph type="sldNum" sz="quarter" idx="12"/>
          </p:nvPr>
        </p:nvSpPr>
        <p:spPr>
          <a:xfrm>
            <a:off x="9325494" y="6356352"/>
            <a:ext cx="2743200" cy="365125"/>
          </a:xfrm>
          <a:prstGeom prst="rect">
            <a:avLst/>
          </a:prstGeom>
        </p:spPr>
        <p:txBody>
          <a:bodyPr/>
          <a:lstStyle/>
          <a:p>
            <a:fld id="{7D9BB5D0-35E4-459D-AEF3-FE4D7C45CC19}" type="slidenum">
              <a:rPr lang="zh-CN" altLang="en-US" smtClean="0"/>
              <a:t>2</a:t>
            </a:fld>
            <a:endParaRPr lang="zh-CN" altLang="en-US" dirty="0"/>
          </a:p>
        </p:txBody>
      </p:sp>
      <p:sp>
        <p:nvSpPr>
          <p:cNvPr id="15" name="文本框 20"/>
          <p:cNvSpPr txBox="1">
            <a:spLocks noChangeArrowheads="1"/>
          </p:cNvSpPr>
          <p:nvPr/>
        </p:nvSpPr>
        <p:spPr bwMode="auto">
          <a:xfrm>
            <a:off x="4154365" y="4489305"/>
            <a:ext cx="405880" cy="523220"/>
          </a:xfrm>
          <a:prstGeom prst="rect">
            <a:avLst/>
          </a:prstGeom>
          <a:noFill/>
          <a:ln w="9525">
            <a:noFill/>
            <a:miter lim="800000"/>
            <a:headEnd/>
            <a:tailEnd/>
          </a:ln>
        </p:spPr>
        <p:txBody>
          <a:bodyPr wrap="none">
            <a:spAutoFit/>
          </a:bodyPr>
          <a:lstStyle/>
          <a:p>
            <a:pPr algn="ctr"/>
            <a:r>
              <a:rPr lang="en-US" altLang="zh-CN" sz="2800" b="1" dirty="0">
                <a:latin typeface="微软雅黑" panose="020B0503020204020204" pitchFamily="34" charset="-122"/>
                <a:ea typeface="微软雅黑" panose="020B0503020204020204" pitchFamily="34" charset="-122"/>
                <a:cs typeface="华文楷体"/>
              </a:rPr>
              <a:t>3</a:t>
            </a:r>
            <a:endParaRPr lang="zh-CN" altLang="en-US" sz="2800" b="1" dirty="0">
              <a:latin typeface="微软雅黑" panose="020B0503020204020204" pitchFamily="34" charset="-122"/>
              <a:ea typeface="微软雅黑" panose="020B0503020204020204" pitchFamily="34" charset="-122"/>
              <a:cs typeface="华文楷体"/>
            </a:endParaRPr>
          </a:p>
        </p:txBody>
      </p:sp>
      <p:sp>
        <p:nvSpPr>
          <p:cNvPr id="21" name="文本框 45"/>
          <p:cNvSpPr txBox="1"/>
          <p:nvPr/>
        </p:nvSpPr>
        <p:spPr>
          <a:xfrm>
            <a:off x="4640394" y="3360998"/>
            <a:ext cx="6703881" cy="523220"/>
          </a:xfrm>
          <a:prstGeom prst="rect">
            <a:avLst/>
          </a:prstGeom>
          <a:noFill/>
        </p:spPr>
        <p:txBody>
          <a:bodyPr wrap="squar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solidFill>
                  <a:schemeClr val="tx1"/>
                </a:solidFill>
                <a:latin typeface="微软雅黑" panose="020B0503020204020204" pitchFamily="34" charset="-122"/>
                <a:ea typeface="微软雅黑" panose="020B0503020204020204" pitchFamily="34" charset="-122"/>
              </a:rPr>
              <a:t>热失控模型构建及分析</a:t>
            </a:r>
          </a:p>
        </p:txBody>
      </p:sp>
      <p:sp>
        <p:nvSpPr>
          <p:cNvPr id="16" name="文本框 45"/>
          <p:cNvSpPr txBox="1"/>
          <p:nvPr/>
        </p:nvSpPr>
        <p:spPr>
          <a:xfrm>
            <a:off x="4640393" y="4496251"/>
            <a:ext cx="6703881" cy="523220"/>
          </a:xfrm>
          <a:prstGeom prst="rect">
            <a:avLst/>
          </a:prstGeom>
          <a:noFill/>
        </p:spPr>
        <p:txBody>
          <a:bodyPr wrap="squar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solidFill>
                  <a:schemeClr val="tx1"/>
                </a:solidFill>
                <a:latin typeface="微软雅黑" panose="020B0503020204020204" pitchFamily="34" charset="-122"/>
                <a:ea typeface="微软雅黑" panose="020B0503020204020204" pitchFamily="34" charset="-122"/>
              </a:rPr>
              <a:t>总结与展望</a:t>
            </a:r>
            <a:endParaRPr lang="en-US" altLang="zh-CN" sz="28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2682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latin typeface="微软雅黑" panose="020B0503020204020204" pitchFamily="34" charset="-122"/>
                <a:ea typeface="微软雅黑" panose="020B0503020204020204" pitchFamily="34" charset="-122"/>
              </a:rPr>
              <a:pPr/>
              <a:t>3</a:t>
            </a:fld>
            <a:endParaRPr lang="zh-CN" altLang="en-US"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1 </a:t>
            </a:r>
            <a:r>
              <a:rPr lang="zh-CN" altLang="en-US" sz="2800" b="1" dirty="0">
                <a:latin typeface="微软雅黑" panose="020B0503020204020204" pitchFamily="34" charset="-122"/>
                <a:ea typeface="微软雅黑" panose="020B0503020204020204" pitchFamily="34" charset="-122"/>
              </a:rPr>
              <a:t>电池材料热稳定性及动力学分析</a:t>
            </a:r>
          </a:p>
        </p:txBody>
      </p:sp>
      <p:pic>
        <p:nvPicPr>
          <p:cNvPr id="79" name="图片 7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097" y="2081444"/>
            <a:ext cx="5168302" cy="4134282"/>
          </a:xfrm>
          <a:prstGeom prst="rect">
            <a:avLst/>
          </a:prstGeom>
          <a:ln>
            <a:solidFill>
              <a:schemeClr val="bg1">
                <a:lumMod val="50000"/>
              </a:schemeClr>
            </a:solidFill>
            <a:prstDash val="lgDash"/>
          </a:ln>
        </p:spPr>
      </p:pic>
      <p:sp>
        <p:nvSpPr>
          <p:cNvPr id="82" name="文本框 81"/>
          <p:cNvSpPr txBox="1"/>
          <p:nvPr/>
        </p:nvSpPr>
        <p:spPr>
          <a:xfrm>
            <a:off x="6237773" y="6236773"/>
            <a:ext cx="5346851"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热失控机理简化图</a:t>
            </a:r>
          </a:p>
        </p:txBody>
      </p:sp>
      <p:sp>
        <p:nvSpPr>
          <p:cNvPr id="83" name="文本框 82"/>
          <p:cNvSpPr txBox="1"/>
          <p:nvPr/>
        </p:nvSpPr>
        <p:spPr>
          <a:xfrm>
            <a:off x="404615" y="6236773"/>
            <a:ext cx="5205561" cy="338554"/>
          </a:xfrm>
          <a:prstGeom prst="rect">
            <a:avLst/>
          </a:prstGeom>
          <a:solidFill>
            <a:srgbClr val="1F4E79"/>
          </a:solid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rPr>
              <a:t>/min</a:t>
            </a:r>
            <a:r>
              <a:rPr lang="zh-CN" altLang="en-US" sz="1600" dirty="0">
                <a:solidFill>
                  <a:schemeClr val="bg1"/>
                </a:solidFill>
                <a:latin typeface="微软雅黑" panose="020B0503020204020204" pitchFamily="34" charset="-122"/>
                <a:ea typeface="微软雅黑" panose="020B0503020204020204" pitchFamily="34" charset="-122"/>
              </a:rPr>
              <a:t>温升速率下电池组分</a:t>
            </a:r>
            <a:r>
              <a:rPr lang="en-US" altLang="zh-CN" sz="1600" dirty="0">
                <a:solidFill>
                  <a:schemeClr val="bg1"/>
                </a:solidFill>
                <a:latin typeface="微软雅黑" panose="020B0503020204020204" pitchFamily="34" charset="-122"/>
                <a:ea typeface="微软雅黑" panose="020B0503020204020204" pitchFamily="34" charset="-122"/>
              </a:rPr>
              <a:t>DSC</a:t>
            </a:r>
            <a:r>
              <a:rPr lang="zh-CN" altLang="en-US" sz="1600" dirty="0">
                <a:solidFill>
                  <a:schemeClr val="bg1"/>
                </a:solidFill>
                <a:latin typeface="微软雅黑" panose="020B0503020204020204" pitchFamily="34" charset="-122"/>
                <a:ea typeface="微软雅黑" panose="020B0503020204020204" pitchFamily="34" charset="-122"/>
              </a:rPr>
              <a:t>实验结果及反应焓值</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5" name="矩形 84"/>
          <p:cNvSpPr/>
          <p:nvPr/>
        </p:nvSpPr>
        <p:spPr>
          <a:xfrm>
            <a:off x="344864" y="796626"/>
            <a:ext cx="11502272" cy="1018540"/>
          </a:xfrm>
          <a:prstGeom prst="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针对</a:t>
            </a:r>
            <a:r>
              <a:rPr lang="en-US" altLang="zh-CN" dirty="0">
                <a:solidFill>
                  <a:schemeClr val="tx1"/>
                </a:solidFill>
                <a:latin typeface="微软雅黑" panose="020B0503020204020204" pitchFamily="34" charset="-122"/>
                <a:ea typeface="微软雅黑" panose="020B0503020204020204" pitchFamily="34" charset="-122"/>
              </a:rPr>
              <a:t>100%SOC</a:t>
            </a:r>
            <a:r>
              <a:rPr lang="zh-CN" altLang="en-US" dirty="0">
                <a:solidFill>
                  <a:schemeClr val="tx1"/>
                </a:solidFill>
                <a:latin typeface="微软雅黑" panose="020B0503020204020204" pitchFamily="34" charset="-122"/>
                <a:ea typeface="微软雅黑" panose="020B0503020204020204" pitchFamily="34" charset="-122"/>
              </a:rPr>
              <a:t>的</a:t>
            </a:r>
            <a:r>
              <a:rPr lang="en-US" altLang="zh-CN" dirty="0">
                <a:solidFill>
                  <a:schemeClr val="tx1"/>
                </a:solidFill>
                <a:latin typeface="微软雅黑" panose="020B0503020204020204" pitchFamily="34" charset="-122"/>
                <a:ea typeface="微软雅黑" panose="020B0503020204020204" pitchFamily="34" charset="-122"/>
              </a:rPr>
              <a:t>280Ah</a:t>
            </a:r>
            <a:r>
              <a:rPr lang="zh-CN" altLang="en-US" dirty="0">
                <a:solidFill>
                  <a:schemeClr val="tx1"/>
                </a:solidFill>
                <a:latin typeface="微软雅黑" panose="020B0503020204020204" pitchFamily="34" charset="-122"/>
                <a:ea typeface="微软雅黑" panose="020B0503020204020204" pitchFamily="34" charset="-122"/>
              </a:rPr>
              <a:t>磷酸铁锂电池材料，开展差示扫描量热实验（</a:t>
            </a:r>
            <a:r>
              <a:rPr lang="en-US" altLang="zh-CN" dirty="0">
                <a:solidFill>
                  <a:schemeClr val="tx1"/>
                </a:solidFill>
                <a:latin typeface="微软雅黑" panose="020B0503020204020204" pitchFamily="34" charset="-122"/>
                <a:ea typeface="微软雅黑" panose="020B0503020204020204" pitchFamily="34" charset="-122"/>
              </a:rPr>
              <a:t>DSC</a:t>
            </a:r>
            <a:r>
              <a:rPr lang="zh-CN" altLang="en-US" dirty="0">
                <a:solidFill>
                  <a:schemeClr val="tx1"/>
                </a:solidFill>
                <a:latin typeface="微软雅黑" panose="020B0503020204020204" pitchFamily="34" charset="-122"/>
                <a:ea typeface="微软雅黑" panose="020B0503020204020204" pitchFamily="34" charset="-122"/>
              </a:rPr>
              <a:t>），根据反应焓值及反应存在竞争选取负极和电解液、正极与电解液为主要研究对象。</a:t>
            </a:r>
            <a:endParaRPr lang="en-US" altLang="zh-CN" dirty="0">
              <a:solidFill>
                <a:schemeClr val="tx1"/>
              </a:solidFill>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a16="http://schemas.microsoft.com/office/drawing/2014/main" id="{D4C6ECA9-36F4-9834-2EC6-3433A766A450}"/>
              </a:ext>
            </a:extLst>
          </p:cNvPr>
          <p:cNvGrpSpPr/>
          <p:nvPr/>
        </p:nvGrpSpPr>
        <p:grpSpPr>
          <a:xfrm>
            <a:off x="86438" y="480356"/>
            <a:ext cx="7891291" cy="72000"/>
            <a:chOff x="247135" y="747537"/>
            <a:chExt cx="7745928" cy="45719"/>
          </a:xfrm>
          <a:solidFill>
            <a:srgbClr val="0061A5"/>
          </a:solidFill>
        </p:grpSpPr>
        <p:cxnSp>
          <p:nvCxnSpPr>
            <p:cNvPr id="9" name="直接连接符 8">
              <a:extLst>
                <a:ext uri="{FF2B5EF4-FFF2-40B4-BE49-F238E27FC236}">
                  <a16:creationId xmlns:a16="http://schemas.microsoft.com/office/drawing/2014/main" id="{0CFECB86-93CA-A177-5C12-7BB46B4F5A2D}"/>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id="{0A24E9ED-03D3-EFB0-F257-AAB31683D8B5}"/>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1" name="图片 10">
            <a:extLst>
              <a:ext uri="{FF2B5EF4-FFF2-40B4-BE49-F238E27FC236}">
                <a16:creationId xmlns:a16="http://schemas.microsoft.com/office/drawing/2014/main" id="{2A1F8720-D6D0-4512-BF0F-77FDA70D9A40}"/>
              </a:ext>
            </a:extLst>
          </p:cNvPr>
          <p:cNvPicPr>
            <a:picLocks noChangeAspect="1"/>
          </p:cNvPicPr>
          <p:nvPr/>
        </p:nvPicPr>
        <p:blipFill>
          <a:blip r:embed="rId3"/>
          <a:stretch>
            <a:fillRect/>
          </a:stretch>
        </p:blipFill>
        <p:spPr>
          <a:xfrm>
            <a:off x="8595601" y="2404"/>
            <a:ext cx="3600000" cy="588945"/>
          </a:xfrm>
          <a:prstGeom prst="rect">
            <a:avLst/>
          </a:prstGeom>
        </p:spPr>
      </p:pic>
      <p:pic>
        <p:nvPicPr>
          <p:cNvPr id="20" name="图片 19">
            <a:extLst>
              <a:ext uri="{FF2B5EF4-FFF2-40B4-BE49-F238E27FC236}">
                <a16:creationId xmlns:a16="http://schemas.microsoft.com/office/drawing/2014/main" id="{D13DB9A4-568A-AB74-FBFC-B1D7C89B3F81}"/>
              </a:ext>
            </a:extLst>
          </p:cNvPr>
          <p:cNvPicPr>
            <a:picLocks noChangeAspect="1"/>
          </p:cNvPicPr>
          <p:nvPr/>
        </p:nvPicPr>
        <p:blipFill>
          <a:blip r:embed="rId4"/>
          <a:stretch>
            <a:fillRect/>
          </a:stretch>
        </p:blipFill>
        <p:spPr>
          <a:xfrm>
            <a:off x="6237773" y="2462136"/>
            <a:ext cx="5233789" cy="29087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81426311"/>
      </p:ext>
    </p:extLst>
  </p:cSld>
  <p:clrMapOvr>
    <a:masterClrMapping/>
  </p:clrMapOvr>
  <p:transition advTm="5616"/>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31886-E3A7-C40C-DE36-B52B91B64C4B}"/>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60659FC-895F-D9D1-85CC-841BDDDA4F25}"/>
              </a:ext>
            </a:extLst>
          </p:cNvPr>
          <p:cNvSpPr>
            <a:spLocks noGrp="1"/>
          </p:cNvSpPr>
          <p:nvPr>
            <p:ph type="sldNum" sz="quarter" idx="12"/>
          </p:nvPr>
        </p:nvSpPr>
        <p:spPr/>
        <p:txBody>
          <a:bodyPr/>
          <a:lstStyle/>
          <a:p>
            <a:fld id="{7D9BB5D0-35E4-459D-AEF3-FE4D7C45CC19}" type="slidenum">
              <a:rPr lang="zh-CN" altLang="en-US" smtClean="0">
                <a:latin typeface="微软雅黑" panose="020B0503020204020204" pitchFamily="34" charset="-122"/>
                <a:ea typeface="微软雅黑" panose="020B0503020204020204" pitchFamily="34" charset="-122"/>
              </a:rPr>
              <a:pPr/>
              <a:t>4</a:t>
            </a:fld>
            <a:endParaRPr lang="zh-CN" altLang="en-US"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7A3EA6EA-5BC4-FA33-E3A7-A4782F2C0940}"/>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1 </a:t>
            </a:r>
            <a:r>
              <a:rPr lang="zh-CN" altLang="en-US" sz="2800" b="1" dirty="0">
                <a:latin typeface="微软雅黑" panose="020B0503020204020204" pitchFamily="34" charset="-122"/>
                <a:ea typeface="微软雅黑" panose="020B0503020204020204" pitchFamily="34" charset="-122"/>
              </a:rPr>
              <a:t>电池材料热稳定性及动力学分析</a:t>
            </a:r>
          </a:p>
        </p:txBody>
      </p:sp>
      <p:sp>
        <p:nvSpPr>
          <p:cNvPr id="85" name="矩形 84">
            <a:extLst>
              <a:ext uri="{FF2B5EF4-FFF2-40B4-BE49-F238E27FC236}">
                <a16:creationId xmlns:a16="http://schemas.microsoft.com/office/drawing/2014/main" id="{45037A48-F483-E84F-F791-2D9C12EC76C3}"/>
              </a:ext>
            </a:extLst>
          </p:cNvPr>
          <p:cNvSpPr/>
          <p:nvPr/>
        </p:nvSpPr>
        <p:spPr>
          <a:xfrm>
            <a:off x="468884" y="677272"/>
            <a:ext cx="11352638" cy="2077274"/>
          </a:xfrm>
          <a:prstGeom prst="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利用热重</a:t>
            </a:r>
            <a:r>
              <a:rPr lang="en-US" altLang="zh-CN" dirty="0">
                <a:solidFill>
                  <a:schemeClr val="tx1"/>
                </a:solidFill>
                <a:latin typeface="微软雅黑" panose="020B0503020204020204" pitchFamily="34" charset="-122"/>
                <a:ea typeface="微软雅黑" panose="020B0503020204020204" pitchFamily="34" charset="-122"/>
              </a:rPr>
              <a:t>-</a:t>
            </a:r>
            <a:r>
              <a:rPr lang="zh-CN" altLang="en-US" dirty="0">
                <a:solidFill>
                  <a:schemeClr val="tx1"/>
                </a:solidFill>
                <a:latin typeface="微软雅黑" panose="020B0503020204020204" pitchFamily="34" charset="-122"/>
                <a:ea typeface="微软雅黑" panose="020B0503020204020204" pitchFamily="34" charset="-122"/>
              </a:rPr>
              <a:t>红外</a:t>
            </a:r>
            <a:r>
              <a:rPr lang="en-US" altLang="zh-CN" dirty="0">
                <a:solidFill>
                  <a:schemeClr val="tx1"/>
                </a:solidFill>
                <a:latin typeface="微软雅黑" panose="020B0503020204020204" pitchFamily="34" charset="-122"/>
                <a:ea typeface="微软雅黑" panose="020B0503020204020204" pitchFamily="34" charset="-122"/>
              </a:rPr>
              <a:t>-</a:t>
            </a:r>
            <a:r>
              <a:rPr lang="zh-CN" altLang="en-US" dirty="0">
                <a:solidFill>
                  <a:schemeClr val="tx1"/>
                </a:solidFill>
                <a:latin typeface="微软雅黑" panose="020B0503020204020204" pitchFamily="34" charset="-122"/>
                <a:ea typeface="微软雅黑" panose="020B0503020204020204" pitchFamily="34" charset="-122"/>
              </a:rPr>
              <a:t>质谱联用仪（</a:t>
            </a:r>
            <a:r>
              <a:rPr lang="en-US" altLang="zh-CN" dirty="0">
                <a:solidFill>
                  <a:schemeClr val="tx1"/>
                </a:solidFill>
                <a:latin typeface="微软雅黑" panose="020B0503020204020204" pitchFamily="34" charset="-122"/>
                <a:ea typeface="微软雅黑" panose="020B0503020204020204" pitchFamily="34" charset="-122"/>
              </a:rPr>
              <a:t>TG-IR-MS</a:t>
            </a:r>
            <a:r>
              <a:rPr lang="zh-CN" altLang="en-US" dirty="0">
                <a:solidFill>
                  <a:schemeClr val="tx1"/>
                </a:solidFill>
                <a:latin typeface="微软雅黑" panose="020B0503020204020204" pitchFamily="34" charset="-122"/>
                <a:ea typeface="微软雅黑" panose="020B0503020204020204" pitchFamily="34" charset="-122"/>
              </a:rPr>
              <a:t>），针对电池组分及开展原位热解气体分析。</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温度升高初期，低沸点溶剂同步发生蒸发与分解。随温度升高，</a:t>
            </a:r>
            <a:r>
              <a:rPr lang="en-US" altLang="zh-CN" dirty="0">
                <a:solidFill>
                  <a:schemeClr val="tx1"/>
                </a:solidFill>
                <a:latin typeface="微软雅黑" panose="020B0503020204020204" pitchFamily="34" charset="-122"/>
                <a:ea typeface="微软雅黑" panose="020B0503020204020204" pitchFamily="34" charset="-122"/>
              </a:rPr>
              <a:t>SEI</a:t>
            </a:r>
            <a:r>
              <a:rPr lang="zh-CN" altLang="en-US" dirty="0">
                <a:solidFill>
                  <a:schemeClr val="tx1"/>
                </a:solidFill>
                <a:latin typeface="微软雅黑" panose="020B0503020204020204" pitchFamily="34" charset="-122"/>
                <a:ea typeface="微软雅黑" panose="020B0503020204020204" pitchFamily="34" charset="-122"/>
              </a:rPr>
              <a:t>中的活性物质发生分解，导致负极与电解液接触发生化学反应。同时，</a:t>
            </a:r>
            <a:r>
              <a:rPr lang="en-US" altLang="zh-CN" dirty="0">
                <a:solidFill>
                  <a:schemeClr val="tx1"/>
                </a:solidFill>
                <a:latin typeface="微软雅黑" panose="020B0503020204020204" pitchFamily="34" charset="-122"/>
                <a:ea typeface="微软雅黑" panose="020B0503020204020204" pitchFamily="34" charset="-122"/>
              </a:rPr>
              <a:t>LiPF</a:t>
            </a:r>
            <a:r>
              <a:rPr lang="en-US" altLang="zh-CN" baseline="-25000" dirty="0">
                <a:solidFill>
                  <a:schemeClr val="tx1"/>
                </a:solidFill>
                <a:latin typeface="微软雅黑" panose="020B0503020204020204" pitchFamily="34" charset="-122"/>
                <a:ea typeface="微软雅黑" panose="020B0503020204020204" pitchFamily="34" charset="-122"/>
              </a:rPr>
              <a:t>6</a:t>
            </a:r>
            <a:r>
              <a:rPr lang="zh-CN" altLang="en-US" dirty="0">
                <a:solidFill>
                  <a:schemeClr val="tx1"/>
                </a:solidFill>
                <a:latin typeface="微软雅黑" panose="020B0503020204020204" pitchFamily="34" charset="-122"/>
                <a:ea typeface="微软雅黑" panose="020B0503020204020204" pitchFamily="34" charset="-122"/>
              </a:rPr>
              <a:t>分解生成</a:t>
            </a:r>
            <a:r>
              <a:rPr lang="en-US" altLang="zh-CN" dirty="0">
                <a:solidFill>
                  <a:schemeClr val="tx1"/>
                </a:solidFill>
                <a:latin typeface="微软雅黑" panose="020B0503020204020204" pitchFamily="34" charset="-122"/>
                <a:ea typeface="微软雅黑" panose="020B0503020204020204" pitchFamily="34" charset="-122"/>
              </a:rPr>
              <a:t>PF</a:t>
            </a:r>
            <a:r>
              <a:rPr lang="en-US" altLang="zh-CN" baseline="-25000" dirty="0">
                <a:solidFill>
                  <a:schemeClr val="tx1"/>
                </a:solidFill>
                <a:latin typeface="微软雅黑" panose="020B0503020204020204" pitchFamily="34" charset="-122"/>
                <a:ea typeface="微软雅黑" panose="020B0503020204020204" pitchFamily="34" charset="-122"/>
              </a:rPr>
              <a:t>5</a:t>
            </a:r>
            <a:r>
              <a:rPr lang="zh-CN" altLang="en-US" dirty="0">
                <a:solidFill>
                  <a:schemeClr val="tx1"/>
                </a:solidFill>
                <a:latin typeface="微软雅黑" panose="020B0503020204020204" pitchFamily="34" charset="-122"/>
                <a:ea typeface="微软雅黑" panose="020B0503020204020204" pitchFamily="34" charset="-122"/>
              </a:rPr>
              <a:t>后与痕量水迅速反应，产生强腐蚀性的</a:t>
            </a:r>
            <a:r>
              <a:rPr lang="en-US" altLang="zh-CN" dirty="0">
                <a:solidFill>
                  <a:schemeClr val="tx1"/>
                </a:solidFill>
                <a:latin typeface="微软雅黑" panose="020B0503020204020204" pitchFamily="34" charset="-122"/>
                <a:ea typeface="微软雅黑" panose="020B0503020204020204" pitchFamily="34" charset="-122"/>
              </a:rPr>
              <a:t>HF</a:t>
            </a:r>
            <a:r>
              <a:rPr lang="zh-CN" altLang="en-US" dirty="0">
                <a:solidFill>
                  <a:schemeClr val="tx1"/>
                </a:solidFill>
                <a:latin typeface="微软雅黑" panose="020B0503020204020204" pitchFamily="34" charset="-122"/>
                <a:ea typeface="微软雅黑" panose="020B0503020204020204" pitchFamily="34" charset="-122"/>
              </a:rPr>
              <a:t>和</a:t>
            </a:r>
            <a:r>
              <a:rPr lang="en-US" altLang="zh-CN" dirty="0">
                <a:solidFill>
                  <a:schemeClr val="tx1"/>
                </a:solidFill>
                <a:latin typeface="微软雅黑" panose="020B0503020204020204" pitchFamily="34" charset="-122"/>
                <a:ea typeface="微软雅黑" panose="020B0503020204020204" pitchFamily="34" charset="-122"/>
              </a:rPr>
              <a:t>POF</a:t>
            </a:r>
            <a:r>
              <a:rPr lang="en-US" altLang="zh-CN" baseline="-25000" dirty="0">
                <a:solidFill>
                  <a:schemeClr val="tx1"/>
                </a:solidFill>
                <a:latin typeface="微软雅黑" panose="020B0503020204020204" pitchFamily="34" charset="-122"/>
                <a:ea typeface="微软雅黑" panose="020B0503020204020204" pitchFamily="34" charset="-122"/>
              </a:rPr>
              <a:t>3</a:t>
            </a:r>
            <a:r>
              <a:rPr lang="zh-CN" altLang="en-US" dirty="0">
                <a:solidFill>
                  <a:schemeClr val="tx1"/>
                </a:solidFill>
                <a:latin typeface="微软雅黑" panose="020B0503020204020204" pitchFamily="34" charset="-122"/>
                <a:ea typeface="微软雅黑" panose="020B0503020204020204" pitchFamily="34" charset="-122"/>
              </a:rPr>
              <a:t>。这些气体产物进一步参与内部的后续反应，加速热失控进程。</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热失控反应路径取决于化学动力学与热力学稳定性的竞争：活化能主导初始路径，产物稳定性决定最终分布。</a:t>
            </a:r>
          </a:p>
        </p:txBody>
      </p:sp>
      <p:grpSp>
        <p:nvGrpSpPr>
          <p:cNvPr id="8" name="组合 7">
            <a:extLst>
              <a:ext uri="{FF2B5EF4-FFF2-40B4-BE49-F238E27FC236}">
                <a16:creationId xmlns:a16="http://schemas.microsoft.com/office/drawing/2014/main" id="{F2F34208-FF6E-0EC7-EE03-4AD789ED38F2}"/>
              </a:ext>
            </a:extLst>
          </p:cNvPr>
          <p:cNvGrpSpPr/>
          <p:nvPr/>
        </p:nvGrpSpPr>
        <p:grpSpPr>
          <a:xfrm>
            <a:off x="86438" y="480356"/>
            <a:ext cx="7891291" cy="72000"/>
            <a:chOff x="247135" y="747537"/>
            <a:chExt cx="7745928" cy="45719"/>
          </a:xfrm>
          <a:solidFill>
            <a:srgbClr val="0061A5"/>
          </a:solidFill>
        </p:grpSpPr>
        <p:cxnSp>
          <p:nvCxnSpPr>
            <p:cNvPr id="9" name="直接连接符 8">
              <a:extLst>
                <a:ext uri="{FF2B5EF4-FFF2-40B4-BE49-F238E27FC236}">
                  <a16:creationId xmlns:a16="http://schemas.microsoft.com/office/drawing/2014/main" id="{4919C1D5-B393-A750-B1A8-5C55E193D7B7}"/>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id="{58DFEDF9-A16F-1C74-B564-C09F6FB9C058}"/>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11" name="图片 10">
            <a:extLst>
              <a:ext uri="{FF2B5EF4-FFF2-40B4-BE49-F238E27FC236}">
                <a16:creationId xmlns:a16="http://schemas.microsoft.com/office/drawing/2014/main" id="{761376A7-7004-2B40-D5AC-E127BB7B3AC5}"/>
              </a:ext>
            </a:extLst>
          </p:cNvPr>
          <p:cNvPicPr>
            <a:picLocks noChangeAspect="1"/>
          </p:cNvPicPr>
          <p:nvPr/>
        </p:nvPicPr>
        <p:blipFill>
          <a:blip r:embed="rId2"/>
          <a:stretch>
            <a:fillRect/>
          </a:stretch>
        </p:blipFill>
        <p:spPr>
          <a:xfrm>
            <a:off x="8595601" y="2404"/>
            <a:ext cx="3600000" cy="588945"/>
          </a:xfrm>
          <a:prstGeom prst="rect">
            <a:avLst/>
          </a:prstGeom>
        </p:spPr>
      </p:pic>
      <p:graphicFrame>
        <p:nvGraphicFramePr>
          <p:cNvPr id="4" name="对象 3" descr="Project Path: D:\Singapore\nus\TG-MS-IR\TG-MS LFP产气研究.opju&#10;PE Folder: /TG-MS LFP产气研究/CA+AN+ELE/&#10;Short Name: fullcelltotal">
            <a:extLst>
              <a:ext uri="{FF2B5EF4-FFF2-40B4-BE49-F238E27FC236}">
                <a16:creationId xmlns:a16="http://schemas.microsoft.com/office/drawing/2014/main" id="{7C90324D-09E8-8B1B-1E9A-F39484F2F078}"/>
              </a:ext>
            </a:extLst>
          </p:cNvPr>
          <p:cNvGraphicFramePr>
            <a:graphicFrameLocks noChangeAspect="1"/>
          </p:cNvGraphicFramePr>
          <p:nvPr>
            <p:extLst>
              <p:ext uri="{D42A27DB-BD31-4B8C-83A1-F6EECF244321}">
                <p14:modId xmlns:p14="http://schemas.microsoft.com/office/powerpoint/2010/main" val="2519030214"/>
              </p:ext>
            </p:extLst>
          </p:nvPr>
        </p:nvGraphicFramePr>
        <p:xfrm>
          <a:off x="205443" y="2769490"/>
          <a:ext cx="4171769" cy="2929769"/>
        </p:xfrm>
        <a:graphic>
          <a:graphicData uri="http://schemas.openxmlformats.org/presentationml/2006/ole">
            <mc:AlternateContent xmlns:mc="http://schemas.openxmlformats.org/markup-compatibility/2006">
              <mc:Choice xmlns:v="urn:schemas-microsoft-com:vml" Requires="v">
                <p:oleObj name="Graph" r:id="rId3" imgW="10331189" imgH="7254084" progId="Origin95.Graph">
                  <p:embed/>
                </p:oleObj>
              </mc:Choice>
              <mc:Fallback>
                <p:oleObj name="Graph" r:id="rId3" imgW="10331189" imgH="7254084" progId="Origin95.Graph">
                  <p:embed/>
                  <p:pic>
                    <p:nvPicPr>
                      <p:cNvPr id="6" name="对象 5" descr="Project Path: D:\Singapore\nus\TG-MS-IR\TG-MS LFP产气研究.opju&#10;PE Folder: /TG-MS LFP产气研究/CA+AN+ELE/&#10;Short Name: fullcelltotal">
                        <a:extLst>
                          <a:ext uri="{FF2B5EF4-FFF2-40B4-BE49-F238E27FC236}">
                            <a16:creationId xmlns:a16="http://schemas.microsoft.com/office/drawing/2014/main" id="{EB33F2F8-6E95-573A-0DFB-5AD0102F8A89}"/>
                          </a:ext>
                        </a:extLst>
                      </p:cNvPr>
                      <p:cNvPicPr/>
                      <p:nvPr/>
                    </p:nvPicPr>
                    <p:blipFill>
                      <a:blip r:embed="rId4"/>
                      <a:stretch>
                        <a:fillRect/>
                      </a:stretch>
                    </p:blipFill>
                    <p:spPr>
                      <a:xfrm>
                        <a:off x="205443" y="2769490"/>
                        <a:ext cx="4171769" cy="2929769"/>
                      </a:xfrm>
                      <a:prstGeom prst="rect">
                        <a:avLst/>
                      </a:prstGeom>
                    </p:spPr>
                  </p:pic>
                </p:oleObj>
              </mc:Fallback>
            </mc:AlternateContent>
          </a:graphicData>
        </a:graphic>
      </p:graphicFrame>
      <p:graphicFrame>
        <p:nvGraphicFramePr>
          <p:cNvPr id="5" name="对象 4" descr="Project Path: F:\5-科大的一闪一闪\杂\张玥二三事\2-课题组\D-实验\XRD\XRD.opju&#10;PE Folder: /XRD/Folder1/&#10;Short Name: LFP">
            <a:extLst>
              <a:ext uri="{FF2B5EF4-FFF2-40B4-BE49-F238E27FC236}">
                <a16:creationId xmlns:a16="http://schemas.microsoft.com/office/drawing/2014/main" id="{A6BD1604-6A59-1E31-A68B-8D1CAE61FDFD}"/>
              </a:ext>
            </a:extLst>
          </p:cNvPr>
          <p:cNvGraphicFramePr>
            <a:graphicFrameLocks noChangeAspect="1"/>
          </p:cNvGraphicFramePr>
          <p:nvPr>
            <p:extLst>
              <p:ext uri="{D42A27DB-BD31-4B8C-83A1-F6EECF244321}">
                <p14:modId xmlns:p14="http://schemas.microsoft.com/office/powerpoint/2010/main" val="3780436356"/>
              </p:ext>
            </p:extLst>
          </p:nvPr>
        </p:nvGraphicFramePr>
        <p:xfrm>
          <a:off x="7977730" y="2769490"/>
          <a:ext cx="4171771" cy="2929769"/>
        </p:xfrm>
        <a:graphic>
          <a:graphicData uri="http://schemas.openxmlformats.org/presentationml/2006/ole">
            <mc:AlternateContent xmlns:mc="http://schemas.openxmlformats.org/markup-compatibility/2006">
              <mc:Choice xmlns:v="urn:schemas-microsoft-com:vml" Requires="v">
                <p:oleObj name="Graph" r:id="rId5" imgW="10331189" imgH="7254084" progId="Origin95.Graph">
                  <p:embed/>
                </p:oleObj>
              </mc:Choice>
              <mc:Fallback>
                <p:oleObj name="Graph" r:id="rId5" imgW="10331189" imgH="7254084" progId="Origin95.Graph">
                  <p:embed/>
                  <p:pic>
                    <p:nvPicPr>
                      <p:cNvPr id="6" name="对象 5" descr="Project Path: F:\5-科大的一闪一闪\杂\张玥二三事\2-课题组\D-实验\XRD\XRD.opju&#10;PE Folder: /XRD/Folder1/&#10;Short Name: LFP">
                        <a:extLst>
                          <a:ext uri="{FF2B5EF4-FFF2-40B4-BE49-F238E27FC236}">
                            <a16:creationId xmlns:a16="http://schemas.microsoft.com/office/drawing/2014/main" id="{BBCD97A0-9DF8-4FB5-3678-2A1A7223AE8B}"/>
                          </a:ext>
                        </a:extLst>
                      </p:cNvPr>
                      <p:cNvPicPr/>
                      <p:nvPr/>
                    </p:nvPicPr>
                    <p:blipFill>
                      <a:blip r:embed="rId6"/>
                      <a:stretch>
                        <a:fillRect/>
                      </a:stretch>
                    </p:blipFill>
                    <p:spPr>
                      <a:xfrm>
                        <a:off x="7977730" y="2769490"/>
                        <a:ext cx="4171771" cy="2929769"/>
                      </a:xfrm>
                      <a:prstGeom prst="rect">
                        <a:avLst/>
                      </a:prstGeom>
                    </p:spPr>
                  </p:pic>
                </p:oleObj>
              </mc:Fallback>
            </mc:AlternateContent>
          </a:graphicData>
        </a:graphic>
      </p:graphicFrame>
      <p:graphicFrame>
        <p:nvGraphicFramePr>
          <p:cNvPr id="12" name="对象 11" descr="Project Path: D:\Singapore\nus\TG-MS-IR\TG-MS LFP产气研究.opju&#10;PE Folder: /TG-MS LFP产气研究/CA+AN+ELE/&#10;Short Name: fullcellFTIR">
            <a:extLst>
              <a:ext uri="{FF2B5EF4-FFF2-40B4-BE49-F238E27FC236}">
                <a16:creationId xmlns:a16="http://schemas.microsoft.com/office/drawing/2014/main" id="{DDEE6883-FA48-DBE6-2072-298BAE11F92C}"/>
              </a:ext>
            </a:extLst>
          </p:cNvPr>
          <p:cNvGraphicFramePr>
            <a:graphicFrameLocks noChangeAspect="1"/>
          </p:cNvGraphicFramePr>
          <p:nvPr>
            <p:extLst>
              <p:ext uri="{D42A27DB-BD31-4B8C-83A1-F6EECF244321}">
                <p14:modId xmlns:p14="http://schemas.microsoft.com/office/powerpoint/2010/main" val="1536876509"/>
              </p:ext>
            </p:extLst>
          </p:nvPr>
        </p:nvGraphicFramePr>
        <p:xfrm>
          <a:off x="3985968" y="2849622"/>
          <a:ext cx="4173180" cy="2929769"/>
        </p:xfrm>
        <a:graphic>
          <a:graphicData uri="http://schemas.openxmlformats.org/presentationml/2006/ole">
            <mc:AlternateContent xmlns:mc="http://schemas.openxmlformats.org/markup-compatibility/2006">
              <mc:Choice xmlns:v="urn:schemas-microsoft-com:vml" Requires="v">
                <p:oleObj name="Graph" r:id="rId7" imgW="10040820" imgH="7050444" progId="Origin95.Graph">
                  <p:embed/>
                </p:oleObj>
              </mc:Choice>
              <mc:Fallback>
                <p:oleObj name="Graph" r:id="rId7" imgW="10040820" imgH="7050444" progId="Origin95.Graph">
                  <p:embed/>
                  <p:pic>
                    <p:nvPicPr>
                      <p:cNvPr id="34" name="对象 33" descr="Project Path: D:\Singapore\nus\TG-MS-IR\TG-MS LFP产气研究.opju&#10;PE Folder: /TG-MS LFP产气研究/CA+AN+ELE/&#10;Short Name: fullcellFTIR">
                        <a:extLst>
                          <a:ext uri="{FF2B5EF4-FFF2-40B4-BE49-F238E27FC236}">
                            <a16:creationId xmlns:a16="http://schemas.microsoft.com/office/drawing/2014/main" id="{9AD4BA1C-5E53-58F5-C001-59C26D8A71AD}"/>
                          </a:ext>
                        </a:extLst>
                      </p:cNvPr>
                      <p:cNvPicPr/>
                      <p:nvPr/>
                    </p:nvPicPr>
                    <p:blipFill>
                      <a:blip r:embed="rId8"/>
                      <a:stretch>
                        <a:fillRect/>
                      </a:stretch>
                    </p:blipFill>
                    <p:spPr>
                      <a:xfrm>
                        <a:off x="3985968" y="2849622"/>
                        <a:ext cx="4173180" cy="2929769"/>
                      </a:xfrm>
                      <a:prstGeom prst="rect">
                        <a:avLst/>
                      </a:prstGeom>
                    </p:spPr>
                  </p:pic>
                </p:oleObj>
              </mc:Fallback>
            </mc:AlternateContent>
          </a:graphicData>
        </a:graphic>
      </p:graphicFrame>
      <p:sp>
        <p:nvSpPr>
          <p:cNvPr id="13" name="文本框 12">
            <a:extLst>
              <a:ext uri="{FF2B5EF4-FFF2-40B4-BE49-F238E27FC236}">
                <a16:creationId xmlns:a16="http://schemas.microsoft.com/office/drawing/2014/main" id="{3D66F698-8C95-1C6E-64D0-3CD5B38E490F}"/>
              </a:ext>
            </a:extLst>
          </p:cNvPr>
          <p:cNvSpPr txBox="1"/>
          <p:nvPr/>
        </p:nvSpPr>
        <p:spPr>
          <a:xfrm>
            <a:off x="827652" y="5788699"/>
            <a:ext cx="2927350"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全电池样品气体演化</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id="{0E08F9AC-14CE-D5F3-F01C-B3B0D70A3E2B}"/>
              </a:ext>
            </a:extLst>
          </p:cNvPr>
          <p:cNvSpPr txBox="1"/>
          <p:nvPr/>
        </p:nvSpPr>
        <p:spPr>
          <a:xfrm>
            <a:off x="4536052" y="5794335"/>
            <a:ext cx="2927350"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全电池样品产气红外分析</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649CEC29-FD75-C515-8BAD-11E55FCDF8C2}"/>
              </a:ext>
            </a:extLst>
          </p:cNvPr>
          <p:cNvSpPr txBox="1"/>
          <p:nvPr/>
        </p:nvSpPr>
        <p:spPr>
          <a:xfrm>
            <a:off x="8527818" y="5779391"/>
            <a:ext cx="2927350"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脱锂正极高温物相演变分析</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6037567"/>
      </p:ext>
    </p:extLst>
  </p:cSld>
  <p:clrMapOvr>
    <a:masterClrMapping/>
  </p:clrMapOvr>
  <p:transition advTm="5616"/>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pPr/>
              <a:t>5</a:t>
            </a:fld>
            <a:endParaRPr lang="zh-CN" altLang="en-US" dirty="0"/>
          </a:p>
        </p:txBody>
      </p:sp>
      <p:pic>
        <p:nvPicPr>
          <p:cNvPr id="6" name="图片 5"/>
          <p:cNvPicPr>
            <a:picLocks noChangeAspect="1"/>
          </p:cNvPicPr>
          <p:nvPr/>
        </p:nvPicPr>
        <p:blipFill rotWithShape="1">
          <a:blip r:embed="rId2"/>
          <a:srcRect r="48532"/>
          <a:stretch/>
        </p:blipFill>
        <p:spPr>
          <a:xfrm>
            <a:off x="205443" y="2710724"/>
            <a:ext cx="4179658" cy="3228065"/>
          </a:xfrm>
          <a:prstGeom prst="rect">
            <a:avLst/>
          </a:prstGeom>
        </p:spPr>
      </p:pic>
      <p:sp>
        <p:nvSpPr>
          <p:cNvPr id="8" name="文本框 7"/>
          <p:cNvSpPr txBox="1"/>
          <p:nvPr/>
        </p:nvSpPr>
        <p:spPr>
          <a:xfrm>
            <a:off x="271033" y="5938789"/>
            <a:ext cx="4238733" cy="338554"/>
          </a:xfrm>
          <a:prstGeom prst="rect">
            <a:avLst/>
          </a:prstGeom>
          <a:solidFill>
            <a:srgbClr val="1F4E79"/>
          </a:solid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40Ah</a:t>
            </a:r>
            <a:r>
              <a:rPr lang="zh-CN" altLang="en-US" sz="1600" dirty="0">
                <a:solidFill>
                  <a:schemeClr val="bg1"/>
                </a:solidFill>
                <a:latin typeface="微软雅黑" panose="020B0503020204020204" pitchFamily="34" charset="-122"/>
                <a:ea typeface="微软雅黑" panose="020B0503020204020204" pitchFamily="34" charset="-122"/>
              </a:rPr>
              <a:t>方型磷酸铁锂电池绝热加速量热仪实验</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1 </a:t>
            </a:r>
            <a:r>
              <a:rPr lang="zh-CN" altLang="en-US" sz="2800" b="1" dirty="0">
                <a:latin typeface="微软雅黑" panose="020B0503020204020204" pitchFamily="34" charset="-122"/>
                <a:ea typeface="微软雅黑" panose="020B0503020204020204" pitchFamily="34" charset="-122"/>
              </a:rPr>
              <a:t>电池材料热稳定性及动力学分析</a:t>
            </a:r>
          </a:p>
        </p:txBody>
      </p:sp>
      <p:sp>
        <p:nvSpPr>
          <p:cNvPr id="14" name="矩形 13"/>
          <p:cNvSpPr/>
          <p:nvPr/>
        </p:nvSpPr>
        <p:spPr>
          <a:xfrm>
            <a:off x="479834" y="830365"/>
            <a:ext cx="11352638" cy="1786899"/>
          </a:xfrm>
          <a:prstGeom prst="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根据单体电池绝热加速量热仪实验，隔膜融化、电池电压掉落发生内短路时并未产生大量热量。热滥用条件下内短路类型为最常见的正负极接触发生的内短路，产热较少。</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设计并进行针对性</a:t>
            </a:r>
            <a:r>
              <a:rPr lang="en-US" altLang="zh-CN" dirty="0">
                <a:solidFill>
                  <a:schemeClr val="tx1"/>
                </a:solidFill>
                <a:latin typeface="微软雅黑" panose="020B0503020204020204" pitchFamily="34" charset="-122"/>
                <a:ea typeface="微软雅黑" panose="020B0503020204020204" pitchFamily="34" charset="-122"/>
              </a:rPr>
              <a:t>DSC</a:t>
            </a:r>
            <a:r>
              <a:rPr lang="zh-CN" altLang="en-US" dirty="0">
                <a:solidFill>
                  <a:schemeClr val="tx1"/>
                </a:solidFill>
                <a:latin typeface="微软雅黑" panose="020B0503020204020204" pitchFamily="34" charset="-122"/>
                <a:ea typeface="微软雅黑" panose="020B0503020204020204" pitchFamily="34" charset="-122"/>
              </a:rPr>
              <a:t>实验，验证磷酸铁锂正极与负极未发生显著的化学反应。</a:t>
            </a: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简化电池内部反应，忽略正极与负极间串扰反应。</a:t>
            </a:r>
            <a:endParaRPr lang="en-US" altLang="zh-CN" dirty="0">
              <a:solidFill>
                <a:schemeClr val="tx1"/>
              </a:solidFill>
              <a:latin typeface="微软雅黑" panose="020B0503020204020204" pitchFamily="34" charset="-122"/>
              <a:ea typeface="微软雅黑" panose="020B0503020204020204" pitchFamily="34" charset="-122"/>
            </a:endParaRPr>
          </a:p>
        </p:txBody>
      </p:sp>
      <p:grpSp>
        <p:nvGrpSpPr>
          <p:cNvPr id="17" name="组合 16">
            <a:extLst>
              <a:ext uri="{FF2B5EF4-FFF2-40B4-BE49-F238E27FC236}">
                <a16:creationId xmlns:a16="http://schemas.microsoft.com/office/drawing/2014/main" id="{5FD5793F-599D-C632-A1AE-DFE42E894CD2}"/>
              </a:ext>
            </a:extLst>
          </p:cNvPr>
          <p:cNvGrpSpPr/>
          <p:nvPr/>
        </p:nvGrpSpPr>
        <p:grpSpPr>
          <a:xfrm>
            <a:off x="86438" y="480356"/>
            <a:ext cx="7891291" cy="72000"/>
            <a:chOff x="247135" y="747537"/>
            <a:chExt cx="7745928" cy="45719"/>
          </a:xfrm>
          <a:solidFill>
            <a:srgbClr val="0061A5"/>
          </a:solidFill>
        </p:grpSpPr>
        <p:cxnSp>
          <p:nvCxnSpPr>
            <p:cNvPr id="18" name="直接连接符 17">
              <a:extLst>
                <a:ext uri="{FF2B5EF4-FFF2-40B4-BE49-F238E27FC236}">
                  <a16:creationId xmlns:a16="http://schemas.microsoft.com/office/drawing/2014/main" id="{459B1E1D-9DFA-0B3B-2B93-8CE09C319605}"/>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5C0C737E-D8BA-FC32-C896-6A61866FD250}"/>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a:extLst>
              <a:ext uri="{FF2B5EF4-FFF2-40B4-BE49-F238E27FC236}">
                <a16:creationId xmlns:a16="http://schemas.microsoft.com/office/drawing/2014/main" id="{54FEF7DA-21A1-8BB0-757A-E5781F5F7FD4}"/>
              </a:ext>
            </a:extLst>
          </p:cNvPr>
          <p:cNvPicPr>
            <a:picLocks noChangeAspect="1"/>
          </p:cNvPicPr>
          <p:nvPr/>
        </p:nvPicPr>
        <p:blipFill>
          <a:blip r:embed="rId3"/>
          <a:stretch>
            <a:fillRect/>
          </a:stretch>
        </p:blipFill>
        <p:spPr>
          <a:xfrm>
            <a:off x="8595601" y="2404"/>
            <a:ext cx="3600000" cy="588945"/>
          </a:xfrm>
          <a:prstGeom prst="rect">
            <a:avLst/>
          </a:prstGeom>
        </p:spPr>
      </p:pic>
      <p:pic>
        <p:nvPicPr>
          <p:cNvPr id="22" name="图片 21">
            <a:extLst>
              <a:ext uri="{FF2B5EF4-FFF2-40B4-BE49-F238E27FC236}">
                <a16:creationId xmlns:a16="http://schemas.microsoft.com/office/drawing/2014/main" id="{955FC864-D014-2989-7B5A-CD5875B458DB}"/>
              </a:ext>
            </a:extLst>
          </p:cNvPr>
          <p:cNvPicPr>
            <a:picLocks noChangeAspect="1"/>
          </p:cNvPicPr>
          <p:nvPr/>
        </p:nvPicPr>
        <p:blipFill>
          <a:blip r:embed="rId4"/>
          <a:stretch>
            <a:fillRect/>
          </a:stretch>
        </p:blipFill>
        <p:spPr>
          <a:xfrm>
            <a:off x="4385101" y="2878106"/>
            <a:ext cx="3998845" cy="3060683"/>
          </a:xfrm>
          <a:prstGeom prst="rect">
            <a:avLst/>
          </a:prstGeom>
        </p:spPr>
      </p:pic>
      <p:sp>
        <p:nvSpPr>
          <p:cNvPr id="23" name="文本框 22">
            <a:extLst>
              <a:ext uri="{FF2B5EF4-FFF2-40B4-BE49-F238E27FC236}">
                <a16:creationId xmlns:a16="http://schemas.microsoft.com/office/drawing/2014/main" id="{AC4F8578-E96E-7647-1E98-9609380447F9}"/>
              </a:ext>
            </a:extLst>
          </p:cNvPr>
          <p:cNvSpPr txBox="1"/>
          <p:nvPr/>
        </p:nvSpPr>
        <p:spPr>
          <a:xfrm>
            <a:off x="5345787" y="5936894"/>
            <a:ext cx="2319033" cy="338554"/>
          </a:xfrm>
          <a:prstGeom prst="rect">
            <a:avLst/>
          </a:prstGeom>
          <a:solidFill>
            <a:srgbClr val="1F4E79"/>
          </a:solid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DSC</a:t>
            </a:r>
            <a:r>
              <a:rPr lang="zh-CN" altLang="en-US" sz="1600" dirty="0">
                <a:solidFill>
                  <a:schemeClr val="bg1"/>
                </a:solidFill>
                <a:latin typeface="微软雅黑" panose="020B0503020204020204" pitchFamily="34" charset="-122"/>
                <a:ea typeface="微软雅黑" panose="020B0503020204020204" pitchFamily="34" charset="-122"/>
              </a:rPr>
              <a:t>实验验证串扰反应</a:t>
            </a:r>
            <a:endParaRPr lang="en-US" altLang="zh-CN" sz="1600" dirty="0">
              <a:solidFill>
                <a:schemeClr val="bg1"/>
              </a:solidFill>
              <a:latin typeface="微软雅黑" panose="020B0503020204020204" pitchFamily="34" charset="-122"/>
              <a:ea typeface="微软雅黑" panose="020B0503020204020204" pitchFamily="34" charset="-122"/>
            </a:endParaRPr>
          </a:p>
        </p:txBody>
      </p:sp>
      <p:pic>
        <p:nvPicPr>
          <p:cNvPr id="24" name="图片 23">
            <a:extLst>
              <a:ext uri="{FF2B5EF4-FFF2-40B4-BE49-F238E27FC236}">
                <a16:creationId xmlns:a16="http://schemas.microsoft.com/office/drawing/2014/main" id="{B7BE2ECD-C5AA-EF7B-12FC-D923E59D0821}"/>
              </a:ext>
            </a:extLst>
          </p:cNvPr>
          <p:cNvPicPr>
            <a:picLocks noChangeAspect="1"/>
          </p:cNvPicPr>
          <p:nvPr/>
        </p:nvPicPr>
        <p:blipFill>
          <a:blip r:embed="rId5"/>
          <a:stretch>
            <a:fillRect/>
          </a:stretch>
        </p:blipFill>
        <p:spPr>
          <a:xfrm>
            <a:off x="8499169" y="3283178"/>
            <a:ext cx="3578244" cy="2083155"/>
          </a:xfrm>
          <a:prstGeom prst="rect">
            <a:avLst/>
          </a:prstGeom>
        </p:spPr>
      </p:pic>
      <p:sp>
        <p:nvSpPr>
          <p:cNvPr id="25" name="文本框 24">
            <a:extLst>
              <a:ext uri="{FF2B5EF4-FFF2-40B4-BE49-F238E27FC236}">
                <a16:creationId xmlns:a16="http://schemas.microsoft.com/office/drawing/2014/main" id="{7B2267DF-7E72-448F-3F99-DEF7B817E2FB}"/>
              </a:ext>
            </a:extLst>
          </p:cNvPr>
          <p:cNvSpPr txBox="1"/>
          <p:nvPr/>
        </p:nvSpPr>
        <p:spPr>
          <a:xfrm>
            <a:off x="9013425" y="5938789"/>
            <a:ext cx="2319033"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简化动力学模型</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2668360"/>
      </p:ext>
    </p:extLst>
  </p:cSld>
  <p:clrMapOvr>
    <a:masterClrMapping/>
  </p:clrMapOvr>
  <p:transition advTm="5616"/>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80052-5BCA-3F71-5E17-DCB7A96012A1}"/>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CBD153E-5A8B-7417-3F24-CCB8364E6D6D}"/>
              </a:ext>
            </a:extLst>
          </p:cNvPr>
          <p:cNvSpPr>
            <a:spLocks noGrp="1"/>
          </p:cNvSpPr>
          <p:nvPr>
            <p:ph type="sldNum" sz="quarter" idx="12"/>
          </p:nvPr>
        </p:nvSpPr>
        <p:spPr/>
        <p:txBody>
          <a:bodyPr/>
          <a:lstStyle/>
          <a:p>
            <a:fld id="{7D9BB5D0-35E4-459D-AEF3-FE4D7C45CC19}" type="slidenum">
              <a:rPr lang="zh-CN" altLang="en-US" smtClean="0"/>
              <a:pPr/>
              <a:t>6</a:t>
            </a:fld>
            <a:endParaRPr lang="zh-CN" altLang="en-US" dirty="0"/>
          </a:p>
        </p:txBody>
      </p:sp>
      <p:sp>
        <p:nvSpPr>
          <p:cNvPr id="8" name="文本框 7">
            <a:extLst>
              <a:ext uri="{FF2B5EF4-FFF2-40B4-BE49-F238E27FC236}">
                <a16:creationId xmlns:a16="http://schemas.microsoft.com/office/drawing/2014/main" id="{67C6B240-C637-1992-3F49-2B8CD6AA5953}"/>
              </a:ext>
            </a:extLst>
          </p:cNvPr>
          <p:cNvSpPr txBox="1"/>
          <p:nvPr/>
        </p:nvSpPr>
        <p:spPr>
          <a:xfrm>
            <a:off x="7043050" y="6377644"/>
            <a:ext cx="4238733"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全电池样品</a:t>
            </a:r>
            <a:r>
              <a:rPr lang="en-US" altLang="zh-CN" sz="1600" dirty="0">
                <a:solidFill>
                  <a:schemeClr val="bg1"/>
                </a:solidFill>
                <a:latin typeface="微软雅黑" panose="020B0503020204020204" pitchFamily="34" charset="-122"/>
                <a:ea typeface="微软雅黑" panose="020B0503020204020204" pitchFamily="34" charset="-122"/>
              </a:rPr>
              <a:t>DSC</a:t>
            </a:r>
            <a:r>
              <a:rPr lang="zh-CN" altLang="en-US" sz="1600" dirty="0">
                <a:solidFill>
                  <a:schemeClr val="bg1"/>
                </a:solidFill>
                <a:latin typeface="微软雅黑" panose="020B0503020204020204" pitchFamily="34" charset="-122"/>
                <a:ea typeface="微软雅黑" panose="020B0503020204020204" pitchFamily="34" charset="-122"/>
              </a:rPr>
              <a:t>数据拟合结果</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E3F8EEE1-B4BD-63E4-9E83-7BD2C18924DF}"/>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1 </a:t>
            </a:r>
            <a:r>
              <a:rPr lang="zh-CN" altLang="en-US" sz="2800" b="1" dirty="0">
                <a:latin typeface="微软雅黑" panose="020B0503020204020204" pitchFamily="34" charset="-122"/>
                <a:ea typeface="微软雅黑" panose="020B0503020204020204" pitchFamily="34" charset="-122"/>
              </a:rPr>
              <a:t>电池材料热稳定性及动力学分析</a:t>
            </a:r>
          </a:p>
        </p:txBody>
      </p:sp>
      <p:sp>
        <p:nvSpPr>
          <p:cNvPr id="14" name="矩形 13">
            <a:extLst>
              <a:ext uri="{FF2B5EF4-FFF2-40B4-BE49-F238E27FC236}">
                <a16:creationId xmlns:a16="http://schemas.microsoft.com/office/drawing/2014/main" id="{C85B07F0-B89B-1B92-A700-216D2BECE837}"/>
              </a:ext>
            </a:extLst>
          </p:cNvPr>
          <p:cNvSpPr/>
          <p:nvPr/>
        </p:nvSpPr>
        <p:spPr>
          <a:xfrm>
            <a:off x="448392" y="667798"/>
            <a:ext cx="11352638" cy="1301635"/>
          </a:xfrm>
          <a:prstGeom prst="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参数辨识：</a:t>
            </a:r>
            <a:endParaRPr lang="en-US" altLang="zh-CN" dirty="0">
              <a:solidFill>
                <a:schemeClr val="tx1"/>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1"/>
                </a:solidFill>
                <a:latin typeface="微软雅黑" panose="020B0503020204020204" pitchFamily="34" charset="-122"/>
                <a:ea typeface="微软雅黑" panose="020B0503020204020204" pitchFamily="34" charset="-122"/>
              </a:rPr>
              <a:t>1</a:t>
            </a:r>
            <a:r>
              <a:rPr lang="zh-CN" altLang="en-US" dirty="0">
                <a:solidFill>
                  <a:schemeClr val="tx1"/>
                </a:solidFill>
                <a:latin typeface="微软雅黑" panose="020B0503020204020204" pitchFamily="34" charset="-122"/>
                <a:ea typeface="微软雅黑" panose="020B0503020204020204" pitchFamily="34" charset="-122"/>
              </a:rPr>
              <a:t>、开展多升温速率下的</a:t>
            </a:r>
            <a:r>
              <a:rPr lang="en-US" altLang="zh-CN" dirty="0">
                <a:solidFill>
                  <a:schemeClr val="tx1"/>
                </a:solidFill>
                <a:latin typeface="微软雅黑" panose="020B0503020204020204" pitchFamily="34" charset="-122"/>
                <a:ea typeface="微软雅黑" panose="020B0503020204020204" pitchFamily="34" charset="-122"/>
              </a:rPr>
              <a:t>DSC</a:t>
            </a:r>
            <a:r>
              <a:rPr lang="zh-CN" altLang="en-US" dirty="0">
                <a:solidFill>
                  <a:schemeClr val="tx1"/>
                </a:solidFill>
                <a:latin typeface="微软雅黑" panose="020B0503020204020204" pitchFamily="34" charset="-122"/>
                <a:ea typeface="微软雅黑" panose="020B0503020204020204" pitchFamily="34" charset="-122"/>
              </a:rPr>
              <a:t>实验，并利用</a:t>
            </a:r>
            <a:r>
              <a:rPr lang="en-US" altLang="zh-CN" dirty="0">
                <a:solidFill>
                  <a:schemeClr val="tx1"/>
                </a:solidFill>
                <a:latin typeface="微软雅黑" panose="020B0503020204020204" pitchFamily="34" charset="-122"/>
                <a:ea typeface="微软雅黑" panose="020B0503020204020204" pitchFamily="34" charset="-122"/>
              </a:rPr>
              <a:t>Kissinger</a:t>
            </a:r>
            <a:r>
              <a:rPr lang="zh-CN" altLang="en-US" dirty="0">
                <a:solidFill>
                  <a:schemeClr val="tx1"/>
                </a:solidFill>
                <a:latin typeface="微软雅黑" panose="020B0503020204020204" pitchFamily="34" charset="-122"/>
                <a:ea typeface="微软雅黑" panose="020B0503020204020204" pitchFamily="34" charset="-122"/>
              </a:rPr>
              <a:t>法计算动力学参数：指前因子和活化能。</a:t>
            </a:r>
            <a:endParaRPr lang="en-US" altLang="zh-CN" dirty="0">
              <a:solidFill>
                <a:schemeClr val="tx1"/>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1"/>
                </a:solidFill>
                <a:latin typeface="微软雅黑" panose="020B0503020204020204" pitchFamily="34" charset="-122"/>
                <a:ea typeface="微软雅黑" panose="020B0503020204020204" pitchFamily="34" charset="-122"/>
              </a:rPr>
              <a:t>2</a:t>
            </a:r>
            <a:r>
              <a:rPr lang="zh-CN" altLang="en-US" dirty="0">
                <a:solidFill>
                  <a:schemeClr val="tx1"/>
                </a:solidFill>
                <a:latin typeface="微软雅黑" panose="020B0503020204020204" pitchFamily="34" charset="-122"/>
                <a:ea typeface="微软雅黑" panose="020B0503020204020204" pitchFamily="34" charset="-122"/>
              </a:rPr>
              <a:t>、使用</a:t>
            </a:r>
            <a:r>
              <a:rPr lang="en-US" altLang="zh-CN" dirty="0" err="1">
                <a:solidFill>
                  <a:schemeClr val="tx1"/>
                </a:solidFill>
                <a:latin typeface="微软雅黑" panose="020B0503020204020204" pitchFamily="34" charset="-122"/>
                <a:ea typeface="微软雅黑" panose="020B0503020204020204" pitchFamily="34" charset="-122"/>
              </a:rPr>
              <a:t>pos+ele</a:t>
            </a:r>
            <a:r>
              <a:rPr lang="zh-CN" altLang="en-US" dirty="0">
                <a:solidFill>
                  <a:schemeClr val="tx1"/>
                </a:solidFill>
                <a:latin typeface="微软雅黑" panose="020B0503020204020204" pitchFamily="34" charset="-122"/>
                <a:ea typeface="微软雅黑" panose="020B0503020204020204" pitchFamily="34" charset="-122"/>
              </a:rPr>
              <a:t>和</a:t>
            </a:r>
            <a:r>
              <a:rPr lang="en-US" altLang="zh-CN" dirty="0" err="1">
                <a:solidFill>
                  <a:schemeClr val="tx1"/>
                </a:solidFill>
                <a:latin typeface="微软雅黑" panose="020B0503020204020204" pitchFamily="34" charset="-122"/>
                <a:ea typeface="微软雅黑" panose="020B0503020204020204" pitchFamily="34" charset="-122"/>
              </a:rPr>
              <a:t>neg+ele</a:t>
            </a:r>
            <a:r>
              <a:rPr lang="zh-CN" altLang="en-US" dirty="0">
                <a:solidFill>
                  <a:schemeClr val="tx1"/>
                </a:solidFill>
                <a:latin typeface="微软雅黑" panose="020B0503020204020204" pitchFamily="34" charset="-122"/>
                <a:ea typeface="微软雅黑" panose="020B0503020204020204" pitchFamily="34" charset="-122"/>
              </a:rPr>
              <a:t>的动力学拟合参数作为初始猜测，通过最小二乘法拟合实验数据获得反应机理函数。</a:t>
            </a:r>
          </a:p>
        </p:txBody>
      </p:sp>
      <p:grpSp>
        <p:nvGrpSpPr>
          <p:cNvPr id="17" name="组合 16">
            <a:extLst>
              <a:ext uri="{FF2B5EF4-FFF2-40B4-BE49-F238E27FC236}">
                <a16:creationId xmlns:a16="http://schemas.microsoft.com/office/drawing/2014/main" id="{077EE142-580C-1E59-094B-BF3D22297E1A}"/>
              </a:ext>
            </a:extLst>
          </p:cNvPr>
          <p:cNvGrpSpPr/>
          <p:nvPr/>
        </p:nvGrpSpPr>
        <p:grpSpPr>
          <a:xfrm>
            <a:off x="86438" y="480356"/>
            <a:ext cx="7891291" cy="72000"/>
            <a:chOff x="247135" y="747537"/>
            <a:chExt cx="7745928" cy="45719"/>
          </a:xfrm>
          <a:solidFill>
            <a:srgbClr val="0061A5"/>
          </a:solidFill>
        </p:grpSpPr>
        <p:cxnSp>
          <p:nvCxnSpPr>
            <p:cNvPr id="18" name="直接连接符 17">
              <a:extLst>
                <a:ext uri="{FF2B5EF4-FFF2-40B4-BE49-F238E27FC236}">
                  <a16:creationId xmlns:a16="http://schemas.microsoft.com/office/drawing/2014/main" id="{4748233C-1CE9-F8E4-3C72-83B90CEAD31F}"/>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5286E07D-711A-FDC2-4B1B-8670F27FC9A7}"/>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a:extLst>
              <a:ext uri="{FF2B5EF4-FFF2-40B4-BE49-F238E27FC236}">
                <a16:creationId xmlns:a16="http://schemas.microsoft.com/office/drawing/2014/main" id="{D002C136-E85F-6837-841E-9BC77CCCAD4B}"/>
              </a:ext>
            </a:extLst>
          </p:cNvPr>
          <p:cNvPicPr>
            <a:picLocks noChangeAspect="1"/>
          </p:cNvPicPr>
          <p:nvPr/>
        </p:nvPicPr>
        <p:blipFill>
          <a:blip r:embed="rId2"/>
          <a:stretch>
            <a:fillRect/>
          </a:stretch>
        </p:blipFill>
        <p:spPr>
          <a:xfrm>
            <a:off x="8595601" y="2404"/>
            <a:ext cx="3600000" cy="588945"/>
          </a:xfrm>
          <a:prstGeom prst="rect">
            <a:avLst/>
          </a:prstGeom>
        </p:spPr>
      </p:pic>
      <p:pic>
        <p:nvPicPr>
          <p:cNvPr id="4" name="图片 3">
            <a:extLst>
              <a:ext uri="{FF2B5EF4-FFF2-40B4-BE49-F238E27FC236}">
                <a16:creationId xmlns:a16="http://schemas.microsoft.com/office/drawing/2014/main" id="{00592928-0719-2374-912B-33C3C6F851B8}"/>
              </a:ext>
            </a:extLst>
          </p:cNvPr>
          <p:cNvPicPr>
            <a:picLocks noChangeAspect="1"/>
          </p:cNvPicPr>
          <p:nvPr/>
        </p:nvPicPr>
        <p:blipFill>
          <a:blip r:embed="rId3"/>
          <a:stretch>
            <a:fillRect/>
          </a:stretch>
        </p:blipFill>
        <p:spPr>
          <a:xfrm>
            <a:off x="6328161" y="2125886"/>
            <a:ext cx="5564514" cy="4265717"/>
          </a:xfrm>
          <a:prstGeom prst="rect">
            <a:avLst/>
          </a:prstGeom>
        </p:spPr>
      </p:pic>
      <p:pic>
        <p:nvPicPr>
          <p:cNvPr id="9" name="图片 8">
            <a:extLst>
              <a:ext uri="{FF2B5EF4-FFF2-40B4-BE49-F238E27FC236}">
                <a16:creationId xmlns:a16="http://schemas.microsoft.com/office/drawing/2014/main" id="{BBBBF8B0-49DE-3C1D-12B0-F17E2EC3879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141" r="2433" b="-1"/>
          <a:stretch/>
        </p:blipFill>
        <p:spPr>
          <a:xfrm>
            <a:off x="643157" y="2195654"/>
            <a:ext cx="5251653" cy="4077389"/>
          </a:xfrm>
          <a:prstGeom prst="rect">
            <a:avLst/>
          </a:prstGeom>
          <a:ln>
            <a:solidFill>
              <a:schemeClr val="bg1">
                <a:lumMod val="50000"/>
              </a:schemeClr>
            </a:solidFill>
            <a:prstDash val="lgDash"/>
          </a:ln>
        </p:spPr>
      </p:pic>
      <p:sp>
        <p:nvSpPr>
          <p:cNvPr id="10" name="文本框 9">
            <a:extLst>
              <a:ext uri="{FF2B5EF4-FFF2-40B4-BE49-F238E27FC236}">
                <a16:creationId xmlns:a16="http://schemas.microsoft.com/office/drawing/2014/main" id="{6EA15E41-28F6-56C6-57D8-BC6AB0AB4DF9}"/>
              </a:ext>
            </a:extLst>
          </p:cNvPr>
          <p:cNvSpPr txBox="1"/>
          <p:nvPr/>
        </p:nvSpPr>
        <p:spPr>
          <a:xfrm>
            <a:off x="623865" y="6377644"/>
            <a:ext cx="5346851" cy="338554"/>
          </a:xfrm>
          <a:prstGeom prst="rect">
            <a:avLst/>
          </a:prstGeom>
          <a:solidFill>
            <a:srgbClr val="1F4E79"/>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不同升温速率下</a:t>
            </a:r>
            <a:r>
              <a:rPr lang="en-US" altLang="zh-CN" sz="1600" dirty="0">
                <a:solidFill>
                  <a:schemeClr val="bg1"/>
                </a:solidFill>
                <a:latin typeface="微软雅黑" panose="020B0503020204020204" pitchFamily="34" charset="-122"/>
                <a:ea typeface="微软雅黑" panose="020B0503020204020204" pitchFamily="34" charset="-122"/>
              </a:rPr>
              <a:t>DSC</a:t>
            </a:r>
            <a:r>
              <a:rPr lang="zh-CN" altLang="en-US" sz="1600" dirty="0">
                <a:solidFill>
                  <a:schemeClr val="bg1"/>
                </a:solidFill>
                <a:latin typeface="微软雅黑" panose="020B0503020204020204" pitchFamily="34" charset="-122"/>
                <a:ea typeface="微软雅黑" panose="020B0503020204020204" pitchFamily="34" charset="-122"/>
              </a:rPr>
              <a:t>实验结果图和动力学参数线性拟合图</a:t>
            </a:r>
          </a:p>
        </p:txBody>
      </p:sp>
    </p:spTree>
    <p:extLst>
      <p:ext uri="{BB962C8B-B14F-4D97-AF65-F5344CB8AC3E}">
        <p14:creationId xmlns:p14="http://schemas.microsoft.com/office/powerpoint/2010/main" val="1558991124"/>
      </p:ext>
    </p:extLst>
  </p:cSld>
  <p:clrMapOvr>
    <a:masterClrMapping/>
  </p:clrMapOvr>
  <p:transition advTm="5616"/>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1353738"/>
          </a:xfrm>
          <a:prstGeom prst="rect">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4CA0"/>
              </a:solidFill>
            </a:endParaRPr>
          </a:p>
        </p:txBody>
      </p:sp>
      <p:pic>
        <p:nvPicPr>
          <p:cNvPr id="11" name="Picture 2" descr="https://gradschool.ustc.edu.cn/static/img/logo.png"/>
          <p:cNvPicPr>
            <a:picLocks noChangeAspect="1" noChangeArrowheads="1"/>
          </p:cNvPicPr>
          <p:nvPr/>
        </p:nvPicPr>
        <p:blipFill rotWithShape="1">
          <a:blip r:embed="rId3">
            <a:extLst>
              <a:ext uri="{28A0092B-C50C-407E-A947-70E740481C1C}">
                <a14:useLocalDpi xmlns:a14="http://schemas.microsoft.com/office/drawing/2010/main" val="0"/>
              </a:ext>
            </a:extLst>
          </a:blip>
          <a:srcRect r="39868"/>
          <a:stretch/>
        </p:blipFill>
        <p:spPr bwMode="auto">
          <a:xfrm>
            <a:off x="224089" y="257175"/>
            <a:ext cx="4123821" cy="723900"/>
          </a:xfrm>
          <a:prstGeom prst="rect">
            <a:avLst/>
          </a:prstGeom>
          <a:noFill/>
          <a:extLst>
            <a:ext uri="{909E8E84-426E-40DD-AFC4-6F175D3DCCD1}">
              <a14:hiddenFill xmlns:a14="http://schemas.microsoft.com/office/drawing/2010/main">
                <a:solidFill>
                  <a:srgbClr val="FFFFFF"/>
                </a:solidFill>
              </a14:hiddenFill>
            </a:ext>
          </a:extLst>
        </p:spPr>
      </p:pic>
      <p:sp>
        <p:nvSpPr>
          <p:cNvPr id="19" name="文本框 33"/>
          <p:cNvSpPr txBox="1"/>
          <p:nvPr/>
        </p:nvSpPr>
        <p:spPr>
          <a:xfrm>
            <a:off x="1359755" y="2224096"/>
            <a:ext cx="2280945" cy="646331"/>
          </a:xfrm>
          <a:prstGeom prst="rect">
            <a:avLst/>
          </a:prstGeom>
          <a:noFill/>
        </p:spPr>
        <p:txBody>
          <a:bodyPr wrap="square">
            <a:spAutoFit/>
          </a:bodyPr>
          <a:lstStyle/>
          <a:p>
            <a:pPr>
              <a:defRPr/>
            </a:pPr>
            <a:r>
              <a:rPr lang="en-US" altLang="zh-CN" sz="3600" b="1" dirty="0">
                <a:solidFill>
                  <a:schemeClr val="bg1">
                    <a:lumMod val="65000"/>
                  </a:schemeClr>
                </a:solidFill>
                <a:latin typeface="华文楷体" panose="02010600040101010101" pitchFamily="2" charset="-122"/>
                <a:ea typeface="华文楷体" panose="02010600040101010101" pitchFamily="2" charset="-122"/>
              </a:rPr>
              <a:t>OUTLINE</a:t>
            </a:r>
            <a:endParaRPr lang="zh-CN" altLang="en-US" sz="3600" b="1" dirty="0">
              <a:solidFill>
                <a:schemeClr val="bg1">
                  <a:lumMod val="65000"/>
                </a:schemeClr>
              </a:solidFill>
              <a:latin typeface="华文楷体" panose="02010600040101010101" pitchFamily="2" charset="-122"/>
              <a:ea typeface="华文楷体" panose="02010600040101010101" pitchFamily="2" charset="-122"/>
            </a:endParaRPr>
          </a:p>
        </p:txBody>
      </p:sp>
      <p:sp>
        <p:nvSpPr>
          <p:cNvPr id="20" name="文本框 16"/>
          <p:cNvSpPr txBox="1">
            <a:spLocks noChangeArrowheads="1"/>
          </p:cNvSpPr>
          <p:nvPr/>
        </p:nvSpPr>
        <p:spPr bwMode="auto">
          <a:xfrm>
            <a:off x="4159975" y="2160428"/>
            <a:ext cx="394660" cy="523220"/>
          </a:xfrm>
          <a:prstGeom prst="rect">
            <a:avLst/>
          </a:prstGeom>
          <a:noFill/>
          <a:ln w="9525">
            <a:noFill/>
            <a:miter lim="800000"/>
            <a:headEnd/>
            <a:tailEnd/>
          </a:ln>
        </p:spPr>
        <p:txBody>
          <a:bodyPr wrap="none">
            <a:spAutoFit/>
          </a:bodyPr>
          <a:lstStyle/>
          <a:p>
            <a:pPr algn="ctr"/>
            <a:r>
              <a:rPr lang="en-US" altLang="zh-CN" sz="2800" dirty="0">
                <a:solidFill>
                  <a:schemeClr val="bg2">
                    <a:lumMod val="75000"/>
                  </a:schemeClr>
                </a:solidFill>
                <a:latin typeface="微软雅黑" panose="020B0503020204020204" pitchFamily="34" charset="-122"/>
                <a:ea typeface="微软雅黑" panose="020B0503020204020204" pitchFamily="34" charset="-122"/>
                <a:cs typeface="华文楷体"/>
              </a:rPr>
              <a:t>1</a:t>
            </a:r>
            <a:endParaRPr lang="zh-CN" altLang="en-US" sz="2800" dirty="0">
              <a:solidFill>
                <a:schemeClr val="bg2">
                  <a:lumMod val="75000"/>
                </a:schemeClr>
              </a:solidFill>
              <a:latin typeface="微软雅黑" panose="020B0503020204020204" pitchFamily="34" charset="-122"/>
              <a:ea typeface="微软雅黑" panose="020B0503020204020204" pitchFamily="34" charset="-122"/>
              <a:cs typeface="华文楷体"/>
            </a:endParaRPr>
          </a:p>
        </p:txBody>
      </p:sp>
      <p:sp>
        <p:nvSpPr>
          <p:cNvPr id="23" name="文本框 20"/>
          <p:cNvSpPr txBox="1">
            <a:spLocks noChangeArrowheads="1"/>
          </p:cNvSpPr>
          <p:nvPr/>
        </p:nvSpPr>
        <p:spPr bwMode="auto">
          <a:xfrm>
            <a:off x="4159975" y="3360998"/>
            <a:ext cx="394660" cy="523220"/>
          </a:xfrm>
          <a:prstGeom prst="rect">
            <a:avLst/>
          </a:prstGeom>
          <a:noFill/>
          <a:ln w="9525">
            <a:noFill/>
            <a:miter lim="800000"/>
            <a:headEnd/>
            <a:tailEnd/>
          </a:ln>
        </p:spPr>
        <p:txBody>
          <a:bodyPr wrap="none">
            <a:spAutoFit/>
          </a:bodyPr>
          <a:lstStyle/>
          <a:p>
            <a:pPr algn="ctr"/>
            <a:r>
              <a:rPr lang="en-US" altLang="zh-CN" sz="2800" dirty="0">
                <a:latin typeface="微软雅黑" panose="020B0503020204020204" pitchFamily="34" charset="-122"/>
                <a:ea typeface="微软雅黑" panose="020B0503020204020204" pitchFamily="34" charset="-122"/>
                <a:cs typeface="华文楷体"/>
              </a:rPr>
              <a:t>2</a:t>
            </a:r>
            <a:endParaRPr lang="zh-CN" altLang="en-US" sz="2800" dirty="0">
              <a:latin typeface="微软雅黑" panose="020B0503020204020204" pitchFamily="34" charset="-122"/>
              <a:ea typeface="微软雅黑" panose="020B0503020204020204" pitchFamily="34" charset="-122"/>
              <a:cs typeface="华文楷体"/>
            </a:endParaRPr>
          </a:p>
        </p:txBody>
      </p:sp>
      <p:sp>
        <p:nvSpPr>
          <p:cNvPr id="27" name="文本框 45"/>
          <p:cNvSpPr txBox="1"/>
          <p:nvPr/>
        </p:nvSpPr>
        <p:spPr>
          <a:xfrm>
            <a:off x="4640394" y="2160428"/>
            <a:ext cx="5211683" cy="523220"/>
          </a:xfrm>
          <a:prstGeom prst="rect">
            <a:avLst/>
          </a:prstGeom>
          <a:noFill/>
        </p:spPr>
        <p:txBody>
          <a:bodyPr wrap="non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latin typeface="微软雅黑" panose="020B0503020204020204" pitchFamily="34" charset="-122"/>
                <a:ea typeface="微软雅黑" panose="020B0503020204020204" pitchFamily="34" charset="-122"/>
              </a:rPr>
              <a:t>电池材料热稳定性及动力学分析</a:t>
            </a:r>
          </a:p>
        </p:txBody>
      </p:sp>
      <p:cxnSp>
        <p:nvCxnSpPr>
          <p:cNvPr id="29" name="直接连接符 28"/>
          <p:cNvCxnSpPr/>
          <p:nvPr/>
        </p:nvCxnSpPr>
        <p:spPr>
          <a:xfrm>
            <a:off x="3916591" y="1985373"/>
            <a:ext cx="0" cy="347406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33350" y="6288598"/>
            <a:ext cx="539115" cy="432879"/>
          </a:xfrm>
          <a:prstGeom prst="rect">
            <a:avLst/>
          </a:prstGeom>
          <a:solidFill>
            <a:srgbClr val="004B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63134" y="6647375"/>
            <a:ext cx="4344052" cy="83628"/>
          </a:xfrm>
          <a:prstGeom prst="roundRect">
            <a:avLst/>
          </a:prstGeom>
          <a:gradFill flip="none" rotWithShape="1">
            <a:gsLst>
              <a:gs pos="100000">
                <a:srgbClr val="0061A5"/>
              </a:gs>
              <a:gs pos="31000">
                <a:srgbClr val="004B7D">
                  <a:tint val="23500"/>
                  <a:satMod val="160000"/>
                </a:srgbClr>
              </a:gs>
            </a:gsLst>
            <a:path path="circle">
              <a:fillToRect l="100000" t="100000"/>
            </a:path>
            <a:tileRect r="-100000" b="-10000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3"/>
          <p:cNvSpPr>
            <a:spLocks noGrp="1"/>
          </p:cNvSpPr>
          <p:nvPr>
            <p:ph type="sldNum" sz="quarter" idx="12"/>
          </p:nvPr>
        </p:nvSpPr>
        <p:spPr>
          <a:xfrm>
            <a:off x="9325494" y="6356352"/>
            <a:ext cx="2743200" cy="365125"/>
          </a:xfrm>
          <a:prstGeom prst="rect">
            <a:avLst/>
          </a:prstGeom>
        </p:spPr>
        <p:txBody>
          <a:bodyPr/>
          <a:lstStyle/>
          <a:p>
            <a:fld id="{7D9BB5D0-35E4-459D-AEF3-FE4D7C45CC19}" type="slidenum">
              <a:rPr lang="zh-CN" altLang="en-US" smtClean="0"/>
              <a:t>7</a:t>
            </a:fld>
            <a:endParaRPr lang="zh-CN" altLang="en-US" dirty="0"/>
          </a:p>
        </p:txBody>
      </p:sp>
      <p:sp>
        <p:nvSpPr>
          <p:cNvPr id="15" name="文本框 20"/>
          <p:cNvSpPr txBox="1">
            <a:spLocks noChangeArrowheads="1"/>
          </p:cNvSpPr>
          <p:nvPr/>
        </p:nvSpPr>
        <p:spPr bwMode="auto">
          <a:xfrm>
            <a:off x="4159975" y="4489305"/>
            <a:ext cx="394660" cy="523220"/>
          </a:xfrm>
          <a:prstGeom prst="rect">
            <a:avLst/>
          </a:prstGeom>
          <a:noFill/>
          <a:ln w="9525">
            <a:noFill/>
            <a:miter lim="800000"/>
            <a:headEnd/>
            <a:tailEnd/>
          </a:ln>
        </p:spPr>
        <p:txBody>
          <a:bodyPr wrap="none">
            <a:spAutoFit/>
          </a:bodyPr>
          <a:lstStyle/>
          <a:p>
            <a:pPr algn="ctr"/>
            <a:r>
              <a:rPr lang="en-US" altLang="zh-CN" sz="2800" dirty="0">
                <a:solidFill>
                  <a:schemeClr val="bg2">
                    <a:lumMod val="75000"/>
                  </a:schemeClr>
                </a:solidFill>
                <a:latin typeface="微软雅黑" panose="020B0503020204020204" pitchFamily="34" charset="-122"/>
                <a:ea typeface="微软雅黑" panose="020B0503020204020204" pitchFamily="34" charset="-122"/>
                <a:cs typeface="华文楷体"/>
              </a:rPr>
              <a:t>3</a:t>
            </a:r>
            <a:endParaRPr lang="zh-CN" altLang="en-US" sz="2800" dirty="0">
              <a:solidFill>
                <a:schemeClr val="bg2">
                  <a:lumMod val="75000"/>
                </a:schemeClr>
              </a:solidFill>
              <a:latin typeface="微软雅黑" panose="020B0503020204020204" pitchFamily="34" charset="-122"/>
              <a:ea typeface="微软雅黑" panose="020B0503020204020204" pitchFamily="34" charset="-122"/>
              <a:cs typeface="华文楷体"/>
            </a:endParaRPr>
          </a:p>
        </p:txBody>
      </p:sp>
      <p:sp>
        <p:nvSpPr>
          <p:cNvPr id="21" name="文本框 45"/>
          <p:cNvSpPr txBox="1"/>
          <p:nvPr/>
        </p:nvSpPr>
        <p:spPr>
          <a:xfrm>
            <a:off x="4640394" y="3360998"/>
            <a:ext cx="6703881" cy="523220"/>
          </a:xfrm>
          <a:prstGeom prst="rect">
            <a:avLst/>
          </a:prstGeom>
          <a:noFill/>
        </p:spPr>
        <p:txBody>
          <a:bodyPr wrap="squar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solidFill>
                  <a:schemeClr val="tx1"/>
                </a:solidFill>
                <a:latin typeface="微软雅黑" panose="020B0503020204020204" pitchFamily="34" charset="-122"/>
                <a:ea typeface="微软雅黑" panose="020B0503020204020204" pitchFamily="34" charset="-122"/>
              </a:rPr>
              <a:t>热失控模型构建及分析</a:t>
            </a:r>
            <a:endParaRPr lang="en-US" altLang="zh-CN" sz="2800" dirty="0">
              <a:solidFill>
                <a:schemeClr val="tx1"/>
              </a:solidFill>
              <a:latin typeface="微软雅黑" panose="020B0503020204020204" pitchFamily="34" charset="-122"/>
              <a:ea typeface="微软雅黑" panose="020B0503020204020204" pitchFamily="34" charset="-122"/>
            </a:endParaRPr>
          </a:p>
        </p:txBody>
      </p:sp>
      <p:sp>
        <p:nvSpPr>
          <p:cNvPr id="16" name="文本框 45"/>
          <p:cNvSpPr txBox="1"/>
          <p:nvPr/>
        </p:nvSpPr>
        <p:spPr>
          <a:xfrm>
            <a:off x="4640393" y="4496251"/>
            <a:ext cx="6703881" cy="523220"/>
          </a:xfrm>
          <a:prstGeom prst="rect">
            <a:avLst/>
          </a:prstGeom>
          <a:noFill/>
        </p:spPr>
        <p:txBody>
          <a:bodyPr wrap="square">
            <a:spAutoFit/>
          </a:bodyPr>
          <a:lstStyle>
            <a:defPPr>
              <a:defRPr lang="zh-CN"/>
            </a:defPPr>
            <a:lvl1pPr>
              <a:defRPr sz="2000" b="1">
                <a:solidFill>
                  <a:schemeClr val="bg2">
                    <a:lumMod val="75000"/>
                  </a:schemeClr>
                </a:solidFill>
                <a:ea typeface="华文楷体" panose="02010600040101010101" pitchFamily="2" charset="-122"/>
              </a:defRPr>
            </a:lvl1pPr>
          </a:lstStyle>
          <a:p>
            <a:r>
              <a:rPr lang="zh-CN" altLang="en-US" sz="2800" dirty="0">
                <a:latin typeface="微软雅黑" panose="020B0503020204020204" pitchFamily="34" charset="-122"/>
                <a:ea typeface="微软雅黑" panose="020B0503020204020204" pitchFamily="34" charset="-122"/>
              </a:rPr>
              <a:t>总结与展望</a:t>
            </a:r>
            <a:endParaRPr lang="en-US" altLang="zh-CN"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3604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D9BB5D0-35E4-459D-AEF3-FE4D7C45CC19}" type="slidenum">
              <a:rPr lang="zh-CN" altLang="en-US" smtClean="0"/>
              <a:pPr/>
              <a:t>8</a:t>
            </a:fld>
            <a:endParaRPr lang="zh-CN" altLang="en-US" dirty="0"/>
          </a:p>
        </p:txBody>
      </p:sp>
      <p:sp>
        <p:nvSpPr>
          <p:cNvPr id="7" name="矩形 6"/>
          <p:cNvSpPr/>
          <p:nvPr/>
        </p:nvSpPr>
        <p:spPr>
          <a:xfrm>
            <a:off x="546031" y="4532854"/>
            <a:ext cx="3790579" cy="1606356"/>
          </a:xfrm>
          <a:prstGeom prst="rect">
            <a:avLst/>
          </a:prstGeom>
          <a:noFill/>
          <a:ln w="285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假设热失控过程中电池的密度与比热容不变；</a:t>
            </a:r>
            <a:endParaRPr lang="en-US" altLang="zh-CN"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内部热源及动力学参数通过</a:t>
            </a:r>
            <a:r>
              <a:rPr lang="en-US" altLang="zh-CN" dirty="0">
                <a:solidFill>
                  <a:schemeClr val="tx1"/>
                </a:solidFill>
                <a:latin typeface="微软雅黑" panose="020B0503020204020204" pitchFamily="34" charset="-122"/>
                <a:ea typeface="微软雅黑" panose="020B0503020204020204" pitchFamily="34" charset="-122"/>
              </a:rPr>
              <a:t>DSC</a:t>
            </a:r>
            <a:r>
              <a:rPr lang="zh-CN" altLang="en-US" dirty="0">
                <a:solidFill>
                  <a:schemeClr val="tx1"/>
                </a:solidFill>
                <a:latin typeface="微软雅黑" panose="020B0503020204020204" pitchFamily="34" charset="-122"/>
                <a:ea typeface="微软雅黑" panose="020B0503020204020204" pitchFamily="34" charset="-122"/>
              </a:rPr>
              <a:t>实验确定：</a:t>
            </a:r>
            <a:endParaRPr lang="en-US" altLang="zh-CN" dirty="0">
              <a:solidFill>
                <a:schemeClr val="tx1"/>
              </a:solidFill>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A11CDC26-6447-4794-9AFA-06F5CD2FFE5A}"/>
              </a:ext>
            </a:extLst>
          </p:cNvPr>
          <p:cNvSpPr txBox="1"/>
          <p:nvPr/>
        </p:nvSpPr>
        <p:spPr>
          <a:xfrm>
            <a:off x="135592" y="732381"/>
            <a:ext cx="2979083" cy="381258"/>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热失控模型建立</a:t>
            </a:r>
            <a:endParaRPr lang="en-US" altLang="zh-CN" sz="1600" b="1" dirty="0">
              <a:latin typeface="微软雅黑" panose="020B0503020204020204" pitchFamily="34" charset="-122"/>
              <a:ea typeface="微软雅黑" panose="020B0503020204020204" pitchFamily="34" charset="-122"/>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3557055333"/>
              </p:ext>
            </p:extLst>
          </p:nvPr>
        </p:nvGraphicFramePr>
        <p:xfrm>
          <a:off x="1779282" y="1321911"/>
          <a:ext cx="2238375" cy="596900"/>
        </p:xfrm>
        <a:graphic>
          <a:graphicData uri="http://schemas.openxmlformats.org/presentationml/2006/ole">
            <mc:AlternateContent xmlns:mc="http://schemas.openxmlformats.org/markup-compatibility/2006">
              <mc:Choice xmlns:v="urn:schemas-microsoft-com:vml" Requires="v">
                <p:oleObj name="Equation" r:id="rId2" imgW="2239007" imgH="597621" progId="Equation.DSMT4">
                  <p:embed/>
                </p:oleObj>
              </mc:Choice>
              <mc:Fallback>
                <p:oleObj name="Equation" r:id="rId2" imgW="2239007" imgH="597621" progId="Equation.DSMT4">
                  <p:embed/>
                  <p:pic>
                    <p:nvPicPr>
                      <p:cNvPr id="2" name="对象 1"/>
                      <p:cNvPicPr/>
                      <p:nvPr/>
                    </p:nvPicPr>
                    <p:blipFill>
                      <a:blip r:embed="rId3"/>
                      <a:stretch>
                        <a:fillRect/>
                      </a:stretch>
                    </p:blipFill>
                    <p:spPr>
                      <a:xfrm>
                        <a:off x="1779282" y="1321911"/>
                        <a:ext cx="2238375" cy="5969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1" name="文本框 10"/>
              <p:cNvSpPr txBox="1"/>
              <p:nvPr/>
            </p:nvSpPr>
            <p:spPr>
              <a:xfrm>
                <a:off x="1200207" y="5939365"/>
                <a:ext cx="2932167" cy="5517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600" i="1" smtClean="0">
                              <a:latin typeface="Cambria Math" panose="02040503050406030204" pitchFamily="18" charset="0"/>
                            </a:rPr>
                          </m:ctrlPr>
                        </m:sSubPr>
                        <m:e>
                          <m:r>
                            <a:rPr lang="en-US" altLang="zh-CN" sz="1600" b="0" i="1" smtClean="0">
                              <a:latin typeface="Cambria Math" panose="02040503050406030204" pitchFamily="18" charset="0"/>
                            </a:rPr>
                            <m:t>𝑅</m:t>
                          </m:r>
                        </m:e>
                        <m:sub>
                          <m:r>
                            <a:rPr lang="en-US" altLang="zh-CN" sz="1600" b="0" i="1" smtClean="0">
                              <a:latin typeface="Cambria Math" panose="02040503050406030204" pitchFamily="18" charset="0"/>
                            </a:rPr>
                            <m:t>𝑖</m:t>
                          </m:r>
                        </m:sub>
                      </m:sSub>
                      <m:r>
                        <a:rPr lang="en-US" altLang="zh-CN" sz="1600" b="0" i="1" smtClean="0">
                          <a:latin typeface="Cambria Math" panose="02040503050406030204" pitchFamily="18" charset="0"/>
                        </a:rPr>
                        <m:t>=</m:t>
                      </m:r>
                      <m:sSub>
                        <m:sSubPr>
                          <m:ctrlPr>
                            <a:rPr lang="en-US" altLang="zh-CN" sz="1600" b="0" i="1" smtClean="0">
                              <a:latin typeface="Cambria Math" panose="02040503050406030204" pitchFamily="18" charset="0"/>
                            </a:rPr>
                          </m:ctrlPr>
                        </m:sSubPr>
                        <m:e>
                          <m:r>
                            <a:rPr lang="en-US" altLang="zh-CN" sz="1600" b="0" i="1" smtClean="0">
                              <a:latin typeface="Cambria Math" panose="02040503050406030204" pitchFamily="18" charset="0"/>
                            </a:rPr>
                            <m:t>𝐴</m:t>
                          </m:r>
                        </m:e>
                        <m:sub>
                          <m:r>
                            <a:rPr lang="en-US" altLang="zh-CN" sz="1600" b="0" i="1" smtClean="0">
                              <a:latin typeface="Cambria Math" panose="02040503050406030204" pitchFamily="18" charset="0"/>
                            </a:rPr>
                            <m:t>𝑖</m:t>
                          </m:r>
                        </m:sub>
                      </m:sSub>
                      <m:r>
                        <m:rPr>
                          <m:sty m:val="p"/>
                        </m:rPr>
                        <a:rPr lang="en-US" altLang="zh-CN" sz="1600" b="0" i="0" smtClean="0">
                          <a:latin typeface="Cambria Math" panose="02040503050406030204" pitchFamily="18" charset="0"/>
                        </a:rPr>
                        <m:t>exp</m:t>
                      </m:r>
                      <m:r>
                        <a:rPr lang="en-US" altLang="zh-CN" sz="1600" b="0" i="1" smtClean="0">
                          <a:latin typeface="Cambria Math" panose="02040503050406030204" pitchFamily="18" charset="0"/>
                        </a:rPr>
                        <m:t>⁡(−</m:t>
                      </m:r>
                      <m:f>
                        <m:fPr>
                          <m:ctrlPr>
                            <a:rPr lang="en-US" altLang="zh-CN" sz="1600" b="0" i="1" smtClean="0">
                              <a:latin typeface="Cambria Math" panose="02040503050406030204" pitchFamily="18" charset="0"/>
                            </a:rPr>
                          </m:ctrlPr>
                        </m:fPr>
                        <m:num>
                          <m:sSub>
                            <m:sSubPr>
                              <m:ctrlPr>
                                <a:rPr lang="en-US" altLang="zh-CN" sz="1600" b="0" i="1" smtClean="0">
                                  <a:latin typeface="Cambria Math" panose="02040503050406030204" pitchFamily="18" charset="0"/>
                                </a:rPr>
                              </m:ctrlPr>
                            </m:sSubPr>
                            <m:e>
                              <m:r>
                                <a:rPr lang="en-US" altLang="zh-CN" sz="1600" b="0" i="1" smtClean="0">
                                  <a:latin typeface="Cambria Math" panose="02040503050406030204" pitchFamily="18" charset="0"/>
                                </a:rPr>
                                <m:t>𝐸</m:t>
                              </m:r>
                            </m:e>
                            <m:sub>
                              <m:r>
                                <a:rPr lang="en-US" altLang="zh-CN" sz="1600" b="0" i="1" smtClean="0">
                                  <a:latin typeface="Cambria Math" panose="02040503050406030204" pitchFamily="18" charset="0"/>
                                </a:rPr>
                                <m:t>𝑎</m:t>
                              </m:r>
                              <m:r>
                                <a:rPr lang="en-US" altLang="zh-CN" sz="1600" b="0" i="1" smtClean="0">
                                  <a:latin typeface="Cambria Math" panose="02040503050406030204" pitchFamily="18" charset="0"/>
                                </a:rPr>
                                <m:t>,</m:t>
                              </m:r>
                              <m:r>
                                <a:rPr lang="en-US" altLang="zh-CN" sz="1600" b="0" i="1" smtClean="0">
                                  <a:latin typeface="Cambria Math" panose="02040503050406030204" pitchFamily="18" charset="0"/>
                                </a:rPr>
                                <m:t>𝑖</m:t>
                              </m:r>
                            </m:sub>
                          </m:sSub>
                        </m:num>
                        <m:den>
                          <m:r>
                            <a:rPr lang="en-US" altLang="zh-CN" sz="1600" b="0" i="1" smtClean="0">
                              <a:latin typeface="Cambria Math" panose="02040503050406030204" pitchFamily="18" charset="0"/>
                            </a:rPr>
                            <m:t>𝑅𝑇</m:t>
                          </m:r>
                        </m:den>
                      </m:f>
                      <m:r>
                        <a:rPr lang="en-US" altLang="zh-CN" sz="1600" b="0" i="1" smtClean="0">
                          <a:latin typeface="Cambria Math" panose="02040503050406030204" pitchFamily="18" charset="0"/>
                        </a:rPr>
                        <m:t>)</m:t>
                      </m:r>
                      <m:r>
                        <a:rPr lang="en-US" altLang="zh-CN" sz="1600" b="0" i="1" smtClean="0">
                          <a:latin typeface="Cambria Math" panose="02040503050406030204" pitchFamily="18" charset="0"/>
                          <a:ea typeface="Cambria Math" panose="02040503050406030204" pitchFamily="18" charset="0"/>
                        </a:rPr>
                        <m:t>∙</m:t>
                      </m:r>
                      <m:r>
                        <a:rPr lang="en-US" altLang="zh-CN" sz="1600" b="0" i="1" smtClean="0">
                          <a:latin typeface="Cambria Math" panose="02040503050406030204" pitchFamily="18" charset="0"/>
                          <a:ea typeface="Cambria Math" panose="02040503050406030204" pitchFamily="18" charset="0"/>
                        </a:rPr>
                        <m:t>𝑓</m:t>
                      </m:r>
                      <m:d>
                        <m:dPr>
                          <m:ctrlPr>
                            <a:rPr lang="en-US" altLang="zh-CN" sz="1600" b="0" i="1" smtClean="0">
                              <a:latin typeface="Cambria Math" panose="02040503050406030204" pitchFamily="18" charset="0"/>
                              <a:ea typeface="Cambria Math" panose="02040503050406030204" pitchFamily="18" charset="0"/>
                            </a:rPr>
                          </m:ctrlPr>
                        </m:dPr>
                        <m:e>
                          <m:r>
                            <a:rPr lang="en-US" altLang="zh-CN" sz="1600" b="0" i="1" smtClean="0">
                              <a:latin typeface="Cambria Math" panose="02040503050406030204" pitchFamily="18" charset="0"/>
                              <a:ea typeface="Cambria Math" panose="02040503050406030204" pitchFamily="18" charset="0"/>
                            </a:rPr>
                            <m:t>𝑐</m:t>
                          </m:r>
                        </m:e>
                      </m:d>
                    </m:oMath>
                  </m:oMathPara>
                </a14:m>
                <a:endParaRPr lang="zh-CN" altLang="en-US" sz="1600" dirty="0">
                  <a:latin typeface="微软雅黑" panose="020B0503020204020204" pitchFamily="34" charset="-122"/>
                  <a:ea typeface="微软雅黑" panose="020B0503020204020204" pitchFamily="34" charset="-122"/>
                </a:endParaRPr>
              </a:p>
            </p:txBody>
          </p:sp>
        </mc:Choice>
        <mc:Fallback xmlns="">
          <p:sp>
            <p:nvSpPr>
              <p:cNvPr id="11" name="文本框 10"/>
              <p:cNvSpPr txBox="1">
                <a:spLocks noRot="1" noChangeAspect="1" noMove="1" noResize="1" noEditPoints="1" noAdjustHandles="1" noChangeArrowheads="1" noChangeShapeType="1" noTextEdit="1"/>
              </p:cNvSpPr>
              <p:nvPr/>
            </p:nvSpPr>
            <p:spPr>
              <a:xfrm>
                <a:off x="1200207" y="5939365"/>
                <a:ext cx="2932167" cy="551754"/>
              </a:xfrm>
              <a:prstGeom prst="rect">
                <a:avLst/>
              </a:prstGeom>
              <a:blipFill>
                <a:blip r:embed="rId4"/>
                <a:stretch>
                  <a:fillRect/>
                </a:stretch>
              </a:blipFill>
            </p:spPr>
            <p:txBody>
              <a:bodyPr/>
              <a:lstStyle/>
              <a:p>
                <a:r>
                  <a:rPr lang="zh-CN" altLang="en-US">
                    <a:noFill/>
                  </a:rPr>
                  <a:t> </a:t>
                </a:r>
              </a:p>
            </p:txBody>
          </p:sp>
        </mc:Fallback>
      </mc:AlternateContent>
      <p:graphicFrame>
        <p:nvGraphicFramePr>
          <p:cNvPr id="12" name="对象 11"/>
          <p:cNvGraphicFramePr>
            <a:graphicFrameLocks noChangeAspect="1"/>
          </p:cNvGraphicFramePr>
          <p:nvPr>
            <p:extLst>
              <p:ext uri="{D42A27DB-BD31-4B8C-83A1-F6EECF244321}">
                <p14:modId xmlns:p14="http://schemas.microsoft.com/office/powerpoint/2010/main" val="3673699463"/>
              </p:ext>
            </p:extLst>
          </p:nvPr>
        </p:nvGraphicFramePr>
        <p:xfrm>
          <a:off x="1944882" y="6491119"/>
          <a:ext cx="901995" cy="289927"/>
        </p:xfrm>
        <a:graphic>
          <a:graphicData uri="http://schemas.openxmlformats.org/presentationml/2006/ole">
            <mc:AlternateContent xmlns:mc="http://schemas.openxmlformats.org/markup-compatibility/2006">
              <mc:Choice xmlns:v="urn:schemas-microsoft-com:vml" Requires="v">
                <p:oleObj name="Equation" r:id="rId5" imgW="711000" imgH="228600" progId="Equation.DSMT4">
                  <p:embed/>
                </p:oleObj>
              </mc:Choice>
              <mc:Fallback>
                <p:oleObj name="Equation" r:id="rId5" imgW="711000" imgH="228600" progId="Equation.DSMT4">
                  <p:embed/>
                  <p:pic>
                    <p:nvPicPr>
                      <p:cNvPr id="16" name="对象 15"/>
                      <p:cNvPicPr/>
                      <p:nvPr/>
                    </p:nvPicPr>
                    <p:blipFill>
                      <a:blip r:embed="rId6"/>
                      <a:stretch>
                        <a:fillRect/>
                      </a:stretch>
                    </p:blipFill>
                    <p:spPr>
                      <a:xfrm>
                        <a:off x="1944882" y="6491119"/>
                        <a:ext cx="901995" cy="289927"/>
                      </a:xfrm>
                      <a:prstGeom prst="rect">
                        <a:avLst/>
                      </a:prstGeom>
                    </p:spPr>
                  </p:pic>
                </p:oleObj>
              </mc:Fallback>
            </mc:AlternateContent>
          </a:graphicData>
        </a:graphic>
      </p:graphicFrame>
      <p:sp>
        <p:nvSpPr>
          <p:cNvPr id="18" name="文本框 17">
            <a:extLst>
              <a:ext uri="{FF2B5EF4-FFF2-40B4-BE49-F238E27FC236}">
                <a16:creationId xmlns:a16="http://schemas.microsoft.com/office/drawing/2014/main" id="{0BDF59C3-C1A2-4BF9-9366-4E2B648A4F7D}"/>
              </a:ext>
            </a:extLst>
          </p:cNvPr>
          <p:cNvSpPr txBox="1"/>
          <p:nvPr/>
        </p:nvSpPr>
        <p:spPr>
          <a:xfrm>
            <a:off x="205443" y="7129"/>
            <a:ext cx="6311082"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 </a:t>
            </a:r>
            <a:r>
              <a:rPr lang="zh-CN" altLang="en-US" sz="2800" b="1" dirty="0">
                <a:latin typeface="微软雅黑" panose="020B0503020204020204" pitchFamily="34" charset="-122"/>
                <a:ea typeface="微软雅黑" panose="020B0503020204020204" pitchFamily="34" charset="-122"/>
              </a:rPr>
              <a:t>热失控模型构建及分析</a:t>
            </a:r>
          </a:p>
        </p:txBody>
      </p:sp>
      <p:sp>
        <p:nvSpPr>
          <p:cNvPr id="19" name="文本框 18"/>
          <p:cNvSpPr txBox="1"/>
          <p:nvPr/>
        </p:nvSpPr>
        <p:spPr>
          <a:xfrm>
            <a:off x="546031" y="1395204"/>
            <a:ext cx="1170432"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控制方程</a:t>
            </a:r>
          </a:p>
        </p:txBody>
      </p:sp>
      <p:sp>
        <p:nvSpPr>
          <p:cNvPr id="21" name="文本框 20"/>
          <p:cNvSpPr txBox="1"/>
          <p:nvPr/>
        </p:nvSpPr>
        <p:spPr>
          <a:xfrm>
            <a:off x="527743" y="1985859"/>
            <a:ext cx="1399032"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初边值条件</a:t>
            </a:r>
          </a:p>
        </p:txBody>
      </p:sp>
      <p:graphicFrame>
        <p:nvGraphicFramePr>
          <p:cNvPr id="22" name="对象 21"/>
          <p:cNvGraphicFramePr>
            <a:graphicFrameLocks noChangeAspect="1"/>
          </p:cNvGraphicFramePr>
          <p:nvPr>
            <p:extLst>
              <p:ext uri="{D42A27DB-BD31-4B8C-83A1-F6EECF244321}">
                <p14:modId xmlns:p14="http://schemas.microsoft.com/office/powerpoint/2010/main" val="3579728027"/>
              </p:ext>
            </p:extLst>
          </p:nvPr>
        </p:nvGraphicFramePr>
        <p:xfrm>
          <a:off x="1926775" y="1985859"/>
          <a:ext cx="1470104" cy="1176083"/>
        </p:xfrm>
        <a:graphic>
          <a:graphicData uri="http://schemas.openxmlformats.org/presentationml/2006/ole">
            <mc:AlternateContent xmlns:mc="http://schemas.openxmlformats.org/markup-compatibility/2006">
              <mc:Choice xmlns:v="urn:schemas-microsoft-com:vml" Requires="v">
                <p:oleObj name="Equation" r:id="rId7" imgW="1079280" imgH="863280" progId="Equation.DSMT4">
                  <p:embed/>
                </p:oleObj>
              </mc:Choice>
              <mc:Fallback>
                <p:oleObj name="Equation" r:id="rId7" imgW="1079280" imgH="863280" progId="Equation.DSMT4">
                  <p:embed/>
                  <p:pic>
                    <p:nvPicPr>
                      <p:cNvPr id="15" name="对象 14"/>
                      <p:cNvPicPr/>
                      <p:nvPr/>
                    </p:nvPicPr>
                    <p:blipFill>
                      <a:blip r:embed="rId8"/>
                      <a:stretch>
                        <a:fillRect/>
                      </a:stretch>
                    </p:blipFill>
                    <p:spPr>
                      <a:xfrm>
                        <a:off x="1926775" y="1985859"/>
                        <a:ext cx="1470104" cy="1176083"/>
                      </a:xfrm>
                      <a:prstGeom prst="rect">
                        <a:avLst/>
                      </a:prstGeom>
                    </p:spPr>
                  </p:pic>
                </p:oleObj>
              </mc:Fallback>
            </mc:AlternateContent>
          </a:graphicData>
        </a:graphic>
      </p:graphicFrame>
      <p:sp>
        <p:nvSpPr>
          <p:cNvPr id="23" name="矩形 22"/>
          <p:cNvSpPr/>
          <p:nvPr/>
        </p:nvSpPr>
        <p:spPr>
          <a:xfrm>
            <a:off x="546032" y="3448759"/>
            <a:ext cx="3790578" cy="989483"/>
          </a:xfrm>
          <a:prstGeom prst="rect">
            <a:avLst/>
          </a:prstGeom>
          <a:noFill/>
          <a:ln w="285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由于几何模型的复杂以及热源表达形式复杂，控制方程无解析解，所以在</a:t>
            </a:r>
            <a:r>
              <a:rPr lang="en-US" altLang="zh-CN" dirty="0">
                <a:solidFill>
                  <a:schemeClr val="tx1"/>
                </a:solidFill>
                <a:latin typeface="微软雅黑" panose="020B0503020204020204" pitchFamily="34" charset="-122"/>
                <a:ea typeface="微软雅黑" panose="020B0503020204020204" pitchFamily="34" charset="-122"/>
              </a:rPr>
              <a:t>COMSOL</a:t>
            </a:r>
            <a:r>
              <a:rPr lang="zh-CN" altLang="en-US" dirty="0">
                <a:solidFill>
                  <a:schemeClr val="tx1"/>
                </a:solidFill>
                <a:latin typeface="微软雅黑" panose="020B0503020204020204" pitchFamily="34" charset="-122"/>
                <a:ea typeface="微软雅黑" panose="020B0503020204020204" pitchFamily="34" charset="-122"/>
              </a:rPr>
              <a:t>中进行数值求解。</a:t>
            </a:r>
            <a:endParaRPr lang="en-US" altLang="zh-CN" dirty="0">
              <a:solidFill>
                <a:schemeClr val="tx1"/>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9"/>
          <a:stretch>
            <a:fillRect/>
          </a:stretch>
        </p:blipFill>
        <p:spPr>
          <a:xfrm>
            <a:off x="4623472" y="1959141"/>
            <a:ext cx="7556551" cy="3744541"/>
          </a:xfrm>
          <a:prstGeom prst="rect">
            <a:avLst/>
          </a:prstGeom>
        </p:spPr>
      </p:pic>
      <p:sp>
        <p:nvSpPr>
          <p:cNvPr id="26" name="矩形 25"/>
          <p:cNvSpPr/>
          <p:nvPr/>
        </p:nvSpPr>
        <p:spPr>
          <a:xfrm>
            <a:off x="527743" y="1311908"/>
            <a:ext cx="3808867" cy="1850034"/>
          </a:xfrm>
          <a:prstGeom prst="rect">
            <a:avLst/>
          </a:pr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p:cNvSpPr/>
          <p:nvPr/>
        </p:nvSpPr>
        <p:spPr>
          <a:xfrm>
            <a:off x="507918" y="3329047"/>
            <a:ext cx="3828692" cy="3451999"/>
          </a:xfrm>
          <a:prstGeom prst="rect">
            <a:avLst/>
          </a:pr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文本框 27"/>
          <p:cNvSpPr txBox="1"/>
          <p:nvPr/>
        </p:nvSpPr>
        <p:spPr>
          <a:xfrm>
            <a:off x="6083928" y="1664888"/>
            <a:ext cx="4527555"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表 电池热失控内部放热反应动力学参数及其焓值</a:t>
            </a:r>
          </a:p>
        </p:txBody>
      </p:sp>
      <p:grpSp>
        <p:nvGrpSpPr>
          <p:cNvPr id="16" name="组合 15">
            <a:extLst>
              <a:ext uri="{FF2B5EF4-FFF2-40B4-BE49-F238E27FC236}">
                <a16:creationId xmlns:a16="http://schemas.microsoft.com/office/drawing/2014/main" id="{E5187E6B-7C76-5BB8-D027-F6D4BBE582D7}"/>
              </a:ext>
            </a:extLst>
          </p:cNvPr>
          <p:cNvGrpSpPr/>
          <p:nvPr/>
        </p:nvGrpSpPr>
        <p:grpSpPr>
          <a:xfrm>
            <a:off x="86438" y="480356"/>
            <a:ext cx="7891291" cy="72000"/>
            <a:chOff x="247135" y="747537"/>
            <a:chExt cx="7745928" cy="45719"/>
          </a:xfrm>
          <a:solidFill>
            <a:srgbClr val="0061A5"/>
          </a:solidFill>
        </p:grpSpPr>
        <p:cxnSp>
          <p:nvCxnSpPr>
            <p:cNvPr id="17" name="直接连接符 16">
              <a:extLst>
                <a:ext uri="{FF2B5EF4-FFF2-40B4-BE49-F238E27FC236}">
                  <a16:creationId xmlns:a16="http://schemas.microsoft.com/office/drawing/2014/main" id="{14D6BBDE-40F7-101C-E9DE-724AD8A800E1}"/>
                </a:ext>
              </a:extLst>
            </p:cNvPr>
            <p:cNvCxnSpPr/>
            <p:nvPr/>
          </p:nvCxnSpPr>
          <p:spPr>
            <a:xfrm flipH="1">
              <a:off x="247135" y="770396"/>
              <a:ext cx="7745928" cy="0"/>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id="{D1D0AB89-B84B-8310-4DEF-22DB60BFD5D2}"/>
                </a:ext>
              </a:extLst>
            </p:cNvPr>
            <p:cNvSpPr/>
            <p:nvPr/>
          </p:nvSpPr>
          <p:spPr>
            <a:xfrm>
              <a:off x="247135" y="747537"/>
              <a:ext cx="3123921" cy="4571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4" name="图片 23">
            <a:extLst>
              <a:ext uri="{FF2B5EF4-FFF2-40B4-BE49-F238E27FC236}">
                <a16:creationId xmlns:a16="http://schemas.microsoft.com/office/drawing/2014/main" id="{D354F03C-40E6-C534-7C44-9414220B7EF1}"/>
              </a:ext>
            </a:extLst>
          </p:cNvPr>
          <p:cNvPicPr>
            <a:picLocks noChangeAspect="1"/>
          </p:cNvPicPr>
          <p:nvPr/>
        </p:nvPicPr>
        <p:blipFill>
          <a:blip r:embed="rId10"/>
          <a:stretch>
            <a:fillRect/>
          </a:stretch>
        </p:blipFill>
        <p:spPr>
          <a:xfrm>
            <a:off x="8595601" y="2404"/>
            <a:ext cx="3600000" cy="588945"/>
          </a:xfrm>
          <a:prstGeom prst="rect">
            <a:avLst/>
          </a:prstGeom>
        </p:spPr>
      </p:pic>
    </p:spTree>
    <p:extLst>
      <p:ext uri="{BB962C8B-B14F-4D97-AF65-F5344CB8AC3E}">
        <p14:creationId xmlns:p14="http://schemas.microsoft.com/office/powerpoint/2010/main" val="4144100706"/>
      </p:ext>
    </p:extLst>
  </p:cSld>
  <p:clrMapOvr>
    <a:masterClrMapping/>
  </p:clrMapOvr>
  <p:transition advTm="5616"/>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104613</TotalTime>
  <Words>2514</Words>
  <Application>Microsoft Office PowerPoint</Application>
  <PresentationFormat>宽屏</PresentationFormat>
  <Paragraphs>271</Paragraphs>
  <Slides>22</Slides>
  <Notes>14</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22</vt:i4>
      </vt:variant>
    </vt:vector>
  </HeadingPairs>
  <TitlesOfParts>
    <vt:vector size="34" baseType="lpstr">
      <vt:lpstr>等线</vt:lpstr>
      <vt:lpstr>华文楷体</vt:lpstr>
      <vt:lpstr>微软雅黑</vt:lpstr>
      <vt:lpstr>Arial</vt:lpstr>
      <vt:lpstr>Calibri</vt:lpstr>
      <vt:lpstr>Calibri Light</vt:lpstr>
      <vt:lpstr>Cambria Math</vt:lpstr>
      <vt:lpstr>Times New Roman</vt:lpstr>
      <vt:lpstr>Wingdings</vt:lpstr>
      <vt:lpstr>Office 主题</vt:lpstr>
      <vt:lpstr>Graph</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玥 张</cp:lastModifiedBy>
  <cp:revision>4297</cp:revision>
  <dcterms:created xsi:type="dcterms:W3CDTF">2017-06-13T12:04:00Z</dcterms:created>
  <dcterms:modified xsi:type="dcterms:W3CDTF">2025-10-27T11:26:42Z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