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3"/>
  </p:notesMasterIdLst>
  <p:sldIdLst>
    <p:sldId id="289" r:id="rId2"/>
  </p:sldIdLst>
  <p:sldSz cx="32918400" cy="43891200"/>
  <p:notesSz cx="6858000" cy="9144000"/>
  <p:custDataLst>
    <p:tags r:id="rId4"/>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海报制作指南" id="{FBD8B3AE-BE91-4C46-B2EC-4082CAFA89BA}">
          <p14:sldIdLst/>
        </p14:section>
        <p14:section name="COMSOL 海报模板" id="{09EF3F39-416E-4746-905C-8534B72613B9}">
          <p14:sldIdLst/>
        </p14:section>
        <p14:section name="海报示例" id="{31D5EE60-8FE9-4475-976F-B13E2EBE6E32}">
          <p14:sldIdLst>
            <p14:sldId id="289"/>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3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1305" autoAdjust="0"/>
    <p:restoredTop sz="96405" autoAdjust="0"/>
  </p:normalViewPr>
  <p:slideViewPr>
    <p:cSldViewPr snapToGrid="0">
      <p:cViewPr varScale="1">
        <p:scale>
          <a:sx n="17" d="100"/>
          <a:sy n="17" d="100"/>
        </p:scale>
        <p:origin x="2166" y="132"/>
      </p:cViewPr>
      <p:guideLst/>
    </p:cSldViewPr>
  </p:slideViewPr>
  <p:outlineViewPr>
    <p:cViewPr>
      <p:scale>
        <a:sx n="33" d="100"/>
        <a:sy n="33" d="100"/>
      </p:scale>
      <p:origin x="0" y="0"/>
    </p:cViewPr>
  </p:outlineViewPr>
  <p:notesTextViewPr>
    <p:cViewPr>
      <p:scale>
        <a:sx n="3" d="2"/>
        <a:sy n="3" d="2"/>
      </p:scale>
      <p:origin x="0" y="-6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notesMaster" Target="notesMasters/notesMaster1.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4" Type="http://schemas.openxmlformats.org/officeDocument/2006/relationships/tags" Target="tags/tag1.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10/27/2025</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4388485" rtl="0" eaLnBrk="1" latinLnBrk="0" hangingPunct="1">
      <a:defRPr sz="5760" kern="1200">
        <a:solidFill>
          <a:schemeClr val="tx1"/>
        </a:solidFill>
        <a:latin typeface="+mn-lt"/>
        <a:ea typeface="+mn-ea"/>
        <a:cs typeface="+mn-cs"/>
      </a:defRPr>
    </a:lvl1pPr>
    <a:lvl2pPr marL="2194560" algn="l" defTabSz="4388485" rtl="0" eaLnBrk="1" latinLnBrk="0" hangingPunct="1">
      <a:defRPr sz="5760" kern="1200">
        <a:solidFill>
          <a:schemeClr val="tx1"/>
        </a:solidFill>
        <a:latin typeface="+mn-lt"/>
        <a:ea typeface="+mn-ea"/>
        <a:cs typeface="+mn-cs"/>
      </a:defRPr>
    </a:lvl2pPr>
    <a:lvl3pPr marL="4388485" algn="l" defTabSz="4388485" rtl="0" eaLnBrk="1" latinLnBrk="0" hangingPunct="1">
      <a:defRPr sz="5760" kern="1200">
        <a:solidFill>
          <a:schemeClr val="tx1"/>
        </a:solidFill>
        <a:latin typeface="+mn-lt"/>
        <a:ea typeface="+mn-ea"/>
        <a:cs typeface="+mn-cs"/>
      </a:defRPr>
    </a:lvl3pPr>
    <a:lvl4pPr marL="6583045" algn="l" defTabSz="4388485" rtl="0" eaLnBrk="1" latinLnBrk="0" hangingPunct="1">
      <a:defRPr sz="5760" kern="1200">
        <a:solidFill>
          <a:schemeClr val="tx1"/>
        </a:solidFill>
        <a:latin typeface="+mn-lt"/>
        <a:ea typeface="+mn-ea"/>
        <a:cs typeface="+mn-cs"/>
      </a:defRPr>
    </a:lvl4pPr>
    <a:lvl5pPr marL="8777605" algn="l" defTabSz="4388485" rtl="0" eaLnBrk="1" latinLnBrk="0" hangingPunct="1">
      <a:defRPr sz="5760" kern="1200">
        <a:solidFill>
          <a:schemeClr val="tx1"/>
        </a:solidFill>
        <a:latin typeface="+mn-lt"/>
        <a:ea typeface="+mn-ea"/>
        <a:cs typeface="+mn-cs"/>
      </a:defRPr>
    </a:lvl5pPr>
    <a:lvl6pPr marL="10971530" algn="l" defTabSz="4388485" rtl="0" eaLnBrk="1" latinLnBrk="0" hangingPunct="1">
      <a:defRPr sz="5760" kern="1200">
        <a:solidFill>
          <a:schemeClr val="tx1"/>
        </a:solidFill>
        <a:latin typeface="+mn-lt"/>
        <a:ea typeface="+mn-ea"/>
        <a:cs typeface="+mn-cs"/>
      </a:defRPr>
    </a:lvl6pPr>
    <a:lvl7pPr marL="13166090" algn="l" defTabSz="4388485" rtl="0" eaLnBrk="1" latinLnBrk="0" hangingPunct="1">
      <a:defRPr sz="5760" kern="1200">
        <a:solidFill>
          <a:schemeClr val="tx1"/>
        </a:solidFill>
        <a:latin typeface="+mn-lt"/>
        <a:ea typeface="+mn-ea"/>
        <a:cs typeface="+mn-cs"/>
      </a:defRPr>
    </a:lvl7pPr>
    <a:lvl8pPr marL="15360650" algn="l" defTabSz="4388485" rtl="0" eaLnBrk="1" latinLnBrk="0" hangingPunct="1">
      <a:defRPr sz="5760" kern="1200">
        <a:solidFill>
          <a:schemeClr val="tx1"/>
        </a:solidFill>
        <a:latin typeface="+mn-lt"/>
        <a:ea typeface="+mn-ea"/>
        <a:cs typeface="+mn-cs"/>
      </a:defRPr>
    </a:lvl8pPr>
    <a:lvl9pPr marL="17554575" algn="l" defTabSz="4388485" rtl="0" eaLnBrk="1" latinLnBrk="0" hangingPunct="1">
      <a:defRPr sz="576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5"/>
          </a:p>
        </p:txBody>
      </p:sp>
      <p:sp>
        <p:nvSpPr>
          <p:cNvPr id="8" name="Titel 7"/>
          <p:cNvSpPr>
            <a:spLocks noGrp="1"/>
          </p:cNvSpPr>
          <p:nvPr>
            <p:ph type="title" hasCustomPrompt="1"/>
          </p:nvPr>
        </p:nvSpPr>
        <p:spPr>
          <a:xfrm>
            <a:off x="14197441" y="1534000"/>
            <a:ext cx="17520673" cy="3907429"/>
          </a:xfrm>
        </p:spPr>
        <p:txBody>
          <a:bodyPr anchor="b">
            <a:normAutofit/>
          </a:bodyPr>
          <a:lstStyle>
            <a:lvl1pPr>
              <a:defRPr sz="9000" b="1">
                <a:latin typeface="Calibri" panose="020F0502020204030204" pitchFamily="34" charset="0"/>
                <a:cs typeface="Calibri" panose="020F0502020204030204" pitchFamily="34" charset="0"/>
              </a:defRPr>
            </a:lvl1pPr>
          </a:lstStyle>
          <a:p>
            <a:r>
              <a:rPr lang="zh-CN" altLang="en-US" noProof="0" dirty="0"/>
              <a:t>海报标题（尽量简短，字号 </a:t>
            </a:r>
            <a:r>
              <a:rPr lang="en-US" altLang="zh-CN" noProof="0" dirty="0"/>
              <a:t>90 – 120 </a:t>
            </a:r>
            <a:r>
              <a:rPr lang="en-US" altLang="zh-CN" noProof="0" dirty="0" err="1"/>
              <a:t>pt</a:t>
            </a:r>
            <a:r>
              <a:rPr lang="zh-CN" altLang="en-US" noProof="0" dirty="0"/>
              <a:t>）</a:t>
            </a:r>
            <a:endParaRPr lang="en-US" noProof="0" dirty="0"/>
          </a:p>
        </p:txBody>
      </p:sp>
      <p:sp>
        <p:nvSpPr>
          <p:cNvPr id="9" name="Inhaltsplatzhalter 11"/>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00">
                <a:solidFill>
                  <a:schemeClr val="bg1">
                    <a:lumMod val="50000"/>
                  </a:schemeClr>
                </a:solidFill>
                <a:latin typeface="Calibri" panose="020F0502020204030204" pitchFamily="34" charset="0"/>
                <a:cs typeface="Calibri" panose="020F0502020204030204" pitchFamily="34" charset="0"/>
              </a:defRPr>
            </a:lvl1pPr>
          </a:lstStyle>
          <a:p>
            <a:pPr lvl="0"/>
            <a:r>
              <a:rPr lang="zh-CN" altLang="en-US" noProof="0" dirty="0"/>
              <a:t>作者及共同作者，以及所属机构（字号 </a:t>
            </a:r>
            <a:r>
              <a:rPr lang="en-US" noProof="0" dirty="0"/>
              <a:t>30-40 </a:t>
            </a:r>
            <a:r>
              <a:rPr lang="en-US" noProof="0" dirty="0" err="1"/>
              <a:t>pt</a:t>
            </a:r>
            <a:r>
              <a:rPr lang="zh-CN" altLang="en-US" noProof="0" dirty="0"/>
              <a:t>）</a:t>
            </a:r>
            <a:endParaRPr lang="en-US" noProof="0" dirty="0"/>
          </a:p>
        </p:txBody>
      </p:sp>
      <p:sp>
        <p:nvSpPr>
          <p:cNvPr id="10" name="Bildplatzhalter 13"/>
          <p:cNvSpPr>
            <a:spLocks noGrp="1"/>
          </p:cNvSpPr>
          <p:nvPr>
            <p:ph type="pic" sz="quarter" idx="11" hasCustomPrompt="1"/>
          </p:nvPr>
        </p:nvSpPr>
        <p:spPr>
          <a:xfrm>
            <a:off x="0" y="-1"/>
            <a:ext cx="13414251" cy="12175479"/>
          </a:xfrm>
        </p:spPr>
        <p:txBody>
          <a:bodyPr anchor="ctr">
            <a:normAutofit/>
          </a:bodyPr>
          <a:lstStyle>
            <a:lvl1pPr marL="0" indent="0" algn="ctr">
              <a:lnSpc>
                <a:spcPct val="100000"/>
              </a:lnSpc>
              <a:buNone/>
              <a:defRPr sz="7200">
                <a:latin typeface="Calibri" panose="020F0502020204030204" pitchFamily="34" charset="0"/>
                <a:cs typeface="Calibri" panose="020F0502020204030204" pitchFamily="34" charset="0"/>
              </a:defRPr>
            </a:lvl1pPr>
          </a:lstStyle>
          <a:p>
            <a:r>
              <a:rPr lang="zh-CN" altLang="en-US" noProof="0" dirty="0"/>
              <a:t>您的仿真结果图</a:t>
            </a:r>
            <a:br>
              <a:rPr lang="en-US" altLang="zh-CN" noProof="0" dirty="0"/>
            </a:br>
            <a:r>
              <a:rPr lang="zh-CN" altLang="en-US" noProof="0" dirty="0"/>
              <a:t>（在 </a:t>
            </a:r>
            <a:r>
              <a:rPr lang="en-US" altLang="zh-CN" noProof="0" dirty="0"/>
              <a:t>COMSOL </a:t>
            </a:r>
            <a:r>
              <a:rPr lang="zh-CN" altLang="en-US" noProof="0" dirty="0"/>
              <a:t>软件中使用图片快照功能导出图片。图片格式：</a:t>
            </a:r>
            <a:r>
              <a:rPr lang="en-US" altLang="zh-CN" noProof="0" dirty="0"/>
              <a:t>PNG</a:t>
            </a:r>
            <a:r>
              <a:rPr lang="zh-CN" altLang="en-US" noProof="0" dirty="0"/>
              <a:t>，图片背景：透明）</a:t>
            </a:r>
            <a:endParaRPr lang="en-US" altLang="zh-CN" noProof="0" dirty="0"/>
          </a:p>
        </p:txBody>
      </p:sp>
      <p:sp>
        <p:nvSpPr>
          <p:cNvPr id="12" name="Rechteck 11"/>
          <p:cNvSpPr/>
          <p:nvPr userDrawn="1"/>
        </p:nvSpPr>
        <p:spPr>
          <a:xfrm>
            <a:off x="8588827" y="42714590"/>
            <a:ext cx="15764828" cy="723403"/>
          </a:xfrm>
          <a:prstGeom prst="rect">
            <a:avLst/>
          </a:prstGeom>
        </p:spPr>
        <p:txBody>
          <a:bodyPr wrap="none">
            <a:spAutoFit/>
          </a:bodyPr>
          <a:lstStyle/>
          <a:p>
            <a:r>
              <a:rPr lang="en-US" sz="4100"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2025 </a:t>
            </a:r>
            <a:r>
              <a:rPr lang="en-US" altLang="zh-CN" sz="4100" noProof="0" dirty="0">
                <a:solidFill>
                  <a:schemeClr val="tx1">
                    <a:lumMod val="50000"/>
                    <a:lumOff val="50000"/>
                  </a:schemeClr>
                </a:solidFill>
                <a:latin typeface="Calibri" panose="020F0502020204030204" pitchFamily="34" charset="0"/>
                <a:cs typeface="Calibri" panose="020F0502020204030204" pitchFamily="34" charset="0"/>
              </a:rPr>
              <a:t>Shanghai</a:t>
            </a:r>
            <a:endParaRPr lang="en-US" sz="4100" noProof="0" dirty="0">
              <a:solidFill>
                <a:schemeClr val="tx1">
                  <a:lumMod val="50000"/>
                  <a:lumOff val="50000"/>
                </a:schemeClr>
              </a:solidFill>
              <a:latin typeface="Calibri" panose="020F0502020204030204" pitchFamily="34" charset="0"/>
              <a:cs typeface="Calibri" panose="020F0502020204030204" pitchFamily="34" charset="0"/>
            </a:endParaRPr>
          </a:p>
        </p:txBody>
      </p:sp>
      <p:sp>
        <p:nvSpPr>
          <p:cNvPr id="40" name="Textplatzhalter 34"/>
          <p:cNvSpPr>
            <a:spLocks noGrp="1"/>
          </p:cNvSpPr>
          <p:nvPr>
            <p:ph type="body" sz="quarter" idx="23" hasCustomPrompt="1"/>
          </p:nvPr>
        </p:nvSpPr>
        <p:spPr>
          <a:xfrm>
            <a:off x="15655929" y="21687824"/>
            <a:ext cx="16062185" cy="685670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在此处介绍您使用的研究方法。</a:t>
            </a:r>
            <a:endParaRPr lang="en-US" noProof="0" dirty="0"/>
          </a:p>
        </p:txBody>
      </p:sp>
      <p:sp>
        <p:nvSpPr>
          <p:cNvPr id="43" name="Textplatzhalter 34"/>
          <p:cNvSpPr>
            <a:spLocks noGrp="1"/>
          </p:cNvSpPr>
          <p:nvPr>
            <p:ph type="body" sz="quarter" idx="24" hasCustomPrompt="1"/>
          </p:nvPr>
        </p:nvSpPr>
        <p:spPr>
          <a:xfrm>
            <a:off x="1196912" y="39623894"/>
            <a:ext cx="15220541" cy="2315228"/>
          </a:xfrm>
        </p:spPr>
        <p:txBody>
          <a:bodyPr>
            <a:noAutofit/>
          </a:bodyPr>
          <a:lstStyle>
            <a:lvl1pPr marL="0" indent="0">
              <a:buNone/>
              <a:defRPr sz="3200">
                <a:solidFill>
                  <a:schemeClr val="bg1">
                    <a:lumMod val="65000"/>
                  </a:schemeClr>
                </a:solidFill>
                <a:latin typeface="Calibri" panose="020F0502020204030204" pitchFamily="34" charset="0"/>
                <a:cs typeface="Calibri" panose="020F0502020204030204" pitchFamily="34" charset="0"/>
              </a:defRPr>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在此处添加参考文献。</a:t>
            </a:r>
            <a:endParaRPr lang="en-US" noProof="0" dirty="0"/>
          </a:p>
        </p:txBody>
      </p:sp>
      <p:sp>
        <p:nvSpPr>
          <p:cNvPr id="2" name="TextBox 1"/>
          <p:cNvSpPr txBox="1"/>
          <p:nvPr userDrawn="1"/>
        </p:nvSpPr>
        <p:spPr>
          <a:xfrm>
            <a:off x="1196912" y="38648293"/>
            <a:ext cx="15919818" cy="923330"/>
          </a:xfrm>
          <a:prstGeom prst="rect">
            <a:avLst/>
          </a:prstGeom>
          <a:noFill/>
        </p:spPr>
        <p:txBody>
          <a:bodyPr wrap="square" rtlCol="0">
            <a:spAutoFit/>
          </a:bodyPr>
          <a:lstStyle/>
          <a:p>
            <a:r>
              <a:rPr lang="zh-CN" altLang="en-US" sz="5400" b="1" dirty="0">
                <a:solidFill>
                  <a:schemeClr val="bg1">
                    <a:lumMod val="65000"/>
                  </a:schemeClr>
                </a:solidFill>
                <a:latin typeface="Calibri" panose="020F0502020204030204" pitchFamily="34" charset="0"/>
                <a:cs typeface="Calibri" panose="020F0502020204030204" pitchFamily="34" charset="0"/>
              </a:rPr>
              <a:t>参考文献</a:t>
            </a:r>
            <a:endParaRPr lang="en-US" sz="5400"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000">
                <a:latin typeface="Calibri" panose="020F0502020204030204" pitchFamily="34" charset="0"/>
                <a:cs typeface="Calibri" panose="020F0502020204030204" pitchFamily="34" charset="0"/>
              </a:defRPr>
            </a:lvl1pPr>
          </a:lstStyle>
          <a:p>
            <a:pPr lvl="0"/>
            <a:r>
              <a:rPr lang="zh-CN" altLang="en-US" noProof="0" dirty="0"/>
              <a:t>关于研究项目的简短介绍（字号 </a:t>
            </a:r>
            <a:r>
              <a:rPr lang="en-US" altLang="zh-CN" noProof="0" dirty="0"/>
              <a:t>50-60 </a:t>
            </a:r>
            <a:r>
              <a:rPr lang="en-US" altLang="zh-CN" noProof="0" dirty="0" err="1"/>
              <a:t>pt</a:t>
            </a:r>
            <a:r>
              <a:rPr lang="zh-CN" altLang="en-US" noProof="0" dirty="0"/>
              <a:t>）</a:t>
            </a:r>
            <a:endParaRPr lang="en-US" noProof="0" dirty="0"/>
          </a:p>
        </p:txBody>
      </p:sp>
      <p:sp>
        <p:nvSpPr>
          <p:cNvPr id="20" name="Rectangle 19"/>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5" dirty="0"/>
          </a:p>
        </p:txBody>
      </p:sp>
      <p:cxnSp>
        <p:nvCxnSpPr>
          <p:cNvPr id="21" name="Straight Connector 20"/>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p:cNvSpPr>
            <a:spLocks noGrp="1"/>
          </p:cNvSpPr>
          <p:nvPr>
            <p:ph type="body" sz="quarter" idx="18" hasCustomPrompt="1"/>
          </p:nvPr>
        </p:nvSpPr>
        <p:spPr>
          <a:xfrm>
            <a:off x="1649531" y="14842766"/>
            <a:ext cx="29615963" cy="4714120"/>
          </a:xfrm>
        </p:spPr>
        <p:txBody>
          <a:bodyPr numCol="2" spcCol="914400">
            <a:noAutofit/>
          </a:bodyPr>
          <a:lstStyle>
            <a:lvl1pPr marL="0" marR="0" indent="0" algn="l" defTabSz="3049905" rtl="0" eaLnBrk="1" fontAlgn="auto" latinLnBrk="0" hangingPunct="1">
              <a:lnSpc>
                <a:spcPct val="100000"/>
              </a:lnSpc>
              <a:spcBef>
                <a:spcPts val="1000"/>
              </a:spcBef>
              <a:spcAft>
                <a:spcPts val="0"/>
              </a:spcAft>
              <a:buClrTx/>
              <a:buSzTx/>
              <a:buFont typeface="Arial" panose="020B0604020202020204" pitchFamily="34" charse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marL="0" marR="0" lvl="0" indent="0" algn="l" defTabSz="3049905" rtl="0" eaLnBrk="1" fontAlgn="auto" latinLnBrk="0" hangingPunct="1">
              <a:lnSpc>
                <a:spcPct val="90000"/>
              </a:lnSpc>
              <a:spcBef>
                <a:spcPts val="3335"/>
              </a:spcBef>
              <a:spcAft>
                <a:spcPts val="0"/>
              </a:spcAft>
              <a:buClrTx/>
              <a:buSzTx/>
              <a:buFont typeface="Arial" panose="020B0604020202020204" pitchFamily="34" charset="0"/>
              <a:buNone/>
              <a:defRPr/>
            </a:pPr>
            <a:r>
              <a:rPr lang="zh-CN" altLang="en-US" noProof="0" dirty="0"/>
              <a:t>在此处添加您的论文摘要</a:t>
            </a:r>
            <a:r>
              <a:rPr lang="en-US" altLang="zh-CN" noProof="0" dirty="0"/>
              <a:t>/</a:t>
            </a:r>
            <a:r>
              <a:rPr lang="zh-CN" altLang="en-US" noProof="0" dirty="0"/>
              <a:t>简介和结论。请勿在此处添加图片。</a:t>
            </a:r>
            <a:br>
              <a:rPr lang="en-US" altLang="zh-CN" noProof="0" dirty="0"/>
            </a:br>
            <a:r>
              <a:rPr lang="zh-CN" altLang="en-US" noProof="0" dirty="0"/>
              <a:t>请使用预设的两栏文本。</a:t>
            </a:r>
            <a:endParaRPr lang="en-US" altLang="zh-CN" noProof="0" dirty="0"/>
          </a:p>
        </p:txBody>
      </p:sp>
      <p:sp>
        <p:nvSpPr>
          <p:cNvPr id="30" name="Textplatzhalter 34"/>
          <p:cNvSpPr>
            <a:spLocks noGrp="1"/>
          </p:cNvSpPr>
          <p:nvPr>
            <p:ph type="body" sz="quarter" idx="27" hasCustomPrompt="1"/>
          </p:nvPr>
        </p:nvSpPr>
        <p:spPr>
          <a:xfrm>
            <a:off x="1649531" y="13540266"/>
            <a:ext cx="29615963" cy="1302499"/>
          </a:xfrm>
        </p:spPr>
        <p:txBody>
          <a:bodyPr anchor="b">
            <a:noAutofit/>
          </a:bodyPr>
          <a:lstStyle>
            <a:lvl1pPr marL="0" indent="0">
              <a:buNone/>
              <a:defRPr sz="7000" b="1"/>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副标题（可使用：摘要、简介、研究目的）</a:t>
            </a:r>
            <a:endParaRPr lang="en-US" noProof="0" dirty="0"/>
          </a:p>
        </p:txBody>
      </p:sp>
      <p:sp>
        <p:nvSpPr>
          <p:cNvPr id="31" name="Textplatzhalter 34"/>
          <p:cNvSpPr>
            <a:spLocks noGrp="1"/>
          </p:cNvSpPr>
          <p:nvPr>
            <p:ph type="body" sz="quarter" idx="28" hasCustomPrompt="1"/>
          </p:nvPr>
        </p:nvSpPr>
        <p:spPr>
          <a:xfrm>
            <a:off x="15655929" y="20398107"/>
            <a:ext cx="16062185" cy="1303795"/>
          </a:xfrm>
        </p:spPr>
        <p:txBody>
          <a:bodyPr anchor="b">
            <a:noAutofit/>
          </a:bodyPr>
          <a:lstStyle>
            <a:lvl1pPr marL="0" indent="0">
              <a:buNone/>
              <a:defRPr sz="7000" b="1"/>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副标题（请使用：方法）</a:t>
            </a:r>
            <a:endParaRPr lang="en-US" noProof="0" dirty="0"/>
          </a:p>
        </p:txBody>
      </p:sp>
      <p:sp>
        <p:nvSpPr>
          <p:cNvPr id="32" name="Bildplatzhalter 13"/>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此处添加相关图片和图表</a:t>
            </a:r>
            <a:endParaRPr lang="en-US" noProof="0" dirty="0"/>
          </a:p>
        </p:txBody>
      </p:sp>
      <p:sp>
        <p:nvSpPr>
          <p:cNvPr id="33" name="Textplatzhalter 34"/>
          <p:cNvSpPr>
            <a:spLocks noGrp="1"/>
          </p:cNvSpPr>
          <p:nvPr>
            <p:ph type="body" sz="quarter" idx="30" hasCustomPrompt="1"/>
          </p:nvPr>
        </p:nvSpPr>
        <p:spPr>
          <a:xfrm>
            <a:off x="1196912" y="27109281"/>
            <a:ext cx="13776431" cy="146834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
        <p:nvSpPr>
          <p:cNvPr id="34" name="Bildplatzhalter 13"/>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您所属机构的 </a:t>
            </a:r>
            <a:r>
              <a:rPr lang="en-US" altLang="zh-CN" noProof="0" dirty="0"/>
              <a:t>logo</a:t>
            </a:r>
            <a:endParaRPr lang="en-US" noProof="0" dirty="0"/>
          </a:p>
        </p:txBody>
      </p:sp>
      <p:sp>
        <p:nvSpPr>
          <p:cNvPr id="37" name="Textplatzhalter 34"/>
          <p:cNvSpPr>
            <a:spLocks noGrp="1"/>
          </p:cNvSpPr>
          <p:nvPr>
            <p:ph type="body" sz="quarter" idx="32" hasCustomPrompt="1"/>
          </p:nvPr>
        </p:nvSpPr>
        <p:spPr>
          <a:xfrm>
            <a:off x="1196912" y="30943096"/>
            <a:ext cx="15434125" cy="710157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在此处描述您的研究结果。</a:t>
            </a:r>
            <a:endParaRPr lang="en-US" noProof="0" dirty="0"/>
          </a:p>
        </p:txBody>
      </p:sp>
      <p:sp>
        <p:nvSpPr>
          <p:cNvPr id="38" name="Textplatzhalter 34"/>
          <p:cNvSpPr>
            <a:spLocks noGrp="1"/>
          </p:cNvSpPr>
          <p:nvPr>
            <p:ph type="body" sz="quarter" idx="33" hasCustomPrompt="1"/>
          </p:nvPr>
        </p:nvSpPr>
        <p:spPr>
          <a:xfrm>
            <a:off x="1196913" y="29529122"/>
            <a:ext cx="15362501" cy="1303795"/>
          </a:xfrm>
        </p:spPr>
        <p:txBody>
          <a:bodyPr anchor="b">
            <a:noAutofit/>
          </a:bodyPr>
          <a:lstStyle>
            <a:lvl1pPr marL="0" indent="0">
              <a:buNone/>
              <a:defRPr sz="7000" b="1"/>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副标题（请使用：结果）</a:t>
            </a:r>
            <a:endParaRPr lang="en-US" noProof="0" dirty="0"/>
          </a:p>
        </p:txBody>
      </p:sp>
      <p:sp>
        <p:nvSpPr>
          <p:cNvPr id="41" name="Bildplatzhalter 13"/>
          <p:cNvSpPr>
            <a:spLocks noGrp="1"/>
          </p:cNvSpPr>
          <p:nvPr>
            <p:ph type="pic" sz="quarter" idx="34" hasCustomPrompt="1"/>
          </p:nvPr>
        </p:nvSpPr>
        <p:spPr>
          <a:xfrm>
            <a:off x="17526117" y="29532851"/>
            <a:ext cx="14191997" cy="6565522"/>
          </a:xfrm>
        </p:spPr>
        <p:txBody>
          <a:bodyPr anchor="ctr">
            <a:normAutofit/>
          </a:bodyPr>
          <a:lstStyle>
            <a:lvl1pPr marL="0" marR="0" indent="0" algn="ctr" defTabSz="3049905" rtl="0" eaLnBrk="1" fontAlgn="auto" latinLnBrk="0" hangingPunct="1">
              <a:lnSpc>
                <a:spcPct val="90000"/>
              </a:lnSpc>
              <a:spcBef>
                <a:spcPts val="3335"/>
              </a:spcBef>
              <a:spcAft>
                <a:spcPts val="0"/>
              </a:spcAft>
              <a:buClrTx/>
              <a:buSzTx/>
              <a:buFont typeface="Arial" panose="020B0604020202020204" pitchFamily="34" charset="0"/>
              <a:buNone/>
              <a:defRPr sz="7200">
                <a:latin typeface="Calibri" panose="020F0502020204030204" pitchFamily="34" charset="0"/>
                <a:cs typeface="Calibri" panose="020F0502020204030204" pitchFamily="34" charset="0"/>
              </a:defRPr>
            </a:lvl1pPr>
          </a:lstStyle>
          <a:p>
            <a:pPr marL="0" marR="0" lvl="0" indent="0" algn="ctr" defTabSz="3049905" rtl="0" eaLnBrk="1" fontAlgn="auto" latinLnBrk="0" hangingPunct="1">
              <a:lnSpc>
                <a:spcPct val="90000"/>
              </a:lnSpc>
              <a:spcBef>
                <a:spcPts val="3335"/>
              </a:spcBef>
              <a:spcAft>
                <a:spcPts val="0"/>
              </a:spcAft>
              <a:buClrTx/>
              <a:buSzTx/>
              <a:buFont typeface="Arial" panose="020B0604020202020204" pitchFamily="34" charset="0"/>
              <a:buNone/>
              <a:defRPr/>
            </a:pPr>
            <a:r>
              <a:rPr lang="zh-CN" altLang="en-US" noProof="0" dirty="0"/>
              <a:t>此处添加相关图片和图表</a:t>
            </a:r>
            <a:endParaRPr lang="en-US" altLang="zh-CN" noProof="0" dirty="0"/>
          </a:p>
        </p:txBody>
      </p:sp>
      <p:sp>
        <p:nvSpPr>
          <p:cNvPr id="42" name="Textplatzhalter 34"/>
          <p:cNvSpPr>
            <a:spLocks noGrp="1"/>
          </p:cNvSpPr>
          <p:nvPr>
            <p:ph type="body" sz="quarter" idx="35" hasCustomPrompt="1"/>
          </p:nvPr>
        </p:nvSpPr>
        <p:spPr>
          <a:xfrm>
            <a:off x="17545431" y="36504995"/>
            <a:ext cx="14224907" cy="146834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10/27/2025</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l" defTabSz="3291840" rtl="0" eaLnBrk="1" latinLnBrk="0" hangingPunct="1">
        <a:lnSpc>
          <a:spcPct val="10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10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10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10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slideLayout" Target="../slideLayouts/slideLayout1.xml"/><Relationship Id="rId1" Type="http://schemas.openxmlformats.org/officeDocument/2006/relationships/tags" Target="../tags/tag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70685" y="2386330"/>
            <a:ext cx="16130905" cy="2214245"/>
          </a:xfrm>
        </p:spPr>
        <p:txBody>
          <a:bodyPr>
            <a:normAutofit/>
          </a:bodyPr>
          <a:lstStyle/>
          <a:p>
            <a:r>
              <a:rPr lang="zh-CN" altLang="en-US" sz="12240" dirty="0"/>
              <a:t>电声产品的仿真</a:t>
            </a:r>
          </a:p>
        </p:txBody>
      </p:sp>
      <p:sp>
        <p:nvSpPr>
          <p:cNvPr id="3" name="Content Placeholder 2"/>
          <p:cNvSpPr>
            <a:spLocks noGrp="1"/>
          </p:cNvSpPr>
          <p:nvPr>
            <p:ph sz="quarter" idx="10"/>
          </p:nvPr>
        </p:nvSpPr>
        <p:spPr>
          <a:xfrm>
            <a:off x="14370877" y="9844480"/>
            <a:ext cx="17520817" cy="1984280"/>
          </a:xfrm>
        </p:spPr>
        <p:txBody>
          <a:bodyPr/>
          <a:lstStyle/>
          <a:p>
            <a:r>
              <a:rPr lang="zh-CN" altLang="en-US" dirty="0"/>
              <a:t>朱孟</a:t>
            </a:r>
            <a:r>
              <a:rPr lang="en-US" baseline="30000" dirty="0"/>
              <a:t>1</a:t>
            </a:r>
            <a:r>
              <a:rPr lang="en-US" dirty="0"/>
              <a:t>, </a:t>
            </a:r>
            <a:r>
              <a:rPr lang="zh-CN" altLang="en-US" dirty="0"/>
              <a:t>肖文恺</a:t>
            </a:r>
            <a:r>
              <a:rPr lang="en-US" baseline="30000" dirty="0"/>
              <a:t>2</a:t>
            </a:r>
            <a:r>
              <a:rPr lang="en-US" dirty="0">
                <a:sym typeface="+mn-ea"/>
              </a:rPr>
              <a:t>, </a:t>
            </a:r>
            <a:r>
              <a:rPr lang="zh-CN" altLang="en-US" dirty="0">
                <a:sym typeface="+mn-ea"/>
              </a:rPr>
              <a:t>吴德武</a:t>
            </a:r>
            <a:r>
              <a:rPr lang="en-US" baseline="30000" dirty="0">
                <a:sym typeface="+mn-ea"/>
              </a:rPr>
              <a:t>2</a:t>
            </a:r>
            <a:br>
              <a:rPr lang="en-US" dirty="0"/>
            </a:br>
            <a:r>
              <a:rPr lang="en-US" dirty="0"/>
              <a:t>1. </a:t>
            </a:r>
            <a:r>
              <a:rPr lang="zh-CN" altLang="en-US" dirty="0"/>
              <a:t>江西联创电声有限公司</a:t>
            </a:r>
            <a:r>
              <a:rPr lang="en-US" dirty="0"/>
              <a:t>. </a:t>
            </a:r>
            <a:br>
              <a:rPr lang="en-US" dirty="0"/>
            </a:br>
            <a:r>
              <a:rPr lang="en-US" dirty="0"/>
              <a:t>2. </a:t>
            </a:r>
            <a:r>
              <a:rPr lang="zh-CN" altLang="en-US" dirty="0"/>
              <a:t>江西联创宏声电子股份有限公司</a:t>
            </a:r>
            <a:r>
              <a:rPr lang="en-US" dirty="0"/>
              <a:t>.</a:t>
            </a:r>
          </a:p>
          <a:p>
            <a:endParaRPr lang="en-US" dirty="0"/>
          </a:p>
        </p:txBody>
      </p:sp>
      <p:sp>
        <p:nvSpPr>
          <p:cNvPr id="6" name="Text Placeholder 5"/>
          <p:cNvSpPr>
            <a:spLocks noGrp="1"/>
          </p:cNvSpPr>
          <p:nvPr>
            <p:ph type="body" sz="quarter" idx="23"/>
          </p:nvPr>
        </p:nvSpPr>
        <p:spPr>
          <a:xfrm>
            <a:off x="15700023" y="21687824"/>
            <a:ext cx="14752596" cy="6856707"/>
          </a:xfrm>
        </p:spPr>
        <p:txBody>
          <a:bodyPr/>
          <a:lstStyle/>
          <a:p>
            <a:r>
              <a:rPr lang="zh-CN" altLang="en-US" dirty="0"/>
              <a:t>本研究是为了探索降噪耳机在有记忆棉和无记忆棉的两种条件下的物理降噪效果，在实际测试中是将耳机置于</a:t>
            </a:r>
            <a:r>
              <a:rPr lang="en-US" altLang="zh-CN" dirty="0"/>
              <a:t>318</a:t>
            </a:r>
            <a:r>
              <a:rPr lang="zh-CN" altLang="en-US" dirty="0"/>
              <a:t>仿真耳上，捕捉耳机工作产生的声信号，得到指定频域的频谱。</a:t>
            </a:r>
            <a:endParaRPr lang="en-US" altLang="zh-CN" dirty="0"/>
          </a:p>
          <a:p>
            <a:r>
              <a:rPr lang="zh-CN" altLang="en-US" dirty="0"/>
              <a:t>在使用</a:t>
            </a:r>
            <a:r>
              <a:rPr lang="en-US" altLang="zh-CN" dirty="0"/>
              <a:t>COMSOL</a:t>
            </a:r>
            <a:r>
              <a:rPr lang="zh-CN" altLang="en-US" dirty="0"/>
              <a:t>构建这一物理过程时，需要使用“固体力学”、“压力声学”与“热粘性声学”三个模块。为了简化模型减少计算量，除保留部分必要的耳机实体（即使用“固体力学”的模块的部分），其他部分均为空气腔，其中主要的部分使用“压力声学”构建，对于较为窄细的空气腔则使用“热粘性声学”。最终通过“频域”研究完成对此模型的计算。</a:t>
            </a:r>
            <a:endParaRPr lang="en-US" dirty="0"/>
          </a:p>
        </p:txBody>
      </p:sp>
      <p:sp>
        <p:nvSpPr>
          <p:cNvPr id="8" name="Content Placeholder 7"/>
          <p:cNvSpPr>
            <a:spLocks noGrp="1"/>
          </p:cNvSpPr>
          <p:nvPr>
            <p:ph sz="quarter" idx="26"/>
          </p:nvPr>
        </p:nvSpPr>
        <p:spPr>
          <a:xfrm>
            <a:off x="14706792" y="5132247"/>
            <a:ext cx="16558929" cy="4180360"/>
          </a:xfrm>
        </p:spPr>
        <p:txBody>
          <a:bodyPr/>
          <a:lstStyle/>
          <a:p>
            <a:r>
              <a:rPr lang="en-US" altLang="zh-CN" sz="5100" dirty="0"/>
              <a:t>        </a:t>
            </a:r>
            <a:r>
              <a:rPr lang="zh-CN" altLang="en-US" sz="5100" dirty="0"/>
              <a:t>电声产品的仿真通过建立物理和数学模型，来模拟和预测电声器件（如扬声器、麦克风、耳机等）实际工作性能。是一门结合声学、力学、电磁学和热学的多物理场耦合仿真技术。</a:t>
            </a:r>
          </a:p>
        </p:txBody>
      </p:sp>
      <p:sp>
        <p:nvSpPr>
          <p:cNvPr id="9" name="Text Placeholder 8"/>
          <p:cNvSpPr>
            <a:spLocks noGrp="1"/>
          </p:cNvSpPr>
          <p:nvPr>
            <p:ph type="body" sz="quarter" idx="27"/>
          </p:nvPr>
        </p:nvSpPr>
        <p:spPr/>
        <p:txBody>
          <a:bodyPr/>
          <a:lstStyle/>
          <a:p>
            <a:r>
              <a:rPr lang="zh-CN" altLang="en-US" dirty="0"/>
              <a:t>摘要</a:t>
            </a:r>
          </a:p>
        </p:txBody>
      </p:sp>
      <p:sp>
        <p:nvSpPr>
          <p:cNvPr id="10" name="Text Placeholder 9"/>
          <p:cNvSpPr>
            <a:spLocks noGrp="1"/>
          </p:cNvSpPr>
          <p:nvPr>
            <p:ph type="body" sz="quarter" idx="28"/>
          </p:nvPr>
        </p:nvSpPr>
        <p:spPr/>
        <p:txBody>
          <a:bodyPr/>
          <a:lstStyle/>
          <a:p>
            <a:r>
              <a:rPr lang="zh-CN" altLang="en-US" dirty="0"/>
              <a:t>方法</a:t>
            </a:r>
          </a:p>
        </p:txBody>
      </p:sp>
      <p:sp>
        <p:nvSpPr>
          <p:cNvPr id="12" name="Text Placeholder 11"/>
          <p:cNvSpPr>
            <a:spLocks noGrp="1"/>
          </p:cNvSpPr>
          <p:nvPr>
            <p:ph type="body" sz="quarter" idx="30"/>
          </p:nvPr>
        </p:nvSpPr>
        <p:spPr>
          <a:xfrm>
            <a:off x="1934642" y="27539866"/>
            <a:ext cx="5165788" cy="1468347"/>
          </a:xfrm>
        </p:spPr>
        <p:txBody>
          <a:bodyPr/>
          <a:lstStyle/>
          <a:p>
            <a:r>
              <a:rPr lang="zh-CN" altLang="en-US" sz="3675" dirty="0"/>
              <a:t>图 </a:t>
            </a:r>
            <a:r>
              <a:rPr lang="en-US" altLang="zh-CN" sz="3675" dirty="0"/>
              <a:t>1</a:t>
            </a:r>
            <a:r>
              <a:rPr lang="en-US" sz="3675" dirty="0"/>
              <a:t>. </a:t>
            </a:r>
            <a:r>
              <a:rPr lang="zh-CN" altLang="en-US" sz="3675" dirty="0"/>
              <a:t>声压等值面分布图</a:t>
            </a:r>
            <a:endParaRPr lang="en-US" sz="3675" dirty="0"/>
          </a:p>
        </p:txBody>
      </p:sp>
      <p:sp>
        <p:nvSpPr>
          <p:cNvPr id="14" name="Text Placeholder 13"/>
          <p:cNvSpPr>
            <a:spLocks noGrp="1"/>
          </p:cNvSpPr>
          <p:nvPr>
            <p:ph type="body" sz="quarter" idx="32"/>
          </p:nvPr>
        </p:nvSpPr>
        <p:spPr>
          <a:xfrm>
            <a:off x="1290116" y="30943096"/>
            <a:ext cx="13883433" cy="7101577"/>
          </a:xfrm>
        </p:spPr>
        <p:txBody>
          <a:bodyPr/>
          <a:lstStyle/>
          <a:p>
            <a:r>
              <a:rPr lang="zh-CN" altLang="en-US" dirty="0"/>
              <a:t>通过仿真，可以预测有记忆棉和无记忆棉物理降噪耳机两种方案的频谱在大部分频带基本一致：在</a:t>
            </a:r>
            <a:r>
              <a:rPr lang="en-US" altLang="zh-CN" dirty="0"/>
              <a:t>20 – 500 Hz </a:t>
            </a:r>
            <a:r>
              <a:rPr lang="zh-CN" altLang="en-US" dirty="0"/>
              <a:t>降噪灵敏度变化较小，保持在</a:t>
            </a:r>
            <a:r>
              <a:rPr lang="en-US" altLang="zh-CN" dirty="0"/>
              <a:t>16 - 17 dB</a:t>
            </a:r>
            <a:r>
              <a:rPr lang="zh-CN" altLang="en-US" dirty="0"/>
              <a:t>左右；</a:t>
            </a:r>
            <a:r>
              <a:rPr lang="en-US" altLang="zh-CN" dirty="0"/>
              <a:t>500 -10000 Hz</a:t>
            </a:r>
            <a:r>
              <a:rPr lang="zh-CN" altLang="en-US" dirty="0"/>
              <a:t>降噪水平随频率升高而增强。但是无记忆棉方案在</a:t>
            </a:r>
            <a:r>
              <a:rPr lang="en-US" altLang="zh-CN" dirty="0"/>
              <a:t>5000 Hz</a:t>
            </a:r>
            <a:r>
              <a:rPr lang="zh-CN" altLang="en-US" dirty="0"/>
              <a:t>附近频带降噪性能的出现骤降，回落到低频带甚至更低的水平；而有记忆棉方案则可以很好的弥补这一缺陷，由图</a:t>
            </a:r>
            <a:r>
              <a:rPr lang="en-US" altLang="zh-CN" dirty="0"/>
              <a:t>3</a:t>
            </a:r>
            <a:r>
              <a:rPr lang="zh-CN" altLang="en-US" dirty="0"/>
              <a:t>可知，有记忆棉方案在</a:t>
            </a:r>
            <a:r>
              <a:rPr lang="en-US" altLang="zh-CN" dirty="0"/>
              <a:t>5000 Hz</a:t>
            </a:r>
            <a:r>
              <a:rPr lang="zh-CN" altLang="en-US" dirty="0"/>
              <a:t>附近频带降噪水平能达到</a:t>
            </a:r>
            <a:r>
              <a:rPr lang="en-US" altLang="zh-CN" dirty="0"/>
              <a:t>25 dB</a:t>
            </a:r>
            <a:r>
              <a:rPr lang="zh-CN" altLang="en-US" dirty="0"/>
              <a:t>以上，较无记忆棉方案提升接近</a:t>
            </a:r>
            <a:r>
              <a:rPr lang="en-US" altLang="zh-CN" dirty="0"/>
              <a:t>10 dB</a:t>
            </a:r>
            <a:r>
              <a:rPr lang="zh-CN" altLang="en-US" dirty="0"/>
              <a:t>。这与实测结果基本相符。总体而言，有记忆棉方案在</a:t>
            </a:r>
            <a:r>
              <a:rPr lang="en-US" altLang="zh-CN" dirty="0"/>
              <a:t>5000 -10000 Hz</a:t>
            </a:r>
            <a:r>
              <a:rPr lang="zh-CN" altLang="en-US" dirty="0"/>
              <a:t>的高频带可以维持 </a:t>
            </a:r>
            <a:r>
              <a:rPr lang="en-US" altLang="zh-CN" dirty="0"/>
              <a:t>23 dB</a:t>
            </a:r>
            <a:r>
              <a:rPr lang="zh-CN" altLang="en-US" dirty="0"/>
              <a:t>以上的降噪水平，是较为理想的方案。</a:t>
            </a:r>
            <a:endParaRPr lang="en-US" altLang="zh-CN" dirty="0"/>
          </a:p>
          <a:p>
            <a:endParaRPr lang="en-US" dirty="0"/>
          </a:p>
        </p:txBody>
      </p:sp>
      <p:sp>
        <p:nvSpPr>
          <p:cNvPr id="15" name="Text Placeholder 14"/>
          <p:cNvSpPr>
            <a:spLocks noGrp="1"/>
          </p:cNvSpPr>
          <p:nvPr>
            <p:ph type="body" sz="quarter" idx="33"/>
          </p:nvPr>
        </p:nvSpPr>
        <p:spPr>
          <a:xfrm>
            <a:off x="1290116" y="29529122"/>
            <a:ext cx="15362501" cy="1303795"/>
          </a:xfrm>
        </p:spPr>
        <p:txBody>
          <a:bodyPr/>
          <a:lstStyle/>
          <a:p>
            <a:r>
              <a:rPr lang="zh-CN" altLang="en-US" dirty="0"/>
              <a:t>结果</a:t>
            </a:r>
          </a:p>
        </p:txBody>
      </p:sp>
      <p:sp>
        <p:nvSpPr>
          <p:cNvPr id="17" name="Text Placeholder 16"/>
          <p:cNvSpPr>
            <a:spLocks noGrp="1"/>
          </p:cNvSpPr>
          <p:nvPr>
            <p:ph type="body" sz="quarter" idx="35"/>
          </p:nvPr>
        </p:nvSpPr>
        <p:spPr>
          <a:xfrm>
            <a:off x="19788367" y="36503277"/>
            <a:ext cx="8815682" cy="829024"/>
          </a:xfrm>
        </p:spPr>
        <p:txBody>
          <a:bodyPr/>
          <a:lstStyle/>
          <a:p>
            <a:r>
              <a:rPr lang="zh-CN" altLang="en-US" sz="3675" dirty="0"/>
              <a:t>图</a:t>
            </a:r>
            <a:r>
              <a:rPr lang="en-US" sz="3675" dirty="0"/>
              <a:t> 3. </a:t>
            </a:r>
            <a:r>
              <a:rPr lang="zh-CN" altLang="en-US" sz="3675" dirty="0"/>
              <a:t>有记忆棉与无记忆棉降噪频谱对比图</a:t>
            </a:r>
            <a:endParaRPr lang="en-US" sz="3675" dirty="0"/>
          </a:p>
        </p:txBody>
      </p:sp>
      <p:sp>
        <p:nvSpPr>
          <p:cNvPr id="22" name="TextBox 1"/>
          <p:cNvSpPr txBox="1"/>
          <p:nvPr/>
        </p:nvSpPr>
        <p:spPr>
          <a:xfrm>
            <a:off x="1196912" y="38648293"/>
            <a:ext cx="15455705" cy="2507334"/>
          </a:xfrm>
          <a:prstGeom prst="rect">
            <a:avLst/>
          </a:prstGeom>
          <a:solidFill>
            <a:schemeClr val="bg1"/>
          </a:solidFill>
        </p:spPr>
        <p:txBody>
          <a:bodyPr wrap="square" rtlCol="0">
            <a:spAutoFit/>
          </a:bodyPr>
          <a:lstStyle/>
          <a:p>
            <a:endParaRPr lang="en-US" sz="4100" b="1" dirty="0">
              <a:solidFill>
                <a:schemeClr val="bg1">
                  <a:lumMod val="65000"/>
                </a:schemeClr>
              </a:solidFill>
              <a:latin typeface="Calibri" panose="020F0502020204030204" pitchFamily="34" charset="0"/>
              <a:cs typeface="Calibri" panose="020F0502020204030204" pitchFamily="34" charset="0"/>
            </a:endParaRPr>
          </a:p>
        </p:txBody>
      </p:sp>
      <p:pic>
        <p:nvPicPr>
          <p:cNvPr id="34" name="图片占位符 33"/>
          <p:cNvPicPr>
            <a:picLocks noGrp="1" noChangeAspect="1"/>
          </p:cNvPicPr>
          <p:nvPr>
            <p:ph type="pic" sz="quarter" idx="11"/>
            <p:custDataLst>
              <p:tags r:id="rId1"/>
            </p:custDataLst>
          </p:nvPr>
        </p:nvPicPr>
        <p:blipFill>
          <a:blip r:embed="rId3"/>
          <a:stretch>
            <a:fillRect/>
          </a:stretch>
        </p:blipFill>
        <p:spPr>
          <a:xfrm>
            <a:off x="-785495" y="467360"/>
            <a:ext cx="16324580" cy="12244070"/>
          </a:xfrm>
          <a:prstGeom prst="rect">
            <a:avLst/>
          </a:prstGeom>
        </p:spPr>
      </p:pic>
      <p:pic>
        <p:nvPicPr>
          <p:cNvPr id="26" name="图片 2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74925" y="20433710"/>
            <a:ext cx="4572638" cy="6858957"/>
          </a:xfrm>
          <a:prstGeom prst="rect">
            <a:avLst/>
          </a:prstGeom>
        </p:spPr>
      </p:pic>
      <p:pic>
        <p:nvPicPr>
          <p:cNvPr id="28" name="图片 2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936792" y="20433709"/>
            <a:ext cx="4572638" cy="6858957"/>
          </a:xfrm>
          <a:prstGeom prst="rect">
            <a:avLst/>
          </a:prstGeom>
        </p:spPr>
      </p:pic>
      <p:sp>
        <p:nvSpPr>
          <p:cNvPr id="31" name="Text Placeholder 11"/>
          <p:cNvSpPr txBox="1">
            <a:spLocks/>
          </p:cNvSpPr>
          <p:nvPr/>
        </p:nvSpPr>
        <p:spPr>
          <a:xfrm>
            <a:off x="9358005" y="27539866"/>
            <a:ext cx="5165788" cy="1468347"/>
          </a:xfrm>
          <a:prstGeom prst="rect">
            <a:avLst/>
          </a:prstGeom>
        </p:spPr>
        <p:txBody>
          <a:bodyPr vert="horz" lIns="91440" tIns="45720" rIns="91440" bIns="45720" rtlCol="0">
            <a:noAutofit/>
          </a:bodyPr>
          <a:lstStyle>
            <a:lvl1pPr marL="0" indent="0" algn="l" defTabSz="3291840" rtl="0" eaLnBrk="1" latinLnBrk="0" hangingPunct="1">
              <a:lnSpc>
                <a:spcPct val="100000"/>
              </a:lnSpc>
              <a:spcBef>
                <a:spcPts val="3600"/>
              </a:spcBef>
              <a:buFont typeface="Arial" panose="020B0604020202020204" pitchFamily="34" charset="0"/>
              <a:buNone/>
              <a:defRPr sz="4000" kern="1200">
                <a:solidFill>
                  <a:schemeClr val="tx1"/>
                </a:solidFill>
                <a:latin typeface="+mn-lt"/>
                <a:ea typeface="+mn-ea"/>
                <a:cs typeface="+mn-cs"/>
              </a:defRPr>
            </a:lvl1pPr>
            <a:lvl2pPr marL="1551940" indent="0" algn="l" defTabSz="3291840" rtl="0" eaLnBrk="1" latinLnBrk="0" hangingPunct="1">
              <a:lnSpc>
                <a:spcPct val="100000"/>
              </a:lnSpc>
              <a:spcBef>
                <a:spcPts val="1800"/>
              </a:spcBef>
              <a:buFont typeface="Arial" panose="020B0604020202020204" pitchFamily="34" charset="0"/>
              <a:buNone/>
              <a:defRPr sz="3280" kern="1200">
                <a:solidFill>
                  <a:schemeClr val="tx1"/>
                </a:solidFill>
                <a:latin typeface="+mn-lt"/>
                <a:ea typeface="+mn-ea"/>
                <a:cs typeface="+mn-cs"/>
              </a:defRPr>
            </a:lvl2pPr>
            <a:lvl3pPr marL="3104515" indent="0" algn="l" defTabSz="3291840" rtl="0" eaLnBrk="1" latinLnBrk="0" hangingPunct="1">
              <a:lnSpc>
                <a:spcPct val="100000"/>
              </a:lnSpc>
              <a:spcBef>
                <a:spcPts val="1800"/>
              </a:spcBef>
              <a:buFont typeface="Arial" panose="020B0604020202020204" pitchFamily="34" charset="0"/>
              <a:buNone/>
              <a:defRPr sz="2870" kern="1200">
                <a:solidFill>
                  <a:schemeClr val="tx1"/>
                </a:solidFill>
                <a:latin typeface="+mn-lt"/>
                <a:ea typeface="+mn-ea"/>
                <a:cs typeface="+mn-cs"/>
              </a:defRPr>
            </a:lvl3pPr>
            <a:lvl4pPr marL="4656455" indent="0" algn="l" defTabSz="3291840" rtl="0" eaLnBrk="1" latinLnBrk="0" hangingPunct="1">
              <a:lnSpc>
                <a:spcPct val="100000"/>
              </a:lnSpc>
              <a:spcBef>
                <a:spcPts val="1800"/>
              </a:spcBef>
              <a:buFont typeface="Arial" panose="020B0604020202020204" pitchFamily="34" charset="0"/>
              <a:buNone/>
              <a:defRPr sz="2050" kern="1200">
                <a:solidFill>
                  <a:schemeClr val="tx1"/>
                </a:solidFill>
                <a:latin typeface="+mn-lt"/>
                <a:ea typeface="+mn-ea"/>
                <a:cs typeface="+mn-cs"/>
              </a:defRPr>
            </a:lvl4pPr>
            <a:lvl5pPr marL="6209030" indent="0" algn="l" defTabSz="3291840" rtl="0" eaLnBrk="1" latinLnBrk="0" hangingPunct="1">
              <a:lnSpc>
                <a:spcPct val="100000"/>
              </a:lnSpc>
              <a:spcBef>
                <a:spcPts val="1800"/>
              </a:spcBef>
              <a:buFont typeface="Arial" panose="020B0604020202020204" pitchFamily="34" charset="0"/>
              <a:buNone/>
              <a:defRPr sz="205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a:lstStyle>
          <a:p>
            <a:r>
              <a:rPr lang="zh-CN" altLang="en-US" sz="3675" dirty="0"/>
              <a:t>图 </a:t>
            </a:r>
            <a:r>
              <a:rPr lang="en-US" altLang="zh-CN" sz="3675" dirty="0"/>
              <a:t>2</a:t>
            </a:r>
            <a:r>
              <a:rPr lang="en-US" sz="3675" dirty="0"/>
              <a:t>. </a:t>
            </a:r>
            <a:r>
              <a:rPr lang="zh-CN" altLang="en-US" sz="3675" dirty="0"/>
              <a:t>应力分布图</a:t>
            </a:r>
            <a:endParaRPr lang="en-US" sz="3675" dirty="0"/>
          </a:p>
        </p:txBody>
      </p:sp>
      <p:pic>
        <p:nvPicPr>
          <p:cNvPr id="33" name="图片 3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5898750" y="29834248"/>
            <a:ext cx="7788271" cy="5841203"/>
          </a:xfrm>
          <a:prstGeom prst="rect">
            <a:avLst/>
          </a:prstGeom>
        </p:spPr>
      </p:pic>
      <p:pic>
        <p:nvPicPr>
          <p:cNvPr id="36" name="图片 3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4037707" y="29834248"/>
            <a:ext cx="7680407" cy="5760305"/>
          </a:xfrm>
          <a:prstGeom prst="rect">
            <a:avLst/>
          </a:prstGeom>
        </p:spPr>
      </p:pic>
      <p:sp>
        <p:nvSpPr>
          <p:cNvPr id="7" name="文本占位符 6">
            <a:extLst>
              <a:ext uri="{FF2B5EF4-FFF2-40B4-BE49-F238E27FC236}">
                <a16:creationId xmlns:a16="http://schemas.microsoft.com/office/drawing/2014/main" id="{58B2361A-54B3-4968-8DE4-9D8173111302}"/>
              </a:ext>
            </a:extLst>
          </p:cNvPr>
          <p:cNvSpPr>
            <a:spLocks noGrp="1"/>
          </p:cNvSpPr>
          <p:nvPr>
            <p:ph type="body" sz="quarter" idx="18"/>
          </p:nvPr>
        </p:nvSpPr>
        <p:spPr/>
        <p:txBody>
          <a:bodyPr/>
          <a:lstStyle/>
          <a:p>
            <a:r>
              <a:rPr lang="zh-CN" altLang="en-US" dirty="0"/>
              <a:t>电声产品的仿真包括电磁仿真、力学仿真、声学仿真，逐步拆解设计部件电磁设计最佳方案、悬挂系统对称性最佳方案、声学产品效果最佳方案。随着智能电声产品越来越小型化、集成化、多功能化，借助多物理场分析的场合越来越多，</a:t>
            </a:r>
            <a:r>
              <a:rPr lang="en-US" altLang="zh-CN" dirty="0"/>
              <a:t>COMSOL</a:t>
            </a:r>
            <a:r>
              <a:rPr lang="zh-CN" altLang="en-US" dirty="0"/>
              <a:t>也可实现耳塞或耳垫的物理降噪仿真、充电仓磁吸力效果仿真、多单元耳机的声学效果集成仿真等，借助</a:t>
            </a:r>
            <a:r>
              <a:rPr lang="en-US" altLang="zh-CN" dirty="0"/>
              <a:t>COMSOL</a:t>
            </a:r>
            <a:r>
              <a:rPr lang="zh-CN" altLang="en-US" dirty="0"/>
              <a:t>仿真可以有效辅助设计、缩短电声产品的开发周期。</a:t>
            </a:r>
          </a:p>
          <a:p>
            <a:r>
              <a:rPr lang="en-US" altLang="zh-CN" dirty="0"/>
              <a:t>COMSOL</a:t>
            </a:r>
            <a:r>
              <a:rPr lang="zh-CN" altLang="en-US" dirty="0"/>
              <a:t>相较于其他仿真软件，在耦合多物理场综合分析方面有明显的优势，这与研究电声器件中不同物理信号的转换的情景十分契合。我们将在本文中展示一个案例，如何使用</a:t>
            </a:r>
            <a:r>
              <a:rPr lang="en-US" altLang="zh-CN" dirty="0"/>
              <a:t>COMSOL</a:t>
            </a:r>
            <a:r>
              <a:rPr lang="zh-CN" altLang="en-US" dirty="0"/>
              <a:t>比较不同方案的优劣以辅助设计降噪耳机。</a:t>
            </a:r>
          </a:p>
          <a:p>
            <a:endParaRPr lang="zh-CN" altLang="en-US" dirty="0"/>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COMMONDATA" val="eyJoZGlkIjoiYjI3ZTMzODYyYmJmMmYzMGFhOTRkOTA4YjY3YjU5ZmEifQ=="/>
</p:tagLst>
</file>

<file path=ppt/tags/tag2.xml><?xml version="1.0" encoding="utf-8"?>
<p:tagLst xmlns:a="http://schemas.openxmlformats.org/drawingml/2006/main" xmlns:r="http://schemas.openxmlformats.org/officeDocument/2006/relationships" xmlns:p="http://schemas.openxmlformats.org/presentationml/2006/main">
  <p:tag name="KSO_WM_BEAUTIFY_FLAG" val=""/>
</p:tagLst>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3014</TotalTime>
  <Words>568</Words>
  <Application>Microsoft Office PowerPoint</Application>
  <PresentationFormat>自定义</PresentationFormat>
  <Paragraphs>14</Paragraphs>
  <Slides>1</Slides>
  <Notes>0</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1</vt:i4>
      </vt:variant>
    </vt:vector>
  </HeadingPairs>
  <TitlesOfParts>
    <vt:vector size="7" baseType="lpstr">
      <vt:lpstr>等线</vt:lpstr>
      <vt:lpstr>等线 Light</vt:lpstr>
      <vt:lpstr>Arial</vt:lpstr>
      <vt:lpstr>Calibri</vt:lpstr>
      <vt:lpstr>Calibri Light</vt:lpstr>
      <vt:lpstr>Office Theme</vt:lpstr>
      <vt:lpstr>电声产品的仿真</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Xiting (Sophia) Hao</cp:lastModifiedBy>
  <cp:revision>154</cp:revision>
  <cp:lastPrinted>2023-01-06T15:48:00Z</cp:lastPrinted>
  <dcterms:created xsi:type="dcterms:W3CDTF">2023-01-03T14:57:00Z</dcterms:created>
  <dcterms:modified xsi:type="dcterms:W3CDTF">2025-10-27T02:11:39Z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154AF895720841DE8EE769B00F7BE169_13</vt:lpwstr>
  </property>
  <property fmtid="{D5CDD505-2E9C-101B-9397-08002B2CF9AE}" pid="3" name="KSOProductBuildVer">
    <vt:lpwstr>2052-12.1.0.15374</vt:lpwstr>
  </property>
</Properties>
</file>