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97330" y="-13335"/>
            <a:ext cx="17520920" cy="5454650"/>
          </a:xfrm>
        </p:spPr>
        <p:txBody>
          <a:bodyPr>
            <a:normAutofit/>
          </a:bodyPr>
          <a:lstStyle/>
          <a:p>
            <a:r>
              <a:rPr lang="en-US" altLang="zh-CN" dirty="0"/>
              <a:t>I</a:t>
            </a:r>
            <a:r>
              <a:rPr lang="en-US" altLang="zh-CN" sz="10665" dirty="0"/>
              <a:t>ntelligent prediction of compressive strength prediction </a:t>
            </a:r>
            <a:r>
              <a:rPr lang="en-US" altLang="zh-CN" sz="10665" dirty="0">
                <a:sym typeface="+mn-ea"/>
              </a:rPr>
              <a:t>of deep-sea </a:t>
            </a:r>
            <a:r>
              <a:rPr lang="en-US" altLang="zh-CN" sz="10665" dirty="0"/>
              <a:t>UUV</a:t>
            </a:r>
          </a:p>
        </p:txBody>
      </p:sp>
      <p:sp>
        <p:nvSpPr>
          <p:cNvPr id="3" name="Content Placeholder 2"/>
          <p:cNvSpPr>
            <a:spLocks noGrp="1"/>
          </p:cNvSpPr>
          <p:nvPr>
            <p:ph sz="quarter" idx="10"/>
          </p:nvPr>
        </p:nvSpPr>
        <p:spPr/>
        <p:txBody>
          <a:bodyPr/>
          <a:lstStyle/>
          <a:p>
            <a:r>
              <a:rPr lang="en-US" dirty="0">
                <a:sym typeface="+mn-ea"/>
              </a:rPr>
              <a:t>Zhenhua Zhang</a:t>
            </a:r>
            <a:r>
              <a:rPr lang="en-US" baseline="30000" dirty="0">
                <a:sym typeface="+mn-ea"/>
              </a:rPr>
              <a:t>1</a:t>
            </a:r>
            <a:r>
              <a:rPr lang="en-US" dirty="0">
                <a:sym typeface="+mn-ea"/>
              </a:rPr>
              <a:t>,Kaifeng Zhang</a:t>
            </a:r>
            <a:r>
              <a:rPr lang="en-US" baseline="30000" dirty="0">
                <a:sym typeface="+mn-ea"/>
              </a:rPr>
              <a:t>1</a:t>
            </a:r>
            <a:r>
              <a:rPr lang="en-US" dirty="0">
                <a:sym typeface="+mn-ea"/>
              </a:rPr>
              <a:t>,Yilin Qu</a:t>
            </a:r>
            <a:r>
              <a:rPr lang="en-US" baseline="30000" dirty="0">
                <a:sym typeface="+mn-ea"/>
              </a:rPr>
              <a:t>1</a:t>
            </a:r>
          </a:p>
          <a:p>
            <a:r>
              <a:rPr lang="en-US" dirty="0">
                <a:sym typeface="+mn-ea"/>
              </a:rPr>
              <a:t>1.Naval University of Engineering</a:t>
            </a:r>
          </a:p>
        </p:txBody>
      </p:sp>
      <p:sp>
        <p:nvSpPr>
          <p:cNvPr id="6" name="Text Placeholder 5"/>
          <p:cNvSpPr>
            <a:spLocks noGrp="1"/>
          </p:cNvSpPr>
          <p:nvPr>
            <p:ph type="body" sz="quarter" idx="23"/>
          </p:nvPr>
        </p:nvSpPr>
        <p:spPr/>
        <p:txBody>
          <a:bodyPr/>
          <a:lstStyle/>
          <a:p>
            <a:r>
              <a:rPr lang="en-US" altLang="zh-CN" dirty="0"/>
              <a:t>By comparing the prediction results of the deep neural network model and the finite element model under given operating conditions, the feasibility of the deep neural network model is assessed, enabling rapid evaluation during the preliminary design stage of the pressure hull.</a:t>
            </a:r>
          </a:p>
          <a:p>
            <a:r>
              <a:rPr lang="en-US" altLang="zh-CN" dirty="0"/>
              <a:t>Using the trained deep neural network model, the compressive strength of pressure hulls for unmanned underwater vehicles under different operating conditions and structural parameter combinations is calculated and summarized. Structural parameter combinations that meet design specifications are selected through calculation and screening, resulting in a suitable combination of structural parameters for the pressure hull of the unmanned underwater vehicle.</a:t>
            </a:r>
          </a:p>
        </p:txBody>
      </p:sp>
      <p:sp>
        <p:nvSpPr>
          <p:cNvPr id="7" name="Text Placeholder 6"/>
          <p:cNvSpPr>
            <a:spLocks noGrp="1"/>
          </p:cNvSpPr>
          <p:nvPr>
            <p:ph type="body" sz="quarter" idx="24"/>
          </p:nvPr>
        </p:nvSpPr>
        <p:spPr/>
        <p:txBody>
          <a:bodyPr/>
          <a:lstStyle/>
          <a:p>
            <a:r>
              <a:rPr lang="en-US" altLang="zh-CN"/>
              <a:t>1. </a:t>
            </a:r>
            <a:r>
              <a:rPr lang="zh-CN" altLang="en-US"/>
              <a:t>翟剑锋</a:t>
            </a:r>
            <a:r>
              <a:rPr lang="en-US" altLang="zh-CN"/>
              <a:t>. </a:t>
            </a:r>
            <a:r>
              <a:rPr lang="zh-CN" altLang="en-US"/>
              <a:t>深度学习在自然语言处理中的应用</a:t>
            </a:r>
            <a:r>
              <a:rPr lang="en-US" altLang="zh-CN"/>
              <a:t>[J]. </a:t>
            </a:r>
            <a:r>
              <a:rPr lang="zh-CN" altLang="en-US"/>
              <a:t>电脑编程技巧与维护</a:t>
            </a:r>
            <a:r>
              <a:rPr lang="en-US" altLang="zh-CN"/>
              <a:t>, 2013, (18): 74-76.</a:t>
            </a:r>
          </a:p>
          <a:p>
            <a:r>
              <a:rPr lang="en-US" altLang="zh-CN"/>
              <a:t>2. </a:t>
            </a:r>
            <a:r>
              <a:rPr lang="zh-CN" altLang="en-US"/>
              <a:t>刘光花</a:t>
            </a:r>
            <a:r>
              <a:rPr lang="en-US" altLang="zh-CN"/>
              <a:t>, </a:t>
            </a:r>
            <a:r>
              <a:rPr lang="zh-CN" altLang="en-US"/>
              <a:t>杨发顶</a:t>
            </a:r>
            <a:r>
              <a:rPr lang="en-US" altLang="zh-CN"/>
              <a:t>, </a:t>
            </a:r>
            <a:r>
              <a:rPr lang="zh-CN" altLang="en-US"/>
              <a:t>程亚伟</a:t>
            </a:r>
            <a:r>
              <a:rPr lang="en-US" altLang="zh-CN"/>
              <a:t>,</a:t>
            </a:r>
            <a:r>
              <a:rPr lang="zh-CN" altLang="en-US"/>
              <a:t>等</a:t>
            </a:r>
            <a:r>
              <a:rPr lang="en-US" altLang="zh-CN"/>
              <a:t>. </a:t>
            </a:r>
            <a:r>
              <a:rPr lang="zh-CN" altLang="en-US"/>
              <a:t>基于深度神经网络的火箭图像目标识别与跟踪</a:t>
            </a:r>
            <a:r>
              <a:rPr lang="en-US" altLang="zh-CN"/>
              <a:t>[J]. </a:t>
            </a:r>
            <a:r>
              <a:rPr lang="zh-CN" altLang="en-US"/>
              <a:t>沈阳航空航天大学学报</a:t>
            </a:r>
            <a:r>
              <a:rPr lang="en-US" altLang="zh-CN"/>
              <a:t>, 2024, 41(04): 59-66.</a:t>
            </a:r>
          </a:p>
          <a:p>
            <a:endParaRPr lang="en-US" altLang="zh-CN"/>
          </a:p>
        </p:txBody>
      </p:sp>
      <p:sp>
        <p:nvSpPr>
          <p:cNvPr id="8" name="Content Placeholder 7"/>
          <p:cNvSpPr>
            <a:spLocks noGrp="1"/>
          </p:cNvSpPr>
          <p:nvPr>
            <p:ph sz="quarter" idx="26"/>
          </p:nvPr>
        </p:nvSpPr>
        <p:spPr/>
        <p:txBody>
          <a:bodyPr/>
          <a:lstStyle/>
          <a:p>
            <a:r>
              <a:rPr lang="en-US" altLang="zh-CN" dirty="0"/>
              <a:t> </a:t>
            </a:r>
            <a:r>
              <a:rPr lang="en-US" altLang="zh-CN" sz="5100" dirty="0"/>
              <a:t>This study focuses on the prediction of pressure hull structural compressive strength for deep-sea unmanned underwater vehicles. By constructing a deep neural network model, the study achieves high-precision intelligent forecasting of global stress and deformation in pressure hulls at the second level.</a:t>
            </a:r>
          </a:p>
        </p:txBody>
      </p:sp>
      <p:sp>
        <p:nvSpPr>
          <p:cNvPr id="5" name="Text Placeholder 4"/>
          <p:cNvSpPr>
            <a:spLocks noGrp="1"/>
          </p:cNvSpPr>
          <p:nvPr>
            <p:ph type="body" sz="quarter" idx="18"/>
          </p:nvPr>
        </p:nvSpPr>
        <p:spPr/>
        <p:txBody>
          <a:bodyPr/>
          <a:lstStyle/>
          <a:p>
            <a:r>
              <a:rPr lang="en-US" altLang="zh-CN" dirty="0"/>
              <a:t>Unmanned underwater vehicles (UUVs) serve as highly maneuverable underwater combat platforms. By optimizing the hull pressure hull structure design and reducing the weight of the pressure hull structure, their combat capabilities can be enhanced to achieve further operational objectives. Therefore, transferring deep neural networks from fields such as natural language processing and object recognition to predict the pressure resistance strength of UUV pressure hulls holds significant potential.</a:t>
            </a:r>
            <a:r>
              <a:rPr lang="en-US" dirty="0">
                <a:sym typeface="+mn-ea"/>
              </a:rPr>
              <a:t>(Ref. 1)</a:t>
            </a:r>
            <a:endParaRPr lang="en-US" altLang="zh-CN" dirty="0"/>
          </a:p>
          <a:p>
            <a:r>
              <a:rPr lang="en-US" altLang="zh-CN" dirty="0"/>
              <a:t>By leveraging the powerful data processing and learning capabilities of machine learning, this study explores the integration of deep neural networks with pressure hull strength prediction for UUVs. It constructs a nonlinear relationship between the structural parameters of the pressure hull and its structural response, thereby enabling the prediction of pressure hull strength for UUV.</a:t>
            </a:r>
            <a:r>
              <a:rPr lang="en-US" dirty="0">
                <a:sym typeface="+mn-ea"/>
              </a:rPr>
              <a:t>(Ref. 2)</a:t>
            </a:r>
            <a:endParaRPr lang="en-US" dirty="0"/>
          </a:p>
          <a:p>
            <a:endParaRPr lang="en-US" altLang="zh-CN" dirty="0"/>
          </a:p>
        </p:txBody>
      </p:sp>
      <p:sp>
        <p:nvSpPr>
          <p:cNvPr id="9" name="Text Placeholder 8"/>
          <p:cNvSpPr>
            <a:spLocks noGrp="1"/>
          </p:cNvSpPr>
          <p:nvPr>
            <p:ph type="body" sz="quarter" idx="27"/>
          </p:nvPr>
        </p:nvSpPr>
        <p:spPr/>
        <p:txBody>
          <a:bodyPr/>
          <a:lstStyle/>
          <a:p>
            <a:r>
              <a:rPr lang="en-US">
                <a:sym typeface="+mn-ea"/>
              </a:rPr>
              <a:t>Introduction &amp; Goals</a:t>
            </a:r>
            <a:endParaRPr lang="en-US" altLang="zh-CN" dirty="0"/>
          </a:p>
        </p:txBody>
      </p:sp>
      <p:sp>
        <p:nvSpPr>
          <p:cNvPr id="10" name="Text Placeholder 9"/>
          <p:cNvSpPr>
            <a:spLocks noGrp="1"/>
          </p:cNvSpPr>
          <p:nvPr>
            <p:ph type="body" sz="quarter" idx="28"/>
          </p:nvPr>
        </p:nvSpPr>
        <p:spPr>
          <a:xfrm>
            <a:off x="15895324" y="20376517"/>
            <a:ext cx="16062185" cy="1303795"/>
          </a:xfrm>
        </p:spPr>
        <p:txBody>
          <a:bodyPr/>
          <a:lstStyle/>
          <a:p>
            <a:r>
              <a:rPr lang="en-US">
                <a:sym typeface="+mn-ea"/>
              </a:rPr>
              <a:t>Methodology</a:t>
            </a:r>
            <a:endParaRPr lang="en-US" dirty="0"/>
          </a:p>
        </p:txBody>
      </p:sp>
      <p:pic>
        <p:nvPicPr>
          <p:cNvPr id="30" name="图片占位符 29" descr="神经网络图"/>
          <p:cNvPicPr>
            <a:picLocks noGrp="1" noChangeAspect="1"/>
          </p:cNvPicPr>
          <p:nvPr>
            <p:ph type="pic" sz="quarter" idx="29"/>
          </p:nvPr>
        </p:nvPicPr>
        <p:blipFill>
          <a:blip r:embed="rId3"/>
          <a:stretch>
            <a:fillRect/>
          </a:stretch>
        </p:blipFill>
        <p:spPr>
          <a:xfrm>
            <a:off x="1972945" y="19958685"/>
            <a:ext cx="11687810" cy="7150735"/>
          </a:xfrm>
          <a:prstGeom prst="rect">
            <a:avLst/>
          </a:prstGeom>
        </p:spPr>
      </p:pic>
      <p:sp>
        <p:nvSpPr>
          <p:cNvPr id="12" name="Text Placeholder 11"/>
          <p:cNvSpPr>
            <a:spLocks noGrp="1"/>
          </p:cNvSpPr>
          <p:nvPr>
            <p:ph type="body" sz="quarter" idx="30"/>
          </p:nvPr>
        </p:nvSpPr>
        <p:spPr/>
        <p:txBody>
          <a:bodyPr/>
          <a:lstStyle/>
          <a:p>
            <a:r>
              <a:rPr lang="en-US" sz="3800" dirty="0">
                <a:sym typeface="+mn-ea"/>
              </a:rPr>
              <a:t>FIGURE 1. </a:t>
            </a:r>
            <a:r>
              <a:rPr lang="en-US" altLang="zh-CN" sz="3800" dirty="0"/>
              <a:t>Schematic diagram of deep neural network layer     structure.</a:t>
            </a:r>
            <a:endParaRPr lang="zh-CN" altLang="en-US" sz="3800" dirty="0"/>
          </a:p>
        </p:txBody>
      </p:sp>
      <p:pic>
        <p:nvPicPr>
          <p:cNvPr id="18" name="图片占位符 17" descr="e1c8aeee7f5b2b2c523770557b54a86c"/>
          <p:cNvPicPr>
            <a:picLocks noGrp="1" noChangeAspect="1"/>
          </p:cNvPicPr>
          <p:nvPr>
            <p:ph type="pic" sz="quarter" idx="31"/>
          </p:nvPr>
        </p:nvPicPr>
        <p:blipFill>
          <a:blip r:embed="rId4"/>
          <a:stretch>
            <a:fillRect/>
          </a:stretch>
        </p:blipFill>
        <p:spPr>
          <a:xfrm>
            <a:off x="24657884" y="38684835"/>
            <a:ext cx="4949190" cy="4949190"/>
          </a:xfrm>
          <a:prstGeom prst="rect">
            <a:avLst/>
          </a:prstGeom>
        </p:spPr>
      </p:pic>
      <p:sp>
        <p:nvSpPr>
          <p:cNvPr id="14" name="Text Placeholder 13"/>
          <p:cNvSpPr>
            <a:spLocks noGrp="1"/>
          </p:cNvSpPr>
          <p:nvPr>
            <p:ph type="body" sz="quarter" idx="32"/>
          </p:nvPr>
        </p:nvSpPr>
        <p:spPr/>
        <p:txBody>
          <a:bodyPr/>
          <a:lstStyle/>
          <a:p>
            <a:r>
              <a:rPr lang="en-US" altLang="zh-CN" dirty="0"/>
              <a:t>The model can accurately predict stress distribution and deformation at any location on the shell surface and inside the shell, with calculation time controlled within seconds, greatly improving design evaluation efficiency. After verification, the model's prediction results for the maximum stress of the deep-sea unmanned underwater vehicle's </a:t>
            </a:r>
            <a:r>
              <a:rPr lang="en-US" altLang="zh-CN" dirty="0">
                <a:sym typeface="+mn-ea"/>
              </a:rPr>
              <a:t> pressure hull </a:t>
            </a:r>
            <a:r>
              <a:rPr lang="en-US" altLang="zh-CN" dirty="0"/>
              <a:t>showed a relative error of less than 5% compared to the finite element high-fidelity simulation results, demonstrating good engineering applicability. This method provides an efficient and reliable new approach for the design and evaluation of UUV  pressure hull structures.</a:t>
            </a:r>
          </a:p>
          <a:p>
            <a:endParaRPr lang="en-US" altLang="zh-CN" dirty="0"/>
          </a:p>
          <a:p>
            <a:endParaRPr lang="en-US" altLang="zh-CN" dirty="0"/>
          </a:p>
        </p:txBody>
      </p:sp>
      <p:sp>
        <p:nvSpPr>
          <p:cNvPr id="15" name="Text Placeholder 14"/>
          <p:cNvSpPr>
            <a:spLocks noGrp="1"/>
          </p:cNvSpPr>
          <p:nvPr>
            <p:ph type="body" sz="quarter" idx="33"/>
          </p:nvPr>
        </p:nvSpPr>
        <p:spPr/>
        <p:txBody>
          <a:bodyPr/>
          <a:lstStyle/>
          <a:p>
            <a:r>
              <a:rPr lang="en-US"/>
              <a:t>Results</a:t>
            </a:r>
          </a:p>
        </p:txBody>
      </p:sp>
      <p:pic>
        <p:nvPicPr>
          <p:cNvPr id="21" name="图片占位符 17" descr="Untitled应力"/>
          <p:cNvPicPr>
            <a:picLocks noGrp="1" noChangeAspect="1"/>
          </p:cNvPicPr>
          <p:nvPr>
            <p:ph type="pic" sz="quarter" idx="34"/>
          </p:nvPr>
        </p:nvPicPr>
        <p:blipFill>
          <a:blip r:embed="rId5"/>
          <a:stretch>
            <a:fillRect/>
          </a:stretch>
        </p:blipFill>
        <p:spPr>
          <a:xfrm>
            <a:off x="16988790" y="29034105"/>
            <a:ext cx="6129655" cy="4247515"/>
          </a:xfrm>
          <a:prstGeom prst="rect">
            <a:avLst/>
          </a:prstGeom>
        </p:spPr>
      </p:pic>
      <p:sp>
        <p:nvSpPr>
          <p:cNvPr id="17" name="Text Placeholder 16"/>
          <p:cNvSpPr>
            <a:spLocks noGrp="1"/>
          </p:cNvSpPr>
          <p:nvPr>
            <p:ph type="body" sz="quarter" idx="35"/>
          </p:nvPr>
        </p:nvSpPr>
        <p:spPr/>
        <p:txBody>
          <a:bodyPr/>
          <a:lstStyle/>
          <a:p>
            <a:r>
              <a:rPr lang="en-US" sz="3800">
                <a:sym typeface="+mn-ea"/>
              </a:rPr>
              <a:t>FIGURE 2. </a:t>
            </a:r>
            <a:r>
              <a:rPr lang="en-US" altLang="zh-CN" sz="3800"/>
              <a:t>Machine learning forecast of underwater vehicle deformation results, showing a comparison between FEM and DNN in terms of stress, stress error, displacement, and displacement error.</a:t>
            </a:r>
          </a:p>
        </p:txBody>
      </p:sp>
      <p:pic>
        <p:nvPicPr>
          <p:cNvPr id="22" name="图片占位符 21" descr="Untitled应力误差"/>
          <p:cNvPicPr>
            <a:picLocks noChangeAspect="1"/>
          </p:cNvPicPr>
          <p:nvPr/>
        </p:nvPicPr>
        <p:blipFill>
          <a:blip r:embed="rId6"/>
          <a:stretch>
            <a:fillRect/>
          </a:stretch>
        </p:blipFill>
        <p:spPr>
          <a:xfrm>
            <a:off x="24623395" y="28836620"/>
            <a:ext cx="5194300" cy="3805555"/>
          </a:xfrm>
          <a:prstGeom prst="rect">
            <a:avLst/>
          </a:prstGeom>
        </p:spPr>
      </p:pic>
      <p:pic>
        <p:nvPicPr>
          <p:cNvPr id="23" name="图片占位符 22" descr="Untitled位移"/>
          <p:cNvPicPr>
            <a:picLocks noChangeAspect="1"/>
          </p:cNvPicPr>
          <p:nvPr/>
        </p:nvPicPr>
        <p:blipFill>
          <a:blip r:embed="rId7"/>
          <a:stretch>
            <a:fillRect/>
          </a:stretch>
        </p:blipFill>
        <p:spPr>
          <a:xfrm>
            <a:off x="16988790" y="32569785"/>
            <a:ext cx="6129655" cy="3879215"/>
          </a:xfrm>
          <a:prstGeom prst="rect">
            <a:avLst/>
          </a:prstGeom>
        </p:spPr>
      </p:pic>
      <p:pic>
        <p:nvPicPr>
          <p:cNvPr id="24" name="图片占位符 23" descr="Untitled位移误差"/>
          <p:cNvPicPr>
            <a:picLocks noChangeAspect="1"/>
          </p:cNvPicPr>
          <p:nvPr/>
        </p:nvPicPr>
        <p:blipFill>
          <a:blip r:embed="rId8"/>
          <a:stretch>
            <a:fillRect/>
          </a:stretch>
        </p:blipFill>
        <p:spPr>
          <a:xfrm>
            <a:off x="24623395" y="32595185"/>
            <a:ext cx="5241925" cy="3853815"/>
          </a:xfrm>
          <a:prstGeom prst="rect">
            <a:avLst/>
          </a:prstGeom>
        </p:spPr>
      </p:pic>
      <p:pic>
        <p:nvPicPr>
          <p:cNvPr id="29" name="图片占位符 28" descr="uuv"/>
          <p:cNvPicPr>
            <a:picLocks noGrp="1" noChangeAspect="1"/>
          </p:cNvPicPr>
          <p:nvPr>
            <p:ph type="pic" sz="quarter" idx="11"/>
          </p:nvPr>
        </p:nvPicPr>
        <p:blipFill>
          <a:blip r:embed="rId9"/>
          <a:srcRect l="4283" t="1981" r="3793" b="3509"/>
          <a:stretch>
            <a:fillRect/>
          </a:stretch>
        </p:blipFill>
        <p:spPr>
          <a:xfrm>
            <a:off x="0" y="1248410"/>
            <a:ext cx="13847445" cy="744283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528</Words>
  <Application>Microsoft Office PowerPoint</Application>
  <PresentationFormat>自定义</PresentationFormat>
  <Paragraphs>16</Paragraphs>
  <Slides>1</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Intelligent prediction of compressive strength prediction of deep-sea UUV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138</cp:revision>
  <cp:lastPrinted>2023-01-06T15:48:00Z</cp:lastPrinted>
  <dcterms:created xsi:type="dcterms:W3CDTF">2023-01-03T14:57:00Z</dcterms:created>
  <dcterms:modified xsi:type="dcterms:W3CDTF">2025-10-27T02:30:12Z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3516FC0DCEF2404F8E8FED0F1EFA3779_12</vt:lpwstr>
  </property>
  <property fmtid="{D5CDD505-2E9C-101B-9397-08002B2CF9AE}" pid="3" name="KSOProductBuildVer">
    <vt:lpwstr>2052-12.1.0.21915</vt:lpwstr>
  </property>
</Properties>
</file>