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5" r:id="rId1"/>
  </p:sldMasterIdLst>
  <p:notesMasterIdLst>
    <p:notesMasterId r:id="rId3"/>
  </p:notesMasterIdLst>
  <p:sldIdLst>
    <p:sldId id="284" r:id="rId2"/>
  </p:sldIdLst>
  <p:sldSz cx="32918400" cy="43891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海报示例" id="{31D5EE60-8FE9-4475-976F-B13E2EBE6E32}">
          <p14:sldIdLst>
            <p14:sldId id="28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3824" userDrawn="1">
          <p15:clr>
            <a:srgbClr val="A4A3A4"/>
          </p15:clr>
        </p15:guide>
        <p15:guide id="2" pos="1998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1" clrIdx="0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AC"/>
    <a:srgbClr val="7F7F7F"/>
    <a:srgbClr val="A3A6A9"/>
    <a:srgbClr val="F2F2F2"/>
    <a:srgbClr val="E1EAF1"/>
    <a:srgbClr val="DAE5EE"/>
    <a:srgbClr val="D5E1EB"/>
    <a:srgbClr val="D2E0EB"/>
    <a:srgbClr val="CDDCE8"/>
    <a:srgbClr val="CAD8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68" autoAdjust="0"/>
    <p:restoredTop sz="96405" autoAdjust="0"/>
  </p:normalViewPr>
  <p:slideViewPr>
    <p:cSldViewPr snapToGrid="0">
      <p:cViewPr varScale="1">
        <p:scale>
          <a:sx n="18" d="100"/>
          <a:sy n="18" d="100"/>
        </p:scale>
        <p:origin x="3354" y="84"/>
      </p:cViewPr>
      <p:guideLst>
        <p:guide orient="horz" pos="13824"/>
        <p:guide pos="199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192"/>
    </p:cViewPr>
  </p:sorterViewPr>
  <p:notesViewPr>
    <p:cSldViewPr snapToGrid="0">
      <p:cViewPr varScale="1">
        <p:scale>
          <a:sx n="103" d="100"/>
          <a:sy n="103" d="100"/>
        </p:scale>
        <p:origin x="350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FD44B-3D92-4DA1-963F-3AC1E37877B5}" type="datetimeFigureOut">
              <a:rPr lang="en-US" smtClean="0"/>
              <a:t>10/27/2025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4A54C-B7EC-4455-BC07-3E60C62A4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1242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1pPr>
    <a:lvl2pPr marL="2194360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2pPr>
    <a:lvl3pPr marL="4388719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3pPr>
    <a:lvl4pPr marL="6583079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4pPr>
    <a:lvl5pPr marL="8777439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5pPr>
    <a:lvl6pPr marL="10971798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6pPr>
    <a:lvl7pPr marL="13166158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7pPr>
    <a:lvl8pPr marL="15360518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8pPr>
    <a:lvl9pPr marL="17554877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4A54C-B7EC-4455-BC07-3E60C62A4E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364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10">
            <a:extLst>
              <a:ext uri="{FF2B5EF4-FFF2-40B4-BE49-F238E27FC236}">
                <a16:creationId xmlns:a16="http://schemas.microsoft.com/office/drawing/2014/main" id="{7617FE93-2BA0-B645-5D80-A6882469BDA8}"/>
              </a:ext>
            </a:extLst>
          </p:cNvPr>
          <p:cNvSpPr/>
          <p:nvPr userDrawn="1"/>
        </p:nvSpPr>
        <p:spPr>
          <a:xfrm>
            <a:off x="0" y="38800662"/>
            <a:ext cx="32918400" cy="5090537"/>
          </a:xfrm>
          <a:prstGeom prst="rect">
            <a:avLst/>
          </a:prstGeom>
          <a:solidFill>
            <a:srgbClr val="E1EA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857" dirty="0"/>
          </a:p>
        </p:txBody>
      </p:sp>
      <p:sp>
        <p:nvSpPr>
          <p:cNvPr id="5" name="Rechteck 10">
            <a:extLst>
              <a:ext uri="{FF2B5EF4-FFF2-40B4-BE49-F238E27FC236}">
                <a16:creationId xmlns:a16="http://schemas.microsoft.com/office/drawing/2014/main" id="{1F35867E-CFD5-4350-8AC0-D91C81B78554}"/>
              </a:ext>
            </a:extLst>
          </p:cNvPr>
          <p:cNvSpPr/>
          <p:nvPr userDrawn="1"/>
        </p:nvSpPr>
        <p:spPr>
          <a:xfrm>
            <a:off x="1" y="2"/>
            <a:ext cx="32918400" cy="9511168"/>
          </a:xfrm>
          <a:prstGeom prst="rect">
            <a:avLst/>
          </a:prstGeom>
          <a:solidFill>
            <a:srgbClr val="E1EA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857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674256D9-FCC0-4B55-86D2-A64887390E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97441" y="1534000"/>
            <a:ext cx="17520673" cy="3907429"/>
          </a:xfrm>
        </p:spPr>
        <p:txBody>
          <a:bodyPr anchor="b">
            <a:normAutofit/>
          </a:bodyPr>
          <a:lstStyle>
            <a:lvl1pPr>
              <a:defRPr sz="90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海报标题（尽量简短，字号 </a:t>
            </a:r>
            <a:r>
              <a:rPr lang="en-US" altLang="zh-CN" noProof="0" dirty="0"/>
              <a:t>90 – 120 </a:t>
            </a:r>
            <a:r>
              <a:rPr lang="en-US" altLang="zh-CN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9" name="Inhaltsplatzhalter 11">
            <a:extLst>
              <a:ext uri="{FF2B5EF4-FFF2-40B4-BE49-F238E27FC236}">
                <a16:creationId xmlns:a16="http://schemas.microsoft.com/office/drawing/2014/main" id="{8483A2B3-B7B9-48C0-A5A7-3A80187EAE72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4197297" y="9998690"/>
            <a:ext cx="17520817" cy="198428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00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zh-CN" altLang="en-US" noProof="0" dirty="0"/>
              <a:t>作者及共同作者，以及所属机构（字号 </a:t>
            </a:r>
            <a:r>
              <a:rPr lang="en-US" noProof="0" dirty="0"/>
              <a:t>30-40 </a:t>
            </a:r>
            <a:r>
              <a:rPr lang="en-US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40" name="Textplatzhalter 34">
            <a:extLst>
              <a:ext uri="{FF2B5EF4-FFF2-40B4-BE49-F238E27FC236}">
                <a16:creationId xmlns:a16="http://schemas.microsoft.com/office/drawing/2014/main" id="{531D1A86-CE8F-414A-97E9-85E1D3C6E6B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5655929" y="18073770"/>
            <a:ext cx="16062185" cy="6023448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在此处介绍您使用的研究方法。</a:t>
            </a:r>
            <a:endParaRPr lang="en-US" noProof="0" dirty="0"/>
          </a:p>
        </p:txBody>
      </p:sp>
      <p:sp>
        <p:nvSpPr>
          <p:cNvPr id="19" name="Inhaltsplatzhalter 11">
            <a:extLst>
              <a:ext uri="{FF2B5EF4-FFF2-40B4-BE49-F238E27FC236}">
                <a16:creationId xmlns:a16="http://schemas.microsoft.com/office/drawing/2014/main" id="{0FEE9028-BCA7-7F80-4BFC-2011458FF56E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14197413" y="5683427"/>
            <a:ext cx="17520817" cy="418036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60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zh-CN" altLang="en-US" noProof="0" dirty="0"/>
              <a:t>关于研究项目的简短介绍（字号 </a:t>
            </a:r>
            <a:r>
              <a:rPr lang="en-US" altLang="zh-CN" noProof="0" dirty="0"/>
              <a:t>50-60 </a:t>
            </a:r>
            <a:r>
              <a:rPr lang="en-US" altLang="zh-CN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8743DB6-C16F-C753-AC51-125C969FB452}"/>
              </a:ext>
            </a:extLst>
          </p:cNvPr>
          <p:cNvSpPr/>
          <p:nvPr userDrawn="1"/>
        </p:nvSpPr>
        <p:spPr>
          <a:xfrm>
            <a:off x="1196912" y="9702141"/>
            <a:ext cx="30521202" cy="644252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57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B67C022-7BFE-F380-A829-75B3520A5EBC}"/>
              </a:ext>
            </a:extLst>
          </p:cNvPr>
          <p:cNvCxnSpPr>
            <a:cxnSpLocks/>
          </p:cNvCxnSpPr>
          <p:nvPr userDrawn="1"/>
        </p:nvCxnSpPr>
        <p:spPr>
          <a:xfrm>
            <a:off x="1196912" y="24536996"/>
            <a:ext cx="305212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2D6FE83-2FB2-B157-1E50-589737C01B62}"/>
              </a:ext>
            </a:extLst>
          </p:cNvPr>
          <p:cNvCxnSpPr>
            <a:cxnSpLocks/>
          </p:cNvCxnSpPr>
          <p:nvPr userDrawn="1"/>
        </p:nvCxnSpPr>
        <p:spPr>
          <a:xfrm>
            <a:off x="1196912" y="38379963"/>
            <a:ext cx="305212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platzhalter 34">
            <a:extLst>
              <a:ext uri="{FF2B5EF4-FFF2-40B4-BE49-F238E27FC236}">
                <a16:creationId xmlns:a16="http://schemas.microsoft.com/office/drawing/2014/main" id="{6520E0EB-8EE0-4603-8D77-865D04DE6DA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649531" y="11272252"/>
            <a:ext cx="29615963" cy="4192024"/>
          </a:xfrm>
        </p:spPr>
        <p:txBody>
          <a:bodyPr numCol="2" spcCol="914400">
            <a:noAutofit/>
          </a:bodyPr>
          <a:lstStyle>
            <a:lvl1pPr marL="0" marR="0" indent="0" algn="l" defTabSz="3049615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marL="0" marR="0" lvl="0" indent="0" algn="l" defTabSz="304961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noProof="0" dirty="0"/>
              <a:t>在此处添加您的论文摘要</a:t>
            </a:r>
            <a:r>
              <a:rPr lang="en-US" altLang="zh-CN" noProof="0" dirty="0"/>
              <a:t>/</a:t>
            </a:r>
            <a:r>
              <a:rPr lang="zh-CN" altLang="en-US" noProof="0" dirty="0"/>
              <a:t>简介和结论。请勿在此处添加图片。</a:t>
            </a:r>
            <a:br>
              <a:rPr lang="en-US" altLang="zh-CN" noProof="0" dirty="0"/>
            </a:br>
            <a:r>
              <a:rPr lang="zh-CN" altLang="en-US" noProof="0" dirty="0"/>
              <a:t>请使用预设的两栏文本。</a:t>
            </a:r>
            <a:endParaRPr lang="en-US" altLang="zh-CN" noProof="0" dirty="0"/>
          </a:p>
        </p:txBody>
      </p:sp>
      <p:sp>
        <p:nvSpPr>
          <p:cNvPr id="30" name="Textplatzhalter 34">
            <a:extLst>
              <a:ext uri="{FF2B5EF4-FFF2-40B4-BE49-F238E27FC236}">
                <a16:creationId xmlns:a16="http://schemas.microsoft.com/office/drawing/2014/main" id="{719D5C0D-4440-BCE2-F347-0623BCCD6FE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649531" y="9969752"/>
            <a:ext cx="29615963" cy="1302499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副标题（可使用：摘要、简介、研究目的）</a:t>
            </a:r>
            <a:endParaRPr lang="en-US" noProof="0" dirty="0"/>
          </a:p>
        </p:txBody>
      </p:sp>
      <p:sp>
        <p:nvSpPr>
          <p:cNvPr id="31" name="Textplatzhalter 34">
            <a:extLst>
              <a:ext uri="{FF2B5EF4-FFF2-40B4-BE49-F238E27FC236}">
                <a16:creationId xmlns:a16="http://schemas.microsoft.com/office/drawing/2014/main" id="{467A5D6D-A306-3E8B-87A4-801F93BA8A9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5655929" y="16784052"/>
            <a:ext cx="16062185" cy="1303795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副标题（请使用：方法）</a:t>
            </a:r>
            <a:endParaRPr lang="en-US" noProof="0" dirty="0"/>
          </a:p>
        </p:txBody>
      </p:sp>
      <p:sp>
        <p:nvSpPr>
          <p:cNvPr id="32" name="Bildplatzhalter 13">
            <a:extLst>
              <a:ext uri="{FF2B5EF4-FFF2-40B4-BE49-F238E27FC236}">
                <a16:creationId xmlns:a16="http://schemas.microsoft.com/office/drawing/2014/main" id="{FB8DB097-72C5-C303-68ED-5E8941892225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1196912" y="16746392"/>
            <a:ext cx="13710909" cy="5323486"/>
          </a:xfrm>
        </p:spPr>
        <p:txBody>
          <a:bodyPr anchor="ctr">
            <a:normAutofit/>
          </a:bodyPr>
          <a:lstStyle>
            <a:lvl1pPr marL="0" indent="0" algn="ctr"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此处添加相关图片和图表</a:t>
            </a:r>
            <a:endParaRPr lang="en-US" noProof="0" dirty="0"/>
          </a:p>
        </p:txBody>
      </p:sp>
      <p:sp>
        <p:nvSpPr>
          <p:cNvPr id="33" name="Textplatzhalter 34">
            <a:extLst>
              <a:ext uri="{FF2B5EF4-FFF2-40B4-BE49-F238E27FC236}">
                <a16:creationId xmlns:a16="http://schemas.microsoft.com/office/drawing/2014/main" id="{AF3269C0-87D9-D492-3F42-2355418BC0E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196912" y="22550761"/>
            <a:ext cx="13776431" cy="146834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图表文字字号 </a:t>
            </a:r>
            <a:r>
              <a:rPr lang="en-US" altLang="zh-CN" noProof="0" dirty="0"/>
              <a:t>18-40 pt.</a:t>
            </a:r>
            <a:r>
              <a:rPr lang="zh-CN" altLang="en-US" noProof="0" dirty="0"/>
              <a:t> 请写为：“图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......</a:t>
            </a:r>
            <a:r>
              <a:rPr lang="zh-CN" altLang="en-US" noProof="0" dirty="0"/>
              <a:t>”或“表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……</a:t>
            </a:r>
            <a:r>
              <a:rPr lang="zh-CN" altLang="en-US" noProof="0" dirty="0"/>
              <a:t>”</a:t>
            </a:r>
            <a:endParaRPr lang="en-US" noProof="0" dirty="0"/>
          </a:p>
        </p:txBody>
      </p:sp>
      <p:sp>
        <p:nvSpPr>
          <p:cNvPr id="37" name="Textplatzhalter 34">
            <a:extLst>
              <a:ext uri="{FF2B5EF4-FFF2-40B4-BE49-F238E27FC236}">
                <a16:creationId xmlns:a16="http://schemas.microsoft.com/office/drawing/2014/main" id="{14503A9F-A924-7C86-6B84-C9E02AA0D25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196912" y="30943096"/>
            <a:ext cx="15434125" cy="710157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在此处描述您的研究结果。</a:t>
            </a:r>
            <a:endParaRPr lang="en-US" noProof="0" dirty="0"/>
          </a:p>
        </p:txBody>
      </p:sp>
      <p:sp>
        <p:nvSpPr>
          <p:cNvPr id="38" name="Textplatzhalter 34">
            <a:extLst>
              <a:ext uri="{FF2B5EF4-FFF2-40B4-BE49-F238E27FC236}">
                <a16:creationId xmlns:a16="http://schemas.microsoft.com/office/drawing/2014/main" id="{84DA4397-F359-B76D-ACD2-183A6A8BAB74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196913" y="29529122"/>
            <a:ext cx="15362501" cy="1303795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副标题（请使用：结果）</a:t>
            </a:r>
            <a:endParaRPr lang="en-US" noProof="0" dirty="0"/>
          </a:p>
        </p:txBody>
      </p:sp>
      <p:sp>
        <p:nvSpPr>
          <p:cNvPr id="41" name="Bildplatzhalter 13">
            <a:extLst>
              <a:ext uri="{FF2B5EF4-FFF2-40B4-BE49-F238E27FC236}">
                <a16:creationId xmlns:a16="http://schemas.microsoft.com/office/drawing/2014/main" id="{47503403-7792-1C5E-9D9C-3675C1494E30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17526117" y="29532851"/>
            <a:ext cx="14191997" cy="6565522"/>
          </a:xfrm>
        </p:spPr>
        <p:txBody>
          <a:bodyPr anchor="ctr">
            <a:normAutofit/>
          </a:bodyPr>
          <a:lstStyle>
            <a:lvl1pPr marL="0" marR="0" indent="0" algn="ctr" defTabSz="304961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marL="0" marR="0" lvl="0" indent="0" algn="ctr" defTabSz="304961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noProof="0" dirty="0"/>
              <a:t>此处添加相关图片和图表</a:t>
            </a:r>
            <a:endParaRPr lang="en-US" altLang="zh-CN" noProof="0" dirty="0"/>
          </a:p>
        </p:txBody>
      </p:sp>
      <p:sp>
        <p:nvSpPr>
          <p:cNvPr id="42" name="Textplatzhalter 34">
            <a:extLst>
              <a:ext uri="{FF2B5EF4-FFF2-40B4-BE49-F238E27FC236}">
                <a16:creationId xmlns:a16="http://schemas.microsoft.com/office/drawing/2014/main" id="{572A310B-C822-ED76-B778-B04B2C6EC0A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17545431" y="36504995"/>
            <a:ext cx="14224907" cy="146834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图表文字字号 </a:t>
            </a:r>
            <a:r>
              <a:rPr lang="en-US" altLang="zh-CN" noProof="0" dirty="0"/>
              <a:t>18-40 pt.</a:t>
            </a:r>
            <a:r>
              <a:rPr lang="zh-CN" altLang="en-US" noProof="0" dirty="0"/>
              <a:t> 请写为：“图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......</a:t>
            </a:r>
            <a:r>
              <a:rPr lang="zh-CN" altLang="en-US" noProof="0" dirty="0"/>
              <a:t>”或“表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……</a:t>
            </a:r>
            <a:r>
              <a:rPr lang="zh-CN" altLang="en-US" noProof="0" dirty="0"/>
              <a:t>”</a:t>
            </a:r>
            <a:endParaRPr lang="en-US" noProof="0" dirty="0"/>
          </a:p>
        </p:txBody>
      </p:sp>
      <p:sp>
        <p:nvSpPr>
          <p:cNvPr id="23" name="Rechteck 11">
            <a:extLst>
              <a:ext uri="{FF2B5EF4-FFF2-40B4-BE49-F238E27FC236}">
                <a16:creationId xmlns:a16="http://schemas.microsoft.com/office/drawing/2014/main" id="{D5B598AD-2B59-4CAE-A162-BCEAF1C3A3B4}"/>
              </a:ext>
            </a:extLst>
          </p:cNvPr>
          <p:cNvSpPr/>
          <p:nvPr userDrawn="1"/>
        </p:nvSpPr>
        <p:spPr>
          <a:xfrm>
            <a:off x="8588827" y="42714590"/>
            <a:ext cx="15764828" cy="7234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101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Excerpt from the Proceedings of the COMSOL Conference 2025 </a:t>
            </a:r>
            <a:r>
              <a:rPr lang="en-US" altLang="zh-CN" sz="4101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Shanghai</a:t>
            </a:r>
            <a:endParaRPr lang="en-US" sz="4101" noProof="0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334007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3824" userDrawn="1">
          <p15:clr>
            <a:srgbClr val="FBAE40"/>
          </p15:clr>
        </p15:guide>
        <p15:guide id="2" pos="10368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3140" y="2336810"/>
            <a:ext cx="28392120" cy="84836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0" y="11684000"/>
            <a:ext cx="28392120" cy="27848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6314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7885C-1B56-43D4-9483-3AAFF5FDFB8F}" type="datetimeFigureOut">
              <a:rPr lang="en-US" smtClean="0"/>
              <a:t>10/27/2025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04220" y="40680650"/>
            <a:ext cx="1110996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24862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458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txStyles>
    <p:titleStyle>
      <a:lvl1pPr algn="l" defTabSz="3291840" rtl="0" eaLnBrk="1" latinLnBrk="0" hangingPunct="1">
        <a:lnSpc>
          <a:spcPct val="100000"/>
        </a:lnSpc>
        <a:spcBef>
          <a:spcPct val="0"/>
        </a:spcBef>
        <a:buNone/>
        <a:defRPr sz="15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22960" indent="-822960" algn="l" defTabSz="3291840" rtl="0" eaLnBrk="1" latinLnBrk="0" hangingPunct="1">
        <a:lnSpc>
          <a:spcPct val="100000"/>
        </a:lnSpc>
        <a:spcBef>
          <a:spcPts val="36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1pPr>
      <a:lvl2pPr marL="246888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740664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905256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23444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9903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2pPr>
      <a:lvl3pPr marL="32918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3pPr>
      <a:lvl4pPr marL="49377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822960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98755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15214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1673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3824" userDrawn="1">
          <p15:clr>
            <a:srgbClr val="F26B43"/>
          </p15:clr>
        </p15:guide>
        <p15:guide id="2" pos="103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3" Type="http://schemas.openxmlformats.org/officeDocument/2006/relationships/image" Target="../media/image1.png"/><Relationship Id="rId21" Type="http://schemas.openxmlformats.org/officeDocument/2006/relationships/image" Target="../media/image18.jpeg"/><Relationship Id="rId7" Type="http://schemas.microsoft.com/office/2007/relationships/hdphoto" Target="../media/hdphoto1.wdp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jpeg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8.png"/><Relationship Id="rId5" Type="http://schemas.openxmlformats.org/officeDocument/2006/relationships/image" Target="../media/image3.png"/><Relationship Id="rId15" Type="http://schemas.openxmlformats.org/officeDocument/2006/relationships/image" Target="../media/image12.jpeg"/><Relationship Id="rId10" Type="http://schemas.openxmlformats.org/officeDocument/2006/relationships/image" Target="../media/image7.png"/><Relationship Id="rId19" Type="http://schemas.openxmlformats.org/officeDocument/2006/relationships/image" Target="../media/image16.jpeg"/><Relationship Id="rId4" Type="http://schemas.openxmlformats.org/officeDocument/2006/relationships/image" Target="../media/image2.png"/><Relationship Id="rId9" Type="http://schemas.openxmlformats.org/officeDocument/2006/relationships/image" Target="../media/image6.png"/><Relationship Id="rId1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51ECA4-7CD5-C388-4105-0FB68E725C2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1909729" y="7198883"/>
            <a:ext cx="17387435" cy="1627294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</a:pPr>
            <a:r>
              <a:rPr lang="zh-CN" altLang="en-US" sz="3200" dirty="0">
                <a:solidFill>
                  <a:srgbClr val="7F7F7F"/>
                </a:solidFill>
                <a:latin typeface="Times New Roman" panose="02020603050405020304" pitchFamily="18" charset="0"/>
              </a:rPr>
              <a:t>岳磊</a:t>
            </a:r>
            <a:r>
              <a:rPr lang="en-US" sz="3200" baseline="30000" dirty="0">
                <a:solidFill>
                  <a:srgbClr val="7F7F7F"/>
                </a:solidFill>
                <a:latin typeface="Times New Roman" panose="02020603050405020304" pitchFamily="18" charset="0"/>
              </a:rPr>
              <a:t>1,2</a:t>
            </a:r>
            <a:r>
              <a:rPr lang="en-US" sz="3200" dirty="0">
                <a:solidFill>
                  <a:srgbClr val="7F7F7F"/>
                </a:solidFill>
                <a:latin typeface="Times New Roman" panose="02020603050405020304" pitchFamily="18" charset="0"/>
              </a:rPr>
              <a:t> </a:t>
            </a:r>
            <a:r>
              <a:rPr lang="zh-CN" altLang="en-US" sz="3200" dirty="0">
                <a:solidFill>
                  <a:srgbClr val="7F7F7F"/>
                </a:solidFill>
                <a:latin typeface="Times New Roman" panose="02020603050405020304" pitchFamily="18" charset="0"/>
              </a:rPr>
              <a:t>，陆晓</a:t>
            </a:r>
            <a:r>
              <a:rPr lang="en-US" altLang="zh-CN" sz="3200" baseline="30000" dirty="0">
                <a:solidFill>
                  <a:srgbClr val="7F7F7F"/>
                </a:solidFill>
                <a:latin typeface="Times New Roman" panose="02020603050405020304" pitchFamily="18" charset="0"/>
              </a:rPr>
              <a:t>1</a:t>
            </a:r>
            <a:r>
              <a:rPr lang="zh-CN" altLang="en-US" sz="3200" dirty="0">
                <a:solidFill>
                  <a:srgbClr val="7F7F7F"/>
                </a:solidFill>
                <a:latin typeface="Times New Roman" panose="02020603050405020304" pitchFamily="18" charset="0"/>
              </a:rPr>
              <a:t>，范春涛</a:t>
            </a:r>
            <a:r>
              <a:rPr lang="en-US" altLang="zh-CN" sz="3200" baseline="30000" dirty="0">
                <a:solidFill>
                  <a:srgbClr val="7F7F7F"/>
                </a:solidFill>
                <a:latin typeface="Times New Roman" panose="02020603050405020304" pitchFamily="18" charset="0"/>
              </a:rPr>
              <a:t>1</a:t>
            </a:r>
            <a:r>
              <a:rPr lang="zh-CN" altLang="en-US" sz="3200" dirty="0">
                <a:solidFill>
                  <a:srgbClr val="7F7F7F"/>
                </a:solidFill>
                <a:latin typeface="Times New Roman" panose="02020603050405020304" pitchFamily="18" charset="0"/>
              </a:rPr>
              <a:t> ，方添寅</a:t>
            </a:r>
            <a:r>
              <a:rPr lang="en-US" altLang="zh-CN" sz="3200" baseline="30000" dirty="0">
                <a:solidFill>
                  <a:srgbClr val="7F7F7F"/>
                </a:solidFill>
                <a:latin typeface="Times New Roman" panose="02020603050405020304" pitchFamily="18" charset="0"/>
              </a:rPr>
              <a:t>1</a:t>
            </a:r>
            <a:r>
              <a:rPr lang="zh-CN" altLang="en-US" sz="3200" dirty="0">
                <a:solidFill>
                  <a:srgbClr val="7F7F7F"/>
                </a:solidFill>
                <a:latin typeface="Times New Roman" panose="02020603050405020304" pitchFamily="18" charset="0"/>
              </a:rPr>
              <a:t> ，温周斌</a:t>
            </a:r>
            <a:r>
              <a:rPr lang="en-US" altLang="zh-CN" sz="3200" baseline="30000" dirty="0">
                <a:solidFill>
                  <a:srgbClr val="7F7F7F"/>
                </a:solidFill>
                <a:latin typeface="Times New Roman" panose="02020603050405020304" pitchFamily="18" charset="0"/>
              </a:rPr>
              <a:t>1</a:t>
            </a:r>
          </a:p>
          <a:p>
            <a:pPr>
              <a:spcBef>
                <a:spcPts val="600"/>
              </a:spcBef>
            </a:pPr>
            <a:r>
              <a:rPr lang="en-US" altLang="zh-CN" sz="3200" dirty="0">
                <a:solidFill>
                  <a:srgbClr val="7F7F7F"/>
                </a:solidFill>
                <a:latin typeface="Times New Roman" panose="02020603050405020304" pitchFamily="18" charset="0"/>
              </a:rPr>
              <a:t>1. </a:t>
            </a:r>
            <a:r>
              <a:rPr lang="zh-CN" altLang="en-US" sz="3200" dirty="0">
                <a:solidFill>
                  <a:srgbClr val="7F7F7F"/>
                </a:solidFill>
                <a:latin typeface="Times New Roman" panose="02020603050405020304" pitchFamily="18" charset="0"/>
              </a:rPr>
              <a:t>浙江中科电声研发中心，浙江嘉善 </a:t>
            </a:r>
            <a:r>
              <a:rPr lang="en-US" altLang="zh-CN" sz="3200" dirty="0">
                <a:solidFill>
                  <a:srgbClr val="7F7F7F"/>
                </a:solidFill>
                <a:latin typeface="Times New Roman" panose="02020603050405020304" pitchFamily="18" charset="0"/>
              </a:rPr>
              <a:t>314115</a:t>
            </a:r>
            <a:r>
              <a:rPr lang="zh-CN" altLang="en-US" sz="3200" dirty="0">
                <a:solidFill>
                  <a:srgbClr val="7F7F7F"/>
                </a:solidFill>
                <a:latin typeface="Times New Roman" panose="02020603050405020304" pitchFamily="18" charset="0"/>
              </a:rPr>
              <a:t>；</a:t>
            </a:r>
            <a:r>
              <a:rPr lang="en-US" altLang="zh-CN" sz="3200" dirty="0">
                <a:solidFill>
                  <a:srgbClr val="7F7F7F"/>
                </a:solidFill>
                <a:latin typeface="Times New Roman" panose="02020603050405020304" pitchFamily="18" charset="0"/>
              </a:rPr>
              <a:t> 2. </a:t>
            </a:r>
            <a:r>
              <a:rPr lang="zh-CN" altLang="en-US" sz="3200" dirty="0">
                <a:solidFill>
                  <a:srgbClr val="7F7F7F"/>
                </a:solidFill>
                <a:latin typeface="Times New Roman" panose="02020603050405020304" pitchFamily="18" charset="0"/>
              </a:rPr>
              <a:t>浙江工业大学，浙江杭州 </a:t>
            </a:r>
            <a:r>
              <a:rPr lang="en-US" altLang="zh-CN" sz="3200" dirty="0">
                <a:solidFill>
                  <a:srgbClr val="7F7F7F"/>
                </a:solidFill>
                <a:latin typeface="Times New Roman" panose="02020603050405020304" pitchFamily="18" charset="0"/>
              </a:rPr>
              <a:t>310000.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B96147C-2941-3F04-70BC-B83FD3D19117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6788255" y="17778088"/>
            <a:ext cx="7894911" cy="6031325"/>
          </a:xfrm>
        </p:spPr>
        <p:txBody>
          <a:bodyPr anchor="ctr"/>
          <a:lstStyle/>
          <a:p>
            <a:pPr marL="742950" indent="-742950" algn="just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zh-CN" altLang="en-US" sz="4400" dirty="0"/>
              <a:t>建立一款带网罩高音扬声器的声场仿真模型。</a:t>
            </a:r>
            <a:endParaRPr lang="en-US" altLang="zh-CN" sz="4400" dirty="0"/>
          </a:p>
          <a:p>
            <a:pPr marL="742950" indent="-742950" algn="just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zh-CN" altLang="en-US" sz="4400" dirty="0"/>
              <a:t>参数化扫描网罩的高度、厚度和孔隙率等几何参数，仿真研究它们对扬声器声压级频响曲线的影响。</a:t>
            </a:r>
            <a:endParaRPr lang="en-US" sz="4400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ECFF10C-4A2D-46FE-FE9D-AFF41985D017}"/>
              </a:ext>
            </a:extLst>
          </p:cNvPr>
          <p:cNvSpPr>
            <a:spLocks noGrp="1"/>
          </p:cNvSpPr>
          <p:nvPr>
            <p:ph sz="quarter" idx="26"/>
          </p:nvPr>
        </p:nvSpPr>
        <p:spPr>
          <a:xfrm>
            <a:off x="11949188" y="4524551"/>
            <a:ext cx="21082840" cy="1957798"/>
          </a:xfrm>
        </p:spPr>
        <p:txBody>
          <a:bodyPr anchor="ctr"/>
          <a:lstStyle/>
          <a:p>
            <a:pPr>
              <a:spcBef>
                <a:spcPts val="0"/>
              </a:spcBef>
            </a:pPr>
            <a:r>
              <a:rPr lang="zh-CN" altLang="en-US" sz="5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分析网罩对扬声器辐射声场的影响，为产品优化设计指引方向。</a:t>
            </a:r>
            <a:endParaRPr lang="en-US" sz="540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5A5164B-0579-C6F3-E359-DF0C0D254EBD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16788255" y="16432520"/>
            <a:ext cx="11076007" cy="1303795"/>
          </a:xfrm>
        </p:spPr>
        <p:txBody>
          <a:bodyPr/>
          <a:lstStyle/>
          <a:p>
            <a:r>
              <a:rPr lang="zh-CN" altLang="en-US" dirty="0"/>
              <a:t>带网罩扬声器的声场建模</a:t>
            </a:r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D29AF2C0-2D7E-3F49-368B-8034C468BF46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886450" y="26537019"/>
            <a:ext cx="16232245" cy="5033308"/>
          </a:xfrm>
        </p:spPr>
        <p:txBody>
          <a:bodyPr/>
          <a:lstStyle/>
          <a:p>
            <a:pPr marL="685800" indent="-68580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zh-CN" altLang="en-US" sz="4800" dirty="0"/>
              <a:t> </a:t>
            </a:r>
            <a:r>
              <a:rPr lang="zh-CN" altLang="en-US" sz="4400" dirty="0"/>
              <a:t>仿真结果表明：</a:t>
            </a:r>
            <a:endParaRPr lang="en-US" altLang="zh-CN" sz="4400" dirty="0"/>
          </a:p>
          <a:p>
            <a:pPr marL="1404000" lvl="1" indent="-57150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zh-CN" sz="3600" kern="100" dirty="0">
                <a:sym typeface="Tahoma" panose="020B0604030504040204" pitchFamily="34" charset="0"/>
              </a:rPr>
              <a:t>1</a:t>
            </a:r>
            <a:r>
              <a:rPr lang="zh-CN" altLang="en-US" sz="3600" kern="100" dirty="0">
                <a:sym typeface="Tahoma" panose="020B0604030504040204" pitchFamily="34" charset="0"/>
              </a:rPr>
              <a:t>）</a:t>
            </a:r>
            <a:r>
              <a:rPr lang="zh-CN" altLang="en-US" sz="3600" kern="100" dirty="0">
                <a:cs typeface="Times New Roman" panose="02020603050405020304" pitchFamily="18" charset="0"/>
                <a:sym typeface="Tahoma" panose="020B0604030504040204" pitchFamily="34" charset="0"/>
              </a:rPr>
              <a:t>当孔隙率小于 </a:t>
            </a:r>
            <a:r>
              <a:rPr lang="en-US" altLang="zh-CN" sz="3600" kern="100" dirty="0">
                <a:cs typeface="Times New Roman" panose="02020603050405020304" pitchFamily="18" charset="0"/>
                <a:sym typeface="Tahoma" panose="020B0604030504040204" pitchFamily="34" charset="0"/>
              </a:rPr>
              <a:t>0.3 </a:t>
            </a:r>
            <a:r>
              <a:rPr lang="zh-CN" altLang="en-US" sz="3600" kern="100" dirty="0">
                <a:cs typeface="Times New Roman" panose="02020603050405020304" pitchFamily="18" charset="0"/>
                <a:sym typeface="Tahoma" panose="020B0604030504040204" pitchFamily="34" charset="0"/>
              </a:rPr>
              <a:t>时，网罩对声压级的影响显著</a:t>
            </a:r>
            <a:r>
              <a:rPr lang="zh-CN" altLang="en-US" sz="3600" dirty="0">
                <a:cs typeface="Times New Roman" panose="02020603050405020304" pitchFamily="18" charset="0"/>
              </a:rPr>
              <a:t>。</a:t>
            </a:r>
            <a:endParaRPr lang="en-US" altLang="zh-CN" sz="3600" dirty="0">
              <a:cs typeface="Times New Roman" panose="02020603050405020304" pitchFamily="18" charset="0"/>
            </a:endParaRPr>
          </a:p>
          <a:p>
            <a:pPr marL="1404000" lvl="1" indent="-57150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zh-CN" sz="3600" dirty="0">
                <a:cs typeface="Times New Roman" panose="02020603050405020304" pitchFamily="18" charset="0"/>
              </a:rPr>
              <a:t>2</a:t>
            </a:r>
            <a:r>
              <a:rPr lang="zh-CN" altLang="en-US" sz="3600" dirty="0">
                <a:cs typeface="Times New Roman" panose="02020603050405020304" pitchFamily="18" charset="0"/>
              </a:rPr>
              <a:t>）</a:t>
            </a:r>
            <a:r>
              <a:rPr lang="zh-CN" altLang="en-US" sz="3600" kern="100" dirty="0">
                <a:cs typeface="Times New Roman" panose="02020603050405020304" pitchFamily="18" charset="0"/>
              </a:rPr>
              <a:t>网罩厚度对 </a:t>
            </a:r>
            <a:r>
              <a:rPr lang="en-US" altLang="zh-CN" sz="3600" kern="100" dirty="0">
                <a:cs typeface="Times New Roman" panose="02020603050405020304" pitchFamily="18" charset="0"/>
              </a:rPr>
              <a:t>&lt;2kHz </a:t>
            </a:r>
            <a:r>
              <a:rPr lang="zh-CN" altLang="en-US" sz="3600" kern="100" dirty="0">
                <a:cs typeface="Times New Roman" panose="02020603050405020304" pitchFamily="18" charset="0"/>
              </a:rPr>
              <a:t>声压级基本无影响；在 </a:t>
            </a:r>
            <a:r>
              <a:rPr lang="en-US" altLang="zh-CN" sz="3600" kern="100" dirty="0">
                <a:cs typeface="Times New Roman" panose="02020603050405020304" pitchFamily="18" charset="0"/>
              </a:rPr>
              <a:t>2~10kHz </a:t>
            </a:r>
            <a:r>
              <a:rPr lang="zh-CN" altLang="en-US" sz="3600" kern="100" dirty="0">
                <a:cs typeface="Times New Roman" panose="02020603050405020304" pitchFamily="18" charset="0"/>
              </a:rPr>
              <a:t>范围内，随着网罩厚度增大，声压级略有减小。</a:t>
            </a:r>
            <a:endParaRPr lang="en-US" altLang="zh-CN" sz="3600" kern="100" dirty="0">
              <a:cs typeface="Times New Roman" panose="02020603050405020304" pitchFamily="18" charset="0"/>
            </a:endParaRPr>
          </a:p>
          <a:p>
            <a:pPr marL="1404000" lvl="1" indent="-57150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zh-CN" sz="3600" kern="100" dirty="0">
                <a:cs typeface="Times New Roman" panose="02020603050405020304" pitchFamily="18" charset="0"/>
              </a:rPr>
              <a:t>3</a:t>
            </a:r>
            <a:r>
              <a:rPr lang="zh-CN" altLang="en-US" sz="3600" kern="100" dirty="0">
                <a:cs typeface="Times New Roman" panose="02020603050405020304" pitchFamily="18" charset="0"/>
              </a:rPr>
              <a:t>）增加网罩高度，会使得声压级曲线在 </a:t>
            </a:r>
            <a:r>
              <a:rPr lang="en-US" altLang="zh-CN" sz="3600" kern="100" dirty="0">
                <a:cs typeface="Times New Roman" panose="02020603050405020304" pitchFamily="18" charset="0"/>
              </a:rPr>
              <a:t>1~10kHz </a:t>
            </a:r>
            <a:r>
              <a:rPr lang="zh-CN" altLang="en-US" sz="3600" kern="100" dirty="0">
                <a:cs typeface="Times New Roman" panose="02020603050405020304" pitchFamily="18" charset="0"/>
              </a:rPr>
              <a:t>范围内出现峰，随着网罩高度增加，峰向低频移动。</a:t>
            </a:r>
            <a:endParaRPr lang="zh-CN" altLang="en-US" sz="3600" dirty="0">
              <a:cs typeface="Times New Roman" panose="02020603050405020304" pitchFamily="18" charset="0"/>
            </a:endParaRP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B2E852A-C96F-A395-AA90-23ECABBA6D8D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1366509" y="24881892"/>
            <a:ext cx="7856275" cy="1373101"/>
          </a:xfrm>
        </p:spPr>
        <p:txBody>
          <a:bodyPr/>
          <a:lstStyle/>
          <a:p>
            <a:r>
              <a:rPr lang="zh-CN" altLang="en-US" dirty="0"/>
              <a:t>声场仿真结果</a:t>
            </a:r>
            <a:endParaRPr lang="en-US" dirty="0"/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4FFF27CE-07F5-033D-266E-2E78C495ED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04" b="5504"/>
          <a:stretch/>
        </p:blipFill>
        <p:spPr>
          <a:xfrm>
            <a:off x="360805" y="33211"/>
            <a:ext cx="10744164" cy="95381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43" name="Text Placeholder 49">
            <a:extLst>
              <a:ext uri="{FF2B5EF4-FFF2-40B4-BE49-F238E27FC236}">
                <a16:creationId xmlns:a16="http://schemas.microsoft.com/office/drawing/2014/main" id="{EB75AB6E-A62F-7B2F-CF8F-FC25A609BF70}"/>
              </a:ext>
            </a:extLst>
          </p:cNvPr>
          <p:cNvSpPr txBox="1">
            <a:spLocks/>
          </p:cNvSpPr>
          <p:nvPr/>
        </p:nvSpPr>
        <p:spPr>
          <a:xfrm>
            <a:off x="665026" y="23482287"/>
            <a:ext cx="6550427" cy="9227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3291840" rtl="0" eaLnBrk="1" latinLnBrk="0" hangingPunct="1">
              <a:lnSpc>
                <a:spcPct val="100000"/>
              </a:lnSpc>
              <a:spcBef>
                <a:spcPts val="3600"/>
              </a:spcBef>
              <a:buFont typeface="Arial" panose="020B0604020202020204" pitchFamily="34" charset="0"/>
              <a:buNone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552197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328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104394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8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56591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0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08788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0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5256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9848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34440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99032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dirty="0"/>
              <a:t>图 </a:t>
            </a:r>
            <a:r>
              <a:rPr lang="en-US" altLang="zh-CN" sz="3200" dirty="0"/>
              <a:t>1 </a:t>
            </a:r>
            <a:r>
              <a:rPr lang="en-US" sz="3200" dirty="0"/>
              <a:t>.</a:t>
            </a:r>
            <a:r>
              <a:rPr lang="zh-CN" altLang="en-US" sz="3200" dirty="0"/>
              <a:t> 等效为穿孔板的网罩</a:t>
            </a:r>
            <a:endParaRPr lang="en-US" sz="3200" dirty="0"/>
          </a:p>
        </p:txBody>
      </p:sp>
      <p:sp>
        <p:nvSpPr>
          <p:cNvPr id="34" name="Text Placeholder 49">
            <a:extLst>
              <a:ext uri="{FF2B5EF4-FFF2-40B4-BE49-F238E27FC236}">
                <a16:creationId xmlns:a16="http://schemas.microsoft.com/office/drawing/2014/main" id="{551FEA91-6767-E97D-4836-F44FF65B15C8}"/>
              </a:ext>
            </a:extLst>
          </p:cNvPr>
          <p:cNvSpPr txBox="1">
            <a:spLocks/>
          </p:cNvSpPr>
          <p:nvPr/>
        </p:nvSpPr>
        <p:spPr>
          <a:xfrm>
            <a:off x="3762400" y="37397016"/>
            <a:ext cx="10132875" cy="9227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3291840" rtl="0" eaLnBrk="1" latinLnBrk="0" hangingPunct="1">
              <a:lnSpc>
                <a:spcPct val="100000"/>
              </a:lnSpc>
              <a:spcBef>
                <a:spcPts val="3600"/>
              </a:spcBef>
              <a:buFont typeface="Arial" panose="020B0604020202020204" pitchFamily="34" charset="0"/>
              <a:buNone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552197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328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104394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8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56591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0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08788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0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5256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9848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34440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99032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dirty="0"/>
              <a:t>图 </a:t>
            </a:r>
            <a:r>
              <a:rPr lang="en-US" altLang="zh-CN" sz="3200" dirty="0"/>
              <a:t>3 </a:t>
            </a:r>
            <a:r>
              <a:rPr lang="en-US" sz="3200" dirty="0"/>
              <a:t>.</a:t>
            </a:r>
            <a:r>
              <a:rPr lang="zh-CN" altLang="en-US" sz="3200" dirty="0"/>
              <a:t> 网罩几何参数对扬声器声压级频响曲线的影响</a:t>
            </a:r>
            <a:endParaRPr lang="en-US" sz="3200" dirty="0"/>
          </a:p>
        </p:txBody>
      </p:sp>
      <p:sp>
        <p:nvSpPr>
          <p:cNvPr id="13" name="Text Placeholder 49">
            <a:extLst>
              <a:ext uri="{FF2B5EF4-FFF2-40B4-BE49-F238E27FC236}">
                <a16:creationId xmlns:a16="http://schemas.microsoft.com/office/drawing/2014/main" id="{BB332A26-AA96-5BBB-F693-8F6A321B65F5}"/>
              </a:ext>
            </a:extLst>
          </p:cNvPr>
          <p:cNvSpPr txBox="1">
            <a:spLocks/>
          </p:cNvSpPr>
          <p:nvPr/>
        </p:nvSpPr>
        <p:spPr>
          <a:xfrm>
            <a:off x="18576157" y="37336467"/>
            <a:ext cx="7004958" cy="9816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3291840" rtl="0" eaLnBrk="1" latinLnBrk="0" hangingPunct="1">
              <a:lnSpc>
                <a:spcPct val="100000"/>
              </a:lnSpc>
              <a:spcBef>
                <a:spcPts val="3600"/>
              </a:spcBef>
              <a:buFont typeface="Arial" panose="020B0604020202020204" pitchFamily="34" charset="0"/>
              <a:buNone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552197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328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104394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8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56591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0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08788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0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5256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9848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34440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99032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dirty="0"/>
              <a:t>图 </a:t>
            </a:r>
            <a:r>
              <a:rPr lang="en-US" altLang="zh-CN" sz="3200" dirty="0"/>
              <a:t>4 </a:t>
            </a:r>
            <a:r>
              <a:rPr lang="en-US" sz="3200" dirty="0"/>
              <a:t>.</a:t>
            </a:r>
            <a:r>
              <a:rPr lang="zh-CN" altLang="en-US" sz="3200" dirty="0"/>
              <a:t> 不同几何参数的网罩 </a:t>
            </a:r>
            <a:r>
              <a:rPr lang="en-US" altLang="zh-CN" sz="3200" dirty="0"/>
              <a:t>3D </a:t>
            </a:r>
            <a:r>
              <a:rPr lang="zh-CN" altLang="en-US" sz="3200" dirty="0"/>
              <a:t>打印件</a:t>
            </a:r>
            <a:endParaRPr lang="en-US" sz="3200" dirty="0"/>
          </a:p>
        </p:txBody>
      </p:sp>
      <p:sp>
        <p:nvSpPr>
          <p:cNvPr id="523" name="Text Box 32">
            <a:extLst>
              <a:ext uri="{FF2B5EF4-FFF2-40B4-BE49-F238E27FC236}">
                <a16:creationId xmlns:a16="http://schemas.microsoft.com/office/drawing/2014/main" id="{1CEEB398-4127-666F-2779-0EE062B367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14199" y="39449741"/>
            <a:ext cx="9264673" cy="2976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just" defTabSz="3689381">
              <a:lnSpc>
                <a:spcPct val="96000"/>
              </a:lnSpc>
              <a:spcBef>
                <a:spcPct val="0"/>
              </a:spcBef>
              <a:buClrTx/>
              <a:buSzTx/>
              <a:buNone/>
            </a:pPr>
            <a:r>
              <a:rPr kumimoji="0" lang="zh-CN" altLang="en-US" sz="3200" dirty="0">
                <a:cs typeface="宋体" pitchFamily="2" charset="-122"/>
              </a:rPr>
              <a:t>地址：浙江省嘉善县晋阳东路</a:t>
            </a:r>
            <a:r>
              <a:rPr kumimoji="0" lang="en-US" altLang="zh-CN" sz="3200" dirty="0">
                <a:cs typeface="Times New Roman" pitchFamily="18" charset="0"/>
              </a:rPr>
              <a:t>568</a:t>
            </a:r>
            <a:r>
              <a:rPr kumimoji="0" lang="zh-CN" altLang="en-US" sz="3200" dirty="0">
                <a:cs typeface="宋体" pitchFamily="2" charset="-122"/>
              </a:rPr>
              <a:t>号（科创中心）</a:t>
            </a:r>
            <a:endParaRPr kumimoji="0" lang="en-US" altLang="zh-CN" sz="3200" dirty="0">
              <a:cs typeface="Times New Roman" pitchFamily="18" charset="0"/>
            </a:endParaRPr>
          </a:p>
          <a:p>
            <a:pPr>
              <a:buNone/>
            </a:pPr>
            <a:r>
              <a:rPr kumimoji="0" lang="zh-CN" altLang="en-US" sz="3200" dirty="0">
                <a:cs typeface="宋体" pitchFamily="2" charset="-122"/>
              </a:rPr>
              <a:t>电话：</a:t>
            </a:r>
            <a:r>
              <a:rPr kumimoji="0" lang="en-US" altLang="zh-CN" sz="3200" dirty="0">
                <a:cs typeface="Times New Roman" pitchFamily="18" charset="0"/>
              </a:rPr>
              <a:t>0573-8429 1361</a:t>
            </a:r>
          </a:p>
          <a:p>
            <a:pPr>
              <a:buNone/>
            </a:pPr>
            <a:r>
              <a:rPr kumimoji="0" lang="zh-CN" altLang="en-US" sz="3200" dirty="0">
                <a:cs typeface="Times New Roman" pitchFamily="18" charset="0"/>
              </a:rPr>
              <a:t>传真：</a:t>
            </a:r>
            <a:r>
              <a:rPr kumimoji="0" lang="en-US" altLang="zh-CN" sz="3200" dirty="0">
                <a:cs typeface="Times New Roman" pitchFamily="18" charset="0"/>
              </a:rPr>
              <a:t>0573-8429 1362</a:t>
            </a:r>
          </a:p>
          <a:p>
            <a:pPr>
              <a:buNone/>
            </a:pPr>
            <a:r>
              <a:rPr kumimoji="0" lang="zh-CN" altLang="en-US" sz="3200" dirty="0">
                <a:cs typeface="Times New Roman" pitchFamily="18" charset="0"/>
              </a:rPr>
              <a:t>邮箱：</a:t>
            </a:r>
            <a:r>
              <a:rPr kumimoji="0" lang="en-US" altLang="en-US" sz="3200" dirty="0">
                <a:cs typeface="Times New Roman" pitchFamily="18" charset="0"/>
              </a:rPr>
              <a:t>jsbs@mail.ioa.ac.cn</a:t>
            </a:r>
          </a:p>
          <a:p>
            <a:pPr>
              <a:buNone/>
            </a:pPr>
            <a:r>
              <a:rPr kumimoji="0" lang="zh-CN" altLang="en-US" sz="3200" dirty="0">
                <a:cs typeface="Times New Roman" pitchFamily="18" charset="0"/>
              </a:rPr>
              <a:t>网址：</a:t>
            </a:r>
            <a:r>
              <a:rPr kumimoji="0" lang="en-US" altLang="zh-CN" sz="3200" dirty="0">
                <a:cs typeface="Times New Roman" pitchFamily="18" charset="0"/>
              </a:rPr>
              <a:t>http://zkds.net</a:t>
            </a:r>
            <a:endParaRPr kumimoji="0" lang="zh-CN" altLang="zh-CN" sz="7200" dirty="0">
              <a:cs typeface="Times New Roman" pitchFamily="18" charset="0"/>
            </a:endParaRPr>
          </a:p>
        </p:txBody>
      </p:sp>
      <p:sp>
        <p:nvSpPr>
          <p:cNvPr id="533" name="Text Box 31">
            <a:extLst>
              <a:ext uri="{FF2B5EF4-FFF2-40B4-BE49-F238E27FC236}">
                <a16:creationId xmlns:a16="http://schemas.microsoft.com/office/drawing/2014/main" id="{579D14E3-667F-053B-DD0C-21042611039F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7561227" y="39407967"/>
            <a:ext cx="7859330" cy="30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defTabSz="3689381">
              <a:lnSpc>
                <a:spcPct val="100000"/>
              </a:lnSpc>
              <a:spcBef>
                <a:spcPct val="0"/>
              </a:spcBef>
              <a:buClrTx/>
              <a:buSzTx/>
              <a:buNone/>
            </a:pPr>
            <a:r>
              <a:rPr kumimoji="0" lang="zh-CN" altLang="en-US" sz="5400" b="1" dirty="0">
                <a:cs typeface="宋体" pitchFamily="2" charset="-122"/>
              </a:rPr>
              <a:t>浙江中科电声研发中心</a:t>
            </a:r>
            <a:endParaRPr kumimoji="0" lang="en-US" altLang="zh-CN" sz="5400" b="1" dirty="0">
              <a:cs typeface="宋体" pitchFamily="2" charset="-122"/>
            </a:endParaRPr>
          </a:p>
          <a:p>
            <a:pPr defTabSz="3689381">
              <a:lnSpc>
                <a:spcPct val="100000"/>
              </a:lnSpc>
              <a:spcBef>
                <a:spcPct val="0"/>
              </a:spcBef>
              <a:buClrTx/>
              <a:buSzTx/>
              <a:buNone/>
            </a:pPr>
            <a:r>
              <a:rPr kumimoji="0" lang="en-US" altLang="zh-CN" sz="4000" dirty="0">
                <a:cs typeface="Times New Roman" pitchFamily="18" charset="0"/>
                <a:sym typeface="宋体" pitchFamily="2" charset="-122"/>
              </a:rPr>
              <a:t>COMSOL </a:t>
            </a:r>
            <a:r>
              <a:rPr kumimoji="0" lang="zh-CN" altLang="en-US" sz="4000" dirty="0">
                <a:cs typeface="宋体" pitchFamily="2" charset="-122"/>
                <a:sym typeface="宋体" pitchFamily="2" charset="-122"/>
              </a:rPr>
              <a:t>认证咨询机构</a:t>
            </a:r>
            <a:endParaRPr kumimoji="0" lang="en-US" altLang="zh-CN" sz="4000" dirty="0">
              <a:cs typeface="宋体" pitchFamily="2" charset="-122"/>
            </a:endParaRPr>
          </a:p>
        </p:txBody>
      </p:sp>
      <p:grpSp>
        <p:nvGrpSpPr>
          <p:cNvPr id="538" name="组合 537">
            <a:extLst>
              <a:ext uri="{FF2B5EF4-FFF2-40B4-BE49-F238E27FC236}">
                <a16:creationId xmlns:a16="http://schemas.microsoft.com/office/drawing/2014/main" id="{D61898C5-FD74-74B9-68DE-F7CA8D26B14C}"/>
              </a:ext>
            </a:extLst>
          </p:cNvPr>
          <p:cNvGrpSpPr>
            <a:grpSpLocks noChangeAspect="1"/>
          </p:cNvGrpSpPr>
          <p:nvPr/>
        </p:nvGrpSpPr>
        <p:grpSpPr>
          <a:xfrm>
            <a:off x="2292473" y="39428063"/>
            <a:ext cx="3701461" cy="3076530"/>
            <a:chOff x="1157288" y="39209127"/>
            <a:chExt cx="4753256" cy="3950748"/>
          </a:xfrm>
        </p:grpSpPr>
        <p:pic>
          <p:nvPicPr>
            <p:cNvPr id="535" name="图片 534" descr="中科电声LOGO(蓝色方型).png">
              <a:extLst>
                <a:ext uri="{FF2B5EF4-FFF2-40B4-BE49-F238E27FC236}">
                  <a16:creationId xmlns:a16="http://schemas.microsoft.com/office/drawing/2014/main" id="{14744AF0-3882-6489-B2AA-729DFBBB369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57288" y="39209127"/>
              <a:ext cx="4753256" cy="168686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536" name="Picture 61" descr="D:\1-嘉善-2007-11-14\31-技术管理-课题-02-扬声器特性数值仿真分析及辅助设计\05-与COMSOL合作\02-合作协议-签字版-2015-02-04\COMSOL_Certified_Consultant.png">
              <a:extLst>
                <a:ext uri="{FF2B5EF4-FFF2-40B4-BE49-F238E27FC236}">
                  <a16:creationId xmlns:a16="http://schemas.microsoft.com/office/drawing/2014/main" id="{2322F9C8-E23F-C8B8-894A-75B4D159C6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569156" y="41448005"/>
              <a:ext cx="3929521" cy="171187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pic>
        <p:nvPicPr>
          <p:cNvPr id="537" name="Picture 62" descr="image001">
            <a:extLst>
              <a:ext uri="{FF2B5EF4-FFF2-40B4-BE49-F238E27FC236}">
                <a16:creationId xmlns:a16="http://schemas.microsoft.com/office/drawing/2014/main" id="{D6F00992-9D68-168A-DE8A-F762AD3DD8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7565927" y="39428063"/>
            <a:ext cx="3076530" cy="30765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7" name="组合 16">
            <a:extLst>
              <a:ext uri="{FF2B5EF4-FFF2-40B4-BE49-F238E27FC236}">
                <a16:creationId xmlns:a16="http://schemas.microsoft.com/office/drawing/2014/main" id="{0B56728E-A0DA-C6F9-3931-EE932CF5F763}"/>
              </a:ext>
            </a:extLst>
          </p:cNvPr>
          <p:cNvGrpSpPr/>
          <p:nvPr/>
        </p:nvGrpSpPr>
        <p:grpSpPr>
          <a:xfrm>
            <a:off x="1593559" y="18071391"/>
            <a:ext cx="4874748" cy="5413446"/>
            <a:chOff x="1087620" y="17158612"/>
            <a:chExt cx="5708556" cy="6243483"/>
          </a:xfrm>
        </p:grpSpPr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DD3D6B9A-E8B5-6045-C853-BB5913CDEFA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314" t="12912" r="14017" b="9179"/>
            <a:stretch>
              <a:fillRect/>
            </a:stretch>
          </p:blipFill>
          <p:spPr>
            <a:xfrm>
              <a:off x="1480244" y="17158612"/>
              <a:ext cx="5315932" cy="6031323"/>
            </a:xfrm>
            <a:prstGeom prst="rect">
              <a:avLst/>
            </a:prstGeom>
          </p:spPr>
        </p:pic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id="{CEF1F84C-A10A-D03D-4DAB-118A72F9C14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21046" y="18937941"/>
              <a:ext cx="2981195" cy="237054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id="{A72F8473-9699-1B5F-92A7-D3A30C2720F6}"/>
                </a:ext>
              </a:extLst>
            </p:cNvPr>
            <p:cNvCxnSpPr/>
            <p:nvPr/>
          </p:nvCxnSpPr>
          <p:spPr>
            <a:xfrm flipV="1">
              <a:off x="2019661" y="20814820"/>
              <a:ext cx="4557714" cy="36000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id="{CEF828C6-5BFC-3DEE-EDDA-BD7C9F9CE551}"/>
                </a:ext>
              </a:extLst>
            </p:cNvPr>
            <p:cNvCxnSpPr>
              <a:cxnSpLocks/>
            </p:cNvCxnSpPr>
            <p:nvPr/>
          </p:nvCxnSpPr>
          <p:spPr>
            <a:xfrm>
              <a:off x="3621046" y="19174995"/>
              <a:ext cx="0" cy="363965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id="{F5F5DDD9-1CD7-D664-047E-84A04A1A21E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92152" y="17469840"/>
              <a:ext cx="0" cy="514800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>
              <a:extLst>
                <a:ext uri="{FF2B5EF4-FFF2-40B4-BE49-F238E27FC236}">
                  <a16:creationId xmlns:a16="http://schemas.microsoft.com/office/drawing/2014/main" id="{D360A3DE-057E-CD0E-36E5-BCAA847D79F9}"/>
                </a:ext>
              </a:extLst>
            </p:cNvPr>
            <p:cNvCxnSpPr/>
            <p:nvPr/>
          </p:nvCxnSpPr>
          <p:spPr>
            <a:xfrm>
              <a:off x="1592741" y="22814645"/>
              <a:ext cx="0" cy="37529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>
              <a:extLst>
                <a:ext uri="{FF2B5EF4-FFF2-40B4-BE49-F238E27FC236}">
                  <a16:creationId xmlns:a16="http://schemas.microsoft.com/office/drawing/2014/main" id="{409AA196-1813-03A0-7CB6-18BACEB3C9E1}"/>
                </a:ext>
              </a:extLst>
            </p:cNvPr>
            <p:cNvCxnSpPr/>
            <p:nvPr/>
          </p:nvCxnSpPr>
          <p:spPr>
            <a:xfrm>
              <a:off x="2008017" y="22985664"/>
              <a:ext cx="0" cy="37529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箭头连接符 28">
              <a:extLst>
                <a:ext uri="{FF2B5EF4-FFF2-40B4-BE49-F238E27FC236}">
                  <a16:creationId xmlns:a16="http://schemas.microsoft.com/office/drawing/2014/main" id="{D55BB20B-C260-7372-90CB-63E1F79D7B61}"/>
                </a:ext>
              </a:extLst>
            </p:cNvPr>
            <p:cNvCxnSpPr/>
            <p:nvPr/>
          </p:nvCxnSpPr>
          <p:spPr>
            <a:xfrm>
              <a:off x="1087620" y="22720248"/>
              <a:ext cx="505121" cy="26541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箭头连接符 29">
              <a:extLst>
                <a:ext uri="{FF2B5EF4-FFF2-40B4-BE49-F238E27FC236}">
                  <a16:creationId xmlns:a16="http://schemas.microsoft.com/office/drawing/2014/main" id="{8E02AFB9-CA40-7950-6073-B91EBA1C2CC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044527" y="23173309"/>
              <a:ext cx="383900" cy="17428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id="{250BD99B-D11C-62CB-A668-A743F8E9DFC4}"/>
                </a:ext>
              </a:extLst>
            </p:cNvPr>
            <p:cNvSpPr txBox="1"/>
            <p:nvPr/>
          </p:nvSpPr>
          <p:spPr>
            <a:xfrm>
              <a:off x="1654726" y="22869643"/>
              <a:ext cx="706582" cy="5324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i="1" dirty="0">
                  <a:solidFill>
                    <a:srgbClr val="FF0000"/>
                  </a:solidFill>
                  <a:cs typeface="Times New Roman" panose="02020603050405020304" pitchFamily="18" charset="0"/>
                </a:rPr>
                <a:t>t</a:t>
              </a:r>
              <a:endParaRPr lang="zh-CN" altLang="en-US" sz="2400" i="1" dirty="0">
                <a:solidFill>
                  <a:srgbClr val="FF0000"/>
                </a:solidFill>
                <a:cs typeface="Times New Roman" panose="02020603050405020304" pitchFamily="18" charset="0"/>
              </a:endParaRPr>
            </a:p>
          </p:txBody>
        </p:sp>
        <p:cxnSp>
          <p:nvCxnSpPr>
            <p:cNvPr id="39" name="直接箭头连接符 38">
              <a:extLst>
                <a:ext uri="{FF2B5EF4-FFF2-40B4-BE49-F238E27FC236}">
                  <a16:creationId xmlns:a16="http://schemas.microsoft.com/office/drawing/2014/main" id="{8C599FF7-0F45-7E58-53A3-7DCB434E6D7B}"/>
                </a:ext>
              </a:extLst>
            </p:cNvPr>
            <p:cNvCxnSpPr/>
            <p:nvPr/>
          </p:nvCxnSpPr>
          <p:spPr>
            <a:xfrm flipH="1">
              <a:off x="2044527" y="19174995"/>
              <a:ext cx="1576519" cy="112097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箭头连接符 39">
              <a:extLst>
                <a:ext uri="{FF2B5EF4-FFF2-40B4-BE49-F238E27FC236}">
                  <a16:creationId xmlns:a16="http://schemas.microsoft.com/office/drawing/2014/main" id="{E57877F1-10FD-0134-E616-CE3974F5B9A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21046" y="17534763"/>
              <a:ext cx="0" cy="1639825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id="{552EDD01-49C3-1CB5-1C42-675BB098B71A}"/>
                </a:ext>
              </a:extLst>
            </p:cNvPr>
            <p:cNvSpPr txBox="1"/>
            <p:nvPr/>
          </p:nvSpPr>
          <p:spPr>
            <a:xfrm>
              <a:off x="3621047" y="17588411"/>
              <a:ext cx="706582" cy="5324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i="1" dirty="0">
                  <a:solidFill>
                    <a:srgbClr val="FF0000"/>
                  </a:solidFill>
                  <a:cs typeface="Times New Roman" panose="02020603050405020304" pitchFamily="18" charset="0"/>
                </a:rPr>
                <a:t>b</a:t>
              </a:r>
              <a:endParaRPr lang="zh-CN" altLang="en-US" sz="2400" i="1" dirty="0">
                <a:solidFill>
                  <a:srgbClr val="FF0000"/>
                </a:solidFill>
                <a:cs typeface="Times New Roman" panose="02020603050405020304" pitchFamily="18" charset="0"/>
              </a:endParaRPr>
            </a:p>
          </p:txBody>
        </p:sp>
        <p:sp>
          <p:nvSpPr>
            <p:cNvPr id="43" name="文本框 42">
              <a:extLst>
                <a:ext uri="{FF2B5EF4-FFF2-40B4-BE49-F238E27FC236}">
                  <a16:creationId xmlns:a16="http://schemas.microsoft.com/office/drawing/2014/main" id="{D85F55DE-C9C9-48B5-A0E5-27C4B3EB9CC5}"/>
                </a:ext>
              </a:extLst>
            </p:cNvPr>
            <p:cNvSpPr txBox="1"/>
            <p:nvPr/>
          </p:nvSpPr>
          <p:spPr>
            <a:xfrm>
              <a:off x="2096418" y="18834309"/>
              <a:ext cx="706582" cy="5324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i="1" dirty="0">
                  <a:solidFill>
                    <a:srgbClr val="FF0000"/>
                  </a:solidFill>
                  <a:cs typeface="Times New Roman" panose="02020603050405020304" pitchFamily="18" charset="0"/>
                </a:rPr>
                <a:t>b</a:t>
              </a:r>
              <a:endParaRPr lang="zh-CN" altLang="en-US" sz="2400" i="1" dirty="0">
                <a:solidFill>
                  <a:srgbClr val="FF0000"/>
                </a:solidFill>
                <a:cs typeface="Times New Roman" panose="02020603050405020304" pitchFamily="18" charset="0"/>
              </a:endParaRPr>
            </a:p>
          </p:txBody>
        </p:sp>
        <p:cxnSp>
          <p:nvCxnSpPr>
            <p:cNvPr id="44" name="直接箭头连接符 43">
              <a:extLst>
                <a:ext uri="{FF2B5EF4-FFF2-40B4-BE49-F238E27FC236}">
                  <a16:creationId xmlns:a16="http://schemas.microsoft.com/office/drawing/2014/main" id="{39F57EA5-EB52-D891-2BB5-5D9BE2D6386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897838" y="17896628"/>
              <a:ext cx="0" cy="1080000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id="{19C5211D-6E0C-6C87-E4CC-90E6D111415A}"/>
                </a:ext>
              </a:extLst>
            </p:cNvPr>
            <p:cNvSpPr txBox="1"/>
            <p:nvPr/>
          </p:nvSpPr>
          <p:spPr>
            <a:xfrm>
              <a:off x="2418910" y="18085845"/>
              <a:ext cx="706582" cy="5324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i="1" dirty="0">
                  <a:solidFill>
                    <a:srgbClr val="FF0000"/>
                  </a:solidFill>
                  <a:cs typeface="Times New Roman" panose="02020603050405020304" pitchFamily="18" charset="0"/>
                </a:rPr>
                <a:t>2a</a:t>
              </a:r>
              <a:endParaRPr lang="zh-CN" altLang="en-US" sz="2400" i="1" dirty="0">
                <a:solidFill>
                  <a:srgbClr val="FF0000"/>
                </a:solidFill>
                <a:cs typeface="Times New Roman" panose="02020603050405020304" pitchFamily="18" charset="0"/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 Placeholder 4">
                <a:extLst>
                  <a:ext uri="{FF2B5EF4-FFF2-40B4-BE49-F238E27FC236}">
                    <a16:creationId xmlns:a16="http://schemas.microsoft.com/office/drawing/2014/main" id="{C129E253-E010-0333-02BB-D03E548C5A9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433142" y="17964969"/>
                <a:ext cx="7984464" cy="1161219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marL="0" indent="0" algn="l" defTabSz="3291840" rtl="0" eaLnBrk="1" latinLnBrk="0" hangingPunct="1">
                  <a:lnSpc>
                    <a:spcPct val="100000"/>
                  </a:lnSpc>
                  <a:spcBef>
                    <a:spcPts val="3600"/>
                  </a:spcBef>
                  <a:buFont typeface="Arial" panose="020B0604020202020204" pitchFamily="34" charset="0"/>
                  <a:buNone/>
                  <a:defRPr sz="4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1552197" indent="0" algn="l" defTabSz="3291840" rtl="0" eaLnBrk="1" latinLnBrk="0" hangingPunct="1">
                  <a:lnSpc>
                    <a:spcPct val="100000"/>
                  </a:lnSpc>
                  <a:spcBef>
                    <a:spcPts val="1800"/>
                  </a:spcBef>
                  <a:buFont typeface="Arial" panose="020B0604020202020204" pitchFamily="34" charset="0"/>
                  <a:buNone/>
                  <a:defRPr sz="328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104394" indent="0" algn="l" defTabSz="3291840" rtl="0" eaLnBrk="1" latinLnBrk="0" hangingPunct="1">
                  <a:lnSpc>
                    <a:spcPct val="100000"/>
                  </a:lnSpc>
                  <a:spcBef>
                    <a:spcPts val="1800"/>
                  </a:spcBef>
                  <a:buFont typeface="Arial" panose="020B0604020202020204" pitchFamily="34" charset="0"/>
                  <a:buNone/>
                  <a:defRPr sz="287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4656591" indent="0" algn="l" defTabSz="3291840" rtl="0" eaLnBrk="1" latinLnBrk="0" hangingPunct="1">
                  <a:lnSpc>
                    <a:spcPct val="100000"/>
                  </a:lnSpc>
                  <a:spcBef>
                    <a:spcPts val="1800"/>
                  </a:spcBef>
                  <a:buFont typeface="Arial" panose="020B0604020202020204" pitchFamily="34" charset="0"/>
                  <a:buNone/>
                  <a:defRPr sz="205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6208788" indent="0" algn="l" defTabSz="3291840" rtl="0" eaLnBrk="1" latinLnBrk="0" hangingPunct="1">
                  <a:lnSpc>
                    <a:spcPct val="100000"/>
                  </a:lnSpc>
                  <a:spcBef>
                    <a:spcPts val="1800"/>
                  </a:spcBef>
                  <a:buFont typeface="Arial" panose="020B0604020202020204" pitchFamily="34" charset="0"/>
                  <a:buNone/>
                  <a:defRPr sz="205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9052560" indent="-822960" algn="l" defTabSz="329184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buFont typeface="Arial" panose="020B0604020202020204" pitchFamily="34" charset="0"/>
                  <a:buChar char="•"/>
                  <a:defRPr sz="648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0698480" indent="-822960" algn="l" defTabSz="329184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buFont typeface="Arial" panose="020B0604020202020204" pitchFamily="34" charset="0"/>
                  <a:buChar char="•"/>
                  <a:defRPr sz="648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12344400" indent="-822960" algn="l" defTabSz="329184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buFont typeface="Arial" panose="020B0604020202020204" pitchFamily="34" charset="0"/>
                  <a:buChar char="•"/>
                  <a:defRPr sz="648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13990320" indent="-822960" algn="l" defTabSz="329184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buFont typeface="Arial" panose="020B0604020202020204" pitchFamily="34" charset="0"/>
                  <a:buChar char="•"/>
                  <a:defRPr sz="648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742950" indent="-742950" algn="just">
                  <a:lnSpc>
                    <a:spcPct val="110000"/>
                  </a:lnSpc>
                  <a:buFont typeface="Arial" panose="020B0604020202020204" pitchFamily="34" charset="0"/>
                  <a:buChar char="•"/>
                </a:pPr>
                <a:r>
                  <a:rPr lang="zh-CN" altLang="en-US" sz="3200" kern="100" dirty="0"/>
                  <a:t>网罩的孔隙率 </a:t>
                </a:r>
                <a14:m>
                  <m:oMath xmlns:m="http://schemas.openxmlformats.org/officeDocument/2006/math">
                    <m:r>
                      <a:rPr lang="zh-CN" altLang="en-US" sz="3200" b="0" i="1" kern="100"/>
                      <m:t>𝜏</m:t>
                    </m:r>
                  </m:oMath>
                </a14:m>
                <a:r>
                  <a:rPr lang="zh-CN" altLang="en-US" sz="3200" kern="100" dirty="0"/>
                  <a:t> 是孔隙面积与总面积的比值</a:t>
                </a:r>
                <a:r>
                  <a:rPr lang="en-US" altLang="zh-CN" sz="3200" kern="100" dirty="0"/>
                  <a:t>:</a:t>
                </a:r>
                <a:endParaRPr lang="en-US" sz="3200" dirty="0"/>
              </a:p>
            </p:txBody>
          </p:sp>
        </mc:Choice>
        <mc:Fallback>
          <p:sp>
            <p:nvSpPr>
              <p:cNvPr id="46" name="Text Placeholder 4">
                <a:extLst>
                  <a:ext uri="{FF2B5EF4-FFF2-40B4-BE49-F238E27FC236}">
                    <a16:creationId xmlns:a16="http://schemas.microsoft.com/office/drawing/2014/main" id="{C129E253-E010-0333-02BB-D03E548C5A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3142" y="17964969"/>
                <a:ext cx="7984464" cy="1161219"/>
              </a:xfrm>
              <a:prstGeom prst="rect">
                <a:avLst/>
              </a:prstGeom>
              <a:blipFill>
                <a:blip r:embed="rId9"/>
                <a:stretch>
                  <a:fillRect l="-1756" t="-3684" r="-1985" b="-168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8" name="文本框 47">
                <a:extLst>
                  <a:ext uri="{FF2B5EF4-FFF2-40B4-BE49-F238E27FC236}">
                    <a16:creationId xmlns:a16="http://schemas.microsoft.com/office/drawing/2014/main" id="{23B0A9D8-FBE7-761D-A804-6AD879A8D62B}"/>
                  </a:ext>
                </a:extLst>
              </p:cNvPr>
              <p:cNvSpPr txBox="1"/>
              <p:nvPr/>
            </p:nvSpPr>
            <p:spPr>
              <a:xfrm>
                <a:off x="9505807" y="18575957"/>
                <a:ext cx="2441483" cy="5329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zh-CN" altLang="en-US" sz="2800" b="0" i="1" kern="100" smtClean="0"/>
                        <m:t>τ</m:t>
                      </m:r>
                      <m:r>
                        <a:rPr lang="en-US" altLang="zh-CN" sz="2800" b="0" kern="100"/>
                        <m:t>=</m:t>
                      </m:r>
                      <m:r>
                        <m:rPr>
                          <m:sty m:val="p"/>
                        </m:rPr>
                        <a:rPr lang="zh-CN" altLang="en-US" sz="2800" i="1" kern="100"/>
                        <m:t>π</m:t>
                      </m:r>
                      <m:sSup>
                        <m:sSupPr>
                          <m:ctrlPr>
                            <a:rPr lang="en-US" altLang="zh-CN" sz="2800" i="1" kern="100"/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altLang="zh-CN" sz="2800" i="1" kern="100"/>
                            <m:t>a</m:t>
                          </m:r>
                        </m:e>
                        <m:sup>
                          <m:r>
                            <a:rPr lang="en-US" altLang="zh-CN" sz="2800" i="1" kern="100"/>
                            <m:t>2</m:t>
                          </m:r>
                        </m:sup>
                      </m:sSup>
                      <m:r>
                        <a:rPr lang="en-US" altLang="zh-CN" sz="2800" b="0" i="1" kern="100" smtClean="0"/>
                        <m:t>/</m:t>
                      </m:r>
                      <m:sSup>
                        <m:sSupPr>
                          <m:ctrlPr>
                            <a:rPr lang="en-US" altLang="zh-CN" sz="2800" i="1" kern="100"/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altLang="zh-CN" sz="2800" i="1" kern="100"/>
                            <m:t>b</m:t>
                          </m:r>
                        </m:e>
                        <m:sup>
                          <m:r>
                            <a:rPr lang="en-US" altLang="zh-CN" sz="2800" i="1" kern="100"/>
                            <m:t>2</m:t>
                          </m:r>
                        </m:sup>
                      </m:sSup>
                    </m:oMath>
                  </m:oMathPara>
                </a14:m>
                <a:endParaRPr lang="zh-CN" altLang="en-US" sz="2800" dirty="0"/>
              </a:p>
            </p:txBody>
          </p:sp>
        </mc:Choice>
        <mc:Fallback>
          <p:sp>
            <p:nvSpPr>
              <p:cNvPr id="48" name="文本框 47">
                <a:extLst>
                  <a:ext uri="{FF2B5EF4-FFF2-40B4-BE49-F238E27FC236}">
                    <a16:creationId xmlns:a16="http://schemas.microsoft.com/office/drawing/2014/main" id="{23B0A9D8-FBE7-761D-A804-6AD879A8D6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05807" y="18575957"/>
                <a:ext cx="2441483" cy="532966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Text Placeholder 4">
            <a:extLst>
              <a:ext uri="{FF2B5EF4-FFF2-40B4-BE49-F238E27FC236}">
                <a16:creationId xmlns:a16="http://schemas.microsoft.com/office/drawing/2014/main" id="{D9D0BA40-BF90-9DF8-0367-B1A3E24BEBDB}"/>
              </a:ext>
            </a:extLst>
          </p:cNvPr>
          <p:cNvSpPr txBox="1">
            <a:spLocks/>
          </p:cNvSpPr>
          <p:nvPr/>
        </p:nvSpPr>
        <p:spPr>
          <a:xfrm>
            <a:off x="7427856" y="19061936"/>
            <a:ext cx="5367223" cy="8561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3291840" rtl="0" eaLnBrk="1" latinLnBrk="0" hangingPunct="1">
              <a:lnSpc>
                <a:spcPct val="100000"/>
              </a:lnSpc>
              <a:spcBef>
                <a:spcPts val="3600"/>
              </a:spcBef>
              <a:buFont typeface="Arial" panose="020B0604020202020204" pitchFamily="34" charset="0"/>
              <a:buNone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552197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328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104394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8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56591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0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08788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0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5256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9848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34440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99032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50" indent="-742950" algn="just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zh-CN" altLang="en-US" sz="3200" kern="100" dirty="0"/>
              <a:t>网罩的声阻抗的定义为</a:t>
            </a:r>
            <a:r>
              <a:rPr lang="en-US" altLang="zh-CN" sz="3200" kern="100" dirty="0"/>
              <a:t>:</a:t>
            </a:r>
            <a:endParaRPr lang="en-US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3" name="文本框 52">
                <a:extLst>
                  <a:ext uri="{FF2B5EF4-FFF2-40B4-BE49-F238E27FC236}">
                    <a16:creationId xmlns:a16="http://schemas.microsoft.com/office/drawing/2014/main" id="{12642223-2AFF-A759-A25D-AEA7CDCD4D76}"/>
                  </a:ext>
                </a:extLst>
              </p:cNvPr>
              <p:cNvSpPr txBox="1"/>
              <p:nvPr/>
            </p:nvSpPr>
            <p:spPr>
              <a:xfrm>
                <a:off x="12520051" y="19296731"/>
                <a:ext cx="2707691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400" i="1" kern="100" smtClean="0"/>
                          </m:ctrlPr>
                        </m:sSubPr>
                        <m:e>
                          <m:r>
                            <a:rPr lang="en-US" altLang="zh-CN" sz="2400" b="0" i="1" kern="100"/>
                            <m:t>𝑍</m:t>
                          </m:r>
                        </m:e>
                        <m:sub>
                          <m:r>
                            <a:rPr lang="en-US" altLang="zh-CN" sz="2400" b="0" i="1" kern="100"/>
                            <m:t>𝑎</m:t>
                          </m:r>
                        </m:sub>
                      </m:sSub>
                      <m:r>
                        <a:rPr lang="en-US" altLang="zh-CN" sz="2400" b="0" i="1" kern="100"/>
                        <m:t>=</m:t>
                      </m:r>
                      <m:sSub>
                        <m:sSubPr>
                          <m:ctrlPr>
                            <a:rPr lang="en-US" altLang="zh-CN" sz="2400" i="1" kern="100"/>
                          </m:ctrlPr>
                        </m:sSubPr>
                        <m:e>
                          <m:r>
                            <a:rPr lang="en-US" altLang="zh-CN" sz="2400" b="0" i="1" kern="100"/>
                            <m:t>𝑅</m:t>
                          </m:r>
                        </m:e>
                        <m:sub>
                          <m:r>
                            <a:rPr lang="en-US" altLang="zh-CN" sz="2400" b="0" i="1" kern="100"/>
                            <m:t>𝑎</m:t>
                          </m:r>
                        </m:sub>
                      </m:sSub>
                      <m:r>
                        <a:rPr lang="en-US" altLang="zh-CN" sz="2400" b="0" i="1" kern="100"/>
                        <m:t>+</m:t>
                      </m:r>
                      <m:r>
                        <a:rPr lang="en-US" altLang="zh-CN" sz="2400" b="0" i="1" kern="100"/>
                        <m:t>𝑗</m:t>
                      </m:r>
                      <m:r>
                        <a:rPr lang="zh-CN" altLang="en-US" sz="2400" b="0" i="1" kern="100"/>
                        <m:t>𝜔</m:t>
                      </m:r>
                      <m:sSub>
                        <m:sSubPr>
                          <m:ctrlPr>
                            <a:rPr lang="en-US" altLang="zh-CN" sz="2400" i="1" kern="100"/>
                          </m:ctrlPr>
                        </m:sSubPr>
                        <m:e>
                          <m:r>
                            <a:rPr lang="en-US" altLang="zh-CN" sz="2400" b="0" i="1" kern="100"/>
                            <m:t>𝑀</m:t>
                          </m:r>
                        </m:e>
                        <m:sub>
                          <m:r>
                            <a:rPr lang="en-US" altLang="zh-CN" sz="2400" b="0" i="1" kern="100"/>
                            <m:t>𝑎</m:t>
                          </m:r>
                        </m:sub>
                      </m:sSub>
                    </m:oMath>
                  </m:oMathPara>
                </a14:m>
                <a:endParaRPr lang="zh-CN" altLang="en-US" sz="2400" dirty="0"/>
              </a:p>
            </p:txBody>
          </p:sp>
        </mc:Choice>
        <mc:Fallback>
          <p:sp>
            <p:nvSpPr>
              <p:cNvPr id="53" name="文本框 52">
                <a:extLst>
                  <a:ext uri="{FF2B5EF4-FFF2-40B4-BE49-F238E27FC236}">
                    <a16:creationId xmlns:a16="http://schemas.microsoft.com/office/drawing/2014/main" id="{12642223-2AFF-A759-A25D-AEA7CDCD4D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20051" y="19296731"/>
                <a:ext cx="2707691" cy="461665"/>
              </a:xfrm>
              <a:prstGeom prst="rect">
                <a:avLst/>
              </a:prstGeom>
              <a:blipFill>
                <a:blip r:embed="rId11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4" name="Text Placeholder 4">
                <a:extLst>
                  <a:ext uri="{FF2B5EF4-FFF2-40B4-BE49-F238E27FC236}">
                    <a16:creationId xmlns:a16="http://schemas.microsoft.com/office/drawing/2014/main" id="{326FDB0F-FA0A-4F10-558D-2F6666F6F88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167158" y="19919179"/>
                <a:ext cx="7669392" cy="856153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marL="0" indent="0" algn="l" defTabSz="3291840" rtl="0" eaLnBrk="1" latinLnBrk="0" hangingPunct="1">
                  <a:lnSpc>
                    <a:spcPct val="100000"/>
                  </a:lnSpc>
                  <a:spcBef>
                    <a:spcPts val="3600"/>
                  </a:spcBef>
                  <a:buFont typeface="Arial" panose="020B0604020202020204" pitchFamily="34" charset="0"/>
                  <a:buNone/>
                  <a:defRPr sz="4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1552197" indent="0" algn="l" defTabSz="3291840" rtl="0" eaLnBrk="1" latinLnBrk="0" hangingPunct="1">
                  <a:lnSpc>
                    <a:spcPct val="100000"/>
                  </a:lnSpc>
                  <a:spcBef>
                    <a:spcPts val="1800"/>
                  </a:spcBef>
                  <a:buFont typeface="Arial" panose="020B0604020202020204" pitchFamily="34" charset="0"/>
                  <a:buNone/>
                  <a:defRPr sz="328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104394" indent="0" algn="l" defTabSz="3291840" rtl="0" eaLnBrk="1" latinLnBrk="0" hangingPunct="1">
                  <a:lnSpc>
                    <a:spcPct val="100000"/>
                  </a:lnSpc>
                  <a:spcBef>
                    <a:spcPts val="1800"/>
                  </a:spcBef>
                  <a:buFont typeface="Arial" panose="020B0604020202020204" pitchFamily="34" charset="0"/>
                  <a:buNone/>
                  <a:defRPr sz="287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4656591" indent="0" algn="l" defTabSz="3291840" rtl="0" eaLnBrk="1" latinLnBrk="0" hangingPunct="1">
                  <a:lnSpc>
                    <a:spcPct val="100000"/>
                  </a:lnSpc>
                  <a:spcBef>
                    <a:spcPts val="1800"/>
                  </a:spcBef>
                  <a:buFont typeface="Arial" panose="020B0604020202020204" pitchFamily="34" charset="0"/>
                  <a:buNone/>
                  <a:defRPr sz="205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6208788" indent="0" algn="l" defTabSz="3291840" rtl="0" eaLnBrk="1" latinLnBrk="0" hangingPunct="1">
                  <a:lnSpc>
                    <a:spcPct val="100000"/>
                  </a:lnSpc>
                  <a:spcBef>
                    <a:spcPts val="1800"/>
                  </a:spcBef>
                  <a:buFont typeface="Arial" panose="020B0604020202020204" pitchFamily="34" charset="0"/>
                  <a:buNone/>
                  <a:defRPr sz="205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9052560" indent="-822960" algn="l" defTabSz="329184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buFont typeface="Arial" panose="020B0604020202020204" pitchFamily="34" charset="0"/>
                  <a:buChar char="•"/>
                  <a:defRPr sz="648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0698480" indent="-822960" algn="l" defTabSz="329184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buFont typeface="Arial" panose="020B0604020202020204" pitchFamily="34" charset="0"/>
                  <a:buChar char="•"/>
                  <a:defRPr sz="648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12344400" indent="-822960" algn="l" defTabSz="329184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buFont typeface="Arial" panose="020B0604020202020204" pitchFamily="34" charset="0"/>
                  <a:buChar char="•"/>
                  <a:defRPr sz="648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13990320" indent="-822960" algn="l" defTabSz="329184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buFont typeface="Arial" panose="020B0604020202020204" pitchFamily="34" charset="0"/>
                  <a:buChar char="•"/>
                  <a:defRPr sz="648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lnSpc>
                    <a:spcPct val="110000"/>
                  </a:lnSpc>
                </a:pPr>
                <a:r>
                  <a:rPr lang="zh-CN" altLang="en-US" sz="2400" kern="100" dirty="0"/>
                  <a:t>式中，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 kern="100"/>
                        </m:ctrlPr>
                      </m:sSubPr>
                      <m:e>
                        <m:r>
                          <a:rPr lang="en-US" altLang="zh-CN" sz="2400" b="0" i="1" kern="100"/>
                          <m:t>𝑍</m:t>
                        </m:r>
                      </m:e>
                      <m:sub>
                        <m:r>
                          <a:rPr lang="en-US" altLang="zh-CN" sz="2400" b="0" i="1" kern="100"/>
                          <m:t>𝑎</m:t>
                        </m:r>
                      </m:sub>
                    </m:sSub>
                  </m:oMath>
                </a14:m>
                <a:r>
                  <a:rPr lang="zh-CN" altLang="en-US" sz="2400" kern="100" dirty="0"/>
                  <a:t> 为网罩的特性阻抗；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 kern="100"/>
                        </m:ctrlPr>
                      </m:sSubPr>
                      <m:e>
                        <m:r>
                          <a:rPr lang="en-US" altLang="zh-CN" sz="2400" b="0" i="1" kern="100"/>
                          <m:t>𝑅</m:t>
                        </m:r>
                      </m:e>
                      <m:sub>
                        <m:r>
                          <a:rPr lang="en-US" altLang="zh-CN" sz="2400" b="0" i="1" kern="100"/>
                          <m:t>𝑎</m:t>
                        </m:r>
                      </m:sub>
                    </m:sSub>
                  </m:oMath>
                </a14:m>
                <a:r>
                  <a:rPr lang="zh-CN" altLang="en-US" sz="2400" kern="100" dirty="0"/>
                  <a:t> 为声阻；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 kern="100"/>
                        </m:ctrlPr>
                      </m:sSubPr>
                      <m:e>
                        <m:r>
                          <a:rPr lang="en-US" altLang="zh-CN" sz="2400" b="0" i="1" kern="100"/>
                          <m:t>𝑀</m:t>
                        </m:r>
                      </m:e>
                      <m:sub>
                        <m:r>
                          <a:rPr lang="en-US" altLang="zh-CN" sz="2400" b="0" i="1" kern="100"/>
                          <m:t>𝑎</m:t>
                        </m:r>
                      </m:sub>
                    </m:sSub>
                  </m:oMath>
                </a14:m>
                <a:r>
                  <a:rPr lang="zh-CN" altLang="en-US" sz="2400" kern="100" dirty="0"/>
                  <a:t>为声质量，</a:t>
                </a:r>
                <a14:m>
                  <m:oMath xmlns:m="http://schemas.openxmlformats.org/officeDocument/2006/math">
                    <m:r>
                      <a:rPr lang="zh-CN" altLang="en-US" sz="2400" b="0" i="1" kern="100"/>
                      <m:t>𝜔</m:t>
                    </m:r>
                  </m:oMath>
                </a14:m>
                <a:r>
                  <a:rPr lang="zh-CN" altLang="en-US" sz="2400" kern="100" dirty="0"/>
                  <a:t> 为角频率</a:t>
                </a:r>
                <a:r>
                  <a:rPr lang="zh-CN" altLang="en-US" sz="2400" b="1" kern="100" dirty="0"/>
                  <a:t>。</a:t>
                </a:r>
                <a:endParaRPr lang="en-US" sz="2400" dirty="0"/>
              </a:p>
            </p:txBody>
          </p:sp>
        </mc:Choice>
        <mc:Fallback>
          <p:sp>
            <p:nvSpPr>
              <p:cNvPr id="54" name="Text Placeholder 4">
                <a:extLst>
                  <a:ext uri="{FF2B5EF4-FFF2-40B4-BE49-F238E27FC236}">
                    <a16:creationId xmlns:a16="http://schemas.microsoft.com/office/drawing/2014/main" id="{326FDB0F-FA0A-4F10-558D-2F6666F6F8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67158" y="19919179"/>
                <a:ext cx="7669392" cy="856153"/>
              </a:xfrm>
              <a:prstGeom prst="rect">
                <a:avLst/>
              </a:prstGeom>
              <a:blipFill>
                <a:blip r:embed="rId12"/>
                <a:stretch>
                  <a:fillRect l="-1272" t="-4286" r="-5167" b="-1857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Text Placeholder 4">
            <a:extLst>
              <a:ext uri="{FF2B5EF4-FFF2-40B4-BE49-F238E27FC236}">
                <a16:creationId xmlns:a16="http://schemas.microsoft.com/office/drawing/2014/main" id="{710AC9BC-D515-4757-8BA2-4A4762F4C1BD}"/>
              </a:ext>
            </a:extLst>
          </p:cNvPr>
          <p:cNvSpPr txBox="1">
            <a:spLocks/>
          </p:cNvSpPr>
          <p:nvPr/>
        </p:nvSpPr>
        <p:spPr>
          <a:xfrm>
            <a:off x="7427856" y="20776266"/>
            <a:ext cx="7894911" cy="11001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3291840" rtl="0" eaLnBrk="1" latinLnBrk="0" hangingPunct="1">
              <a:lnSpc>
                <a:spcPct val="100000"/>
              </a:lnSpc>
              <a:spcBef>
                <a:spcPts val="3600"/>
              </a:spcBef>
              <a:buFont typeface="Arial" panose="020B0604020202020204" pitchFamily="34" charset="0"/>
              <a:buNone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552197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328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104394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8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56591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0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08788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0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5256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9848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34440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99032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50" indent="-742950" algn="just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zh-CN" altLang="en-US" sz="3200" kern="100" dirty="0"/>
              <a:t>将声阻和声质量的经验计算公式代入网罩的声阻抗计算公式中，可得</a:t>
            </a:r>
            <a:r>
              <a:rPr lang="en-US" altLang="zh-CN" sz="3200" kern="100" dirty="0"/>
              <a:t>:</a:t>
            </a:r>
            <a:endParaRPr lang="en-US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9" name="文本框 58">
                <a:extLst>
                  <a:ext uri="{FF2B5EF4-FFF2-40B4-BE49-F238E27FC236}">
                    <a16:creationId xmlns:a16="http://schemas.microsoft.com/office/drawing/2014/main" id="{9E8A24A3-FE65-58CC-1EC2-DFB5027C1EE7}"/>
                  </a:ext>
                </a:extLst>
              </p:cNvPr>
              <p:cNvSpPr txBox="1"/>
              <p:nvPr/>
            </p:nvSpPr>
            <p:spPr>
              <a:xfrm>
                <a:off x="8028820" y="21841016"/>
                <a:ext cx="7501384" cy="78386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000" i="1" kern="100" smtClean="0"/>
                          </m:ctrlPr>
                        </m:sSubPr>
                        <m:e>
                          <m:r>
                            <a:rPr lang="en-US" altLang="zh-CN" sz="2000" b="0" i="1" kern="100"/>
                            <m:t>𝑍</m:t>
                          </m:r>
                        </m:e>
                        <m:sub>
                          <m:r>
                            <a:rPr lang="en-US" altLang="zh-CN" sz="2000" b="0" i="1" kern="100"/>
                            <m:t>𝑎</m:t>
                          </m:r>
                        </m:sub>
                      </m:sSub>
                      <m:r>
                        <a:rPr lang="en-US" altLang="zh-CN" sz="2000" b="0" i="1" kern="100"/>
                        <m:t>=</m:t>
                      </m:r>
                      <m:f>
                        <m:fPr>
                          <m:ctrlPr>
                            <a:rPr lang="en-US" altLang="zh-CN" sz="2000" i="1">
                              <a:cs typeface="Cambria Math" panose="02040503050406030204" charset="0"/>
                            </a:rPr>
                          </m:ctrlPr>
                        </m:fPr>
                        <m:num>
                          <m:r>
                            <a:rPr lang="en-US" altLang="zh-CN" sz="2000" b="0" i="1">
                              <a:cs typeface="Cambria Math" panose="02040503050406030204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sz="2000" b="0" i="1">
                              <a:cs typeface="Cambria Math" panose="02040503050406030204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lang="en-US" altLang="zh-CN" sz="2000" i="1">
                                  <a:cs typeface="Cambria Math" panose="02040503050406030204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2000" b="0" i="1">
                                  <a:cs typeface="Cambria Math" panose="02040503050406030204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altLang="zh-CN" sz="2000" b="0" i="1">
                                  <a:cs typeface="Cambria Math" panose="02040503050406030204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altLang="zh-CN" sz="2000" i="1"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000" b="0" i="1">
                                  <a:cs typeface="Cambria Math" panose="02040503050406030204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altLang="zh-CN" sz="2000" b="0" i="1">
                                  <a:cs typeface="Cambria Math" panose="02040503050406030204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altLang="zh-CN" sz="2000" i="1">
                              <a:cs typeface="Cambria Math" panose="02040503050406030204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altLang="zh-CN" sz="2000" i="1">
                                  <a:cs typeface="Cambria Math" panose="02040503050406030204" charset="0"/>
                                </a:rPr>
                              </m:ctrlPr>
                            </m:fPr>
                            <m:num>
                              <m:r>
                                <a:rPr lang="en-US" altLang="zh-CN" sz="2000" b="0" i="1">
                                  <a:cs typeface="Cambria Math" panose="02040503050406030204" charset="0"/>
                                </a:rPr>
                                <m:t>𝑡</m:t>
                              </m:r>
                            </m:num>
                            <m:den>
                              <m:r>
                                <a:rPr lang="en-US" altLang="zh-CN" sz="2000" b="0" i="1">
                                  <a:cs typeface="Cambria Math" panose="02040503050406030204" charset="0"/>
                                </a:rPr>
                                <m:t>𝑎</m:t>
                              </m:r>
                            </m:den>
                          </m:f>
                          <m:r>
                            <a:rPr lang="en-US" altLang="zh-CN" sz="2000" b="0" i="1">
                              <a:cs typeface="Cambria Math" panose="02040503050406030204" charset="0"/>
                            </a:rPr>
                            <m:t>+2</m:t>
                          </m:r>
                          <m:d>
                            <m:dPr>
                              <m:ctrlPr>
                                <a:rPr lang="en-US" altLang="zh-CN" sz="2000" i="1">
                                  <a:cs typeface="Cambria Math" panose="02040503050406030204" charset="0"/>
                                </a:rPr>
                              </m:ctrlPr>
                            </m:dPr>
                            <m:e>
                              <m:r>
                                <a:rPr lang="en-US" altLang="zh-CN" sz="2000" b="0" i="1">
                                  <a:cs typeface="Cambria Math" panose="02040503050406030204" charset="0"/>
                                </a:rPr>
                                <m:t>1−</m:t>
                              </m:r>
                              <m:r>
                                <a:rPr lang="zh-CN" altLang="en-US" sz="2000" b="0" i="1" kern="100"/>
                                <m:t>𝜏</m:t>
                              </m:r>
                            </m:e>
                          </m:d>
                        </m:e>
                      </m:d>
                      <m:rad>
                        <m:radPr>
                          <m:degHide m:val="on"/>
                          <m:ctrlPr>
                            <a:rPr lang="en-US" altLang="zh-CN" sz="2000" i="1">
                              <a:cs typeface="Cambria Math" panose="02040503050406030204" charset="0"/>
                            </a:rPr>
                          </m:ctrlPr>
                        </m:radPr>
                        <m:deg/>
                        <m:e>
                          <m:r>
                            <a:rPr lang="en-US" altLang="zh-CN" sz="2000" b="0" i="1">
                              <a:cs typeface="Cambria Math" panose="02040503050406030204" charset="0"/>
                            </a:rPr>
                            <m:t>2</m:t>
                          </m:r>
                          <m:r>
                            <a:rPr lang="en-US" altLang="zh-CN" sz="2000" b="0" i="1">
                              <a:cs typeface="Cambria Math" panose="02040503050406030204" charset="0"/>
                            </a:rPr>
                            <m:t>𝜔𝜇</m:t>
                          </m:r>
                        </m:e>
                      </m:rad>
                      <m:r>
                        <a:rPr lang="en-US" altLang="zh-CN" sz="2000" b="0" i="1" kern="100"/>
                        <m:t>+</m:t>
                      </m:r>
                      <m:r>
                        <a:rPr lang="en-US" altLang="zh-CN" sz="2000" b="0" i="1" kern="100"/>
                        <m:t>𝑗</m:t>
                      </m:r>
                      <m:r>
                        <a:rPr lang="zh-CN" altLang="en-US" sz="2000" b="0" i="1" kern="100"/>
                        <m:t>𝜔</m:t>
                      </m:r>
                      <m:f>
                        <m:fPr>
                          <m:ctrlPr>
                            <a:rPr lang="en-US" altLang="zh-CN" sz="2000" i="1">
                              <a:cs typeface="Cambria Math" panose="0204050305040603020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zh-CN" sz="2000" i="1"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000" b="0" i="1">
                                  <a:cs typeface="Cambria Math" panose="02040503050406030204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altLang="zh-CN" sz="2000" b="0" i="1">
                                  <a:cs typeface="Cambria Math" panose="02040503050406030204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altLang="zh-CN" sz="2000" b="0" i="1">
                              <a:cs typeface="Cambria Math" panose="02040503050406030204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lang="en-US" altLang="zh-CN" sz="2000" i="1">
                                  <a:cs typeface="Cambria Math" panose="02040503050406030204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2000" b="0" i="1">
                                  <a:cs typeface="Cambria Math" panose="02040503050406030204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altLang="zh-CN" sz="2000" b="0" i="1">
                                  <a:cs typeface="Cambria Math" panose="02040503050406030204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altLang="zh-CN" sz="2000" i="1">
                              <a:cs typeface="Cambria Math" panose="02040503050406030204" charset="0"/>
                            </a:rPr>
                          </m:ctrlPr>
                        </m:dPr>
                        <m:e>
                          <m:r>
                            <a:rPr lang="en-US" altLang="zh-CN" sz="2000" b="0" i="1">
                              <a:cs typeface="Cambria Math" panose="02040503050406030204" charset="0"/>
                            </a:rPr>
                            <m:t>𝑡</m:t>
                          </m:r>
                          <m:r>
                            <a:rPr lang="en-US" altLang="zh-CN" sz="2000" b="0" i="1">
                              <a:cs typeface="Cambria Math" panose="02040503050406030204" charset="0"/>
                            </a:rPr>
                            <m:t>+1.7</m:t>
                          </m:r>
                          <m:r>
                            <a:rPr lang="en-US" altLang="zh-CN" sz="2000" b="0" i="1">
                              <a:cs typeface="Cambria Math" panose="02040503050406030204" charset="0"/>
                            </a:rPr>
                            <m:t>𝑎</m:t>
                          </m:r>
                          <m:d>
                            <m:dPr>
                              <m:ctrlPr>
                                <a:rPr lang="en-US" altLang="zh-CN" sz="2000" i="1">
                                  <a:cs typeface="Cambria Math" panose="02040503050406030204" charset="0"/>
                                </a:rPr>
                              </m:ctrlPr>
                            </m:dPr>
                            <m:e>
                              <m:r>
                                <a:rPr lang="en-US" altLang="zh-CN" sz="2000" b="0" i="1">
                                  <a:cs typeface="Cambria Math" panose="02040503050406030204" charset="0"/>
                                </a:rPr>
                                <m:t>1−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altLang="zh-CN" sz="2000" i="1"/>
                                  </m:ctrlPr>
                                </m:radPr>
                                <m:deg/>
                                <m:e>
                                  <m:f>
                                    <m:fPr>
                                      <m:ctrlPr>
                                        <a:rPr lang="en-US" altLang="zh-CN" sz="2000" i="1" kern="100"/>
                                      </m:ctrlPr>
                                    </m:fPr>
                                    <m:num>
                                      <m:r>
                                        <a:rPr lang="zh-CN" altLang="en-US" sz="2000" b="0" i="1" kern="100"/>
                                        <m:t>𝜏</m:t>
                                      </m:r>
                                    </m:num>
                                    <m:den>
                                      <m:r>
                                        <a:rPr lang="zh-CN" altLang="en-US" sz="2000" b="0" i="1" kern="100"/>
                                        <m:t>𝜋</m:t>
                                      </m:r>
                                    </m:den>
                                  </m:f>
                                </m:e>
                              </m:rad>
                            </m:e>
                          </m:d>
                        </m:e>
                      </m:d>
                    </m:oMath>
                  </m:oMathPara>
                </a14:m>
                <a:endParaRPr lang="zh-CN" altLang="en-US" sz="2000" dirty="0"/>
              </a:p>
            </p:txBody>
          </p:sp>
        </mc:Choice>
        <mc:Fallback>
          <p:sp>
            <p:nvSpPr>
              <p:cNvPr id="59" name="文本框 58">
                <a:extLst>
                  <a:ext uri="{FF2B5EF4-FFF2-40B4-BE49-F238E27FC236}">
                    <a16:creationId xmlns:a16="http://schemas.microsoft.com/office/drawing/2014/main" id="{9E8A24A3-FE65-58CC-1EC2-DFB5027C1E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28820" y="21841016"/>
                <a:ext cx="7501384" cy="783869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0" name="Text Placeholder 4">
            <a:extLst>
              <a:ext uri="{FF2B5EF4-FFF2-40B4-BE49-F238E27FC236}">
                <a16:creationId xmlns:a16="http://schemas.microsoft.com/office/drawing/2014/main" id="{36B2E243-461A-1205-958A-3CA1734E8ADA}"/>
              </a:ext>
            </a:extLst>
          </p:cNvPr>
          <p:cNvSpPr txBox="1">
            <a:spLocks/>
          </p:cNvSpPr>
          <p:nvPr/>
        </p:nvSpPr>
        <p:spPr>
          <a:xfrm>
            <a:off x="7427857" y="22649411"/>
            <a:ext cx="8408694" cy="11001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3291840" rtl="0" eaLnBrk="1" latinLnBrk="0" hangingPunct="1">
              <a:lnSpc>
                <a:spcPct val="100000"/>
              </a:lnSpc>
              <a:spcBef>
                <a:spcPts val="3600"/>
              </a:spcBef>
              <a:buFont typeface="Arial" panose="020B0604020202020204" pitchFamily="34" charset="0"/>
              <a:buNone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552197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328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104394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8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56591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0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08788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0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5256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9848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34440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99032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50" indent="-742950" algn="just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zh-CN" altLang="en-US" sz="3200" kern="100" dirty="0"/>
              <a:t>分析结果表明</a:t>
            </a:r>
            <a:r>
              <a:rPr lang="en-US" altLang="zh-CN" sz="3200" kern="100" dirty="0"/>
              <a:t>:</a:t>
            </a:r>
            <a:r>
              <a:rPr lang="zh-CN" altLang="en-US" sz="3200" kern="100" dirty="0"/>
              <a:t>网罩孔隙率越小，或者网罩厚度越大，都会导致网罩声阻抗越大。</a:t>
            </a:r>
            <a:endParaRPr lang="en-US" sz="3200" dirty="0"/>
          </a:p>
        </p:txBody>
      </p:sp>
      <p:pic>
        <p:nvPicPr>
          <p:cNvPr id="448" name="图片 447">
            <a:extLst>
              <a:ext uri="{FF2B5EF4-FFF2-40B4-BE49-F238E27FC236}">
                <a16:creationId xmlns:a16="http://schemas.microsoft.com/office/drawing/2014/main" id="{78D19260-51A3-D039-CA13-B998F6040994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90408" y="17715708"/>
            <a:ext cx="6887581" cy="5800067"/>
          </a:xfrm>
          <a:prstGeom prst="rect">
            <a:avLst/>
          </a:prstGeom>
        </p:spPr>
      </p:pic>
      <p:sp>
        <p:nvSpPr>
          <p:cNvPr id="449" name="Text Placeholder 49">
            <a:extLst>
              <a:ext uri="{FF2B5EF4-FFF2-40B4-BE49-F238E27FC236}">
                <a16:creationId xmlns:a16="http://schemas.microsoft.com/office/drawing/2014/main" id="{7E65D2CE-F916-5F5F-6E3F-A1C88A70F922}"/>
              </a:ext>
            </a:extLst>
          </p:cNvPr>
          <p:cNvSpPr txBox="1">
            <a:spLocks/>
          </p:cNvSpPr>
          <p:nvPr/>
        </p:nvSpPr>
        <p:spPr>
          <a:xfrm>
            <a:off x="24800544" y="23482287"/>
            <a:ext cx="7004959" cy="9227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3291840" rtl="0" eaLnBrk="1" latinLnBrk="0" hangingPunct="1">
              <a:lnSpc>
                <a:spcPct val="100000"/>
              </a:lnSpc>
              <a:spcBef>
                <a:spcPts val="3600"/>
              </a:spcBef>
              <a:buFont typeface="Arial" panose="020B0604020202020204" pitchFamily="34" charset="0"/>
              <a:buNone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552197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328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104394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8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56591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0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08788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0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5256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9848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34440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99032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dirty="0"/>
              <a:t>图 </a:t>
            </a:r>
            <a:r>
              <a:rPr lang="en-US" altLang="zh-CN" sz="3200" dirty="0"/>
              <a:t>2 </a:t>
            </a:r>
            <a:r>
              <a:rPr lang="en-US" sz="3200" dirty="0"/>
              <a:t>.</a:t>
            </a:r>
            <a:r>
              <a:rPr lang="zh-CN" altLang="en-US" sz="3200" dirty="0"/>
              <a:t> 带网罩高音扬声器的 </a:t>
            </a:r>
            <a:r>
              <a:rPr lang="en-US" altLang="zh-CN" sz="3200" dirty="0"/>
              <a:t>¼ </a:t>
            </a:r>
            <a:r>
              <a:rPr lang="zh-CN" altLang="en-US" sz="3200" dirty="0"/>
              <a:t>几何模型</a:t>
            </a:r>
            <a:endParaRPr lang="en-US" sz="3200" dirty="0"/>
          </a:p>
        </p:txBody>
      </p:sp>
      <p:pic>
        <p:nvPicPr>
          <p:cNvPr id="451" name="图片 450">
            <a:extLst>
              <a:ext uri="{FF2B5EF4-FFF2-40B4-BE49-F238E27FC236}">
                <a16:creationId xmlns:a16="http://schemas.microsoft.com/office/drawing/2014/main" id="{917A554C-B41F-EDBF-36B5-51C91ADF0F67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50" r="32836"/>
          <a:stretch>
            <a:fillRect/>
          </a:stretch>
        </p:blipFill>
        <p:spPr>
          <a:xfrm rot="16200000">
            <a:off x="21446590" y="29300376"/>
            <a:ext cx="1354183" cy="5975813"/>
          </a:xfrm>
          <a:prstGeom prst="rect">
            <a:avLst/>
          </a:prstGeom>
        </p:spPr>
      </p:pic>
      <p:pic>
        <p:nvPicPr>
          <p:cNvPr id="455" name="图片 454">
            <a:extLst>
              <a:ext uri="{FF2B5EF4-FFF2-40B4-BE49-F238E27FC236}">
                <a16:creationId xmlns:a16="http://schemas.microsoft.com/office/drawing/2014/main" id="{CFFFF696-4D5C-AAC2-92B9-9558337457F3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48" t="8986" r="22239" b="5442"/>
          <a:stretch>
            <a:fillRect/>
          </a:stretch>
        </p:blipFill>
        <p:spPr>
          <a:xfrm rot="16200000">
            <a:off x="21555805" y="34721137"/>
            <a:ext cx="1216899" cy="3213092"/>
          </a:xfrm>
          <a:prstGeom prst="rect">
            <a:avLst/>
          </a:prstGeom>
        </p:spPr>
      </p:pic>
      <p:pic>
        <p:nvPicPr>
          <p:cNvPr id="459" name="图片 458">
            <a:extLst>
              <a:ext uri="{FF2B5EF4-FFF2-40B4-BE49-F238E27FC236}">
                <a16:creationId xmlns:a16="http://schemas.microsoft.com/office/drawing/2014/main" id="{89E900F1-8679-DCDB-E7FA-EBA367508197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599" y="31017620"/>
            <a:ext cx="7758216" cy="5335848"/>
          </a:xfrm>
          <a:prstGeom prst="rect">
            <a:avLst/>
          </a:prstGeom>
        </p:spPr>
      </p:pic>
      <p:sp>
        <p:nvSpPr>
          <p:cNvPr id="460" name="Text Placeholder 49">
            <a:extLst>
              <a:ext uri="{FF2B5EF4-FFF2-40B4-BE49-F238E27FC236}">
                <a16:creationId xmlns:a16="http://schemas.microsoft.com/office/drawing/2014/main" id="{52DB7494-8311-15CA-C847-4725422B7542}"/>
              </a:ext>
            </a:extLst>
          </p:cNvPr>
          <p:cNvSpPr txBox="1">
            <a:spLocks/>
          </p:cNvSpPr>
          <p:nvPr/>
        </p:nvSpPr>
        <p:spPr>
          <a:xfrm>
            <a:off x="2411387" y="36626561"/>
            <a:ext cx="5747915" cy="7115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3291840" rtl="0" eaLnBrk="1" latinLnBrk="0" hangingPunct="1">
              <a:lnSpc>
                <a:spcPct val="100000"/>
              </a:lnSpc>
              <a:spcBef>
                <a:spcPts val="3600"/>
              </a:spcBef>
              <a:buFont typeface="Arial" panose="020B0604020202020204" pitchFamily="34" charset="0"/>
              <a:buNone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552197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328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104394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8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56591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0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08788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0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5256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9848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34440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99032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400" dirty="0"/>
              <a:t>(a) </a:t>
            </a:r>
            <a:r>
              <a:rPr lang="zh-CN" altLang="en-US" sz="2400" dirty="0"/>
              <a:t>孔隙率</a:t>
            </a:r>
            <a:endParaRPr lang="en-US" sz="2400" dirty="0"/>
          </a:p>
        </p:txBody>
      </p:sp>
      <p:pic>
        <p:nvPicPr>
          <p:cNvPr id="462" name="图片 461">
            <a:extLst>
              <a:ext uri="{FF2B5EF4-FFF2-40B4-BE49-F238E27FC236}">
                <a16:creationId xmlns:a16="http://schemas.microsoft.com/office/drawing/2014/main" id="{8D16DA57-F7D3-3312-E3BD-EED02D37C0C7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5153" y="31017621"/>
            <a:ext cx="7758216" cy="5335847"/>
          </a:xfrm>
          <a:prstGeom prst="rect">
            <a:avLst/>
          </a:prstGeom>
        </p:spPr>
      </p:pic>
      <p:sp>
        <p:nvSpPr>
          <p:cNvPr id="463" name="Text Placeholder 49">
            <a:extLst>
              <a:ext uri="{FF2B5EF4-FFF2-40B4-BE49-F238E27FC236}">
                <a16:creationId xmlns:a16="http://schemas.microsoft.com/office/drawing/2014/main" id="{AE619EB7-C79D-21B2-1662-A5BA86E259F4}"/>
              </a:ext>
            </a:extLst>
          </p:cNvPr>
          <p:cNvSpPr txBox="1">
            <a:spLocks/>
          </p:cNvSpPr>
          <p:nvPr/>
        </p:nvSpPr>
        <p:spPr>
          <a:xfrm>
            <a:off x="11163865" y="36626561"/>
            <a:ext cx="4876701" cy="7115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3291840" rtl="0" eaLnBrk="1" latinLnBrk="0" hangingPunct="1">
              <a:lnSpc>
                <a:spcPct val="100000"/>
              </a:lnSpc>
              <a:spcBef>
                <a:spcPts val="3600"/>
              </a:spcBef>
              <a:buFont typeface="Arial" panose="020B0604020202020204" pitchFamily="34" charset="0"/>
              <a:buNone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552197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328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104394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8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56591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0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08788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0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5256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9848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34440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99032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400" dirty="0"/>
              <a:t>(b) </a:t>
            </a:r>
            <a:r>
              <a:rPr lang="zh-CN" altLang="en-US" sz="2400" dirty="0"/>
              <a:t>厚度</a:t>
            </a:r>
            <a:endParaRPr lang="en-US" sz="2400" dirty="0"/>
          </a:p>
        </p:txBody>
      </p:sp>
      <p:pic>
        <p:nvPicPr>
          <p:cNvPr id="465" name="图片 464">
            <a:extLst>
              <a:ext uri="{FF2B5EF4-FFF2-40B4-BE49-F238E27FC236}">
                <a16:creationId xmlns:a16="http://schemas.microsoft.com/office/drawing/2014/main" id="{09DA75A6-3A13-9825-897D-79E4E207DE59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37" r="36680"/>
          <a:stretch>
            <a:fillRect/>
          </a:stretch>
        </p:blipFill>
        <p:spPr>
          <a:xfrm rot="16200000">
            <a:off x="21409210" y="31362645"/>
            <a:ext cx="1428942" cy="5975813"/>
          </a:xfrm>
          <a:prstGeom prst="rect">
            <a:avLst/>
          </a:prstGeom>
        </p:spPr>
      </p:pic>
      <p:sp>
        <p:nvSpPr>
          <p:cNvPr id="468" name="Text Placeholder 49">
            <a:extLst>
              <a:ext uri="{FF2B5EF4-FFF2-40B4-BE49-F238E27FC236}">
                <a16:creationId xmlns:a16="http://schemas.microsoft.com/office/drawing/2014/main" id="{D957A058-66F9-D5AD-8FA2-0FB749502A43}"/>
              </a:ext>
            </a:extLst>
          </p:cNvPr>
          <p:cNvSpPr txBox="1">
            <a:spLocks/>
          </p:cNvSpPr>
          <p:nvPr/>
        </p:nvSpPr>
        <p:spPr>
          <a:xfrm>
            <a:off x="26242725" y="37336467"/>
            <a:ext cx="6073933" cy="9816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3291840" rtl="0" eaLnBrk="1" latinLnBrk="0" hangingPunct="1">
              <a:lnSpc>
                <a:spcPct val="100000"/>
              </a:lnSpc>
              <a:spcBef>
                <a:spcPts val="3600"/>
              </a:spcBef>
              <a:buFont typeface="Arial" panose="020B0604020202020204" pitchFamily="34" charset="0"/>
              <a:buNone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552197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328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104394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8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56591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0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08788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0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5256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9848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34440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99032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dirty="0"/>
              <a:t>图 </a:t>
            </a:r>
            <a:r>
              <a:rPr lang="en-US" altLang="zh-CN" sz="3200" dirty="0"/>
              <a:t>5 </a:t>
            </a:r>
            <a:r>
              <a:rPr lang="en-US" sz="3200" dirty="0"/>
              <a:t>.</a:t>
            </a:r>
            <a:r>
              <a:rPr lang="zh-CN" altLang="en-US" sz="3200" dirty="0"/>
              <a:t> 声压级测量场景照片</a:t>
            </a:r>
            <a:endParaRPr lang="en-US" sz="3200" dirty="0"/>
          </a:p>
        </p:txBody>
      </p:sp>
      <p:sp>
        <p:nvSpPr>
          <p:cNvPr id="470" name="文本框 469">
            <a:extLst>
              <a:ext uri="{FF2B5EF4-FFF2-40B4-BE49-F238E27FC236}">
                <a16:creationId xmlns:a16="http://schemas.microsoft.com/office/drawing/2014/main" id="{14DB68BA-7BFE-69A7-62BE-CD303E269B3D}"/>
              </a:ext>
            </a:extLst>
          </p:cNvPr>
          <p:cNvSpPr txBox="1"/>
          <p:nvPr/>
        </p:nvSpPr>
        <p:spPr>
          <a:xfrm>
            <a:off x="18181610" y="33091573"/>
            <a:ext cx="823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cs typeface="Times New Roman" panose="02020603050405020304" pitchFamily="18" charset="0"/>
                <a:sym typeface="Tahoma" panose="020B0604030504040204" pitchFamily="34" charset="0"/>
              </a:rPr>
              <a:t>(a) </a:t>
            </a:r>
            <a:r>
              <a:rPr lang="zh-CN" altLang="en-US" sz="2400" dirty="0">
                <a:cs typeface="Times New Roman" panose="02020603050405020304" pitchFamily="18" charset="0"/>
                <a:sym typeface="Tahoma" panose="020B0604030504040204" pitchFamily="34" charset="0"/>
              </a:rPr>
              <a:t>不同孔隙率，从左到右：</a:t>
            </a:r>
            <a:r>
              <a:rPr lang="en-US" altLang="zh-CN" sz="2400" dirty="0">
                <a:cs typeface="Times New Roman" panose="02020603050405020304" pitchFamily="18" charset="0"/>
                <a:sym typeface="Tahoma" panose="020B0604030504040204" pitchFamily="34" charset="0"/>
              </a:rPr>
              <a:t>0.1</a:t>
            </a:r>
            <a:r>
              <a:rPr lang="zh-CN" altLang="en-US" sz="2400" dirty="0">
                <a:cs typeface="Times New Roman" panose="02020603050405020304" pitchFamily="18" charset="0"/>
                <a:sym typeface="Tahoma" panose="020B0604030504040204" pitchFamily="34" charset="0"/>
              </a:rPr>
              <a:t>、</a:t>
            </a:r>
            <a:r>
              <a:rPr lang="en-US" altLang="zh-CN" sz="2400" dirty="0">
                <a:cs typeface="Times New Roman" panose="02020603050405020304" pitchFamily="18" charset="0"/>
                <a:sym typeface="Tahoma" panose="020B0604030504040204" pitchFamily="34" charset="0"/>
              </a:rPr>
              <a:t>0.2</a:t>
            </a:r>
            <a:r>
              <a:rPr lang="zh-CN" altLang="en-US" sz="2400" dirty="0">
                <a:cs typeface="Times New Roman" panose="02020603050405020304" pitchFamily="18" charset="0"/>
                <a:sym typeface="Tahoma" panose="020B0604030504040204" pitchFamily="34" charset="0"/>
              </a:rPr>
              <a:t>、</a:t>
            </a:r>
            <a:r>
              <a:rPr lang="en-US" altLang="zh-CN" sz="2400" dirty="0">
                <a:cs typeface="Times New Roman" panose="02020603050405020304" pitchFamily="18" charset="0"/>
                <a:sym typeface="Tahoma" panose="020B0604030504040204" pitchFamily="34" charset="0"/>
              </a:rPr>
              <a:t>0.3</a:t>
            </a:r>
            <a:r>
              <a:rPr lang="zh-CN" altLang="en-US" sz="2400" dirty="0">
                <a:cs typeface="Times New Roman" panose="02020603050405020304" pitchFamily="18" charset="0"/>
                <a:sym typeface="Tahoma" panose="020B0604030504040204" pitchFamily="34" charset="0"/>
              </a:rPr>
              <a:t>、</a:t>
            </a:r>
            <a:r>
              <a:rPr lang="en-US" altLang="zh-CN" sz="2400" dirty="0">
                <a:cs typeface="Times New Roman" panose="02020603050405020304" pitchFamily="18" charset="0"/>
                <a:sym typeface="Tahoma" panose="020B0604030504040204" pitchFamily="34" charset="0"/>
              </a:rPr>
              <a:t>0.4</a:t>
            </a:r>
            <a:r>
              <a:rPr lang="zh-CN" altLang="en-US" sz="2400" dirty="0">
                <a:cs typeface="Times New Roman" panose="02020603050405020304" pitchFamily="18" charset="0"/>
                <a:sym typeface="Tahoma" panose="020B0604030504040204" pitchFamily="34" charset="0"/>
              </a:rPr>
              <a:t>、</a:t>
            </a:r>
            <a:r>
              <a:rPr lang="en-US" altLang="zh-CN" sz="2400" dirty="0">
                <a:cs typeface="Times New Roman" panose="02020603050405020304" pitchFamily="18" charset="0"/>
                <a:sym typeface="Tahoma" panose="020B0604030504040204" pitchFamily="34" charset="0"/>
              </a:rPr>
              <a:t>0.5</a:t>
            </a:r>
            <a:r>
              <a:rPr lang="zh-CN" altLang="en-US" sz="2400" dirty="0">
                <a:cs typeface="Times New Roman" panose="02020603050405020304" pitchFamily="18" charset="0"/>
                <a:sym typeface="Tahoma" panose="020B0604030504040204" pitchFamily="34" charset="0"/>
              </a:rPr>
              <a:t>、</a:t>
            </a:r>
            <a:r>
              <a:rPr lang="en-US" altLang="zh-CN" sz="2400" dirty="0">
                <a:cs typeface="Times New Roman" panose="02020603050405020304" pitchFamily="18" charset="0"/>
                <a:sym typeface="Tahoma" panose="020B0604030504040204" pitchFamily="34" charset="0"/>
              </a:rPr>
              <a:t>0.6</a:t>
            </a:r>
            <a:r>
              <a:rPr lang="zh-CN" altLang="en-US" sz="2400" dirty="0">
                <a:cs typeface="Times New Roman" panose="02020603050405020304" pitchFamily="18" charset="0"/>
                <a:sym typeface="Tahoma" panose="020B0604030504040204" pitchFamily="34" charset="0"/>
              </a:rPr>
              <a:t>。</a:t>
            </a:r>
            <a:endParaRPr lang="zh-CN" altLang="en-US" sz="2400" dirty="0">
              <a:cs typeface="Times New Roman" panose="02020603050405020304" pitchFamily="18" charset="0"/>
            </a:endParaRPr>
          </a:p>
        </p:txBody>
      </p:sp>
      <p:sp>
        <p:nvSpPr>
          <p:cNvPr id="471" name="文本框 470">
            <a:extLst>
              <a:ext uri="{FF2B5EF4-FFF2-40B4-BE49-F238E27FC236}">
                <a16:creationId xmlns:a16="http://schemas.microsoft.com/office/drawing/2014/main" id="{1230831C-CEC1-BAC9-C758-160A7BC22CA0}"/>
              </a:ext>
            </a:extLst>
          </p:cNvPr>
          <p:cNvSpPr txBox="1"/>
          <p:nvPr/>
        </p:nvSpPr>
        <p:spPr>
          <a:xfrm>
            <a:off x="18050983" y="35183110"/>
            <a:ext cx="88465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cs typeface="Times New Roman" panose="02020603050405020304" pitchFamily="18" charset="0"/>
                <a:sym typeface="Tahoma" panose="020B0604030504040204" pitchFamily="34" charset="0"/>
              </a:rPr>
              <a:t>(b) </a:t>
            </a:r>
            <a:r>
              <a:rPr lang="zh-CN" altLang="en-US" sz="2400" dirty="0">
                <a:cs typeface="Times New Roman" panose="02020603050405020304" pitchFamily="18" charset="0"/>
                <a:sym typeface="Tahoma" panose="020B0604030504040204" pitchFamily="34" charset="0"/>
              </a:rPr>
              <a:t>不同厚度，从左到右：</a:t>
            </a:r>
            <a:r>
              <a:rPr lang="en-US" altLang="zh-CN" sz="2400" dirty="0">
                <a:cs typeface="Times New Roman" panose="02020603050405020304" pitchFamily="18" charset="0"/>
                <a:sym typeface="Tahoma" panose="020B0604030504040204" pitchFamily="34" charset="0"/>
              </a:rPr>
              <a:t> 0.5</a:t>
            </a:r>
            <a:r>
              <a:rPr lang="zh-CN" altLang="en-US" sz="2400" dirty="0">
                <a:cs typeface="Times New Roman" panose="02020603050405020304" pitchFamily="18" charset="0"/>
                <a:sym typeface="Tahoma" panose="020B0604030504040204" pitchFamily="34" charset="0"/>
              </a:rPr>
              <a:t>、</a:t>
            </a:r>
            <a:r>
              <a:rPr lang="en-US" altLang="zh-CN" sz="2400" dirty="0">
                <a:cs typeface="Times New Roman" panose="02020603050405020304" pitchFamily="18" charset="0"/>
                <a:sym typeface="Tahoma" panose="020B0604030504040204" pitchFamily="34" charset="0"/>
              </a:rPr>
              <a:t>1.0</a:t>
            </a:r>
            <a:r>
              <a:rPr lang="zh-CN" altLang="en-US" sz="2400" dirty="0">
                <a:cs typeface="Times New Roman" panose="02020603050405020304" pitchFamily="18" charset="0"/>
                <a:sym typeface="Tahoma" panose="020B0604030504040204" pitchFamily="34" charset="0"/>
              </a:rPr>
              <a:t>、</a:t>
            </a:r>
            <a:r>
              <a:rPr lang="en-US" altLang="zh-CN" sz="2400" dirty="0">
                <a:cs typeface="Times New Roman" panose="02020603050405020304" pitchFamily="18" charset="0"/>
                <a:sym typeface="Tahoma" panose="020B0604030504040204" pitchFamily="34" charset="0"/>
              </a:rPr>
              <a:t>1.5</a:t>
            </a:r>
            <a:r>
              <a:rPr lang="zh-CN" altLang="en-US" sz="2400" dirty="0">
                <a:cs typeface="Times New Roman" panose="02020603050405020304" pitchFamily="18" charset="0"/>
                <a:sym typeface="Tahoma" panose="020B0604030504040204" pitchFamily="34" charset="0"/>
              </a:rPr>
              <a:t>、</a:t>
            </a:r>
            <a:r>
              <a:rPr lang="en-US" altLang="zh-CN" sz="2400" dirty="0">
                <a:cs typeface="Times New Roman" panose="02020603050405020304" pitchFamily="18" charset="0"/>
                <a:sym typeface="Tahoma" panose="020B0604030504040204" pitchFamily="34" charset="0"/>
              </a:rPr>
              <a:t>2.0</a:t>
            </a:r>
            <a:r>
              <a:rPr lang="zh-CN" altLang="en-US" sz="2400" dirty="0">
                <a:cs typeface="Times New Roman" panose="02020603050405020304" pitchFamily="18" charset="0"/>
                <a:sym typeface="Tahoma" panose="020B0604030504040204" pitchFamily="34" charset="0"/>
              </a:rPr>
              <a:t>、</a:t>
            </a:r>
            <a:r>
              <a:rPr lang="en-US" altLang="zh-CN" sz="2400" dirty="0">
                <a:cs typeface="Times New Roman" panose="02020603050405020304" pitchFamily="18" charset="0"/>
                <a:sym typeface="Tahoma" panose="020B0604030504040204" pitchFamily="34" charset="0"/>
              </a:rPr>
              <a:t>2.5</a:t>
            </a:r>
            <a:r>
              <a:rPr lang="zh-CN" altLang="en-US" sz="2400" dirty="0">
                <a:cs typeface="Times New Roman" panose="02020603050405020304" pitchFamily="18" charset="0"/>
                <a:sym typeface="Tahoma" panose="020B0604030504040204" pitchFamily="34" charset="0"/>
              </a:rPr>
              <a:t>、</a:t>
            </a:r>
            <a:r>
              <a:rPr lang="en-US" altLang="zh-CN" sz="2400" dirty="0">
                <a:cs typeface="Times New Roman" panose="02020603050405020304" pitchFamily="18" charset="0"/>
                <a:sym typeface="Tahoma" panose="020B0604030504040204" pitchFamily="34" charset="0"/>
              </a:rPr>
              <a:t>3.0 mm</a:t>
            </a:r>
            <a:r>
              <a:rPr lang="zh-CN" altLang="en-US" sz="2400" dirty="0">
                <a:cs typeface="Times New Roman" panose="02020603050405020304" pitchFamily="18" charset="0"/>
                <a:sym typeface="Tahoma" panose="020B0604030504040204" pitchFamily="34" charset="0"/>
              </a:rPr>
              <a:t>。</a:t>
            </a:r>
            <a:endParaRPr lang="zh-CN" altLang="en-US" sz="2400" dirty="0">
              <a:cs typeface="Times New Roman" panose="02020603050405020304" pitchFamily="18" charset="0"/>
            </a:endParaRPr>
          </a:p>
        </p:txBody>
      </p:sp>
      <p:sp>
        <p:nvSpPr>
          <p:cNvPr id="472" name="文本框 471">
            <a:extLst>
              <a:ext uri="{FF2B5EF4-FFF2-40B4-BE49-F238E27FC236}">
                <a16:creationId xmlns:a16="http://schemas.microsoft.com/office/drawing/2014/main" id="{2420A0D0-2FA4-50B4-F116-0B0ADB8F0B9E}"/>
              </a:ext>
            </a:extLst>
          </p:cNvPr>
          <p:cNvSpPr txBox="1"/>
          <p:nvPr/>
        </p:nvSpPr>
        <p:spPr>
          <a:xfrm>
            <a:off x="19201459" y="37007124"/>
            <a:ext cx="59758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cs typeface="Times New Roman" panose="02020603050405020304" pitchFamily="18" charset="0"/>
                <a:sym typeface="Tahoma" panose="020B0604030504040204" pitchFamily="34" charset="0"/>
              </a:rPr>
              <a:t>(c) </a:t>
            </a:r>
            <a:r>
              <a:rPr lang="zh-CN" altLang="en-US" sz="2400" dirty="0">
                <a:cs typeface="Times New Roman" panose="02020603050405020304" pitchFamily="18" charset="0"/>
                <a:sym typeface="Tahoma" panose="020B0604030504040204" pitchFamily="34" charset="0"/>
              </a:rPr>
              <a:t>不同厚度，从左到右：</a:t>
            </a:r>
            <a:r>
              <a:rPr lang="en-US" altLang="zh-CN" sz="2400" dirty="0">
                <a:cs typeface="Times New Roman" panose="02020603050405020304" pitchFamily="18" charset="0"/>
                <a:sym typeface="Tahoma" panose="020B0604030504040204" pitchFamily="34" charset="0"/>
              </a:rPr>
              <a:t> 5</a:t>
            </a:r>
            <a:r>
              <a:rPr lang="zh-CN" altLang="en-US" sz="2400" dirty="0">
                <a:cs typeface="Times New Roman" panose="02020603050405020304" pitchFamily="18" charset="0"/>
                <a:sym typeface="Tahoma" panose="020B0604030504040204" pitchFamily="34" charset="0"/>
              </a:rPr>
              <a:t>、</a:t>
            </a:r>
            <a:r>
              <a:rPr lang="en-US" altLang="zh-CN" sz="2400" dirty="0">
                <a:cs typeface="Times New Roman" panose="02020603050405020304" pitchFamily="18" charset="0"/>
                <a:sym typeface="Tahoma" panose="020B0604030504040204" pitchFamily="34" charset="0"/>
              </a:rPr>
              <a:t>20</a:t>
            </a:r>
            <a:r>
              <a:rPr lang="zh-CN" altLang="en-US" sz="2400" dirty="0">
                <a:cs typeface="Times New Roman" panose="02020603050405020304" pitchFamily="18" charset="0"/>
                <a:sym typeface="Tahoma" panose="020B0604030504040204" pitchFamily="34" charset="0"/>
              </a:rPr>
              <a:t>、</a:t>
            </a:r>
            <a:r>
              <a:rPr lang="en-US" altLang="zh-CN" sz="2400" dirty="0">
                <a:cs typeface="Times New Roman" panose="02020603050405020304" pitchFamily="18" charset="0"/>
                <a:sym typeface="Tahoma" panose="020B0604030504040204" pitchFamily="34" charset="0"/>
              </a:rPr>
              <a:t>40 mm</a:t>
            </a:r>
            <a:r>
              <a:rPr lang="zh-CN" altLang="en-US" sz="2400" dirty="0">
                <a:cs typeface="Times New Roman" panose="02020603050405020304" pitchFamily="18" charset="0"/>
                <a:sym typeface="Tahoma" panose="020B0604030504040204" pitchFamily="34" charset="0"/>
              </a:rPr>
              <a:t>。</a:t>
            </a:r>
            <a:endParaRPr lang="zh-CN" altLang="en-US" sz="2400" dirty="0">
              <a:cs typeface="Times New Roman" panose="02020603050405020304" pitchFamily="18" charset="0"/>
            </a:endParaRPr>
          </a:p>
        </p:txBody>
      </p:sp>
      <p:pic>
        <p:nvPicPr>
          <p:cNvPr id="473" name="图片 472">
            <a:extLst>
              <a:ext uri="{FF2B5EF4-FFF2-40B4-BE49-F238E27FC236}">
                <a16:creationId xmlns:a16="http://schemas.microsoft.com/office/drawing/2014/main" id="{832F4691-1900-80E3-0FEE-33F8B57E1756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655392" y="25155945"/>
            <a:ext cx="7758216" cy="5335847"/>
          </a:xfrm>
          <a:prstGeom prst="rect">
            <a:avLst/>
          </a:prstGeom>
        </p:spPr>
      </p:pic>
      <p:sp>
        <p:nvSpPr>
          <p:cNvPr id="474" name="Text Placeholder 49">
            <a:extLst>
              <a:ext uri="{FF2B5EF4-FFF2-40B4-BE49-F238E27FC236}">
                <a16:creationId xmlns:a16="http://schemas.microsoft.com/office/drawing/2014/main" id="{A327BE07-189E-02F5-B9E4-B2917C13BF74}"/>
              </a:ext>
            </a:extLst>
          </p:cNvPr>
          <p:cNvSpPr txBox="1">
            <a:spLocks/>
          </p:cNvSpPr>
          <p:nvPr/>
        </p:nvSpPr>
        <p:spPr>
          <a:xfrm>
            <a:off x="19354799" y="30386501"/>
            <a:ext cx="4963887" cy="109849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3291840" rtl="0" eaLnBrk="1" latinLnBrk="0" hangingPunct="1">
              <a:lnSpc>
                <a:spcPct val="100000"/>
              </a:lnSpc>
              <a:spcBef>
                <a:spcPts val="3600"/>
              </a:spcBef>
              <a:buFont typeface="Arial" panose="020B0604020202020204" pitchFamily="34" charset="0"/>
              <a:buNone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552197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328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104394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8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56591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0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08788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0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5256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9848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34440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99032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400" dirty="0"/>
              <a:t>(c) </a:t>
            </a:r>
            <a:r>
              <a:rPr lang="zh-CN" altLang="en-US" sz="2400" dirty="0"/>
              <a:t>高度</a:t>
            </a:r>
            <a:endParaRPr lang="en-US" sz="2400" dirty="0"/>
          </a:p>
        </p:txBody>
      </p:sp>
      <p:sp>
        <p:nvSpPr>
          <p:cNvPr id="475" name="Text Placeholder 4">
            <a:extLst>
              <a:ext uri="{FF2B5EF4-FFF2-40B4-BE49-F238E27FC236}">
                <a16:creationId xmlns:a16="http://schemas.microsoft.com/office/drawing/2014/main" id="{9EC5C125-7422-FAFB-6082-DA63C16281F2}"/>
              </a:ext>
            </a:extLst>
          </p:cNvPr>
          <p:cNvSpPr txBox="1">
            <a:spLocks/>
          </p:cNvSpPr>
          <p:nvPr/>
        </p:nvSpPr>
        <p:spPr>
          <a:xfrm>
            <a:off x="25673825" y="26371396"/>
            <a:ext cx="6517371" cy="44453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3291840" rtl="0" eaLnBrk="1" latinLnBrk="0" hangingPunct="1">
              <a:lnSpc>
                <a:spcPct val="100000"/>
              </a:lnSpc>
              <a:spcBef>
                <a:spcPts val="3600"/>
              </a:spcBef>
              <a:buFont typeface="Arial" panose="020B0604020202020204" pitchFamily="34" charset="0"/>
              <a:buNone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552197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328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104394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8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56591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0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08788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0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5256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9848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34440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99032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50" indent="-742950" algn="just">
              <a:spcBef>
                <a:spcPts val="3000"/>
              </a:spcBef>
              <a:buFont typeface="Arial" panose="020B0604020202020204" pitchFamily="34" charset="0"/>
              <a:buChar char="•"/>
            </a:pPr>
            <a:r>
              <a:rPr lang="zh-CN" altLang="zh-CN" sz="3600" dirty="0">
                <a:cs typeface="Times New Roman" panose="02020603050405020304" pitchFamily="18" charset="0"/>
              </a:rPr>
              <a:t>采用</a:t>
            </a:r>
            <a:r>
              <a:rPr lang="en-US" altLang="zh-CN" sz="3600" dirty="0">
                <a:cs typeface="Times New Roman" panose="02020603050405020304" pitchFamily="18" charset="0"/>
              </a:rPr>
              <a:t> 3D </a:t>
            </a:r>
            <a:r>
              <a:rPr lang="zh-CN" altLang="zh-CN" sz="3600" dirty="0">
                <a:cs typeface="Times New Roman" panose="02020603050405020304" pitchFamily="18" charset="0"/>
              </a:rPr>
              <a:t>打印机制作了多个不同厚度、高度和孔隙率的网罩，并测量了高音扬声器在不同网罩下的声压级</a:t>
            </a:r>
            <a:r>
              <a:rPr lang="zh-CN" altLang="en-US" sz="3600" dirty="0"/>
              <a:t>。</a:t>
            </a:r>
            <a:endParaRPr lang="en-US" altLang="zh-CN" sz="3600" dirty="0"/>
          </a:p>
          <a:p>
            <a:pPr marL="742950" indent="-742950" algn="just">
              <a:spcBef>
                <a:spcPts val="3000"/>
              </a:spcBef>
              <a:buFont typeface="Arial" panose="020B0604020202020204" pitchFamily="34" charset="0"/>
              <a:buChar char="•"/>
            </a:pPr>
            <a:r>
              <a:rPr lang="zh-CN" altLang="en-US" sz="3600" dirty="0"/>
              <a:t>测量结果</a:t>
            </a:r>
            <a:r>
              <a:rPr lang="zh-CN" altLang="en-US" sz="3600" dirty="0">
                <a:sym typeface="Tahoma" panose="020B0604030504040204" pitchFamily="34" charset="0"/>
              </a:rPr>
              <a:t>与仿真结果所体现的规律基本相同，验证了仿真结果的准确性。</a:t>
            </a:r>
            <a:endParaRPr lang="en-US" sz="3600" dirty="0"/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06DA1B9E-197A-5EE3-F6E6-1BED547B136B}"/>
              </a:ext>
            </a:extLst>
          </p:cNvPr>
          <p:cNvGrpSpPr/>
          <p:nvPr/>
        </p:nvGrpSpPr>
        <p:grpSpPr>
          <a:xfrm>
            <a:off x="27011584" y="31323202"/>
            <a:ext cx="4536216" cy="6053253"/>
            <a:chOff x="26762209" y="30656176"/>
            <a:chExt cx="4536216" cy="6720280"/>
          </a:xfrm>
        </p:grpSpPr>
        <p:pic>
          <p:nvPicPr>
            <p:cNvPr id="467" name="图片 466">
              <a:extLst>
                <a:ext uri="{FF2B5EF4-FFF2-40B4-BE49-F238E27FC236}">
                  <a16:creationId xmlns:a16="http://schemas.microsoft.com/office/drawing/2014/main" id="{22C23B13-4F8C-4D29-A52C-874D0D7535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762209" y="30656176"/>
              <a:ext cx="4536216" cy="6720280"/>
            </a:xfrm>
            <a:prstGeom prst="rect">
              <a:avLst/>
            </a:prstGeom>
          </p:spPr>
        </p:pic>
        <p:cxnSp>
          <p:nvCxnSpPr>
            <p:cNvPr id="516" name="直接箭头连接符 515">
              <a:extLst>
                <a:ext uri="{FF2B5EF4-FFF2-40B4-BE49-F238E27FC236}">
                  <a16:creationId xmlns:a16="http://schemas.microsoft.com/office/drawing/2014/main" id="{EA033961-77D3-A3EB-0087-99AB069CEEA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8932511" y="31982229"/>
              <a:ext cx="524232" cy="239485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8" name="文本框 517">
              <a:extLst>
                <a:ext uri="{FF2B5EF4-FFF2-40B4-BE49-F238E27FC236}">
                  <a16:creationId xmlns:a16="http://schemas.microsoft.com/office/drawing/2014/main" id="{0E8E3114-3A72-4326-8157-EFD569BE3464}"/>
                </a:ext>
              </a:extLst>
            </p:cNvPr>
            <p:cNvSpPr txBox="1"/>
            <p:nvPr/>
          </p:nvSpPr>
          <p:spPr>
            <a:xfrm>
              <a:off x="29456743" y="32141885"/>
              <a:ext cx="834345" cy="375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rgbClr val="FF0000"/>
                  </a:solidFill>
                </a:rPr>
                <a:t>传声器</a:t>
              </a:r>
            </a:p>
          </p:txBody>
        </p:sp>
        <p:cxnSp>
          <p:nvCxnSpPr>
            <p:cNvPr id="519" name="直接箭头连接符 518">
              <a:extLst>
                <a:ext uri="{FF2B5EF4-FFF2-40B4-BE49-F238E27FC236}">
                  <a16:creationId xmlns:a16="http://schemas.microsoft.com/office/drawing/2014/main" id="{6ACE9EAB-010D-36DD-BABE-E53598FFEAC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099984" y="34830518"/>
              <a:ext cx="422073" cy="31347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1" name="文本框 520">
              <a:extLst>
                <a:ext uri="{FF2B5EF4-FFF2-40B4-BE49-F238E27FC236}">
                  <a16:creationId xmlns:a16="http://schemas.microsoft.com/office/drawing/2014/main" id="{8DB1AB81-98E4-6BCA-A574-2B0910E55A6F}"/>
                </a:ext>
              </a:extLst>
            </p:cNvPr>
            <p:cNvSpPr txBox="1"/>
            <p:nvPr/>
          </p:nvSpPr>
          <p:spPr>
            <a:xfrm>
              <a:off x="29012638" y="34467513"/>
              <a:ext cx="1629819" cy="375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rgbClr val="FF0000"/>
                  </a:solidFill>
                </a:rPr>
                <a:t>带网罩的扬声器</a:t>
              </a:r>
            </a:p>
          </p:txBody>
        </p:sp>
      </p:grpSp>
      <p:sp>
        <p:nvSpPr>
          <p:cNvPr id="4" name="Text Placeholder 14">
            <a:extLst>
              <a:ext uri="{FF2B5EF4-FFF2-40B4-BE49-F238E27FC236}">
                <a16:creationId xmlns:a16="http://schemas.microsoft.com/office/drawing/2014/main" id="{4A34EE25-A2A5-BB69-17E1-21442A013118}"/>
              </a:ext>
            </a:extLst>
          </p:cNvPr>
          <p:cNvSpPr txBox="1">
            <a:spLocks/>
          </p:cNvSpPr>
          <p:nvPr/>
        </p:nvSpPr>
        <p:spPr>
          <a:xfrm>
            <a:off x="26151560" y="24880208"/>
            <a:ext cx="4139528" cy="137310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3291840" rtl="0" eaLnBrk="1" latinLnBrk="0" hangingPunct="1">
              <a:lnSpc>
                <a:spcPct val="100000"/>
              </a:lnSpc>
              <a:spcBef>
                <a:spcPts val="3600"/>
              </a:spcBef>
              <a:buFont typeface="Arial" panose="020B0604020202020204" pitchFamily="34" charset="0"/>
              <a:buNone/>
              <a:defRPr sz="7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552197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328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104394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8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56591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0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08788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0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5256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9848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34440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99032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/>
              <a:t>测量验证</a:t>
            </a:r>
            <a:endParaRPr lang="en-US" dirty="0"/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1B1DEBA3-AC10-8816-FF49-90ABE792BFFB}"/>
              </a:ext>
            </a:extLst>
          </p:cNvPr>
          <p:cNvCxnSpPr/>
          <p:nvPr/>
        </p:nvCxnSpPr>
        <p:spPr>
          <a:xfrm>
            <a:off x="25614862" y="24946023"/>
            <a:ext cx="0" cy="6372000"/>
          </a:xfrm>
          <a:prstGeom prst="line">
            <a:avLst/>
          </a:prstGeom>
          <a:ln>
            <a:solidFill>
              <a:srgbClr val="006FA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id="{48A24B85-A11B-D9A0-70E0-D1BC044FFA1F}"/>
              </a:ext>
            </a:extLst>
          </p:cNvPr>
          <p:cNvCxnSpPr/>
          <p:nvPr/>
        </p:nvCxnSpPr>
        <p:spPr>
          <a:xfrm>
            <a:off x="17927272" y="31323202"/>
            <a:ext cx="0" cy="6660000"/>
          </a:xfrm>
          <a:prstGeom prst="line">
            <a:avLst/>
          </a:prstGeom>
          <a:ln>
            <a:solidFill>
              <a:srgbClr val="006FA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id="{C9EC5279-1C19-A0D7-106B-A9AAB1847086}"/>
              </a:ext>
            </a:extLst>
          </p:cNvPr>
          <p:cNvCxnSpPr>
            <a:cxnSpLocks/>
          </p:cNvCxnSpPr>
          <p:nvPr/>
        </p:nvCxnSpPr>
        <p:spPr>
          <a:xfrm rot="5400000">
            <a:off x="21768636" y="27471202"/>
            <a:ext cx="0" cy="7704000"/>
          </a:xfrm>
          <a:prstGeom prst="line">
            <a:avLst/>
          </a:prstGeom>
          <a:ln>
            <a:solidFill>
              <a:srgbClr val="006FA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A885C3F7-AFED-F0C8-B043-7BEF97F8B2A7}"/>
              </a:ext>
            </a:extLst>
          </p:cNvPr>
          <p:cNvSpPr txBox="1">
            <a:spLocks/>
          </p:cNvSpPr>
          <p:nvPr/>
        </p:nvSpPr>
        <p:spPr>
          <a:xfrm>
            <a:off x="1089826" y="16383910"/>
            <a:ext cx="13344631" cy="130379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3291840" rtl="0" eaLnBrk="1" latinLnBrk="0" hangingPunct="1">
              <a:lnSpc>
                <a:spcPct val="100000"/>
              </a:lnSpc>
              <a:spcBef>
                <a:spcPts val="3600"/>
              </a:spcBef>
              <a:buFont typeface="Arial" panose="020B0604020202020204" pitchFamily="34" charset="0"/>
              <a:buNone/>
              <a:defRPr sz="7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552197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328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104394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8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56591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0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08788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0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5256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9848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34440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99032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/>
              <a:t>穿孔板声阻抗的理论分析</a:t>
            </a:r>
            <a:endParaRPr lang="en-US" dirty="0"/>
          </a:p>
        </p:txBody>
      </p:sp>
      <p:sp>
        <p:nvSpPr>
          <p:cNvPr id="28" name="标题 27">
            <a:extLst>
              <a:ext uri="{FF2B5EF4-FFF2-40B4-BE49-F238E27FC236}">
                <a16:creationId xmlns:a16="http://schemas.microsoft.com/office/drawing/2014/main" id="{DD70909F-FAE4-41A7-AAA6-3E3B2B8CB6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39722" y="295562"/>
            <a:ext cx="20151474" cy="3907429"/>
          </a:xfrm>
        </p:spPr>
        <p:txBody>
          <a:bodyPr/>
          <a:lstStyle/>
          <a:p>
            <a:r>
              <a:rPr lang="zh-CN" altLang="en-US" dirty="0"/>
              <a:t>扬声器网罩声阻抗特性的数值仿真建模</a:t>
            </a:r>
          </a:p>
        </p:txBody>
      </p:sp>
      <p:sp>
        <p:nvSpPr>
          <p:cNvPr id="33" name="文本占位符 32">
            <a:extLst>
              <a:ext uri="{FF2B5EF4-FFF2-40B4-BE49-F238E27FC236}">
                <a16:creationId xmlns:a16="http://schemas.microsoft.com/office/drawing/2014/main" id="{C0DEACFE-4A34-446B-B05F-7DC16950265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649531" y="11594903"/>
            <a:ext cx="29615963" cy="4192024"/>
          </a:xfrm>
        </p:spPr>
        <p:txBody>
          <a:bodyPr/>
          <a:lstStyle/>
          <a:p>
            <a:r>
              <a:rPr lang="zh-CN" altLang="en-US" sz="3600" dirty="0"/>
              <a:t>网罩是广泛应用于扬声器产品的重要声学部件，它起到保护、防尘和美观等作用，但不可避免地会对扬声器声场产生影响。基于穿孔板理论给出了网罩声阻抗计算公式，并分析了网罩孔隙率和厚度等对网罩声阻抗的影响。以一款 </a:t>
            </a:r>
            <a:r>
              <a:rPr lang="en-US" altLang="zh-CN" sz="3600" dirty="0"/>
              <a:t>1.5 </a:t>
            </a:r>
            <a:r>
              <a:rPr lang="zh-CN" altLang="en-US" sz="3600" dirty="0"/>
              <a:t>英寸高音扬声器为对象，采用 </a:t>
            </a:r>
            <a:r>
              <a:rPr lang="en-US" altLang="zh-CN" sz="3600" dirty="0"/>
              <a:t>COMSOL Multiphysics </a:t>
            </a:r>
            <a:r>
              <a:rPr lang="zh-CN" altLang="en-US" sz="3600" dirty="0"/>
              <a:t>软件的“压力声学，频域”物理场接口建立了带网罩扬声器声场的数值仿真模型，并研究了网罩厚度、高度和孔隙率对扬声器声压级频响曲线的影响。采用 </a:t>
            </a:r>
            <a:r>
              <a:rPr lang="en-US" altLang="zh-CN" sz="3600" dirty="0"/>
              <a:t>3D </a:t>
            </a:r>
            <a:r>
              <a:rPr lang="zh-CN" altLang="en-US" sz="3600" dirty="0"/>
              <a:t>打印机制作了多个不同厚度、高度和孔隙率的网罩，并测量了高音扬声器在不同网罩下的声压级频响曲线。仿真结果和测量结果一致，研究结果表明：</a:t>
            </a:r>
            <a:r>
              <a:rPr lang="en-US" altLang="zh-CN" sz="3600" dirty="0"/>
              <a:t>1</a:t>
            </a:r>
            <a:r>
              <a:rPr lang="zh-CN" altLang="en-US" sz="3600" dirty="0"/>
              <a:t>）网罩厚度对 </a:t>
            </a:r>
            <a:r>
              <a:rPr lang="en-US" altLang="zh-CN" sz="3600" dirty="0"/>
              <a:t>2kHz </a:t>
            </a:r>
            <a:r>
              <a:rPr lang="zh-CN" altLang="en-US" sz="3600" dirty="0"/>
              <a:t>以下频段的声压级影响较小，在 </a:t>
            </a:r>
            <a:r>
              <a:rPr lang="en-US" altLang="zh-CN" sz="3600" dirty="0"/>
              <a:t>2~10kHz </a:t>
            </a:r>
            <a:r>
              <a:rPr lang="zh-CN" altLang="en-US" sz="3600" dirty="0"/>
              <a:t>频段内，声压级会随着网罩厚度增大而下降；</a:t>
            </a:r>
            <a:r>
              <a:rPr lang="en-US" altLang="zh-CN" sz="3600" dirty="0"/>
              <a:t>2</a:t>
            </a:r>
            <a:r>
              <a:rPr lang="zh-CN" altLang="en-US" sz="3600" dirty="0"/>
              <a:t>）增加网罩高度会使得声压级频响曲线上的共振峰往低频移动；</a:t>
            </a:r>
            <a:r>
              <a:rPr lang="en-US" altLang="zh-CN" sz="3600" dirty="0"/>
              <a:t>3</a:t>
            </a:r>
            <a:r>
              <a:rPr lang="zh-CN" altLang="en-US" sz="3600" dirty="0"/>
              <a:t>）当孔隙率小于 </a:t>
            </a:r>
            <a:r>
              <a:rPr lang="en-US" altLang="zh-CN" sz="3600" dirty="0"/>
              <a:t>0.3 </a:t>
            </a:r>
            <a:r>
              <a:rPr lang="zh-CN" altLang="en-US" sz="3600" dirty="0"/>
              <a:t>时，网罩对声压级的影响变得显著。</a:t>
            </a:r>
          </a:p>
          <a:p>
            <a:endParaRPr lang="zh-CN" altLang="en-US" sz="3600" dirty="0"/>
          </a:p>
        </p:txBody>
      </p:sp>
      <p:sp>
        <p:nvSpPr>
          <p:cNvPr id="36" name="文本占位符 35">
            <a:extLst>
              <a:ext uri="{FF2B5EF4-FFF2-40B4-BE49-F238E27FC236}">
                <a16:creationId xmlns:a16="http://schemas.microsoft.com/office/drawing/2014/main" id="{4F6072C9-20F6-4D5D-9DF4-ECF80160E1A0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zh-CN" altLang="en-US" dirty="0"/>
              <a:t>摘要</a:t>
            </a:r>
          </a:p>
        </p:txBody>
      </p:sp>
    </p:spTree>
    <p:extLst>
      <p:ext uri="{BB962C8B-B14F-4D97-AF65-F5344CB8AC3E}">
        <p14:creationId xmlns:p14="http://schemas.microsoft.com/office/powerpoint/2010/main" val="3733779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4289</TotalTime>
  <Words>740</Words>
  <Application>Microsoft Office PowerPoint</Application>
  <PresentationFormat>自定义</PresentationFormat>
  <Paragraphs>51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2" baseType="lpstr">
      <vt:lpstr>等线</vt:lpstr>
      <vt:lpstr>等线 Light</vt:lpstr>
      <vt:lpstr>黑体</vt:lpstr>
      <vt:lpstr>宋体</vt:lpstr>
      <vt:lpstr>Arial</vt:lpstr>
      <vt:lpstr>Calibri</vt:lpstr>
      <vt:lpstr>Calibri Light</vt:lpstr>
      <vt:lpstr>Cambria Math</vt:lpstr>
      <vt:lpstr>Tahoma</vt:lpstr>
      <vt:lpstr>Times New Roman</vt:lpstr>
      <vt:lpstr>Office Theme</vt:lpstr>
      <vt:lpstr>扬声器网罩声阻抗特性的数值仿真建模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Phillip Oberdorfer</dc:creator>
  <cp:lastModifiedBy>Xiting (Sophia) Hao</cp:lastModifiedBy>
  <cp:revision>172</cp:revision>
  <cp:lastPrinted>2023-01-06T15:48:30Z</cp:lastPrinted>
  <dcterms:created xsi:type="dcterms:W3CDTF">2023-01-03T14:57:49Z</dcterms:created>
  <dcterms:modified xsi:type="dcterms:W3CDTF">2025-10-27T02:13:47Z</dcterms:modified>
</cp:coreProperties>
</file>