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MSOL 海报模板" id="{09EF3F39-416E-4746-905C-8534B72613B9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4" autoAdjust="0"/>
    <p:restoredTop sz="94948" autoAdjust="0"/>
  </p:normalViewPr>
  <p:slideViewPr>
    <p:cSldViewPr snapToGrid="0">
      <p:cViewPr varScale="1">
        <p:scale>
          <a:sx n="17" d="100"/>
          <a:sy n="17" d="100"/>
        </p:scale>
        <p:origin x="3138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19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297" y="1534001"/>
            <a:ext cx="17520817" cy="3345866"/>
          </a:xfrm>
        </p:spPr>
        <p:txBody>
          <a:bodyPr>
            <a:noAutofit/>
          </a:bodyPr>
          <a:lstStyle/>
          <a:p>
            <a:r>
              <a:rPr lang="zh-CN" altLang="en-US" sz="10700" dirty="0"/>
              <a:t>多孔材料声学测试中边界效应的仿真与实验研究</a:t>
            </a:r>
            <a:endParaRPr lang="en-US" sz="10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/>
              <a:t>朱可奕</a:t>
            </a:r>
            <a:r>
              <a:rPr lang="en-US" altLang="zh-CN" baseline="30000" dirty="0"/>
              <a:t>1</a:t>
            </a:r>
            <a:r>
              <a:rPr lang="en-US" altLang="zh-CN" dirty="0"/>
              <a:t>, </a:t>
            </a:r>
            <a:r>
              <a:rPr lang="zh-CN" altLang="en-US" dirty="0"/>
              <a:t>黄玉</a:t>
            </a:r>
            <a:r>
              <a:rPr lang="en-US" altLang="zh-CN" baseline="30000" dirty="0"/>
              <a:t>2</a:t>
            </a:r>
            <a:br>
              <a:rPr lang="en-US" altLang="zh-CN" dirty="0"/>
            </a:br>
            <a:r>
              <a:rPr lang="en-US" altLang="zh-CN" dirty="0"/>
              <a:t>1. </a:t>
            </a:r>
            <a:r>
              <a:rPr lang="zh-CN" altLang="en-US" dirty="0"/>
              <a:t>上海工程技术大学</a:t>
            </a:r>
            <a:r>
              <a:rPr lang="en-US" altLang="zh-CN" dirty="0"/>
              <a:t>, </a:t>
            </a:r>
            <a:r>
              <a:rPr lang="zh-CN" altLang="en-US" dirty="0"/>
              <a:t>机械与汽车工程学院</a:t>
            </a:r>
            <a:r>
              <a:rPr lang="en-US" altLang="zh-CN" dirty="0"/>
              <a:t>, </a:t>
            </a:r>
            <a:r>
              <a:rPr lang="zh-CN" altLang="en-US" dirty="0"/>
              <a:t>上海</a:t>
            </a:r>
            <a:r>
              <a:rPr lang="en-US" altLang="zh-CN" dirty="0"/>
              <a:t>, </a:t>
            </a:r>
            <a:r>
              <a:rPr lang="zh-CN" altLang="en-US" dirty="0"/>
              <a:t>中国</a:t>
            </a:r>
            <a:r>
              <a:rPr lang="en-US" altLang="zh-CN" dirty="0"/>
              <a:t>. </a:t>
            </a:r>
            <a:br>
              <a:rPr lang="en-US" altLang="zh-CN" dirty="0"/>
            </a:br>
            <a:r>
              <a:rPr lang="en-US" altLang="zh-CN" dirty="0"/>
              <a:t>2. </a:t>
            </a:r>
            <a:r>
              <a:rPr lang="zh-CN" altLang="en-US" dirty="0"/>
              <a:t>上海工程技术大学</a:t>
            </a:r>
            <a:r>
              <a:rPr lang="en-US" altLang="zh-CN" dirty="0"/>
              <a:t>, </a:t>
            </a:r>
            <a:r>
              <a:rPr lang="zh-CN" altLang="en-US" dirty="0"/>
              <a:t>机械与汽车工程学院</a:t>
            </a:r>
            <a:r>
              <a:rPr lang="en-US" altLang="zh-CN" dirty="0"/>
              <a:t>, </a:t>
            </a:r>
            <a:r>
              <a:rPr lang="zh-CN" altLang="en-US" dirty="0"/>
              <a:t>上海</a:t>
            </a:r>
            <a:r>
              <a:rPr lang="en-US" altLang="zh-CN" dirty="0"/>
              <a:t>, </a:t>
            </a:r>
            <a:r>
              <a:rPr lang="zh-CN" altLang="en-US" dirty="0"/>
              <a:t>中国</a:t>
            </a:r>
            <a:r>
              <a:rPr lang="en-US" altLang="zh-CN" dirty="0"/>
              <a:t>. 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dirty="0"/>
              <a:t>本研究结合了实验测试、参数反演和数值仿真。</a:t>
            </a:r>
            <a:endParaRPr lang="en-US" altLang="zh-CN" dirty="0"/>
          </a:p>
          <a:p>
            <a:r>
              <a:rPr lang="zh-CN" altLang="en-US" dirty="0"/>
              <a:t> 实验部分</a:t>
            </a:r>
            <a:r>
              <a:rPr lang="en-US" altLang="zh-CN" dirty="0"/>
              <a:t>: </a:t>
            </a:r>
            <a:r>
              <a:rPr lang="zh-CN" altLang="en-US" dirty="0"/>
              <a:t>以三聚氰胺泡沫为研究对象，利用阻抗管 </a:t>
            </a:r>
            <a:r>
              <a:rPr lang="en-US" altLang="zh-CN" dirty="0"/>
              <a:t>(ISO 10543-2) </a:t>
            </a:r>
            <a:r>
              <a:rPr lang="zh-CN" altLang="en-US" dirty="0"/>
              <a:t>实测吸声系数，并在三种边界条件下进行流阻率测试 </a:t>
            </a:r>
            <a:r>
              <a:rPr lang="en-US" altLang="zh-CN" dirty="0"/>
              <a:t>(ISO 9053-91)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 参数反演</a:t>
            </a:r>
            <a:r>
              <a:rPr lang="en-US" altLang="zh-CN" dirty="0"/>
              <a:t>: </a:t>
            </a:r>
            <a:r>
              <a:rPr lang="zh-CN" altLang="en-US" dirty="0"/>
              <a:t>结合 </a:t>
            </a:r>
            <a:r>
              <a:rPr lang="en-US" altLang="zh-CN" dirty="0"/>
              <a:t>NOVA </a:t>
            </a:r>
            <a:r>
              <a:rPr lang="zh-CN" altLang="en-US" dirty="0"/>
              <a:t>与 </a:t>
            </a:r>
            <a:r>
              <a:rPr lang="en-US" altLang="zh-CN" dirty="0"/>
              <a:t>FOAM-X </a:t>
            </a:r>
            <a:r>
              <a:rPr lang="zh-CN" altLang="en-US" dirty="0"/>
              <a:t>软件，在 </a:t>
            </a:r>
            <a:r>
              <a:rPr lang="en-US" altLang="zh-CN" dirty="0"/>
              <a:t>Johnson-Champoux-Allard </a:t>
            </a:r>
            <a:r>
              <a:rPr lang="zh-CN" altLang="en-US" dirty="0"/>
              <a:t>模型下反演出材料的关键物理参数。</a:t>
            </a:r>
            <a:endParaRPr lang="en-US" altLang="zh-CN" dirty="0"/>
          </a:p>
          <a:p>
            <a:r>
              <a:rPr lang="zh-CN" altLang="en-US" dirty="0"/>
              <a:t> </a:t>
            </a:r>
            <a:r>
              <a:rPr lang="en-US" altLang="zh-CN" dirty="0"/>
              <a:t>COMSOL </a:t>
            </a:r>
            <a:r>
              <a:rPr lang="zh-CN" altLang="en-US" dirty="0"/>
              <a:t>仿真</a:t>
            </a:r>
            <a:r>
              <a:rPr lang="en-US" altLang="zh-CN" dirty="0"/>
              <a:t>: </a:t>
            </a:r>
            <a:r>
              <a:rPr lang="zh-CN" altLang="en-US" dirty="0"/>
              <a:t>在 </a:t>
            </a:r>
            <a:r>
              <a:rPr lang="en-US" altLang="zh-CN" dirty="0"/>
              <a:t>COMSOL Multiphysics® </a:t>
            </a:r>
            <a:r>
              <a:rPr lang="zh-CN" altLang="en-US" dirty="0"/>
              <a:t>中建立阻抗管的三维压力声学模型，将反演得到的参数输入仿真。分别对无环、单环和双环三种边界条件进行计算，分析其对声学边界层及吸声性能的影响。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1" y="39623894"/>
            <a:ext cx="30521201" cy="2733305"/>
          </a:xfrm>
        </p:spPr>
        <p:txBody>
          <a:bodyPr/>
          <a:lstStyle/>
          <a:p>
            <a:r>
              <a:rPr lang="en-US" altLang="zh-CN" dirty="0"/>
              <a:t>[1] </a:t>
            </a:r>
            <a:r>
              <a:rPr lang="zh-CN" altLang="en-US" dirty="0"/>
              <a:t>熊鑫忠</a:t>
            </a:r>
            <a:r>
              <a:rPr lang="en-US" altLang="zh-CN" dirty="0"/>
              <a:t>, et al."</a:t>
            </a:r>
            <a:r>
              <a:rPr lang="zh-CN" altLang="en-US" dirty="0"/>
              <a:t>边界条件对多孔材料声学参数测试的影响研究</a:t>
            </a:r>
            <a:r>
              <a:rPr lang="en-US" altLang="zh-CN" dirty="0"/>
              <a:t>."</a:t>
            </a:r>
            <a:r>
              <a:rPr lang="zh-CN" altLang="en-US" dirty="0"/>
              <a:t>功能材料 </a:t>
            </a:r>
            <a:r>
              <a:rPr lang="en-US" altLang="zh-CN" dirty="0"/>
              <a:t>51.01(2020):1105-1108+1119. </a:t>
            </a:r>
          </a:p>
          <a:p>
            <a:r>
              <a:rPr lang="en-US" altLang="zh-CN" dirty="0"/>
              <a:t>[2] Xiong </a:t>
            </a:r>
            <a:r>
              <a:rPr lang="en-US" altLang="zh-CN" dirty="0" err="1"/>
              <a:t>Xinzhong</a:t>
            </a:r>
            <a:r>
              <a:rPr lang="en-US" altLang="zh-CN" dirty="0"/>
              <a:t>, et al. Study on the influence of boundary conditions on the airflow resistivity measurement of porous material[J]. Applied Acoustics, 2020, 161:107181.</a:t>
            </a:r>
          </a:p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296" y="5325707"/>
            <a:ext cx="17520817" cy="4562803"/>
          </a:xfrm>
        </p:spPr>
        <p:txBody>
          <a:bodyPr/>
          <a:lstStyle/>
          <a:p>
            <a:r>
              <a:rPr lang="zh-CN" altLang="en-US" dirty="0"/>
              <a:t>多孔材料的声学测试精度常因样品边缘的缝隙而受影响。本研究结合 </a:t>
            </a:r>
            <a:r>
              <a:rPr lang="en-US" altLang="zh-CN" dirty="0"/>
              <a:t>COMSOL </a:t>
            </a:r>
            <a:r>
              <a:rPr lang="zh-CN" altLang="en-US" dirty="0"/>
              <a:t>仿真与实验，系统探究了不同密封条件（无环、单环、双环）对吸声性能测试结果的影响，旨在找到提高测试准确性的最佳方法。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413" y="14660618"/>
            <a:ext cx="30068700" cy="5246660"/>
          </a:xfrm>
        </p:spPr>
        <p:txBody>
          <a:bodyPr/>
          <a:lstStyle/>
          <a:p>
            <a:r>
              <a:rPr lang="zh-CN" altLang="zh-CN" sz="4500" dirty="0"/>
              <a:t>多孔材料因其优良的吸声性能，被广泛应用于建筑、交通与航空航天等领域。然而，在标准的阻抗管测试中，样品与管壁的缝隙会导致边界密封不足，从而引起测量偏差。为解决此问题，本研究结合实验与 </a:t>
            </a:r>
            <a:r>
              <a:rPr lang="en-US" altLang="zh-CN" sz="4500" dirty="0"/>
              <a:t>COMSOL Multiphysics®</a:t>
            </a:r>
            <a:r>
              <a:rPr lang="zh-CN" altLang="zh-CN" sz="4500" dirty="0"/>
              <a:t>仿真，系统研究了无环、单环、双环三种边界密封条件的影响。我们首先通过实验测试三聚氰胺泡沫，并利用参数反演获得其关键物理参数，随后将其输入</a:t>
            </a:r>
            <a:r>
              <a:rPr lang="en-US" altLang="zh-CN" sz="4500" dirty="0"/>
              <a:t> COMSOL </a:t>
            </a:r>
            <a:r>
              <a:rPr lang="zh-CN" altLang="zh-CN" sz="4500" dirty="0"/>
              <a:t>的</a:t>
            </a:r>
            <a:r>
              <a:rPr lang="zh-CN" altLang="en-US" sz="4500" dirty="0"/>
              <a:t>多孔介质</a:t>
            </a:r>
            <a:r>
              <a:rPr lang="zh-CN" altLang="zh-CN" sz="4500" dirty="0"/>
              <a:t>声学模型进行计算。结果清晰地表明：无环与单环条件下的仿真与实验存在明显偏差，而双环密封的仿真结果与实验数据在全频段吻合最佳。本研究不仅验证了边界条件对测试精度的关键作用，也为多孔材料的精确表征提供了一套可靠的“实验</a:t>
            </a:r>
            <a:r>
              <a:rPr lang="en-US" altLang="zh-CN" sz="4500" dirty="0"/>
              <a:t>-</a:t>
            </a:r>
            <a:r>
              <a:rPr lang="zh-CN" altLang="zh-CN" sz="4500" dirty="0"/>
              <a:t>仿真”验证方法。</a:t>
            </a:r>
          </a:p>
          <a:p>
            <a:endParaRPr lang="zh-CN" altLang="zh-CN" sz="5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147230" y="27255544"/>
            <a:ext cx="4220734" cy="625217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1.</a:t>
            </a:r>
            <a:r>
              <a:rPr lang="zh-CN" altLang="en-US" dirty="0"/>
              <a:t>阻抗管实物图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943096"/>
            <a:ext cx="13776431" cy="6719829"/>
          </a:xfrm>
        </p:spPr>
        <p:txBody>
          <a:bodyPr/>
          <a:lstStyle/>
          <a:p>
            <a:r>
              <a:rPr lang="zh-CN" altLang="en-US" dirty="0"/>
              <a:t>仿真结果与实验数据对比如下图所示。</a:t>
            </a:r>
            <a:endParaRPr lang="en-US" altLang="zh-CN" dirty="0"/>
          </a:p>
          <a:p>
            <a:r>
              <a:rPr lang="zh-CN" altLang="en-US" dirty="0"/>
              <a:t> 无环 </a:t>
            </a:r>
            <a:r>
              <a:rPr lang="en-US" altLang="zh-CN" dirty="0"/>
              <a:t>(No Ring): </a:t>
            </a:r>
            <a:r>
              <a:rPr lang="zh-CN" altLang="en-US" dirty="0"/>
              <a:t>仿真曲线与实验结果偏差较大，尤其是在高频区域。这表明样品边缘的泄漏效应显著影响了测试精度。</a:t>
            </a:r>
            <a:endParaRPr lang="en-US" altLang="zh-CN" dirty="0"/>
          </a:p>
          <a:p>
            <a:r>
              <a:rPr lang="zh-CN" altLang="en-US" dirty="0"/>
              <a:t> 单环 </a:t>
            </a:r>
            <a:r>
              <a:rPr lang="en-US" altLang="zh-CN" dirty="0"/>
              <a:t>(Single Ring): </a:t>
            </a:r>
            <a:r>
              <a:rPr lang="zh-CN" altLang="en-US" dirty="0"/>
              <a:t>与无环相比，单环改善了低频区域的匹配度，但在全频段内仍与实验值存在一定差异。</a:t>
            </a:r>
            <a:endParaRPr lang="en-US" altLang="zh-CN" dirty="0"/>
          </a:p>
          <a:p>
            <a:r>
              <a:rPr lang="zh-CN" altLang="en-US" dirty="0"/>
              <a:t> 双环 </a:t>
            </a:r>
            <a:r>
              <a:rPr lang="en-US" altLang="zh-CN" dirty="0"/>
              <a:t>(Double Ring): </a:t>
            </a:r>
            <a:r>
              <a:rPr lang="zh-CN" altLang="en-US" dirty="0"/>
              <a:t>仿真结果在整个测试频段内均与实验数据吻合良好，证明双环是最佳的密封方式，能够最真实地反映材料的吸声性能。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pic>
        <p:nvPicPr>
          <p:cNvPr id="20" name="图片占位符 19">
            <a:extLst>
              <a:ext uri="{FF2B5EF4-FFF2-40B4-BE49-F238E27FC236}">
                <a16:creationId xmlns:a16="http://schemas.microsoft.com/office/drawing/2014/main" id="{510B3ADD-DF8F-B72A-EC47-0990A0C4CAD4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1" t="8933" r="11055" b="6548"/>
          <a:stretch>
            <a:fillRect/>
          </a:stretch>
        </p:blipFill>
        <p:spPr>
          <a:xfrm>
            <a:off x="19200445" y="29252738"/>
            <a:ext cx="8973152" cy="7332722"/>
          </a:xfr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8802057" y="36905109"/>
            <a:ext cx="14224907" cy="1468347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2.</a:t>
            </a:r>
            <a:r>
              <a:rPr lang="zh-CN" altLang="en-US" dirty="0"/>
              <a:t>无背腔的仿真与实验的吸声系数对比曲线</a:t>
            </a:r>
            <a:endParaRPr lang="en-US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DBDE2769-F923-6A3F-947C-EBAA08CCD2C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49413" y="13539788"/>
            <a:ext cx="29616400" cy="1303337"/>
          </a:xfrm>
        </p:spPr>
        <p:txBody>
          <a:bodyPr/>
          <a:lstStyle/>
          <a:p>
            <a:r>
              <a:rPr lang="zh-CN" altLang="en-US" dirty="0"/>
              <a:t>摘要</a:t>
            </a:r>
            <a:endParaRPr lang="en-US" dirty="0"/>
          </a:p>
        </p:txBody>
      </p:sp>
      <p:pic>
        <p:nvPicPr>
          <p:cNvPr id="36" name="图片占位符 35">
            <a:extLst>
              <a:ext uri="{FF2B5EF4-FFF2-40B4-BE49-F238E27FC236}">
                <a16:creationId xmlns:a16="http://schemas.microsoft.com/office/drawing/2014/main" id="{F2D3A89F-6630-11F8-AB9E-E08334EDDF0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5" b="4615"/>
          <a:stretch>
            <a:fillRect/>
          </a:stretch>
        </p:blipFill>
        <p:spPr>
          <a:xfrm rot="320897">
            <a:off x="-109753" y="1258674"/>
            <a:ext cx="11491238" cy="10430052"/>
          </a:xfrm>
        </p:spPr>
      </p:pic>
      <p:sp>
        <p:nvSpPr>
          <p:cNvPr id="19" name="箭头: 右 18">
            <a:extLst>
              <a:ext uri="{FF2B5EF4-FFF2-40B4-BE49-F238E27FC236}">
                <a16:creationId xmlns:a16="http://schemas.microsoft.com/office/drawing/2014/main" id="{3E6AAD1C-DB62-CA5A-231D-2509775F0B1B}"/>
              </a:ext>
            </a:extLst>
          </p:cNvPr>
          <p:cNvSpPr/>
          <p:nvPr/>
        </p:nvSpPr>
        <p:spPr>
          <a:xfrm rot="5400000">
            <a:off x="4405957" y="3359589"/>
            <a:ext cx="1646654" cy="3767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8F728F11-AD78-81AD-E768-7B5345F44A85}"/>
              </a:ext>
            </a:extLst>
          </p:cNvPr>
          <p:cNvCxnSpPr>
            <a:cxnSpLocks/>
          </p:cNvCxnSpPr>
          <p:nvPr/>
        </p:nvCxnSpPr>
        <p:spPr>
          <a:xfrm>
            <a:off x="8286914" y="7520636"/>
            <a:ext cx="120641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7B3A646D-B2FD-BEED-0F95-75DD88A36944}"/>
              </a:ext>
            </a:extLst>
          </p:cNvPr>
          <p:cNvSpPr txBox="1"/>
          <p:nvPr/>
        </p:nvSpPr>
        <p:spPr>
          <a:xfrm>
            <a:off x="2746289" y="928380"/>
            <a:ext cx="4965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/>
              <a:t>入射声波方向</a:t>
            </a:r>
            <a:r>
              <a:rPr lang="en-US" altLang="zh-CN" sz="4800" dirty="0"/>
              <a:t>(Incident Wave)</a:t>
            </a:r>
            <a:endParaRPr lang="zh-CN" altLang="en-US" sz="4400" dirty="0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E883CAA3-7075-5A2D-9A07-35307F46A2BB}"/>
              </a:ext>
            </a:extLst>
          </p:cNvPr>
          <p:cNvCxnSpPr>
            <a:cxnSpLocks/>
          </p:cNvCxnSpPr>
          <p:nvPr/>
        </p:nvCxnSpPr>
        <p:spPr>
          <a:xfrm>
            <a:off x="8257598" y="5167678"/>
            <a:ext cx="12357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985AECFB-5EE0-C207-49A1-6A5E391DA35A}"/>
              </a:ext>
            </a:extLst>
          </p:cNvPr>
          <p:cNvCxnSpPr>
            <a:cxnSpLocks/>
          </p:cNvCxnSpPr>
          <p:nvPr/>
        </p:nvCxnSpPr>
        <p:spPr>
          <a:xfrm>
            <a:off x="8257598" y="6387843"/>
            <a:ext cx="12357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962CCAFE-D8F2-5FCA-C6CE-80BAD61A9AB1}"/>
              </a:ext>
            </a:extLst>
          </p:cNvPr>
          <p:cNvSpPr txBox="1"/>
          <p:nvPr/>
        </p:nvSpPr>
        <p:spPr>
          <a:xfrm>
            <a:off x="9493332" y="4913789"/>
            <a:ext cx="3974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空气域</a:t>
            </a:r>
            <a:r>
              <a:rPr lang="en-US" altLang="zh-CN" sz="3200" dirty="0"/>
              <a:t>(Air Domain)</a:t>
            </a:r>
            <a:endParaRPr lang="zh-CN" altLang="en-US" sz="3200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5BD883B4-A8FF-D2EF-2D00-F67AC553AB7C}"/>
              </a:ext>
            </a:extLst>
          </p:cNvPr>
          <p:cNvSpPr txBox="1"/>
          <p:nvPr/>
        </p:nvSpPr>
        <p:spPr>
          <a:xfrm>
            <a:off x="9493332" y="6114065"/>
            <a:ext cx="4391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多孔材料</a:t>
            </a:r>
            <a:r>
              <a:rPr lang="en-US" altLang="zh-CN" sz="3200" dirty="0"/>
              <a:t>(Porous Sample)</a:t>
            </a:r>
            <a:endParaRPr lang="zh-CN" altLang="en-US" sz="32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ADDE4D98-A6AC-F0CB-012F-5DF5ADABE533}"/>
              </a:ext>
            </a:extLst>
          </p:cNvPr>
          <p:cNvSpPr txBox="1"/>
          <p:nvPr/>
        </p:nvSpPr>
        <p:spPr>
          <a:xfrm>
            <a:off x="9585257" y="7279257"/>
            <a:ext cx="3480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空气间隙 </a:t>
            </a:r>
            <a:r>
              <a:rPr lang="en-US" altLang="zh-CN" sz="3200" dirty="0"/>
              <a:t>(Air Gap)</a:t>
            </a:r>
            <a:endParaRPr lang="zh-CN" altLang="en-US" sz="4800" dirty="0"/>
          </a:p>
        </p:txBody>
      </p:sp>
      <p:cxnSp>
        <p:nvCxnSpPr>
          <p:cNvPr id="29" name="连接符: 肘形 28">
            <a:extLst>
              <a:ext uri="{FF2B5EF4-FFF2-40B4-BE49-F238E27FC236}">
                <a16:creationId xmlns:a16="http://schemas.microsoft.com/office/drawing/2014/main" id="{95F7FFAE-F60A-DF47-DC89-6FACD460BD88}"/>
              </a:ext>
            </a:extLst>
          </p:cNvPr>
          <p:cNvCxnSpPr>
            <a:cxnSpLocks/>
          </p:cNvCxnSpPr>
          <p:nvPr/>
        </p:nvCxnSpPr>
        <p:spPr>
          <a:xfrm>
            <a:off x="8257598" y="8222099"/>
            <a:ext cx="1327659" cy="421442"/>
          </a:xfrm>
          <a:prstGeom prst="bentConnector3">
            <a:avLst>
              <a:gd name="adj1" fmla="val -121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3F961BD2-4F80-B61A-ACDE-AD614E7E3254}"/>
              </a:ext>
            </a:extLst>
          </p:cNvPr>
          <p:cNvSpPr txBox="1"/>
          <p:nvPr/>
        </p:nvSpPr>
        <p:spPr>
          <a:xfrm>
            <a:off x="9585257" y="8388834"/>
            <a:ext cx="4813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刚性背衬</a:t>
            </a:r>
            <a:r>
              <a:rPr lang="en-US" altLang="zh-CN" sz="3200" dirty="0"/>
              <a:t>(Rigid Backing)</a:t>
            </a:r>
            <a:endParaRPr lang="zh-CN" altLang="en-US" sz="48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7DB26D1-CBC2-C6F2-8151-B409352C3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2041" y="20130188"/>
            <a:ext cx="9411113" cy="61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3016</TotalTime>
  <Words>642</Words>
  <Application>Microsoft Office PowerPoint</Application>
  <PresentationFormat>自定义</PresentationFormat>
  <Paragraphs>25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多孔材料声学测试中边界效应的仿真与实验研究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Huiying (Zoey) Liu</cp:lastModifiedBy>
  <cp:revision>133</cp:revision>
  <cp:lastPrinted>2023-01-06T15:48:30Z</cp:lastPrinted>
  <dcterms:created xsi:type="dcterms:W3CDTF">2023-01-03T14:57:49Z</dcterms:created>
  <dcterms:modified xsi:type="dcterms:W3CDTF">2025-10-28T06:06:38Z</dcterms:modified>
</cp:coreProperties>
</file>