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52" r:id="rId2"/>
  </p:sldMasterIdLst>
  <p:notesMasterIdLst>
    <p:notesMasterId r:id="rId23"/>
  </p:notesMasterIdLst>
  <p:sldIdLst>
    <p:sldId id="283" r:id="rId3"/>
    <p:sldId id="257" r:id="rId4"/>
    <p:sldId id="263" r:id="rId5"/>
    <p:sldId id="291" r:id="rId6"/>
    <p:sldId id="303" r:id="rId7"/>
    <p:sldId id="293" r:id="rId8"/>
    <p:sldId id="330" r:id="rId9"/>
    <p:sldId id="331" r:id="rId10"/>
    <p:sldId id="332" r:id="rId11"/>
    <p:sldId id="301" r:id="rId12"/>
    <p:sldId id="334" r:id="rId13"/>
    <p:sldId id="337" r:id="rId14"/>
    <p:sldId id="338" r:id="rId15"/>
    <p:sldId id="341" r:id="rId16"/>
    <p:sldId id="340" r:id="rId17"/>
    <p:sldId id="312" r:id="rId18"/>
    <p:sldId id="333" r:id="rId19"/>
    <p:sldId id="323" r:id="rId20"/>
    <p:sldId id="324" r:id="rId21"/>
    <p:sldId id="315" r:id="rId22"/>
  </p:sldIdLst>
  <p:sldSz cx="12192000" cy="6858000"/>
  <p:notesSz cx="6858000" cy="9144000"/>
  <p:embeddedFontLst>
    <p:embeddedFont>
      <p:font typeface="Cambria Math" panose="02040503050406030204" pitchFamily="18" charset="0"/>
      <p:regular r:id="rId24"/>
    </p:embeddedFont>
    <p:embeddedFont>
      <p:font typeface="等线" panose="02010600030101010101" pitchFamily="2" charset="-122"/>
      <p:regular r:id="rId25"/>
      <p:bold r:id="rId26"/>
    </p:embeddedFont>
    <p:embeddedFont>
      <p:font typeface="微软雅黑" panose="020B0503020204020204" pitchFamily="34" charset="-122"/>
      <p:regular r:id="rId27"/>
      <p:bold r:id="rId28"/>
    </p:embeddedFont>
  </p:embeddedFontLst>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84" userDrawn="1">
          <p15:clr>
            <a:srgbClr val="A4A3A4"/>
          </p15:clr>
        </p15:guide>
        <p15:guide id="2" orient="horz" pos="346" userDrawn="1">
          <p15:clr>
            <a:srgbClr val="A4A3A4"/>
          </p15:clr>
        </p15:guide>
        <p15:guide id="3" orient="horz" pos="3984" userDrawn="1">
          <p15:clr>
            <a:srgbClr val="A4A3A4"/>
          </p15:clr>
        </p15:guide>
        <p15:guide id="4" pos="7016" userDrawn="1">
          <p15:clr>
            <a:srgbClr val="A4A3A4"/>
          </p15:clr>
        </p15:guide>
        <p15:guide id="5" pos="544" userDrawn="1">
          <p15:clr>
            <a:srgbClr val="A4A3A4"/>
          </p15:clr>
        </p15:guide>
        <p15:guide id="6" orient="horz" pos="2108" userDrawn="1">
          <p15:clr>
            <a:srgbClr val="A4A3A4"/>
          </p15:clr>
        </p15:guide>
        <p15:guide id="7" orient="horz" pos="2521" userDrawn="1">
          <p15:clr>
            <a:srgbClr val="A4A3A4"/>
          </p15:clr>
        </p15:guide>
        <p15:guide id="8" orient="horz" pos="831" userDrawn="1">
          <p15:clr>
            <a:srgbClr val="A4A3A4"/>
          </p15:clr>
        </p15:guide>
        <p15:guide id="9" pos="2750" userDrawn="1">
          <p15:clr>
            <a:srgbClr val="A4A3A4"/>
          </p15:clr>
        </p15:guide>
        <p15:guide id="10" pos="487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F1E6"/>
    <a:srgbClr val="E2B840"/>
    <a:srgbClr val="DDAC21"/>
    <a:srgbClr val="FF3399"/>
    <a:srgbClr val="D8D8D8"/>
    <a:srgbClr val="1E4A72"/>
    <a:srgbClr val="2E6BA2"/>
    <a:srgbClr val="016CBA"/>
    <a:srgbClr val="72808B"/>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41" autoAdjust="0"/>
    <p:restoredTop sz="91496" autoAdjust="0"/>
  </p:normalViewPr>
  <p:slideViewPr>
    <p:cSldViewPr snapToGrid="0" showGuides="1">
      <p:cViewPr varScale="1">
        <p:scale>
          <a:sx n="76" d="100"/>
          <a:sy n="76" d="100"/>
        </p:scale>
        <p:origin x="461" y="62"/>
      </p:cViewPr>
      <p:guideLst>
        <p:guide pos="3884"/>
        <p:guide orient="horz" pos="346"/>
        <p:guide orient="horz" pos="3984"/>
        <p:guide pos="7016"/>
        <p:guide pos="544"/>
        <p:guide orient="horz" pos="2108"/>
        <p:guide orient="horz" pos="2521"/>
        <p:guide orient="horz" pos="831"/>
        <p:guide pos="2750"/>
        <p:guide pos="487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commentAuthors" Target="commentAuthor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4D7B15-BB58-4444-8A85-B2C2B7923B39}" type="datetimeFigureOut">
              <a:rPr lang="zh-CN" altLang="en-US" smtClean="0"/>
              <a:t>2025/10/30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389DE5-001A-46AF-9DE4-CF70E9CAEAE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3389DE5-001A-46AF-9DE4-CF70E9CAEAE2}" type="slidenum">
              <a:rPr lang="zh-CN" altLang="en-US" smtClean="0"/>
              <a:t>11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首先，我们在</a:t>
            </a:r>
            <a:r>
              <a:rPr lang="en-US" altLang="zh-CN" sz="1200" b="0" i="0" kern="1200" dirty="0">
                <a:solidFill>
                  <a:schemeClr val="tx1"/>
                </a:solidFill>
                <a:effectLst/>
                <a:latin typeface="+mn-lt"/>
                <a:ea typeface="+mn-ea"/>
                <a:cs typeface="+mn-cs"/>
              </a:rPr>
              <a:t>COMSOL</a:t>
            </a:r>
            <a:r>
              <a:rPr lang="zh-CN" altLang="en-US" sz="1200" b="0" i="0" kern="1200" dirty="0">
                <a:solidFill>
                  <a:schemeClr val="tx1"/>
                </a:solidFill>
                <a:effectLst/>
                <a:latin typeface="+mn-lt"/>
                <a:ea typeface="+mn-ea"/>
                <a:cs typeface="+mn-cs"/>
              </a:rPr>
              <a:t>中建立了能够精确描述阻抗管测试环境的几何模型。根据研究阶段的不同，我们分别构建了：</a:t>
            </a:r>
            <a:endParaRPr lang="en-US" altLang="zh-CN" sz="1200" b="0" i="0" kern="1200" dirty="0">
              <a:solidFill>
                <a:schemeClr val="tx1"/>
              </a:solidFill>
              <a:effectLst/>
              <a:latin typeface="+mn-lt"/>
              <a:ea typeface="+mn-ea"/>
              <a:cs typeface="+mn-cs"/>
            </a:endParaRPr>
          </a:p>
          <a:p>
            <a:r>
              <a:rPr lang="en-US" altLang="zh-CN" sz="1200" b="0" i="0" kern="1200" dirty="0">
                <a:solidFill>
                  <a:schemeClr val="tx1"/>
                </a:solidFill>
                <a:effectLst/>
                <a:latin typeface="+mn-lt"/>
                <a:ea typeface="+mn-ea"/>
                <a:cs typeface="+mn-cs"/>
              </a:rPr>
              <a:t>1.</a:t>
            </a:r>
            <a:r>
              <a:rPr lang="zh-CN" altLang="en-US" sz="1200" b="0" i="0" kern="1200" dirty="0">
                <a:solidFill>
                  <a:schemeClr val="tx1"/>
                </a:solidFill>
                <a:effectLst/>
                <a:latin typeface="+mn-lt"/>
                <a:ea typeface="+mn-ea"/>
                <a:cs typeface="+mn-cs"/>
              </a:rPr>
              <a:t>单域理想密封模型</a:t>
            </a:r>
            <a:r>
              <a:rPr lang="en-US" altLang="zh-CN" sz="1200" b="0" i="0" kern="1200" dirty="0">
                <a:solidFill>
                  <a:schemeClr val="tx1"/>
                </a:solidFill>
                <a:effectLst/>
                <a:latin typeface="+mn-lt"/>
                <a:ea typeface="+mn-ea"/>
                <a:cs typeface="+mn-cs"/>
              </a:rPr>
              <a:t>: </a:t>
            </a:r>
            <a:r>
              <a:rPr lang="zh-CN" altLang="en-US" sz="1200" b="0" i="0" kern="1200" dirty="0">
                <a:solidFill>
                  <a:schemeClr val="tx1"/>
                </a:solidFill>
                <a:effectLst/>
                <a:latin typeface="+mn-lt"/>
                <a:ea typeface="+mn-ea"/>
                <a:cs typeface="+mn-cs"/>
              </a:rPr>
              <a:t>由前端空气和多孔材料两个域组成，用于建立理论基准</a:t>
            </a:r>
            <a:r>
              <a:rPr lang="en-US" altLang="zh-CN" sz="1200" b="0" i="0" kern="1200" dirty="0">
                <a:solidFill>
                  <a:schemeClr val="tx1"/>
                </a:solidFill>
                <a:effectLst/>
                <a:latin typeface="+mn-lt"/>
                <a:ea typeface="+mn-ea"/>
                <a:cs typeface="+mn-cs"/>
              </a:rPr>
              <a:t> </a:t>
            </a:r>
          </a:p>
          <a:p>
            <a:r>
              <a:rPr lang="en-US" altLang="zh-CN" sz="1200" b="0" i="0" kern="1200" dirty="0">
                <a:solidFill>
                  <a:schemeClr val="tx1"/>
                </a:solidFill>
                <a:effectLst/>
                <a:latin typeface="+mn-lt"/>
                <a:ea typeface="+mn-ea"/>
                <a:cs typeface="+mn-cs"/>
              </a:rPr>
              <a:t>2.</a:t>
            </a:r>
            <a:r>
              <a:rPr lang="zh-CN" altLang="en-US" sz="1200" b="0" i="0" kern="1200" dirty="0">
                <a:solidFill>
                  <a:schemeClr val="tx1"/>
                </a:solidFill>
                <a:effectLst/>
                <a:latin typeface="+mn-lt"/>
                <a:ea typeface="+mn-ea"/>
                <a:cs typeface="+mn-cs"/>
              </a:rPr>
              <a:t>双域声泄露模型</a:t>
            </a:r>
            <a:r>
              <a:rPr lang="en-US" altLang="zh-CN" sz="1200" b="0" i="0" kern="1200" dirty="0">
                <a:solidFill>
                  <a:schemeClr val="tx1"/>
                </a:solidFill>
                <a:effectLst/>
                <a:latin typeface="+mn-lt"/>
                <a:ea typeface="+mn-ea"/>
                <a:cs typeface="+mn-cs"/>
              </a:rPr>
              <a:t>: </a:t>
            </a:r>
            <a:r>
              <a:rPr lang="zh-CN" altLang="en-US" sz="1200" b="0" i="0" kern="1200" dirty="0">
                <a:solidFill>
                  <a:schemeClr val="tx1"/>
                </a:solidFill>
                <a:effectLst/>
                <a:latin typeface="+mn-lt"/>
                <a:ea typeface="+mn-ea"/>
                <a:cs typeface="+mn-cs"/>
              </a:rPr>
              <a:t>通过差集和并集等布尔操作，在单域模型的基础上，额外创建出一个极薄的外圈空气环域，用以物理地模拟侧壁声泄露路径。</a:t>
            </a:r>
            <a:endParaRPr lang="en-US" altLang="zh-CN" sz="1200" b="0" i="0" kern="1200" dirty="0">
              <a:solidFill>
                <a:schemeClr val="tx1"/>
              </a:solidFill>
              <a:effectLst/>
              <a:latin typeface="+mn-lt"/>
              <a:ea typeface="+mn-ea"/>
              <a:cs typeface="+mn-cs"/>
            </a:endParaRPr>
          </a:p>
          <a:p>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83389DE5-001A-46AF-9DE4-CF70E9CAEAE2}" type="slidenum">
              <a:rPr lang="zh-CN" altLang="en-US" smtClean="0"/>
              <a:t>12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本研究的核心，在于对不同物理机制的辨识。因此，我们对比了两种不同复杂度的物理模型：</a:t>
            </a:r>
            <a:endParaRPr lang="en-US" altLang="zh-CN"/>
          </a:p>
          <a:p>
            <a:r>
              <a:rPr lang="zh-CN" altLang="en-US">
                <a:sym typeface="+mn-ea"/>
              </a:rPr>
              <a:t>纯声学模型</a:t>
            </a:r>
            <a:r>
              <a:rPr lang="en-US" altLang="zh-CN">
                <a:sym typeface="+mn-ea"/>
              </a:rPr>
              <a:t>:</a:t>
            </a:r>
            <a:endParaRPr lang="en-US" altLang="zh-CN"/>
          </a:p>
          <a:p>
            <a:r>
              <a:rPr lang="en-US" altLang="zh-CN">
                <a:sym typeface="+mn-ea"/>
              </a:rPr>
              <a:t> </a:t>
            </a:r>
            <a:r>
              <a:rPr lang="zh-CN" altLang="en-US">
                <a:sym typeface="+mn-ea"/>
              </a:rPr>
              <a:t>使用压力声学</a:t>
            </a:r>
            <a:r>
              <a:rPr lang="en-US" altLang="zh-CN">
                <a:sym typeface="+mn-ea"/>
              </a:rPr>
              <a:t> (acpr)</a:t>
            </a:r>
            <a:r>
              <a:rPr lang="zh-CN" altLang="en-US">
                <a:sym typeface="+mn-ea"/>
              </a:rPr>
              <a:t>接口，并将其中的多孔材料域设置为多孔介质声学</a:t>
            </a:r>
            <a:r>
              <a:rPr lang="en-US" altLang="zh-CN">
                <a:sym typeface="+mn-ea"/>
              </a:rPr>
              <a:t>(</a:t>
            </a:r>
            <a:r>
              <a:rPr lang="zh-CN" altLang="en-US">
                <a:sym typeface="+mn-ea"/>
              </a:rPr>
              <a:t>基于</a:t>
            </a:r>
            <a:r>
              <a:rPr lang="en-US" altLang="zh-CN">
                <a:sym typeface="+mn-ea"/>
              </a:rPr>
              <a:t>JCA</a:t>
            </a:r>
            <a:r>
              <a:rPr lang="zh-CN" altLang="en-US">
                <a:sym typeface="+mn-ea"/>
              </a:rPr>
              <a:t>模型）。该模型假设材料骨架为刚性。</a:t>
            </a:r>
          </a:p>
          <a:p>
            <a:r>
              <a:rPr lang="zh-CN" altLang="en-US">
                <a:sym typeface="+mn-ea"/>
              </a:rPr>
              <a:t>多物理场耦合模型</a:t>
            </a:r>
            <a:r>
              <a:rPr lang="en-US" altLang="zh-CN">
                <a:sym typeface="+mn-ea"/>
              </a:rPr>
              <a:t>:</a:t>
            </a:r>
            <a:endParaRPr lang="en-US" altLang="zh-CN"/>
          </a:p>
          <a:p>
            <a:r>
              <a:rPr lang="zh-CN" altLang="en-US">
                <a:sym typeface="+mn-ea"/>
              </a:rPr>
              <a:t>为了考虑材料骨架的柔性振动，我们建立了更高级的双物理场模型。在该模型中，压力声学</a:t>
            </a:r>
            <a:r>
              <a:rPr lang="en-US" altLang="zh-CN">
                <a:sym typeface="+mn-ea"/>
              </a:rPr>
              <a:t> (acpr)</a:t>
            </a:r>
            <a:r>
              <a:rPr lang="zh-CN" altLang="en-US">
                <a:sym typeface="+mn-ea"/>
              </a:rPr>
              <a:t>接口用于描述所有空气域，而独立的多孔弹性波</a:t>
            </a:r>
            <a:r>
              <a:rPr lang="en-US" altLang="zh-CN">
                <a:sym typeface="+mn-ea"/>
              </a:rPr>
              <a:t> (pwe)</a:t>
            </a:r>
            <a:r>
              <a:rPr lang="zh-CN" altLang="en-US">
                <a:sym typeface="+mn-ea"/>
              </a:rPr>
              <a:t>接口则专门用于描述多孔材料域。两者通过声</a:t>
            </a:r>
            <a:r>
              <a:rPr lang="en-US" altLang="zh-CN">
                <a:sym typeface="+mn-ea"/>
              </a:rPr>
              <a:t>-</a:t>
            </a:r>
            <a:r>
              <a:rPr lang="zh-CN" altLang="en-US">
                <a:sym typeface="+mn-ea"/>
              </a:rPr>
              <a:t>多孔边界耦合进行连接。</a:t>
            </a:r>
            <a:endParaRPr lang="en-US" altLang="zh-CN"/>
          </a:p>
          <a:p>
            <a:r>
              <a:rPr lang="zh-CN" altLang="en-US">
                <a:sym typeface="+mn-ea"/>
              </a:rPr>
              <a:t>模型的激励源和边界条件，严格模拟了阻抗管的测试环境：在前端施加端口</a:t>
            </a:r>
            <a:r>
              <a:rPr lang="en-US" altLang="zh-CN">
                <a:sym typeface="+mn-ea"/>
              </a:rPr>
              <a:t>1</a:t>
            </a:r>
            <a:r>
              <a:rPr lang="zh-CN" altLang="en-US">
                <a:sym typeface="+mn-ea"/>
              </a:rPr>
              <a:t>作为平面波声源，管壁则设为硬声场边界</a:t>
            </a:r>
            <a:r>
              <a:rPr lang="en-US" altLang="zh-CN">
                <a:sym typeface="+mn-ea"/>
              </a:rPr>
              <a:t> (</a:t>
            </a:r>
            <a:r>
              <a:rPr lang="zh-CN" altLang="en-US">
                <a:sym typeface="+mn-ea"/>
              </a:rPr>
              <a:t>壁</a:t>
            </a:r>
            <a:r>
              <a:rPr lang="en-US" altLang="zh-CN">
                <a:sym typeface="+mn-ea"/>
              </a:rPr>
              <a:t>) 1</a:t>
            </a:r>
            <a:r>
              <a:rPr lang="zh-CN" altLang="en-US">
                <a:sym typeface="+mn-ea"/>
              </a:rPr>
              <a:t>。</a:t>
            </a:r>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83389DE5-001A-46AF-9DE4-CF70E9CAEAE2}" type="slidenum">
              <a:rPr lang="zh-CN" altLang="en-US" smtClean="0"/>
              <a:t>13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83389DE5-001A-46AF-9DE4-CF70E9CAEAE2}" type="slidenum">
              <a:rPr lang="zh-CN" altLang="en-US" smtClean="0"/>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最后是，研究的求解，采用了频域求解器。对于包含多个参数变化的工况，我们使用了参数化扫描或材料扫描功能，让软件自动完成对不同边界条件（如不同的气隙厚度或材料参数）的计算。</a:t>
            </a:r>
          </a:p>
          <a:p>
            <a:r>
              <a:rPr lang="zh-CN" altLang="en-US" dirty="0">
                <a:effectLst/>
                <a:sym typeface="+mn-ea"/>
              </a:rPr>
              <a:t>通过以上系统性的建模流程，我们成功地在</a:t>
            </a:r>
            <a:r>
              <a:rPr lang="en-US" altLang="zh-CN" dirty="0">
                <a:effectLst/>
                <a:sym typeface="+mn-ea"/>
              </a:rPr>
              <a:t>COMSOL Multiphysics</a:t>
            </a:r>
            <a:r>
              <a:rPr lang="en-US" altLang="en-US" dirty="0">
                <a:effectLst/>
                <a:sym typeface="+mn-ea"/>
              </a:rPr>
              <a:t>®</a:t>
            </a:r>
            <a:r>
              <a:rPr lang="zh-CN" altLang="en-US" dirty="0">
                <a:effectLst/>
                <a:sym typeface="+mn-ea"/>
              </a:rPr>
              <a:t>中，构建了一系列从简单到复杂、能够反映不同物理机制的声学仿真模型。这些模型为我们后续验证理论假说、辨识主导物理机制、并最终解释实验现象，提供了强大、可靠的数值工具。</a:t>
            </a:r>
          </a:p>
          <a:p>
            <a:pPr>
              <a:lnSpc>
                <a:spcPct val="150000"/>
              </a:lnSpc>
            </a:pPr>
            <a:r>
              <a:rPr lang="zh-CN" altLang="en-US" dirty="0">
                <a:sym typeface="+mn-ea"/>
              </a:rPr>
              <a:t>可以精确控制边界条件，研究边界效应机理</a:t>
            </a:r>
            <a:endParaRPr lang="zh-CN" altLang="en-US" dirty="0"/>
          </a:p>
          <a:p>
            <a:pPr>
              <a:lnSpc>
                <a:spcPct val="150000"/>
              </a:lnSpc>
            </a:pPr>
            <a:r>
              <a:rPr lang="zh-CN" altLang="en-US" dirty="0">
                <a:sym typeface="+mn-ea"/>
              </a:rPr>
              <a:t>验证理论模型的准确性</a:t>
            </a:r>
            <a:endParaRPr lang="zh-CN" altLang="en-US" dirty="0"/>
          </a:p>
          <a:p>
            <a:endParaRPr lang="zh-CN" altLang="en-US" b="0" i="0" kern="1200" dirty="0">
              <a:solidFill>
                <a:schemeClr val="tx1"/>
              </a:solidFill>
              <a:effectLst/>
              <a:latin typeface="+mn-lt"/>
              <a:ea typeface="+mn-ea"/>
              <a:cs typeface="+mn-cs"/>
            </a:endParaRPr>
          </a:p>
          <a:p>
            <a:endParaRPr lang="zh-CN" altLang="en-US" sz="1200" b="0" i="0" kern="1200" dirty="0">
              <a:solidFill>
                <a:schemeClr val="tx1"/>
              </a:solidFill>
              <a:effectLst/>
              <a:latin typeface="+mn-lt"/>
              <a:ea typeface="+mn-ea"/>
              <a:cs typeface="+mn-cs"/>
            </a:endParaRPr>
          </a:p>
        </p:txBody>
      </p:sp>
      <p:sp>
        <p:nvSpPr>
          <p:cNvPr id="4" name="灯片编号占位符 3"/>
          <p:cNvSpPr>
            <a:spLocks noGrp="1"/>
          </p:cNvSpPr>
          <p:nvPr>
            <p:ph type="sldNum" sz="quarter" idx="5"/>
          </p:nvPr>
        </p:nvSpPr>
        <p:spPr/>
        <p:txBody>
          <a:bodyPr/>
          <a:lstStyle/>
          <a:p>
            <a:fld id="{83389DE5-001A-46AF-9DE4-CF70E9CAEAE2}" type="slidenum">
              <a:rPr lang="zh-CN" altLang="en-US" smtClean="0"/>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8F21C52-EC68-422C-A5FF-CD0BF9AE6790}" type="datetimeFigureOut">
              <a:rPr lang="zh-CN" altLang="en-US" smtClean="0"/>
              <a:t>2025/10/30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8B6BA8-C402-4CA3-9472-EDF80871DC8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F21C52-EC68-422C-A5FF-CD0BF9AE6790}" type="datetimeFigureOut">
              <a:rPr lang="zh-CN" altLang="en-US" smtClean="0"/>
              <a:t>2025/10/30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F8B6BA8-C402-4CA3-9472-EDF80871DC8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srcRect/>
          <a:stretch>
            <a:fillRect/>
          </a:stretch>
        </p:blipFill>
        <p:spPr>
          <a:xfrm>
            <a:off x="0" y="1"/>
            <a:ext cx="12192000" cy="6858000"/>
          </a:xfrm>
          <a:prstGeom prst="rect">
            <a:avLst/>
          </a:prstGeom>
        </p:spPr>
      </p:pic>
      <p:grpSp>
        <p:nvGrpSpPr>
          <p:cNvPr id="2" name="组合 1"/>
          <p:cNvGrpSpPr/>
          <p:nvPr userDrawn="1"/>
        </p:nvGrpSpPr>
        <p:grpSpPr>
          <a:xfrm>
            <a:off x="0" y="0"/>
            <a:ext cx="12192000" cy="6858000"/>
            <a:chOff x="0" y="0"/>
            <a:chExt cx="12192000" cy="6858000"/>
          </a:xfrm>
        </p:grpSpPr>
        <p:sp>
          <p:nvSpPr>
            <p:cNvPr id="3" name="矩形 2"/>
            <p:cNvSpPr/>
            <p:nvPr userDrawn="1"/>
          </p:nvSpPr>
          <p:spPr>
            <a:xfrm>
              <a:off x="0" y="0"/>
              <a:ext cx="6096000" cy="6858000"/>
            </a:xfrm>
            <a:prstGeom prst="rect">
              <a:avLst/>
            </a:prstGeom>
            <a:solidFill>
              <a:schemeClr val="accent1">
                <a:lumMod val="75000"/>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4" name="矩形 3"/>
            <p:cNvSpPr/>
            <p:nvPr userDrawn="1"/>
          </p:nvSpPr>
          <p:spPr>
            <a:xfrm>
              <a:off x="6096000" y="0"/>
              <a:ext cx="6096000" cy="6858000"/>
            </a:xfrm>
            <a:prstGeom prst="rect">
              <a:avLst/>
            </a:prstGeom>
            <a:solidFill>
              <a:schemeClr val="bg1">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duotone>
              <a:prstClr val="black"/>
              <a:schemeClr val="accent1">
                <a:tint val="45000"/>
                <a:satMod val="400000"/>
              </a:schemeClr>
            </a:duotone>
          </a:blip>
          <a:srcRect/>
          <a:stretch>
            <a:fillRect/>
          </a:stretch>
        </p:blipFill>
        <p:spPr>
          <a:xfrm>
            <a:off x="0" y="0"/>
            <a:ext cx="12192000" cy="6858000"/>
          </a:xfrm>
          <a:prstGeom prst="rect">
            <a:avLst/>
          </a:prstGeom>
        </p:spPr>
      </p:pic>
      <p:grpSp>
        <p:nvGrpSpPr>
          <p:cNvPr id="9" name="组合 8"/>
          <p:cNvGrpSpPr/>
          <p:nvPr userDrawn="1"/>
        </p:nvGrpSpPr>
        <p:grpSpPr>
          <a:xfrm>
            <a:off x="0" y="0"/>
            <a:ext cx="12192000" cy="6858000"/>
            <a:chOff x="0" y="0"/>
            <a:chExt cx="12192000" cy="6858000"/>
          </a:xfrm>
        </p:grpSpPr>
        <p:sp>
          <p:nvSpPr>
            <p:cNvPr id="7" name="矩形 6"/>
            <p:cNvSpPr/>
            <p:nvPr userDrawn="1"/>
          </p:nvSpPr>
          <p:spPr>
            <a:xfrm>
              <a:off x="0" y="0"/>
              <a:ext cx="6096000" cy="6858000"/>
            </a:xfrm>
            <a:prstGeom prst="rect">
              <a:avLst/>
            </a:prstGeom>
            <a:solidFill>
              <a:schemeClr val="accent1">
                <a:lumMod val="75000"/>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8" name="矩形 7"/>
            <p:cNvSpPr/>
            <p:nvPr userDrawn="1"/>
          </p:nvSpPr>
          <p:spPr>
            <a:xfrm>
              <a:off x="6096000" y="0"/>
              <a:ext cx="6096000" cy="6858000"/>
            </a:xfrm>
            <a:prstGeom prst="rect">
              <a:avLst/>
            </a:prstGeom>
            <a:solidFill>
              <a:schemeClr val="bg1">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srcRect/>
          <a:stretch>
            <a:fillRect/>
          </a:stretch>
        </p:blipFill>
        <p:spPr>
          <a:xfrm>
            <a:off x="0" y="1"/>
            <a:ext cx="12192000" cy="6858000"/>
          </a:xfrm>
          <a:prstGeom prst="rect">
            <a:avLst/>
          </a:prstGeom>
        </p:spPr>
      </p:pic>
      <p:grpSp>
        <p:nvGrpSpPr>
          <p:cNvPr id="2" name="组合 1"/>
          <p:cNvGrpSpPr/>
          <p:nvPr userDrawn="1"/>
        </p:nvGrpSpPr>
        <p:grpSpPr>
          <a:xfrm>
            <a:off x="0" y="0"/>
            <a:ext cx="12192000" cy="6858000"/>
            <a:chOff x="0" y="0"/>
            <a:chExt cx="12192000" cy="6858000"/>
          </a:xfrm>
        </p:grpSpPr>
        <p:sp>
          <p:nvSpPr>
            <p:cNvPr id="3" name="矩形 2"/>
            <p:cNvSpPr/>
            <p:nvPr userDrawn="1"/>
          </p:nvSpPr>
          <p:spPr>
            <a:xfrm>
              <a:off x="0" y="0"/>
              <a:ext cx="6096000" cy="6858000"/>
            </a:xfrm>
            <a:prstGeom prst="rect">
              <a:avLst/>
            </a:prstGeom>
            <a:solidFill>
              <a:schemeClr val="accent1">
                <a:lumMod val="75000"/>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4" name="矩形 3"/>
            <p:cNvSpPr/>
            <p:nvPr userDrawn="1"/>
          </p:nvSpPr>
          <p:spPr>
            <a:xfrm>
              <a:off x="6096000" y="0"/>
              <a:ext cx="6096000" cy="6858000"/>
            </a:xfrm>
            <a:prstGeom prst="rect">
              <a:avLst/>
            </a:prstGeom>
            <a:solidFill>
              <a:schemeClr val="bg1">
                <a:alpha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21C52-EC68-422C-A5FF-CD0BF9AE6790}" type="datetimeFigureOut">
              <a:rPr lang="zh-CN" altLang="en-US" smtClean="0"/>
              <a:t>2025/10/30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8B6BA8-C402-4CA3-9472-EDF80871DC8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6D1AEE-5CC6-4131-9368-D4B3327E4E61}" type="datetimeFigureOut">
              <a:rPr lang="zh-CN" altLang="en-US" smtClean="0"/>
              <a:t>2025/10/30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F5C85A-C9C5-4126-B537-342D910F660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image" Target="../media/image10.pn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10" Type="http://schemas.openxmlformats.org/officeDocument/2006/relationships/tags" Target="../tags/tag12.xml"/><Relationship Id="rId19" Type="http://schemas.openxmlformats.org/officeDocument/2006/relationships/slideLayout" Target="../slideLayouts/slideLayout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5" descr="校门"/>
          <p:cNvPicPr>
            <a:picLocks noChangeAspect="1" noChangeArrowheads="1"/>
          </p:cNvPicPr>
          <p:nvPr/>
        </p:nvPicPr>
        <p:blipFill>
          <a:blip r:embed="rId3"/>
          <a:srcRect/>
          <a:stretch>
            <a:fillRect/>
          </a:stretch>
        </p:blipFill>
        <p:spPr>
          <a:xfrm>
            <a:off x="0" y="2009869"/>
            <a:ext cx="12192000" cy="4848131"/>
          </a:xfrm>
          <a:prstGeom prst="rect">
            <a:avLst/>
          </a:prstGeom>
        </p:spPr>
      </p:pic>
      <p:sp>
        <p:nvSpPr>
          <p:cNvPr id="17" name="箭头: 下 16"/>
          <p:cNvSpPr/>
          <p:nvPr/>
        </p:nvSpPr>
        <p:spPr>
          <a:xfrm>
            <a:off x="338719" y="1260808"/>
            <a:ext cx="1170486" cy="3756771"/>
          </a:xfrm>
          <a:prstGeom prst="downArrow">
            <a:avLst>
              <a:gd name="adj1" fmla="val 100000"/>
              <a:gd name="adj2" fmla="val 34267"/>
            </a:avLst>
          </a:prstGeom>
          <a:solidFill>
            <a:schemeClr val="accent5">
              <a:lumMod val="65000"/>
            </a:schemeClr>
          </a:solid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9" name="文本框 8"/>
          <p:cNvSpPr txBox="1"/>
          <p:nvPr/>
        </p:nvSpPr>
        <p:spPr>
          <a:xfrm>
            <a:off x="1430655" y="1160993"/>
            <a:ext cx="10256520" cy="213995"/>
          </a:xfrm>
          <a:prstGeom prst="rect">
            <a:avLst/>
          </a:prstGeom>
          <a:solidFill>
            <a:schemeClr val="accent1">
              <a:lumMod val="50000"/>
            </a:schemeClr>
          </a:solidFill>
        </p:spPr>
        <p:txBody>
          <a:bodyPr wrap="square" rtlCol="0">
            <a:spAutoFit/>
          </a:bodyPr>
          <a:lstStyle/>
          <a:p>
            <a:endParaRPr lang="zh-CN" altLang="en-US" sz="800"/>
          </a:p>
        </p:txBody>
      </p:sp>
      <p:sp>
        <p:nvSpPr>
          <p:cNvPr id="3" name="文本框 2"/>
          <p:cNvSpPr txBox="1"/>
          <p:nvPr/>
        </p:nvSpPr>
        <p:spPr>
          <a:xfrm>
            <a:off x="4787099" y="3939286"/>
            <a:ext cx="2617801" cy="400110"/>
          </a:xfrm>
          <a:prstGeom prst="rect">
            <a:avLst/>
          </a:prstGeom>
          <a:noFill/>
        </p:spPr>
        <p:txBody>
          <a:bodyPr wrap="square" rtlCol="0">
            <a:spAutoFit/>
          </a:bodyPr>
          <a:lstStyle/>
          <a:p>
            <a:pPr fontAlgn="auto">
              <a:spcAft>
                <a:spcPts val="500"/>
              </a:spcAft>
            </a:pPr>
            <a:r>
              <a:rPr lang="zh-CN" altLang="en-US" sz="2000" dirty="0">
                <a:latin typeface="+mn-ea"/>
              </a:rPr>
              <a:t>姓名：朱可奕</a:t>
            </a:r>
            <a:r>
              <a:rPr lang="en-US" altLang="zh-CN" sz="2000" dirty="0">
                <a:latin typeface="+mn-ea"/>
              </a:rPr>
              <a:t> </a:t>
            </a:r>
            <a:r>
              <a:rPr lang="zh-CN" altLang="en-US" sz="2000" dirty="0">
                <a:latin typeface="+mn-ea"/>
              </a:rPr>
              <a:t>黄玉</a:t>
            </a:r>
            <a:endParaRPr lang="en-US" altLang="zh-CN" sz="2000" dirty="0">
              <a:latin typeface="+mn-ea"/>
            </a:endParaRPr>
          </a:p>
        </p:txBody>
      </p:sp>
      <p:sp>
        <p:nvSpPr>
          <p:cNvPr id="2" name="文本框 1"/>
          <p:cNvSpPr txBox="1"/>
          <p:nvPr/>
        </p:nvSpPr>
        <p:spPr>
          <a:xfrm>
            <a:off x="1895732" y="1374988"/>
            <a:ext cx="8640188" cy="1231106"/>
          </a:xfrm>
          <a:prstGeom prst="rect">
            <a:avLst/>
          </a:prstGeom>
          <a:noFill/>
        </p:spPr>
        <p:txBody>
          <a:bodyPr wrap="square" rtlCol="0">
            <a:spAutoFit/>
          </a:bodyPr>
          <a:lstStyle/>
          <a:p>
            <a:pPr algn="ctr"/>
            <a:endParaRPr lang="zh-CN" altLang="en-US" b="1" dirty="0"/>
          </a:p>
          <a:p>
            <a:pPr algn="ctr"/>
            <a:r>
              <a:rPr lang="zh-CN" altLang="en-US" sz="2800" b="1" dirty="0"/>
              <a:t>多孔材料声学测试中边界效应的仿真与实验研究</a:t>
            </a:r>
            <a:endParaRPr lang="en-US" altLang="zh-CN" sz="2800" b="1" dirty="0"/>
          </a:p>
          <a:p>
            <a:pPr algn="ctr"/>
            <a:endParaRPr lang="zh-CN" altLang="en-US" sz="2800" b="1" dirty="0"/>
          </a:p>
        </p:txBody>
      </p:sp>
      <p:grpSp>
        <p:nvGrpSpPr>
          <p:cNvPr id="12" name="组合 11"/>
          <p:cNvGrpSpPr/>
          <p:nvPr/>
        </p:nvGrpSpPr>
        <p:grpSpPr>
          <a:xfrm>
            <a:off x="113908" y="448890"/>
            <a:ext cx="1623840" cy="1623837"/>
            <a:chOff x="5239303" y="1715609"/>
            <a:chExt cx="1713392" cy="1713391"/>
          </a:xfrm>
        </p:grpSpPr>
        <p:pic>
          <p:nvPicPr>
            <p:cNvPr id="13" name="图片 12" descr="C:\Users\Administrator\Desktop\上海工程技术大学图片\timg.pngtimg"/>
            <p:cNvPicPr>
              <a:picLocks noChangeAspect="1"/>
            </p:cNvPicPr>
            <p:nvPr/>
          </p:nvPicPr>
          <p:blipFill>
            <a:blip r:embed="rId4"/>
            <a:srcRect/>
            <a:stretch>
              <a:fillRect/>
            </a:stretch>
          </p:blipFill>
          <p:spPr>
            <a:xfrm>
              <a:off x="5239304" y="1715609"/>
              <a:ext cx="1713391" cy="1713391"/>
            </a:xfrm>
            <a:prstGeom prst="rect">
              <a:avLst/>
            </a:prstGeom>
          </p:spPr>
        </p:pic>
        <p:sp>
          <p:nvSpPr>
            <p:cNvPr id="14" name="椭圆 13"/>
            <p:cNvSpPr/>
            <p:nvPr/>
          </p:nvSpPr>
          <p:spPr>
            <a:xfrm>
              <a:off x="5239303" y="1715609"/>
              <a:ext cx="1713391" cy="1713391"/>
            </a:xfrm>
            <a:prstGeom prst="ellipse">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1047540" y="2305413"/>
            <a:ext cx="461665" cy="2203623"/>
          </a:xfrm>
          <a:prstGeom prst="rect">
            <a:avLst/>
          </a:prstGeom>
          <a:noFill/>
        </p:spPr>
        <p:txBody>
          <a:bodyPr vert="eaVert" wrap="square" rtlCol="0">
            <a:spAutoFit/>
          </a:bodyPr>
          <a:lstStyle/>
          <a:p>
            <a:pPr algn="ctr"/>
            <a:r>
              <a:rPr lang="zh-CN" altLang="en-US" sz="1800" dirty="0"/>
              <a:t>机械与</a:t>
            </a:r>
            <a:r>
              <a:rPr lang="en-US" altLang="zh-CN" sz="1800" dirty="0"/>
              <a:t> </a:t>
            </a:r>
            <a:r>
              <a:rPr lang="zh-CN" altLang="en-US" sz="1800" dirty="0"/>
              <a:t>汽车工程学院</a:t>
            </a:r>
            <a:endParaRPr lang="zh-CN" altLang="en-US" dirty="0"/>
          </a:p>
        </p:txBody>
      </p:sp>
      <p:sp>
        <p:nvSpPr>
          <p:cNvPr id="16" name="文本框 15"/>
          <p:cNvSpPr txBox="1"/>
          <p:nvPr/>
        </p:nvSpPr>
        <p:spPr>
          <a:xfrm>
            <a:off x="338718" y="2009869"/>
            <a:ext cx="553998" cy="2601158"/>
          </a:xfrm>
          <a:prstGeom prst="rect">
            <a:avLst/>
          </a:prstGeom>
          <a:noFill/>
        </p:spPr>
        <p:txBody>
          <a:bodyPr vert="eaVert" wrap="square" rtlCol="0">
            <a:spAutoFit/>
          </a:bodyPr>
          <a:lstStyle/>
          <a:p>
            <a:pPr algn="ctr"/>
            <a:r>
              <a:rPr lang="en-US" altLang="zh-CN" sz="2400" dirty="0"/>
              <a:t> </a:t>
            </a:r>
            <a:r>
              <a:rPr lang="zh-CN" altLang="en-US" sz="2400" dirty="0"/>
              <a:t>上海工程技术大学 </a:t>
            </a:r>
          </a:p>
        </p:txBody>
      </p:sp>
      <p:sp>
        <p:nvSpPr>
          <p:cNvPr id="5" name="文本框 4"/>
          <p:cNvSpPr txBox="1"/>
          <p:nvPr/>
        </p:nvSpPr>
        <p:spPr>
          <a:xfrm>
            <a:off x="2540000" y="2305413"/>
            <a:ext cx="7382933" cy="1384995"/>
          </a:xfrm>
          <a:prstGeom prst="rect">
            <a:avLst/>
          </a:prstGeom>
          <a:noFill/>
        </p:spPr>
        <p:txBody>
          <a:bodyPr wrap="square" rtlCol="0">
            <a:spAutoFit/>
          </a:bodyPr>
          <a:lstStyle/>
          <a:p>
            <a:pPr algn="ctr"/>
            <a:r>
              <a:rPr lang="en-US" altLang="zh-CN" sz="2800" b="1" dirty="0">
                <a:latin typeface="+mj-lt"/>
                <a:ea typeface="+mj-ea"/>
                <a:cs typeface="+mj-cs"/>
              </a:rPr>
              <a:t>Simulation and Experimental Investigation of Boundary Effects in Acoustic Testing of Porous Materials</a:t>
            </a:r>
            <a:endParaRPr lang="zh-CN" altLang="en-US" sz="2800" b="1" dirty="0">
              <a:latin typeface="+mj-lt"/>
              <a:ea typeface="+mj-ea"/>
              <a:cs typeface="+mj-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500"/>
                                        <p:tgtEl>
                                          <p:spTgt spid="7"/>
                                        </p:tgtEl>
                                      </p:cBhvr>
                                    </p:animEffect>
                                    <p:anim calcmode="lin" valueType="num">
                                      <p:cBhvr>
                                        <p:cTn id="8" dur="1500" fill="hold"/>
                                        <p:tgtEl>
                                          <p:spTgt spid="7"/>
                                        </p:tgtEl>
                                        <p:attrNameLst>
                                          <p:attrName>ppt_x</p:attrName>
                                        </p:attrNameLst>
                                      </p:cBhvr>
                                      <p:tavLst>
                                        <p:tav tm="0">
                                          <p:val>
                                            <p:strVal val="#ppt_x"/>
                                          </p:val>
                                        </p:tav>
                                        <p:tav tm="100000">
                                          <p:val>
                                            <p:strVal val="#ppt_x"/>
                                          </p:val>
                                        </p:tav>
                                      </p:tavLst>
                                    </p:anim>
                                    <p:anim calcmode="lin" valueType="num">
                                      <p:cBhvr>
                                        <p:cTn id="9" dur="1500" fill="hold"/>
                                        <p:tgtEl>
                                          <p:spTgt spid="7"/>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outVertical)">
                                      <p:cBhvr>
                                        <p:cTn id="12" dur="1000"/>
                                        <p:tgtEl>
                                          <p:spTgt spid="2"/>
                                        </p:tgtEl>
                                      </p:cBhvr>
                                    </p:animEffect>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1000"/>
                                        <p:tgtEl>
                                          <p:spTgt spid="17"/>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1000"/>
                                        <p:tgtEl>
                                          <p:spTgt spid="3"/>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1000"/>
                                        <p:tgtEl>
                                          <p:spTgt spid="16"/>
                                        </p:tgtEl>
                                      </p:cBhvr>
                                    </p:animEffect>
                                  </p:childTnLst>
                                </p:cTn>
                              </p:par>
                            </p:childTnLst>
                          </p:cTn>
                        </p:par>
                        <p:par>
                          <p:cTn id="24" fill="hold">
                            <p:stCondLst>
                              <p:cond delay="35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 grpId="0"/>
      <p:bldP spid="2"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757" y="0"/>
            <a:ext cx="6096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2008239" y="2389239"/>
            <a:ext cx="2079522" cy="2079522"/>
            <a:chOff x="2008239" y="2389239"/>
            <a:chExt cx="2079522" cy="2079522"/>
          </a:xfrm>
        </p:grpSpPr>
        <p:grpSp>
          <p:nvGrpSpPr>
            <p:cNvPr id="42" name="组合 41"/>
            <p:cNvGrpSpPr/>
            <p:nvPr/>
          </p:nvGrpSpPr>
          <p:grpSpPr>
            <a:xfrm>
              <a:off x="2008239" y="2389239"/>
              <a:ext cx="2079522" cy="2079522"/>
              <a:chOff x="7772400" y="3775587"/>
              <a:chExt cx="2079522" cy="2079522"/>
            </a:xfrm>
            <a:solidFill>
              <a:schemeClr val="bg1"/>
            </a:solidFill>
          </p:grpSpPr>
          <p:sp>
            <p:nvSpPr>
              <p:cNvPr id="37" name="空心弧 36"/>
              <p:cNvSpPr/>
              <p:nvPr/>
            </p:nvSpPr>
            <p:spPr>
              <a:xfrm>
                <a:off x="7875639" y="3878826"/>
                <a:ext cx="1873045" cy="1873045"/>
              </a:xfrm>
              <a:prstGeom prst="blockArc">
                <a:avLst>
                  <a:gd name="adj1" fmla="val 2593583"/>
                  <a:gd name="adj2" fmla="val 838475"/>
                  <a:gd name="adj3" fmla="val 4553"/>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空心弧 39"/>
              <p:cNvSpPr/>
              <p:nvPr/>
            </p:nvSpPr>
            <p:spPr>
              <a:xfrm flipH="1">
                <a:off x="7812957" y="3816144"/>
                <a:ext cx="1998408" cy="1998408"/>
              </a:xfrm>
              <a:prstGeom prst="blockArc">
                <a:avLst>
                  <a:gd name="adj1" fmla="val 14449133"/>
                  <a:gd name="adj2" fmla="val 13621727"/>
                  <a:gd name="adj3" fmla="val 969"/>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空心弧 40"/>
              <p:cNvSpPr/>
              <p:nvPr/>
            </p:nvSpPr>
            <p:spPr>
              <a:xfrm flipV="1">
                <a:off x="7772400" y="3775587"/>
                <a:ext cx="2079522" cy="2079522"/>
              </a:xfrm>
              <a:prstGeom prst="blockArc">
                <a:avLst>
                  <a:gd name="adj1" fmla="val 2201999"/>
                  <a:gd name="adj2" fmla="val 1076694"/>
                  <a:gd name="adj3" fmla="val 433"/>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43" name="文本框 42"/>
            <p:cNvSpPr txBox="1"/>
            <p:nvPr/>
          </p:nvSpPr>
          <p:spPr>
            <a:xfrm>
              <a:off x="2394668" y="2700834"/>
              <a:ext cx="1441420" cy="1446550"/>
            </a:xfrm>
            <a:prstGeom prst="rect">
              <a:avLst/>
            </a:prstGeom>
            <a:noFill/>
          </p:spPr>
          <p:txBody>
            <a:bodyPr wrap="none" rtlCol="0">
              <a:spAutoFit/>
            </a:bodyPr>
            <a:lstStyle/>
            <a:p>
              <a:r>
                <a:rPr lang="en-US" altLang="zh-CN" sz="8800" b="1" dirty="0">
                  <a:solidFill>
                    <a:schemeClr val="bg1"/>
                  </a:solidFill>
                  <a:cs typeface="+mn-ea"/>
                  <a:sym typeface="+mn-lt"/>
                </a:rPr>
                <a:t>03</a:t>
              </a:r>
              <a:endParaRPr lang="zh-CN" altLang="en-US" sz="8800" b="1" dirty="0">
                <a:solidFill>
                  <a:schemeClr val="bg1"/>
                </a:solidFill>
                <a:cs typeface="+mn-ea"/>
                <a:sym typeface="+mn-lt"/>
              </a:endParaRPr>
            </a:p>
          </p:txBody>
        </p:sp>
      </p:grpSp>
      <p:grpSp>
        <p:nvGrpSpPr>
          <p:cNvPr id="49" name="组合 48"/>
          <p:cNvGrpSpPr/>
          <p:nvPr/>
        </p:nvGrpSpPr>
        <p:grpSpPr>
          <a:xfrm>
            <a:off x="6618518" y="1126211"/>
            <a:ext cx="4822370" cy="111862"/>
            <a:chOff x="6618518" y="1126211"/>
            <a:chExt cx="4822370" cy="111862"/>
          </a:xfrm>
        </p:grpSpPr>
        <p:cxnSp>
          <p:nvCxnSpPr>
            <p:cNvPr id="46" name="直接连接符 45"/>
            <p:cNvCxnSpPr/>
            <p:nvPr/>
          </p:nvCxnSpPr>
          <p:spPr>
            <a:xfrm>
              <a:off x="6618518" y="1208864"/>
              <a:ext cx="4822370" cy="2920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618519" y="1126211"/>
              <a:ext cx="3057248" cy="9725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6618518" y="220249"/>
            <a:ext cx="4501553" cy="954107"/>
          </a:xfrm>
          <a:prstGeom prst="rect">
            <a:avLst/>
          </a:prstGeom>
          <a:noFill/>
        </p:spPr>
        <p:txBody>
          <a:bodyPr wrap="none" rtlCol="0">
            <a:spAutoFit/>
          </a:bodyPr>
          <a:lstStyle/>
          <a:p>
            <a:r>
              <a:rPr lang="zh-CN" altLang="en-US" sz="2800" dirty="0">
                <a:cs typeface="+mn-ea"/>
                <a:sym typeface="+mn-lt"/>
              </a:rPr>
              <a:t>研究方法和</a:t>
            </a:r>
            <a:r>
              <a:rPr lang="en-US" altLang="zh-CN" sz="2800" dirty="0">
                <a:cs typeface="+mn-ea"/>
                <a:sym typeface="+mn-lt"/>
              </a:rPr>
              <a:t>COMSOL </a:t>
            </a:r>
            <a:endParaRPr lang="zh-CN" altLang="en-US" sz="2800" dirty="0"/>
          </a:p>
          <a:p>
            <a:r>
              <a:rPr lang="en-US" altLang="zh-CN" sz="2800" dirty="0"/>
              <a:t> Multiphysics® </a:t>
            </a:r>
            <a:r>
              <a:rPr lang="zh-CN" altLang="en-US" sz="2800" dirty="0">
                <a:cs typeface="+mn-ea"/>
              </a:rPr>
              <a:t>软件的使用 </a:t>
            </a:r>
            <a:endParaRPr lang="zh-CN" altLang="en-US" sz="2800" dirty="0">
              <a:cs typeface="+mn-ea"/>
              <a:sym typeface="+mn-lt"/>
            </a:endParaRPr>
          </a:p>
        </p:txBody>
      </p:sp>
      <p:grpSp>
        <p:nvGrpSpPr>
          <p:cNvPr id="219" name="组合 218"/>
          <p:cNvGrpSpPr/>
          <p:nvPr/>
        </p:nvGrpSpPr>
        <p:grpSpPr>
          <a:xfrm>
            <a:off x="6618518" y="1932446"/>
            <a:ext cx="588639" cy="587975"/>
            <a:chOff x="6621796" y="3514125"/>
            <a:chExt cx="588639" cy="587975"/>
          </a:xfrm>
        </p:grpSpPr>
        <p:sp>
          <p:nvSpPr>
            <p:cNvPr id="150"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216" name="组合 215"/>
            <p:cNvGrpSpPr/>
            <p:nvPr/>
          </p:nvGrpSpPr>
          <p:grpSpPr>
            <a:xfrm>
              <a:off x="6793011" y="3630591"/>
              <a:ext cx="245545" cy="355041"/>
              <a:chOff x="6793010" y="3634905"/>
              <a:chExt cx="245545" cy="355041"/>
            </a:xfrm>
            <a:solidFill>
              <a:schemeClr val="accent1">
                <a:lumMod val="75000"/>
              </a:schemeClr>
            </a:solidFill>
          </p:grpSpPr>
          <p:sp>
            <p:nvSpPr>
              <p:cNvPr id="177"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5"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220" name="矩形 219"/>
          <p:cNvSpPr/>
          <p:nvPr/>
        </p:nvSpPr>
        <p:spPr>
          <a:xfrm>
            <a:off x="7344608" y="1932446"/>
            <a:ext cx="3791705" cy="584775"/>
          </a:xfrm>
          <a:prstGeom prst="rect">
            <a:avLst/>
          </a:prstGeom>
        </p:spPr>
        <p:txBody>
          <a:bodyPr wrap="square">
            <a:spAutoFit/>
          </a:bodyPr>
          <a:lstStyle/>
          <a:p>
            <a:pPr algn="just">
              <a:spcAft>
                <a:spcPts val="0"/>
              </a:spcAft>
            </a:pPr>
            <a:r>
              <a:rPr lang="zh-CN" altLang="en-US" sz="3200" kern="100" dirty="0">
                <a:cs typeface="+mn-ea"/>
                <a:sym typeface="+mn-lt"/>
              </a:rPr>
              <a:t>研究方法</a:t>
            </a:r>
            <a:endParaRPr lang="zh-CN" altLang="zh-CN" sz="3200" kern="100" dirty="0">
              <a:cs typeface="+mn-ea"/>
              <a:sym typeface="+mn-lt"/>
            </a:endParaRPr>
          </a:p>
        </p:txBody>
      </p:sp>
      <p:sp>
        <p:nvSpPr>
          <p:cNvPr id="221" name="矩形 220"/>
          <p:cNvSpPr/>
          <p:nvPr/>
        </p:nvSpPr>
        <p:spPr>
          <a:xfrm>
            <a:off x="7344607" y="3854996"/>
            <a:ext cx="4678060" cy="1569660"/>
          </a:xfrm>
          <a:prstGeom prst="rect">
            <a:avLst/>
          </a:prstGeom>
        </p:spPr>
        <p:txBody>
          <a:bodyPr wrap="square">
            <a:spAutoFit/>
          </a:bodyPr>
          <a:lstStyle/>
          <a:p>
            <a:r>
              <a:rPr lang="en-US" altLang="zh-CN" sz="3200" dirty="0">
                <a:cs typeface="+mn-ea"/>
                <a:sym typeface="+mn-lt"/>
              </a:rPr>
              <a:t>COMSOL </a:t>
            </a:r>
            <a:r>
              <a:rPr lang="en-US" altLang="zh-CN" sz="3200" dirty="0"/>
              <a:t>Multiphysics® </a:t>
            </a:r>
            <a:r>
              <a:rPr lang="zh-CN" altLang="en-US" sz="3200" dirty="0">
                <a:cs typeface="+mn-ea"/>
              </a:rPr>
              <a:t>软件的使用 </a:t>
            </a:r>
            <a:endParaRPr lang="zh-CN" altLang="en-US" sz="3200" dirty="0">
              <a:cs typeface="+mn-ea"/>
              <a:sym typeface="+mn-lt"/>
            </a:endParaRPr>
          </a:p>
          <a:p>
            <a:pPr algn="just">
              <a:spcAft>
                <a:spcPts val="0"/>
              </a:spcAft>
            </a:pPr>
            <a:endParaRPr lang="zh-CN" altLang="zh-CN" sz="3200" kern="100" dirty="0">
              <a:cs typeface="+mn-ea"/>
              <a:sym typeface="+mn-lt"/>
            </a:endParaRPr>
          </a:p>
        </p:txBody>
      </p:sp>
      <p:grpSp>
        <p:nvGrpSpPr>
          <p:cNvPr id="54" name="组合 53"/>
          <p:cNvGrpSpPr/>
          <p:nvPr/>
        </p:nvGrpSpPr>
        <p:grpSpPr>
          <a:xfrm>
            <a:off x="6618518" y="3840229"/>
            <a:ext cx="588639" cy="587975"/>
            <a:chOff x="6621796" y="3514125"/>
            <a:chExt cx="588639" cy="587975"/>
          </a:xfrm>
        </p:grpSpPr>
        <p:sp>
          <p:nvSpPr>
            <p:cNvPr id="55"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58" name="组合 57"/>
            <p:cNvGrpSpPr/>
            <p:nvPr/>
          </p:nvGrpSpPr>
          <p:grpSpPr>
            <a:xfrm>
              <a:off x="6793011" y="3630591"/>
              <a:ext cx="245545" cy="355041"/>
              <a:chOff x="6793010" y="3634905"/>
              <a:chExt cx="245545" cy="355041"/>
            </a:xfrm>
            <a:solidFill>
              <a:schemeClr val="accent1">
                <a:lumMod val="75000"/>
              </a:schemeClr>
            </a:solidFill>
          </p:grpSpPr>
          <p:sp>
            <p:nvSpPr>
              <p:cNvPr id="59"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1"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32" name="文本框 31"/>
          <p:cNvSpPr txBox="1"/>
          <p:nvPr/>
        </p:nvSpPr>
        <p:spPr>
          <a:xfrm>
            <a:off x="11684000" y="6324431"/>
            <a:ext cx="508000" cy="369332"/>
          </a:xfrm>
          <a:prstGeom prst="rect">
            <a:avLst/>
          </a:prstGeom>
          <a:noFill/>
        </p:spPr>
        <p:txBody>
          <a:bodyPr wrap="square" rtlCol="0">
            <a:spAutoFit/>
          </a:bodyPr>
          <a:lstStyle/>
          <a:p>
            <a:pPr algn="ctr"/>
            <a:r>
              <a:rPr lang="en-US" altLang="zh-CN" dirty="0"/>
              <a:t>3</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anim calcmode="lin" valueType="num">
                                      <p:cBhvr>
                                        <p:cTn id="13" dur="500" fill="hold"/>
                                        <p:tgtEl>
                                          <p:spTgt spid="50"/>
                                        </p:tgtEl>
                                        <p:attrNameLst>
                                          <p:attrName>ppt_x</p:attrName>
                                        </p:attrNameLst>
                                      </p:cBhvr>
                                      <p:tavLst>
                                        <p:tav tm="0">
                                          <p:val>
                                            <p:strVal val="#ppt_x"/>
                                          </p:val>
                                        </p:tav>
                                        <p:tav tm="100000">
                                          <p:val>
                                            <p:strVal val="#ppt_x"/>
                                          </p:val>
                                        </p:tav>
                                      </p:tavLst>
                                    </p:anim>
                                    <p:anim calcmode="lin" valueType="num">
                                      <p:cBhvr>
                                        <p:cTn id="14" dur="500" fill="hold"/>
                                        <p:tgtEl>
                                          <p:spTgt spid="5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anim calcmode="lin" valueType="num">
                                      <p:cBhvr>
                                        <p:cTn id="18" dur="500" fill="hold"/>
                                        <p:tgtEl>
                                          <p:spTgt spid="49"/>
                                        </p:tgtEl>
                                        <p:attrNameLst>
                                          <p:attrName>ppt_x</p:attrName>
                                        </p:attrNameLst>
                                      </p:cBhvr>
                                      <p:tavLst>
                                        <p:tav tm="0">
                                          <p:val>
                                            <p:strVal val="#ppt_x"/>
                                          </p:val>
                                        </p:tav>
                                        <p:tav tm="100000">
                                          <p:val>
                                            <p:strVal val="#ppt_x"/>
                                          </p:val>
                                        </p:tav>
                                      </p:tavLst>
                                    </p:anim>
                                    <p:anim calcmode="lin" valueType="num">
                                      <p:cBhvr>
                                        <p:cTn id="19" dur="500" fill="hold"/>
                                        <p:tgtEl>
                                          <p:spTgt spid="4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19"/>
                                        </p:tgtEl>
                                        <p:attrNameLst>
                                          <p:attrName>style.visibility</p:attrName>
                                        </p:attrNameLst>
                                      </p:cBhvr>
                                      <p:to>
                                        <p:strVal val="visible"/>
                                      </p:to>
                                    </p:set>
                                    <p:animEffect transition="in" filter="fade">
                                      <p:cBhvr>
                                        <p:cTn id="22" dur="500"/>
                                        <p:tgtEl>
                                          <p:spTgt spid="219"/>
                                        </p:tgtEl>
                                      </p:cBhvr>
                                    </p:animEffect>
                                    <p:anim calcmode="lin" valueType="num">
                                      <p:cBhvr>
                                        <p:cTn id="23" dur="500" fill="hold"/>
                                        <p:tgtEl>
                                          <p:spTgt spid="219"/>
                                        </p:tgtEl>
                                        <p:attrNameLst>
                                          <p:attrName>ppt_x</p:attrName>
                                        </p:attrNameLst>
                                      </p:cBhvr>
                                      <p:tavLst>
                                        <p:tav tm="0">
                                          <p:val>
                                            <p:strVal val="#ppt_x"/>
                                          </p:val>
                                        </p:tav>
                                        <p:tav tm="100000">
                                          <p:val>
                                            <p:strVal val="#ppt_x"/>
                                          </p:val>
                                        </p:tav>
                                      </p:tavLst>
                                    </p:anim>
                                    <p:anim calcmode="lin" valueType="num">
                                      <p:cBhvr>
                                        <p:cTn id="24" dur="500" fill="hold"/>
                                        <p:tgtEl>
                                          <p:spTgt spid="219"/>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20"/>
                                        </p:tgtEl>
                                        <p:attrNameLst>
                                          <p:attrName>style.visibility</p:attrName>
                                        </p:attrNameLst>
                                      </p:cBhvr>
                                      <p:to>
                                        <p:strVal val="visible"/>
                                      </p:to>
                                    </p:set>
                                    <p:animEffect transition="in" filter="fade">
                                      <p:cBhvr>
                                        <p:cTn id="27" dur="500"/>
                                        <p:tgtEl>
                                          <p:spTgt spid="220"/>
                                        </p:tgtEl>
                                      </p:cBhvr>
                                    </p:animEffect>
                                    <p:anim calcmode="lin" valueType="num">
                                      <p:cBhvr>
                                        <p:cTn id="28" dur="500" fill="hold"/>
                                        <p:tgtEl>
                                          <p:spTgt spid="220"/>
                                        </p:tgtEl>
                                        <p:attrNameLst>
                                          <p:attrName>ppt_x</p:attrName>
                                        </p:attrNameLst>
                                      </p:cBhvr>
                                      <p:tavLst>
                                        <p:tav tm="0">
                                          <p:val>
                                            <p:strVal val="#ppt_x"/>
                                          </p:val>
                                        </p:tav>
                                        <p:tav tm="100000">
                                          <p:val>
                                            <p:strVal val="#ppt_x"/>
                                          </p:val>
                                        </p:tav>
                                      </p:tavLst>
                                    </p:anim>
                                    <p:anim calcmode="lin" valueType="num">
                                      <p:cBhvr>
                                        <p:cTn id="29" dur="500" fill="hold"/>
                                        <p:tgtEl>
                                          <p:spTgt spid="22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anim calcmode="lin" valueType="num">
                                      <p:cBhvr>
                                        <p:cTn id="33" dur="500" fill="hold"/>
                                        <p:tgtEl>
                                          <p:spTgt spid="54"/>
                                        </p:tgtEl>
                                        <p:attrNameLst>
                                          <p:attrName>ppt_x</p:attrName>
                                        </p:attrNameLst>
                                      </p:cBhvr>
                                      <p:tavLst>
                                        <p:tav tm="0">
                                          <p:val>
                                            <p:strVal val="#ppt_x"/>
                                          </p:val>
                                        </p:tav>
                                        <p:tav tm="100000">
                                          <p:val>
                                            <p:strVal val="#ppt_x"/>
                                          </p:val>
                                        </p:tav>
                                      </p:tavLst>
                                    </p:anim>
                                    <p:anim calcmode="lin" valueType="num">
                                      <p:cBhvr>
                                        <p:cTn id="34" dur="500" fill="hold"/>
                                        <p:tgtEl>
                                          <p:spTgt spid="5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21"/>
                                        </p:tgtEl>
                                        <p:attrNameLst>
                                          <p:attrName>style.visibility</p:attrName>
                                        </p:attrNameLst>
                                      </p:cBhvr>
                                      <p:to>
                                        <p:strVal val="visible"/>
                                      </p:to>
                                    </p:set>
                                    <p:animEffect transition="in" filter="fade">
                                      <p:cBhvr>
                                        <p:cTn id="37" dur="500"/>
                                        <p:tgtEl>
                                          <p:spTgt spid="221"/>
                                        </p:tgtEl>
                                      </p:cBhvr>
                                    </p:animEffect>
                                    <p:anim calcmode="lin" valueType="num">
                                      <p:cBhvr>
                                        <p:cTn id="38" dur="500" fill="hold"/>
                                        <p:tgtEl>
                                          <p:spTgt spid="221"/>
                                        </p:tgtEl>
                                        <p:attrNameLst>
                                          <p:attrName>ppt_x</p:attrName>
                                        </p:attrNameLst>
                                      </p:cBhvr>
                                      <p:tavLst>
                                        <p:tav tm="0">
                                          <p:val>
                                            <p:strVal val="#ppt_x"/>
                                          </p:val>
                                        </p:tav>
                                        <p:tav tm="100000">
                                          <p:val>
                                            <p:strVal val="#ppt_x"/>
                                          </p:val>
                                        </p:tav>
                                      </p:tavLst>
                                    </p:anim>
                                    <p:anim calcmode="lin" valueType="num">
                                      <p:cBhvr>
                                        <p:cTn id="39" dur="500" fill="hold"/>
                                        <p:tgtEl>
                                          <p:spTgt spid="2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0" grpId="0"/>
      <p:bldP spid="2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0" y="280000"/>
            <a:ext cx="11938000" cy="1039355"/>
            <a:chOff x="0" y="280000"/>
            <a:chExt cx="11938000" cy="1039355"/>
          </a:xfrm>
        </p:grpSpPr>
        <p:cxnSp>
          <p:nvCxnSpPr>
            <p:cNvPr id="78" name="直接连接符 77"/>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673400" y="544873"/>
              <a:ext cx="3506680" cy="523426"/>
              <a:chOff x="673400" y="544873"/>
              <a:chExt cx="3506680" cy="523426"/>
            </a:xfrm>
          </p:grpSpPr>
          <p:sp>
            <p:nvSpPr>
              <p:cNvPr id="83" name="矩形: 圆角 82"/>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4" name="文本框 83"/>
              <p:cNvSpPr txBox="1"/>
              <p:nvPr/>
            </p:nvSpPr>
            <p:spPr>
              <a:xfrm>
                <a:off x="839753" y="603641"/>
                <a:ext cx="3180707"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研究方法和</a:t>
                </a:r>
                <a:r>
                  <a:rPr lang="en-US" altLang="zh-CN" dirty="0">
                    <a:solidFill>
                      <a:prstClr val="white"/>
                    </a:solidFill>
                    <a:latin typeface="等线" panose="02010600030101010101" charset="-122"/>
                    <a:ea typeface="等线" panose="02010600030101010101" charset="-122"/>
                  </a:rPr>
                  <a:t>COMSOL</a:t>
                </a:r>
                <a:r>
                  <a:rPr lang="zh-CN" altLang="en-US" dirty="0">
                    <a:solidFill>
                      <a:prstClr val="white"/>
                    </a:solidFill>
                    <a:latin typeface="等线" panose="02010600030101010101" charset="-122"/>
                    <a:ea typeface="等线" panose="02010600030101010101" charset="-122"/>
                  </a:rPr>
                  <a:t>的使用</a:t>
                </a:r>
              </a:p>
            </p:txBody>
          </p:sp>
        </p:grpSp>
        <p:grpSp>
          <p:nvGrpSpPr>
            <p:cNvPr id="80" name="组合 79"/>
            <p:cNvGrpSpPr/>
            <p:nvPr/>
          </p:nvGrpSpPr>
          <p:grpSpPr>
            <a:xfrm>
              <a:off x="0" y="280000"/>
              <a:ext cx="519679" cy="1039355"/>
              <a:chOff x="0" y="280000"/>
              <a:chExt cx="519679" cy="1039355"/>
            </a:xfrm>
          </p:grpSpPr>
          <p:sp>
            <p:nvSpPr>
              <p:cNvPr id="81" name="任意多边形: 形状 80"/>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文本框 81"/>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3</a:t>
                </a:r>
                <a:endParaRPr lang="zh-CN" altLang="en-US" sz="3600" dirty="0">
                  <a:solidFill>
                    <a:schemeClr val="bg1"/>
                  </a:solidFill>
                </a:endParaRPr>
              </a:p>
            </p:txBody>
          </p:sp>
        </p:grpSp>
      </p:grpSp>
      <p:sp>
        <p:nvSpPr>
          <p:cNvPr id="85" name="矩形 84"/>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11684000" y="6324431"/>
            <a:ext cx="508000" cy="369332"/>
          </a:xfrm>
          <a:prstGeom prst="rect">
            <a:avLst/>
          </a:prstGeom>
          <a:noFill/>
        </p:spPr>
        <p:txBody>
          <a:bodyPr wrap="square" rtlCol="0">
            <a:spAutoFit/>
          </a:bodyPr>
          <a:lstStyle/>
          <a:p>
            <a:pPr algn="ctr"/>
            <a:r>
              <a:rPr lang="en-US" altLang="zh-CN" dirty="0"/>
              <a:t>8</a:t>
            </a:r>
            <a:endParaRPr lang="zh-CN" altLang="en-US" dirty="0"/>
          </a:p>
        </p:txBody>
      </p:sp>
      <p:sp>
        <p:nvSpPr>
          <p:cNvPr id="24" name="文本框 23"/>
          <p:cNvSpPr txBox="1"/>
          <p:nvPr/>
        </p:nvSpPr>
        <p:spPr>
          <a:xfrm>
            <a:off x="673400" y="1399354"/>
            <a:ext cx="10462914" cy="368300"/>
          </a:xfrm>
          <a:prstGeom prst="rect">
            <a:avLst/>
          </a:prstGeom>
          <a:noFill/>
        </p:spPr>
        <p:txBody>
          <a:bodyPr wrap="square" rtlCol="0">
            <a:spAutoFit/>
          </a:bodyPr>
          <a:lstStyle/>
          <a:p>
            <a:r>
              <a:rPr lang="en-US" altLang="zh-CN" dirty="0"/>
              <a:t>3.1 </a:t>
            </a:r>
            <a:r>
              <a:rPr lang="zh-CN" altLang="en-US" dirty="0"/>
              <a:t>研究方法</a:t>
            </a:r>
          </a:p>
        </p:txBody>
      </p:sp>
      <p:sp>
        <p:nvSpPr>
          <p:cNvPr id="3" name="文本框 2"/>
          <p:cNvSpPr txBox="1"/>
          <p:nvPr/>
        </p:nvSpPr>
        <p:spPr>
          <a:xfrm>
            <a:off x="771525" y="1995805"/>
            <a:ext cx="10365740" cy="2778214"/>
          </a:xfrm>
          <a:prstGeom prst="rect">
            <a:avLst/>
          </a:prstGeom>
          <a:noFill/>
        </p:spPr>
        <p:txBody>
          <a:bodyPr wrap="square" rtlCol="0">
            <a:noAutofit/>
          </a:bodyPr>
          <a:lstStyle/>
          <a:p>
            <a:endParaRPr lang="zh-CN" altLang="en-US" dirty="0">
              <a:cs typeface="+mn-lt"/>
            </a:endParaRPr>
          </a:p>
          <a:p>
            <a:r>
              <a:rPr lang="en-US" altLang="zh-CN" sz="2000" dirty="0">
                <a:cs typeface="+mn-lt"/>
              </a:rPr>
              <a:t>        </a:t>
            </a:r>
            <a:r>
              <a:rPr lang="zh-CN" altLang="en-US" sz="2000" dirty="0">
                <a:cs typeface="+mn-lt"/>
              </a:rPr>
              <a:t>为了精确地模拟声波在复杂几何（如包含侧壁气隙）和复杂介质（多孔弹性材料）中的传播，本研究选用</a:t>
            </a:r>
            <a:r>
              <a:rPr lang="zh-CN" altLang="en-US" sz="2400" dirty="0">
                <a:solidFill>
                  <a:srgbClr val="FF0000"/>
                </a:solidFill>
                <a:cs typeface="+mn-lt"/>
              </a:rPr>
              <a:t>有限元法</a:t>
            </a:r>
            <a:r>
              <a:rPr lang="en-US" altLang="zh-CN" sz="2400" dirty="0">
                <a:solidFill>
                  <a:srgbClr val="FF0000"/>
                </a:solidFill>
                <a:cs typeface="+mn-lt"/>
              </a:rPr>
              <a:t> (</a:t>
            </a:r>
            <a:r>
              <a:rPr lang="en-US" altLang="zh-CN" sz="2400" dirty="0">
                <a:solidFill>
                  <a:srgbClr val="FF0000"/>
                </a:solidFill>
                <a:latin typeface="Calibri" panose="020F0502020204030204" charset="0"/>
                <a:cs typeface="Calibri" panose="020F0502020204030204" charset="0"/>
              </a:rPr>
              <a:t>Finite Element Method, FEM</a:t>
            </a:r>
            <a:r>
              <a:rPr lang="en-US" altLang="zh-CN" sz="2400" dirty="0">
                <a:solidFill>
                  <a:srgbClr val="FF0000"/>
                </a:solidFill>
                <a:cs typeface="+mn-lt"/>
              </a:rPr>
              <a:t>) </a:t>
            </a:r>
            <a:r>
              <a:rPr lang="zh-CN" altLang="en-US" sz="2000" dirty="0">
                <a:cs typeface="+mn-lt"/>
              </a:rPr>
              <a:t>作为核心数值计算工具。相比于解析法或半解析法，</a:t>
            </a:r>
            <a:r>
              <a:rPr lang="en-US" altLang="zh-CN" sz="2000" dirty="0">
                <a:latin typeface="Calibri" panose="020F0502020204030204" charset="0"/>
                <a:cs typeface="Calibri" panose="020F0502020204030204" charset="0"/>
              </a:rPr>
              <a:t>FEM</a:t>
            </a:r>
            <a:r>
              <a:rPr lang="zh-CN" altLang="en-US" sz="2000" dirty="0">
                <a:cs typeface="+mn-lt"/>
              </a:rPr>
              <a:t>能够处理任意复杂的几何形状和材料属性分布，为我们验证不同的物理假设提供了强大的平台。</a:t>
            </a:r>
          </a:p>
          <a:p>
            <a:endParaRPr lang="zh-CN" altLang="en-US" sz="2000" dirty="0">
              <a:cs typeface="+mn-lt"/>
            </a:endParaRPr>
          </a:p>
          <a:p>
            <a:r>
              <a:rPr lang="zh-CN" altLang="en-US" sz="2000" dirty="0">
                <a:cs typeface="+mn-lt"/>
              </a:rPr>
              <a:t>具体实现上，我们采用了商业多物理场仿真软件</a:t>
            </a:r>
            <a:r>
              <a:rPr lang="en-US" altLang="zh-CN" sz="2000" dirty="0">
                <a:cs typeface="+mn-lt"/>
              </a:rPr>
              <a:t> </a:t>
            </a:r>
            <a:r>
              <a:rPr lang="en-US" altLang="zh-CN" sz="2000" dirty="0">
                <a:latin typeface="Calibri" panose="020F0502020204030204" charset="0"/>
                <a:cs typeface="Calibri" panose="020F0502020204030204" charset="0"/>
              </a:rPr>
              <a:t>COMSOL Multiphysics</a:t>
            </a:r>
            <a:r>
              <a:rPr lang="en-US" altLang="en-US" sz="2000" dirty="0">
                <a:latin typeface="Calibri" panose="020F0502020204030204" charset="0"/>
                <a:cs typeface="Calibri" panose="020F0502020204030204" charset="0"/>
              </a:rPr>
              <a:t>®</a:t>
            </a:r>
            <a:r>
              <a:rPr lang="zh-CN" altLang="en-US" sz="2000" dirty="0">
                <a:cs typeface="+mn-lt"/>
              </a:rPr>
              <a:t>，因为它内置了强大的声学模块和灵活的多物理场耦合功能。</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inVertical)">
                                      <p:cBhvr>
                                        <p:cTn id="7" dur="500"/>
                                        <p:tgtEl>
                                          <p:spTgt spid="8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barn(inVertical)">
                                      <p:cBhvr>
                                        <p:cTn id="10" dur="500"/>
                                        <p:tgtEl>
                                          <p:spTgt spid="86"/>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1000"/>
                                        <p:tgtEl>
                                          <p:spTgt spid="77"/>
                                        </p:tgtEl>
                                      </p:cBhvr>
                                    </p:animEffect>
                                    <p:anim calcmode="lin" valueType="num">
                                      <p:cBhvr>
                                        <p:cTn id="15" dur="1000" fill="hold"/>
                                        <p:tgtEl>
                                          <p:spTgt spid="77"/>
                                        </p:tgtEl>
                                        <p:attrNameLst>
                                          <p:attrName>ppt_x</p:attrName>
                                        </p:attrNameLst>
                                      </p:cBhvr>
                                      <p:tavLst>
                                        <p:tav tm="0">
                                          <p:val>
                                            <p:strVal val="#ppt_x"/>
                                          </p:val>
                                        </p:tav>
                                        <p:tav tm="100000">
                                          <p:val>
                                            <p:strVal val="#ppt_x"/>
                                          </p:val>
                                        </p:tav>
                                      </p:tavLst>
                                    </p:anim>
                                    <p:anim calcmode="lin" valueType="num">
                                      <p:cBhvr>
                                        <p:cTn id="1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0" y="280000"/>
            <a:ext cx="11938000" cy="1039355"/>
            <a:chOff x="0" y="280000"/>
            <a:chExt cx="11938000" cy="1039355"/>
          </a:xfrm>
        </p:grpSpPr>
        <p:cxnSp>
          <p:nvCxnSpPr>
            <p:cNvPr id="78" name="直接连接符 77"/>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673400" y="544873"/>
              <a:ext cx="3506680" cy="523426"/>
              <a:chOff x="673400" y="544873"/>
              <a:chExt cx="3506680" cy="523426"/>
            </a:xfrm>
          </p:grpSpPr>
          <p:sp>
            <p:nvSpPr>
              <p:cNvPr id="83" name="矩形: 圆角 82"/>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4" name="文本框 83"/>
              <p:cNvSpPr txBox="1"/>
              <p:nvPr/>
            </p:nvSpPr>
            <p:spPr>
              <a:xfrm>
                <a:off x="839753" y="603641"/>
                <a:ext cx="3180707"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研究方法和</a:t>
                </a:r>
                <a:r>
                  <a:rPr lang="en-US" altLang="zh-CN" dirty="0">
                    <a:solidFill>
                      <a:prstClr val="white"/>
                    </a:solidFill>
                    <a:latin typeface="等线" panose="02010600030101010101" charset="-122"/>
                    <a:ea typeface="等线" panose="02010600030101010101" charset="-122"/>
                  </a:rPr>
                  <a:t>COMSOL</a:t>
                </a:r>
                <a:r>
                  <a:rPr lang="zh-CN" altLang="en-US" dirty="0">
                    <a:solidFill>
                      <a:prstClr val="white"/>
                    </a:solidFill>
                    <a:latin typeface="等线" panose="02010600030101010101" charset="-122"/>
                    <a:ea typeface="等线" panose="02010600030101010101" charset="-122"/>
                  </a:rPr>
                  <a:t>的使用</a:t>
                </a:r>
              </a:p>
            </p:txBody>
          </p:sp>
        </p:grpSp>
        <p:grpSp>
          <p:nvGrpSpPr>
            <p:cNvPr id="80" name="组合 79"/>
            <p:cNvGrpSpPr/>
            <p:nvPr/>
          </p:nvGrpSpPr>
          <p:grpSpPr>
            <a:xfrm>
              <a:off x="0" y="280000"/>
              <a:ext cx="519679" cy="1039355"/>
              <a:chOff x="0" y="280000"/>
              <a:chExt cx="519679" cy="1039355"/>
            </a:xfrm>
          </p:grpSpPr>
          <p:sp>
            <p:nvSpPr>
              <p:cNvPr id="81" name="任意多边形: 形状 80"/>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文本框 81"/>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3</a:t>
                </a:r>
                <a:endParaRPr lang="zh-CN" altLang="en-US" sz="3600" dirty="0">
                  <a:solidFill>
                    <a:schemeClr val="bg1"/>
                  </a:solidFill>
                </a:endParaRPr>
              </a:p>
            </p:txBody>
          </p:sp>
        </p:grpSp>
      </p:grpSp>
      <p:sp>
        <p:nvSpPr>
          <p:cNvPr id="85" name="矩形 84"/>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11684000" y="6324431"/>
            <a:ext cx="508000" cy="369332"/>
          </a:xfrm>
          <a:prstGeom prst="rect">
            <a:avLst/>
          </a:prstGeom>
          <a:noFill/>
        </p:spPr>
        <p:txBody>
          <a:bodyPr wrap="square" rtlCol="0">
            <a:spAutoFit/>
          </a:bodyPr>
          <a:lstStyle/>
          <a:p>
            <a:pPr algn="ctr"/>
            <a:r>
              <a:rPr lang="en-US" altLang="zh-CN" dirty="0"/>
              <a:t>8</a:t>
            </a:r>
            <a:endParaRPr lang="zh-CN" altLang="en-US" dirty="0"/>
          </a:p>
        </p:txBody>
      </p:sp>
      <p:sp>
        <p:nvSpPr>
          <p:cNvPr id="3" name="文本框 2"/>
          <p:cNvSpPr txBox="1"/>
          <p:nvPr/>
        </p:nvSpPr>
        <p:spPr>
          <a:xfrm>
            <a:off x="519430" y="1448435"/>
            <a:ext cx="10365740" cy="1792605"/>
          </a:xfrm>
          <a:prstGeom prst="rect">
            <a:avLst/>
          </a:prstGeom>
          <a:noFill/>
        </p:spPr>
        <p:txBody>
          <a:bodyPr wrap="square" rtlCol="0">
            <a:noAutofit/>
          </a:bodyPr>
          <a:lstStyle/>
          <a:p>
            <a:r>
              <a:rPr lang="en-US" altLang="zh-CN"/>
              <a:t>3.2 COMSOL</a:t>
            </a:r>
            <a:r>
              <a:rPr lang="zh-CN" altLang="en-US"/>
              <a:t>仿真模型建立步骤</a:t>
            </a:r>
          </a:p>
          <a:p>
            <a:endParaRPr lang="zh-CN" altLang="en-US">
              <a:cs typeface="+mn-lt"/>
            </a:endParaRPr>
          </a:p>
          <a:p>
            <a:r>
              <a:rPr lang="zh-CN" altLang="en-US">
                <a:cs typeface="+mn-lt"/>
              </a:rPr>
              <a:t>在</a:t>
            </a:r>
            <a:r>
              <a:rPr lang="en-US" altLang="zh-CN">
                <a:cs typeface="+mn-lt"/>
              </a:rPr>
              <a:t>COMSOL</a:t>
            </a:r>
            <a:r>
              <a:rPr lang="zh-CN" altLang="en-US">
                <a:cs typeface="+mn-lt"/>
              </a:rPr>
              <a:t>中，我们遵循标准化的建模流程，系统性地构建了用于本研究的声学仿真模型。整个过程包括几何构建、材料定义、物理场设置、网格划分和求解等步骤。</a:t>
            </a:r>
          </a:p>
          <a:p>
            <a:endParaRPr lang="zh-CN" altLang="en-US">
              <a:cs typeface="+mn-lt"/>
            </a:endParaRPr>
          </a:p>
        </p:txBody>
      </p:sp>
      <p:pic>
        <p:nvPicPr>
          <p:cNvPr id="2" name="图片 1" descr="无背腔"/>
          <p:cNvPicPr>
            <a:picLocks noChangeAspect="1"/>
          </p:cNvPicPr>
          <p:nvPr/>
        </p:nvPicPr>
        <p:blipFill>
          <a:blip r:embed="rId3"/>
          <a:srcRect t="28595" r="14223" b="29997"/>
          <a:stretch>
            <a:fillRect/>
          </a:stretch>
        </p:blipFill>
        <p:spPr>
          <a:xfrm>
            <a:off x="422910" y="3551555"/>
            <a:ext cx="5866765" cy="2832100"/>
          </a:xfrm>
          <a:prstGeom prst="rect">
            <a:avLst/>
          </a:prstGeom>
        </p:spPr>
      </p:pic>
      <p:sp>
        <p:nvSpPr>
          <p:cNvPr id="4" name="文本框 3"/>
          <p:cNvSpPr txBox="1"/>
          <p:nvPr/>
        </p:nvSpPr>
        <p:spPr>
          <a:xfrm>
            <a:off x="727075" y="2837815"/>
            <a:ext cx="4064000" cy="368300"/>
          </a:xfrm>
          <a:prstGeom prst="rect">
            <a:avLst/>
          </a:prstGeom>
          <a:noFill/>
        </p:spPr>
        <p:txBody>
          <a:bodyPr wrap="square" rtlCol="0">
            <a:spAutoFit/>
          </a:bodyPr>
          <a:lstStyle/>
          <a:p>
            <a:r>
              <a:rPr lang="en-US" altLang="zh-CN"/>
              <a:t>a) </a:t>
            </a:r>
            <a:r>
              <a:rPr lang="zh-CN" altLang="en-US"/>
              <a:t>几何构建</a:t>
            </a:r>
          </a:p>
        </p:txBody>
      </p:sp>
      <p:pic>
        <p:nvPicPr>
          <p:cNvPr id="36" name="图片占位符 35"/>
          <p:cNvPicPr>
            <a:picLocks noGrp="1" noChangeAspect="1"/>
          </p:cNvPicPr>
          <p:nvPr/>
        </p:nvPicPr>
        <p:blipFill>
          <a:blip r:embed="rId4" cstate="print">
            <a:extLst>
              <a:ext uri="{28A0092B-C50C-407E-A947-70E740481C1C}">
                <a14:useLocalDpi xmlns:a14="http://schemas.microsoft.com/office/drawing/2010/main" val="0"/>
              </a:ext>
            </a:extLst>
          </a:blip>
          <a:srcRect t="4615" b="4615"/>
          <a:stretch>
            <a:fillRect/>
          </a:stretch>
        </p:blipFill>
        <p:spPr>
          <a:xfrm rot="320897">
            <a:off x="6776720" y="3453765"/>
            <a:ext cx="3573780" cy="3244850"/>
          </a:xfrm>
          <a:prstGeom prst="rect">
            <a:avLst/>
          </a:prstGeom>
        </p:spPr>
      </p:pic>
      <p:sp>
        <p:nvSpPr>
          <p:cNvPr id="6" name="文本框 5"/>
          <p:cNvSpPr txBox="1"/>
          <p:nvPr/>
        </p:nvSpPr>
        <p:spPr>
          <a:xfrm>
            <a:off x="2745105" y="5986145"/>
            <a:ext cx="2045970" cy="306705"/>
          </a:xfrm>
          <a:prstGeom prst="rect">
            <a:avLst/>
          </a:prstGeom>
          <a:noFill/>
        </p:spPr>
        <p:txBody>
          <a:bodyPr wrap="square" rtlCol="0">
            <a:spAutoFit/>
          </a:bodyPr>
          <a:lstStyle/>
          <a:p>
            <a:r>
              <a:rPr lang="zh-CN" altLang="en-US" sz="1400"/>
              <a:t>图</a:t>
            </a:r>
            <a:r>
              <a:rPr lang="en-US" altLang="zh-CN" sz="1400"/>
              <a:t>1. </a:t>
            </a:r>
            <a:r>
              <a:rPr lang="zh-CN" altLang="en-US" sz="1400"/>
              <a:t>单域理想密封模型</a:t>
            </a:r>
          </a:p>
        </p:txBody>
      </p:sp>
      <p:sp>
        <p:nvSpPr>
          <p:cNvPr id="7" name="文本框 6"/>
          <p:cNvSpPr txBox="1"/>
          <p:nvPr/>
        </p:nvSpPr>
        <p:spPr>
          <a:xfrm>
            <a:off x="7540625" y="6017895"/>
            <a:ext cx="2045970" cy="306705"/>
          </a:xfrm>
          <a:prstGeom prst="rect">
            <a:avLst/>
          </a:prstGeom>
          <a:noFill/>
        </p:spPr>
        <p:txBody>
          <a:bodyPr wrap="square" rtlCol="0">
            <a:spAutoFit/>
          </a:bodyPr>
          <a:lstStyle/>
          <a:p>
            <a:r>
              <a:rPr lang="zh-CN" altLang="en-US" sz="1400"/>
              <a:t>图</a:t>
            </a:r>
            <a:r>
              <a:rPr lang="en-US" altLang="zh-CN" sz="1400"/>
              <a:t>2. </a:t>
            </a:r>
            <a:r>
              <a:rPr lang="zh-CN" altLang="en-US" sz="1400"/>
              <a:t>双域声泄露模型</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inVertical)">
                                      <p:cBhvr>
                                        <p:cTn id="7" dur="500"/>
                                        <p:tgtEl>
                                          <p:spTgt spid="8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barn(inVertical)">
                                      <p:cBhvr>
                                        <p:cTn id="10" dur="500"/>
                                        <p:tgtEl>
                                          <p:spTgt spid="86"/>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1000"/>
                                        <p:tgtEl>
                                          <p:spTgt spid="77"/>
                                        </p:tgtEl>
                                      </p:cBhvr>
                                    </p:animEffect>
                                    <p:anim calcmode="lin" valueType="num">
                                      <p:cBhvr>
                                        <p:cTn id="15" dur="1000" fill="hold"/>
                                        <p:tgtEl>
                                          <p:spTgt spid="77"/>
                                        </p:tgtEl>
                                        <p:attrNameLst>
                                          <p:attrName>ppt_x</p:attrName>
                                        </p:attrNameLst>
                                      </p:cBhvr>
                                      <p:tavLst>
                                        <p:tav tm="0">
                                          <p:val>
                                            <p:strVal val="#ppt_x"/>
                                          </p:val>
                                        </p:tav>
                                        <p:tav tm="100000">
                                          <p:val>
                                            <p:strVal val="#ppt_x"/>
                                          </p:val>
                                        </p:tav>
                                      </p:tavLst>
                                    </p:anim>
                                    <p:anim calcmode="lin" valueType="num">
                                      <p:cBhvr>
                                        <p:cTn id="1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0" y="280000"/>
            <a:ext cx="11938000" cy="1039355"/>
            <a:chOff x="0" y="280000"/>
            <a:chExt cx="11938000" cy="1039355"/>
          </a:xfrm>
        </p:grpSpPr>
        <p:cxnSp>
          <p:nvCxnSpPr>
            <p:cNvPr id="78" name="直接连接符 77"/>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673400" y="544873"/>
              <a:ext cx="3506680" cy="523426"/>
              <a:chOff x="673400" y="544873"/>
              <a:chExt cx="3506680" cy="523426"/>
            </a:xfrm>
          </p:grpSpPr>
          <p:sp>
            <p:nvSpPr>
              <p:cNvPr id="83" name="矩形: 圆角 82"/>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4" name="文本框 83"/>
              <p:cNvSpPr txBox="1"/>
              <p:nvPr/>
            </p:nvSpPr>
            <p:spPr>
              <a:xfrm>
                <a:off x="839753" y="603641"/>
                <a:ext cx="3180707"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研究方法和</a:t>
                </a:r>
                <a:r>
                  <a:rPr lang="en-US" altLang="zh-CN" dirty="0">
                    <a:solidFill>
                      <a:prstClr val="white"/>
                    </a:solidFill>
                    <a:latin typeface="等线" panose="02010600030101010101" charset="-122"/>
                    <a:ea typeface="等线" panose="02010600030101010101" charset="-122"/>
                  </a:rPr>
                  <a:t>COMSOL</a:t>
                </a:r>
                <a:r>
                  <a:rPr lang="zh-CN" altLang="en-US" dirty="0">
                    <a:solidFill>
                      <a:prstClr val="white"/>
                    </a:solidFill>
                    <a:latin typeface="等线" panose="02010600030101010101" charset="-122"/>
                    <a:ea typeface="等线" panose="02010600030101010101" charset="-122"/>
                  </a:rPr>
                  <a:t>的使用</a:t>
                </a:r>
              </a:p>
            </p:txBody>
          </p:sp>
        </p:grpSp>
        <p:grpSp>
          <p:nvGrpSpPr>
            <p:cNvPr id="80" name="组合 79"/>
            <p:cNvGrpSpPr/>
            <p:nvPr/>
          </p:nvGrpSpPr>
          <p:grpSpPr>
            <a:xfrm>
              <a:off x="0" y="280000"/>
              <a:ext cx="519679" cy="1039355"/>
              <a:chOff x="0" y="280000"/>
              <a:chExt cx="519679" cy="1039355"/>
            </a:xfrm>
          </p:grpSpPr>
          <p:sp>
            <p:nvSpPr>
              <p:cNvPr id="81" name="任意多边形: 形状 80"/>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文本框 81"/>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3</a:t>
                </a:r>
                <a:endParaRPr lang="zh-CN" altLang="en-US" sz="3600" dirty="0">
                  <a:solidFill>
                    <a:schemeClr val="bg1"/>
                  </a:solidFill>
                </a:endParaRPr>
              </a:p>
            </p:txBody>
          </p:sp>
        </p:grpSp>
      </p:grpSp>
      <p:sp>
        <p:nvSpPr>
          <p:cNvPr id="85" name="矩形 84"/>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11684000" y="6324431"/>
            <a:ext cx="508000" cy="369332"/>
          </a:xfrm>
          <a:prstGeom prst="rect">
            <a:avLst/>
          </a:prstGeom>
          <a:noFill/>
        </p:spPr>
        <p:txBody>
          <a:bodyPr wrap="square" rtlCol="0">
            <a:spAutoFit/>
          </a:bodyPr>
          <a:lstStyle/>
          <a:p>
            <a:pPr algn="ctr"/>
            <a:r>
              <a:rPr lang="en-US" altLang="zh-CN" dirty="0"/>
              <a:t>8</a:t>
            </a:r>
            <a:endParaRPr lang="zh-CN" altLang="en-US" dirty="0"/>
          </a:p>
        </p:txBody>
      </p:sp>
      <p:sp>
        <p:nvSpPr>
          <p:cNvPr id="3" name="文本框 2"/>
          <p:cNvSpPr txBox="1"/>
          <p:nvPr/>
        </p:nvSpPr>
        <p:spPr>
          <a:xfrm>
            <a:off x="770890" y="1432560"/>
            <a:ext cx="10365740" cy="474345"/>
          </a:xfrm>
          <a:prstGeom prst="rect">
            <a:avLst/>
          </a:prstGeom>
          <a:noFill/>
        </p:spPr>
        <p:txBody>
          <a:bodyPr wrap="square" rtlCol="0">
            <a:noAutofit/>
          </a:bodyPr>
          <a:lstStyle/>
          <a:p>
            <a:r>
              <a:rPr lang="en-US" altLang="zh-CN"/>
              <a:t>3.2 COMSOL</a:t>
            </a:r>
            <a:r>
              <a:rPr lang="zh-CN" altLang="en-US"/>
              <a:t>仿真模型建立步骤</a:t>
            </a:r>
          </a:p>
        </p:txBody>
      </p:sp>
      <p:sp>
        <p:nvSpPr>
          <p:cNvPr id="4" name="文本框 3"/>
          <p:cNvSpPr txBox="1"/>
          <p:nvPr/>
        </p:nvSpPr>
        <p:spPr>
          <a:xfrm>
            <a:off x="771525" y="2065020"/>
            <a:ext cx="5394325" cy="1899285"/>
          </a:xfrm>
          <a:prstGeom prst="rect">
            <a:avLst/>
          </a:prstGeom>
          <a:noFill/>
        </p:spPr>
        <p:txBody>
          <a:bodyPr wrap="square" rtlCol="0">
            <a:noAutofit/>
          </a:bodyPr>
          <a:lstStyle/>
          <a:p>
            <a:r>
              <a:rPr lang="en-US" altLang="zh-CN"/>
              <a:t>b) </a:t>
            </a:r>
            <a:r>
              <a:rPr lang="zh-CN" altLang="en-US"/>
              <a:t>材料定义与物理场设置</a:t>
            </a:r>
          </a:p>
          <a:p>
            <a:endParaRPr lang="zh-CN" altLang="en-US">
              <a:sym typeface="+mn-ea"/>
            </a:endParaRPr>
          </a:p>
          <a:p>
            <a:endParaRPr lang="zh-CN" altLang="en-US">
              <a:sym typeface="+mn-ea"/>
            </a:endParaRPr>
          </a:p>
          <a:p>
            <a:r>
              <a:rPr lang="zh-CN" altLang="en-US">
                <a:sym typeface="+mn-ea"/>
              </a:rPr>
              <a:t>使用压力声学</a:t>
            </a:r>
            <a:r>
              <a:rPr lang="en-US" altLang="zh-CN">
                <a:sym typeface="+mn-ea"/>
              </a:rPr>
              <a:t> (acpr)</a:t>
            </a:r>
            <a:r>
              <a:rPr lang="zh-CN" altLang="en-US">
                <a:sym typeface="+mn-ea"/>
              </a:rPr>
              <a:t>接口，并将其中的多孔材料域设置为多孔介质声学</a:t>
            </a:r>
            <a:r>
              <a:rPr lang="en-US" altLang="zh-CN">
                <a:sym typeface="+mn-ea"/>
              </a:rPr>
              <a:t>(</a:t>
            </a:r>
            <a:r>
              <a:rPr lang="zh-CN" altLang="en-US">
                <a:sym typeface="+mn-ea"/>
              </a:rPr>
              <a:t>基于</a:t>
            </a:r>
            <a:r>
              <a:rPr lang="en-US" altLang="zh-CN">
                <a:sym typeface="+mn-ea"/>
              </a:rPr>
              <a:t>JCA</a:t>
            </a:r>
            <a:r>
              <a:rPr lang="zh-CN" altLang="en-US">
                <a:sym typeface="+mn-ea"/>
              </a:rPr>
              <a:t>模型）。该模型假设材料骨架为刚性</a:t>
            </a:r>
            <a:endParaRPr lang="zh-CN" altLang="en-US"/>
          </a:p>
          <a:p>
            <a:endParaRPr lang="zh-CN" altLang="en-US"/>
          </a:p>
          <a:p>
            <a:endParaRPr lang="zh-CN" altLang="en-US"/>
          </a:p>
          <a:p>
            <a:endParaRPr lang="zh-CN" altLang="en-US"/>
          </a:p>
        </p:txBody>
      </p:sp>
      <p:pic>
        <p:nvPicPr>
          <p:cNvPr id="5" name="图片 4"/>
          <p:cNvPicPr>
            <a:picLocks noChangeAspect="1"/>
          </p:cNvPicPr>
          <p:nvPr/>
        </p:nvPicPr>
        <p:blipFill>
          <a:blip r:embed="rId3"/>
          <a:stretch>
            <a:fillRect/>
          </a:stretch>
        </p:blipFill>
        <p:spPr>
          <a:xfrm>
            <a:off x="6330950" y="1002030"/>
            <a:ext cx="5353050" cy="1266825"/>
          </a:xfrm>
          <a:prstGeom prst="rect">
            <a:avLst/>
          </a:prstGeom>
        </p:spPr>
      </p:pic>
      <p:pic>
        <p:nvPicPr>
          <p:cNvPr id="8" name="图片 7"/>
          <p:cNvPicPr>
            <a:picLocks noChangeAspect="1"/>
          </p:cNvPicPr>
          <p:nvPr/>
        </p:nvPicPr>
        <p:blipFill>
          <a:blip r:embed="rId4"/>
          <a:stretch>
            <a:fillRect/>
          </a:stretch>
        </p:blipFill>
        <p:spPr>
          <a:xfrm>
            <a:off x="771525" y="4387850"/>
            <a:ext cx="9535160" cy="1546860"/>
          </a:xfrm>
          <a:prstGeom prst="rect">
            <a:avLst/>
          </a:prstGeom>
        </p:spPr>
      </p:pic>
      <p:pic>
        <p:nvPicPr>
          <p:cNvPr id="9" name="图片 8"/>
          <p:cNvPicPr>
            <a:picLocks noChangeAspect="1"/>
          </p:cNvPicPr>
          <p:nvPr/>
        </p:nvPicPr>
        <p:blipFill>
          <a:blip r:embed="rId5"/>
          <a:stretch>
            <a:fillRect/>
          </a:stretch>
        </p:blipFill>
        <p:spPr>
          <a:xfrm>
            <a:off x="6977380" y="2446655"/>
            <a:ext cx="4159250" cy="1401445"/>
          </a:xfrm>
          <a:prstGeom prst="rect">
            <a:avLst/>
          </a:prstGeom>
        </p:spPr>
      </p:pic>
      <p:sp>
        <p:nvSpPr>
          <p:cNvPr id="10" name="文本框 9"/>
          <p:cNvSpPr txBox="1"/>
          <p:nvPr/>
        </p:nvSpPr>
        <p:spPr>
          <a:xfrm>
            <a:off x="4180205" y="6130290"/>
            <a:ext cx="2915285" cy="306705"/>
          </a:xfrm>
          <a:prstGeom prst="rect">
            <a:avLst/>
          </a:prstGeom>
          <a:noFill/>
        </p:spPr>
        <p:txBody>
          <a:bodyPr wrap="square" rtlCol="0">
            <a:spAutoFit/>
          </a:bodyPr>
          <a:lstStyle/>
          <a:p>
            <a:r>
              <a:rPr lang="zh-CN" altLang="en-US" sz="1400"/>
              <a:t>表</a:t>
            </a:r>
            <a:r>
              <a:rPr lang="en-US" altLang="zh-CN" sz="1400"/>
              <a:t>1. </a:t>
            </a:r>
            <a:r>
              <a:rPr lang="zh-CN" altLang="en-US" sz="1400"/>
              <a:t>测试得到的三聚氰胺六个参数</a:t>
            </a:r>
          </a:p>
        </p:txBody>
      </p:sp>
      <p:sp>
        <p:nvSpPr>
          <p:cNvPr id="11" name="文本框 10"/>
          <p:cNvSpPr txBox="1"/>
          <p:nvPr/>
        </p:nvSpPr>
        <p:spPr>
          <a:xfrm>
            <a:off x="7317105" y="3964305"/>
            <a:ext cx="3480435" cy="306705"/>
          </a:xfrm>
          <a:prstGeom prst="rect">
            <a:avLst/>
          </a:prstGeom>
          <a:noFill/>
        </p:spPr>
        <p:txBody>
          <a:bodyPr wrap="square" rtlCol="0">
            <a:spAutoFit/>
          </a:bodyPr>
          <a:lstStyle/>
          <a:p>
            <a:r>
              <a:rPr lang="zh-CN" altLang="en-US" sz="1400"/>
              <a:t>表</a:t>
            </a:r>
            <a:r>
              <a:rPr lang="en-US" altLang="zh-CN" sz="1400"/>
              <a:t>2. </a:t>
            </a:r>
            <a:r>
              <a:rPr lang="zh-CN" altLang="en-US" sz="1400"/>
              <a:t>不同边界条件下逆推得到的材料参数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inVertical)">
                                      <p:cBhvr>
                                        <p:cTn id="7" dur="500"/>
                                        <p:tgtEl>
                                          <p:spTgt spid="8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barn(inVertical)">
                                      <p:cBhvr>
                                        <p:cTn id="10" dur="500"/>
                                        <p:tgtEl>
                                          <p:spTgt spid="86"/>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1000"/>
                                        <p:tgtEl>
                                          <p:spTgt spid="77"/>
                                        </p:tgtEl>
                                      </p:cBhvr>
                                    </p:animEffect>
                                    <p:anim calcmode="lin" valueType="num">
                                      <p:cBhvr>
                                        <p:cTn id="15" dur="1000" fill="hold"/>
                                        <p:tgtEl>
                                          <p:spTgt spid="77"/>
                                        </p:tgtEl>
                                        <p:attrNameLst>
                                          <p:attrName>ppt_x</p:attrName>
                                        </p:attrNameLst>
                                      </p:cBhvr>
                                      <p:tavLst>
                                        <p:tav tm="0">
                                          <p:val>
                                            <p:strVal val="#ppt_x"/>
                                          </p:val>
                                        </p:tav>
                                        <p:tav tm="100000">
                                          <p:val>
                                            <p:strVal val="#ppt_x"/>
                                          </p:val>
                                        </p:tav>
                                      </p:tavLst>
                                    </p:anim>
                                    <p:anim calcmode="lin" valueType="num">
                                      <p:cBhvr>
                                        <p:cTn id="1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P spid="3" grpId="0"/>
      <p:bldP spid="3" grpId="1"/>
      <p:bldP spid="4" grpId="0"/>
      <p:bldP spid="4"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0" y="280000"/>
            <a:ext cx="11938000" cy="1039355"/>
            <a:chOff x="0" y="280000"/>
            <a:chExt cx="11938000" cy="1039355"/>
          </a:xfrm>
        </p:grpSpPr>
        <p:cxnSp>
          <p:nvCxnSpPr>
            <p:cNvPr id="78" name="直接连接符 77"/>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673400" y="544873"/>
              <a:ext cx="3506680" cy="523426"/>
              <a:chOff x="673400" y="544873"/>
              <a:chExt cx="3506680" cy="523426"/>
            </a:xfrm>
          </p:grpSpPr>
          <p:sp>
            <p:nvSpPr>
              <p:cNvPr id="83" name="矩形: 圆角 82"/>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4" name="文本框 83"/>
              <p:cNvSpPr txBox="1"/>
              <p:nvPr/>
            </p:nvSpPr>
            <p:spPr>
              <a:xfrm>
                <a:off x="839753" y="603641"/>
                <a:ext cx="3180707"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研究方法和</a:t>
                </a:r>
                <a:r>
                  <a:rPr lang="en-US" altLang="zh-CN" dirty="0">
                    <a:solidFill>
                      <a:prstClr val="white"/>
                    </a:solidFill>
                    <a:latin typeface="等线" panose="02010600030101010101" charset="-122"/>
                    <a:ea typeface="等线" panose="02010600030101010101" charset="-122"/>
                  </a:rPr>
                  <a:t>COMSOL</a:t>
                </a:r>
                <a:r>
                  <a:rPr lang="zh-CN" altLang="en-US" dirty="0">
                    <a:solidFill>
                      <a:prstClr val="white"/>
                    </a:solidFill>
                    <a:latin typeface="等线" panose="02010600030101010101" charset="-122"/>
                    <a:ea typeface="等线" panose="02010600030101010101" charset="-122"/>
                  </a:rPr>
                  <a:t>的使用</a:t>
                </a:r>
              </a:p>
            </p:txBody>
          </p:sp>
        </p:grpSp>
        <p:grpSp>
          <p:nvGrpSpPr>
            <p:cNvPr id="80" name="组合 79"/>
            <p:cNvGrpSpPr/>
            <p:nvPr/>
          </p:nvGrpSpPr>
          <p:grpSpPr>
            <a:xfrm>
              <a:off x="0" y="280000"/>
              <a:ext cx="519679" cy="1039355"/>
              <a:chOff x="0" y="280000"/>
              <a:chExt cx="519679" cy="1039355"/>
            </a:xfrm>
          </p:grpSpPr>
          <p:sp>
            <p:nvSpPr>
              <p:cNvPr id="81" name="任意多边形: 形状 80"/>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文本框 81"/>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3</a:t>
                </a:r>
                <a:endParaRPr lang="zh-CN" altLang="en-US" sz="3600" dirty="0">
                  <a:solidFill>
                    <a:schemeClr val="bg1"/>
                  </a:solidFill>
                </a:endParaRPr>
              </a:p>
            </p:txBody>
          </p:sp>
        </p:grpSp>
      </p:grpSp>
      <p:sp>
        <p:nvSpPr>
          <p:cNvPr id="85" name="矩形 84"/>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11684000" y="6324431"/>
            <a:ext cx="508000" cy="369332"/>
          </a:xfrm>
          <a:prstGeom prst="rect">
            <a:avLst/>
          </a:prstGeom>
          <a:noFill/>
        </p:spPr>
        <p:txBody>
          <a:bodyPr wrap="square" rtlCol="0">
            <a:spAutoFit/>
          </a:bodyPr>
          <a:lstStyle/>
          <a:p>
            <a:pPr algn="ctr"/>
            <a:r>
              <a:rPr lang="en-US" altLang="zh-CN" dirty="0"/>
              <a:t>8</a:t>
            </a:r>
            <a:endParaRPr lang="zh-CN" altLang="en-US" dirty="0"/>
          </a:p>
        </p:txBody>
      </p:sp>
      <p:sp>
        <p:nvSpPr>
          <p:cNvPr id="3" name="文本框 2"/>
          <p:cNvSpPr txBox="1"/>
          <p:nvPr/>
        </p:nvSpPr>
        <p:spPr>
          <a:xfrm>
            <a:off x="771525" y="1448435"/>
            <a:ext cx="10365740" cy="474345"/>
          </a:xfrm>
          <a:prstGeom prst="rect">
            <a:avLst/>
          </a:prstGeom>
          <a:noFill/>
        </p:spPr>
        <p:txBody>
          <a:bodyPr wrap="square" rtlCol="0">
            <a:noAutofit/>
          </a:bodyPr>
          <a:lstStyle/>
          <a:p>
            <a:r>
              <a:rPr lang="en-US" altLang="zh-CN"/>
              <a:t>3.2 COMSOL</a:t>
            </a:r>
            <a:r>
              <a:rPr lang="zh-CN" altLang="en-US"/>
              <a:t>仿真模型建立步骤</a:t>
            </a:r>
          </a:p>
        </p:txBody>
      </p:sp>
      <p:sp>
        <p:nvSpPr>
          <p:cNvPr id="4" name="文本框 3"/>
          <p:cNvSpPr txBox="1"/>
          <p:nvPr/>
        </p:nvSpPr>
        <p:spPr>
          <a:xfrm>
            <a:off x="673400" y="3429000"/>
            <a:ext cx="5394325" cy="2021766"/>
          </a:xfrm>
          <a:prstGeom prst="rect">
            <a:avLst/>
          </a:prstGeom>
          <a:noFill/>
        </p:spPr>
        <p:txBody>
          <a:bodyPr wrap="square" rtlCol="0">
            <a:noAutofit/>
          </a:bodyPr>
          <a:lstStyle/>
          <a:p>
            <a:r>
              <a:rPr lang="en-US" altLang="zh-CN" dirty="0"/>
              <a:t>c) </a:t>
            </a:r>
            <a:r>
              <a:rPr lang="zh-CN" altLang="en-US" dirty="0"/>
              <a:t>变量定义与后处理</a:t>
            </a:r>
            <a:endParaRPr lang="zh-CN" altLang="en-US" dirty="0">
              <a:sym typeface="+mn-ea"/>
            </a:endParaRPr>
          </a:p>
          <a:p>
            <a:endParaRPr lang="zh-CN" altLang="en-US" dirty="0">
              <a:sym typeface="+mn-ea"/>
            </a:endParaRPr>
          </a:p>
          <a:p>
            <a:pPr algn="just"/>
            <a:r>
              <a:rPr lang="zh-CN" altLang="en-US" dirty="0"/>
              <a:t>为了方便地计算和输出我们关心的物理量，我们在变量</a:t>
            </a:r>
            <a:r>
              <a:rPr lang="en-US" altLang="zh-CN" dirty="0"/>
              <a:t> 1</a:t>
            </a:r>
            <a:r>
              <a:rPr lang="zh-CN" altLang="en-US" dirty="0"/>
              <a:t>节点中定义了一系列后处理变量。</a:t>
            </a:r>
            <a:endParaRPr lang="en-US" altLang="zh-CN" dirty="0"/>
          </a:p>
          <a:p>
            <a:pPr algn="just"/>
            <a:r>
              <a:rPr lang="zh-CN" altLang="en-US" dirty="0"/>
              <a:t>其中，核心的反射系数</a:t>
            </a:r>
            <a:r>
              <a:rPr lang="en-US" altLang="zh-CN" dirty="0"/>
              <a:t>R</a:t>
            </a:r>
            <a:r>
              <a:rPr lang="zh-CN" altLang="en-US" dirty="0"/>
              <a:t>，我们直接引用了</a:t>
            </a:r>
            <a:r>
              <a:rPr lang="en-US" altLang="zh-CN" dirty="0"/>
              <a:t>COMSOL</a:t>
            </a:r>
            <a:r>
              <a:rPr lang="zh-CN" altLang="en-US" dirty="0"/>
              <a:t>由端口参数计算出的内置变量</a:t>
            </a:r>
            <a:r>
              <a:rPr lang="en-US" altLang="zh-CN" dirty="0"/>
              <a:t> acpr.port1.P_out/acpr.port1.P_in)</a:t>
            </a:r>
            <a:r>
              <a:rPr lang="zh-CN" altLang="en-US" dirty="0"/>
              <a:t>。</a:t>
            </a:r>
            <a:endParaRPr lang="en-US" altLang="zh-CN" dirty="0"/>
          </a:p>
          <a:p>
            <a:endParaRPr lang="zh-CN" altLang="en-US" dirty="0"/>
          </a:p>
          <a:p>
            <a:endParaRPr lang="zh-CN" altLang="en-US" dirty="0"/>
          </a:p>
        </p:txBody>
      </p:sp>
      <p:pic>
        <p:nvPicPr>
          <p:cNvPr id="6" name="图片 5"/>
          <p:cNvPicPr>
            <a:picLocks/>
          </p:cNvPicPr>
          <p:nvPr/>
        </p:nvPicPr>
        <p:blipFill>
          <a:blip r:embed="rId3"/>
          <a:srcRect r="-422" b="8120"/>
          <a:stretch>
            <a:fillRect/>
          </a:stretch>
        </p:blipFill>
        <p:spPr>
          <a:xfrm>
            <a:off x="6096000" y="891248"/>
            <a:ext cx="5923369" cy="3242757"/>
          </a:xfrm>
          <a:prstGeom prst="rect">
            <a:avLst/>
          </a:prstGeom>
        </p:spPr>
      </p:pic>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61FDC6A4-2D9E-8043-9475-8048875ABFB3}"/>
                  </a:ext>
                </a:extLst>
              </p:cNvPr>
              <p:cNvSpPr txBox="1"/>
              <p:nvPr/>
            </p:nvSpPr>
            <p:spPr>
              <a:xfrm>
                <a:off x="2807738" y="2302916"/>
                <a:ext cx="132190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𝛼</m:t>
                      </m:r>
                      <m:r>
                        <a:rPr lang="en-US" altLang="zh-CN" b="0" i="1" smtClean="0">
                          <a:latin typeface="Cambria Math" panose="02040503050406030204" pitchFamily="18" charset="0"/>
                        </a:rPr>
                        <m:t>=1−</m:t>
                      </m:r>
                      <m:sSup>
                        <m:sSupPr>
                          <m:ctrlPr>
                            <a:rPr lang="en-US" altLang="zh-CN" b="0" i="1" smtClean="0">
                              <a:latin typeface="Cambria Math" panose="02040503050406030204" pitchFamily="18" charset="0"/>
                            </a:rPr>
                          </m:ctrlPr>
                        </m:sSupPr>
                        <m:e>
                          <m:d>
                            <m:dPr>
                              <m:begChr m:val="|"/>
                              <m:endChr m:val="|"/>
                              <m:ctrlPr>
                                <a:rPr lang="en-US" altLang="zh-CN" i="1">
                                  <a:latin typeface="Cambria Math" panose="02040503050406030204" pitchFamily="18" charset="0"/>
                                </a:rPr>
                              </m:ctrlPr>
                            </m:dPr>
                            <m:e>
                              <m:r>
                                <a:rPr lang="en-US" altLang="zh-CN" i="1">
                                  <a:latin typeface="Cambria Math" panose="02040503050406030204" pitchFamily="18" charset="0"/>
                                </a:rPr>
                                <m:t>𝑅</m:t>
                              </m:r>
                            </m:e>
                          </m:d>
                        </m:e>
                        <m:sup>
                          <m:r>
                            <a:rPr lang="en-US" altLang="zh-CN" b="0" i="1" smtClean="0">
                              <a:latin typeface="Cambria Math" panose="02040503050406030204" pitchFamily="18" charset="0"/>
                            </a:rPr>
                            <m:t>2</m:t>
                          </m:r>
                        </m:sup>
                      </m:sSup>
                    </m:oMath>
                  </m:oMathPara>
                </a14:m>
                <a:endParaRPr lang="zh-CN" altLang="en-US" dirty="0"/>
              </a:p>
            </p:txBody>
          </p:sp>
        </mc:Choice>
        <mc:Fallback xmlns="">
          <p:sp>
            <p:nvSpPr>
              <p:cNvPr id="2" name="文本框 1">
                <a:extLst>
                  <a:ext uri="{FF2B5EF4-FFF2-40B4-BE49-F238E27FC236}">
                    <a16:creationId xmlns:a16="http://schemas.microsoft.com/office/drawing/2014/main" id="{61FDC6A4-2D9E-8043-9475-8048875ABFB3}"/>
                  </a:ext>
                </a:extLst>
              </p:cNvPr>
              <p:cNvSpPr txBox="1">
                <a:spLocks noRot="1" noChangeAspect="1" noMove="1" noResize="1" noEditPoints="1" noAdjustHandles="1" noChangeArrowheads="1" noChangeShapeType="1" noTextEdit="1"/>
              </p:cNvSpPr>
              <p:nvPr/>
            </p:nvSpPr>
            <p:spPr>
              <a:xfrm>
                <a:off x="2807738" y="2302916"/>
                <a:ext cx="1321900" cy="276999"/>
              </a:xfrm>
              <a:prstGeom prst="rect">
                <a:avLst/>
              </a:prstGeom>
              <a:blipFill>
                <a:blip r:embed="rId4"/>
                <a:stretch>
                  <a:fillRect l="-1852" r="-926" b="-8889"/>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inVertical)">
                                      <p:cBhvr>
                                        <p:cTn id="7" dur="500"/>
                                        <p:tgtEl>
                                          <p:spTgt spid="8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barn(inVertical)">
                                      <p:cBhvr>
                                        <p:cTn id="10" dur="500"/>
                                        <p:tgtEl>
                                          <p:spTgt spid="86"/>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1000"/>
                                        <p:tgtEl>
                                          <p:spTgt spid="77"/>
                                        </p:tgtEl>
                                      </p:cBhvr>
                                    </p:animEffect>
                                    <p:anim calcmode="lin" valueType="num">
                                      <p:cBhvr>
                                        <p:cTn id="15" dur="1000" fill="hold"/>
                                        <p:tgtEl>
                                          <p:spTgt spid="77"/>
                                        </p:tgtEl>
                                        <p:attrNameLst>
                                          <p:attrName>ppt_x</p:attrName>
                                        </p:attrNameLst>
                                      </p:cBhvr>
                                      <p:tavLst>
                                        <p:tav tm="0">
                                          <p:val>
                                            <p:strVal val="#ppt_x"/>
                                          </p:val>
                                        </p:tav>
                                        <p:tav tm="100000">
                                          <p:val>
                                            <p:strVal val="#ppt_x"/>
                                          </p:val>
                                        </p:tav>
                                      </p:tavLst>
                                    </p:anim>
                                    <p:anim calcmode="lin" valueType="num">
                                      <p:cBhvr>
                                        <p:cTn id="1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P spid="3" grpId="0"/>
      <p:bldP spid="3" grpId="1"/>
      <p:bldP spid="4" grpId="0"/>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7" name="组合 76"/>
          <p:cNvGrpSpPr/>
          <p:nvPr/>
        </p:nvGrpSpPr>
        <p:grpSpPr>
          <a:xfrm>
            <a:off x="0" y="280000"/>
            <a:ext cx="11938000" cy="1039355"/>
            <a:chOff x="0" y="280000"/>
            <a:chExt cx="11938000" cy="1039355"/>
          </a:xfrm>
        </p:grpSpPr>
        <p:cxnSp>
          <p:nvCxnSpPr>
            <p:cNvPr id="78" name="直接连接符 77"/>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673400" y="544873"/>
              <a:ext cx="3506680" cy="523426"/>
              <a:chOff x="673400" y="544873"/>
              <a:chExt cx="3506680" cy="523426"/>
            </a:xfrm>
          </p:grpSpPr>
          <p:sp>
            <p:nvSpPr>
              <p:cNvPr id="83" name="矩形: 圆角 82"/>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84" name="文本框 83"/>
              <p:cNvSpPr txBox="1"/>
              <p:nvPr/>
            </p:nvSpPr>
            <p:spPr>
              <a:xfrm>
                <a:off x="839753" y="603641"/>
                <a:ext cx="3180707"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研究方法和</a:t>
                </a:r>
                <a:r>
                  <a:rPr lang="en-US" altLang="zh-CN" dirty="0">
                    <a:solidFill>
                      <a:prstClr val="white"/>
                    </a:solidFill>
                    <a:latin typeface="等线" panose="02010600030101010101" charset="-122"/>
                    <a:ea typeface="等线" panose="02010600030101010101" charset="-122"/>
                  </a:rPr>
                  <a:t>COMSOL</a:t>
                </a:r>
                <a:r>
                  <a:rPr lang="zh-CN" altLang="en-US" dirty="0">
                    <a:solidFill>
                      <a:prstClr val="white"/>
                    </a:solidFill>
                    <a:latin typeface="等线" panose="02010600030101010101" charset="-122"/>
                    <a:ea typeface="等线" panose="02010600030101010101" charset="-122"/>
                  </a:rPr>
                  <a:t>的使用</a:t>
                </a:r>
              </a:p>
            </p:txBody>
          </p:sp>
        </p:grpSp>
        <p:grpSp>
          <p:nvGrpSpPr>
            <p:cNvPr id="80" name="组合 79"/>
            <p:cNvGrpSpPr/>
            <p:nvPr/>
          </p:nvGrpSpPr>
          <p:grpSpPr>
            <a:xfrm>
              <a:off x="0" y="280000"/>
              <a:ext cx="519679" cy="1039355"/>
              <a:chOff x="0" y="280000"/>
              <a:chExt cx="519679" cy="1039355"/>
            </a:xfrm>
          </p:grpSpPr>
          <p:sp>
            <p:nvSpPr>
              <p:cNvPr id="81" name="任意多边形: 形状 80"/>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82" name="文本框 81"/>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3</a:t>
                </a:r>
                <a:endParaRPr lang="zh-CN" altLang="en-US" sz="3600" dirty="0">
                  <a:solidFill>
                    <a:schemeClr val="bg1"/>
                  </a:solidFill>
                </a:endParaRPr>
              </a:p>
            </p:txBody>
          </p:sp>
        </p:grpSp>
      </p:grpSp>
      <p:sp>
        <p:nvSpPr>
          <p:cNvPr id="85" name="矩形 84"/>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11684000" y="6324431"/>
            <a:ext cx="508000" cy="369332"/>
          </a:xfrm>
          <a:prstGeom prst="rect">
            <a:avLst/>
          </a:prstGeom>
          <a:noFill/>
        </p:spPr>
        <p:txBody>
          <a:bodyPr wrap="square" rtlCol="0">
            <a:spAutoFit/>
          </a:bodyPr>
          <a:lstStyle/>
          <a:p>
            <a:pPr algn="ctr"/>
            <a:r>
              <a:rPr lang="en-US" altLang="zh-CN" dirty="0"/>
              <a:t>8</a:t>
            </a:r>
            <a:endParaRPr lang="zh-CN" altLang="en-US" dirty="0"/>
          </a:p>
        </p:txBody>
      </p:sp>
      <p:sp>
        <p:nvSpPr>
          <p:cNvPr id="3" name="文本框 2"/>
          <p:cNvSpPr txBox="1"/>
          <p:nvPr/>
        </p:nvSpPr>
        <p:spPr>
          <a:xfrm>
            <a:off x="771525" y="1382395"/>
            <a:ext cx="10365740" cy="474345"/>
          </a:xfrm>
          <a:prstGeom prst="rect">
            <a:avLst/>
          </a:prstGeom>
          <a:noFill/>
        </p:spPr>
        <p:txBody>
          <a:bodyPr wrap="square" rtlCol="0">
            <a:noAutofit/>
          </a:bodyPr>
          <a:lstStyle/>
          <a:p>
            <a:r>
              <a:rPr lang="en-US" altLang="zh-CN"/>
              <a:t>3.2 COMSOL</a:t>
            </a:r>
            <a:r>
              <a:rPr lang="zh-CN" altLang="en-US"/>
              <a:t>仿真模型建立步骤</a:t>
            </a:r>
          </a:p>
        </p:txBody>
      </p:sp>
      <p:sp>
        <p:nvSpPr>
          <p:cNvPr id="4" name="文本框 3"/>
          <p:cNvSpPr txBox="1"/>
          <p:nvPr/>
        </p:nvSpPr>
        <p:spPr>
          <a:xfrm>
            <a:off x="771525" y="1915160"/>
            <a:ext cx="5394325" cy="3635375"/>
          </a:xfrm>
          <a:prstGeom prst="rect">
            <a:avLst/>
          </a:prstGeom>
          <a:noFill/>
        </p:spPr>
        <p:txBody>
          <a:bodyPr wrap="square" rtlCol="0">
            <a:noAutofit/>
          </a:bodyPr>
          <a:lstStyle/>
          <a:p>
            <a:r>
              <a:rPr lang="en-US" altLang="zh-CN"/>
              <a:t>c) </a:t>
            </a:r>
            <a:r>
              <a:rPr lang="zh-CN" altLang="en-US"/>
              <a:t>变量定义与后处理</a:t>
            </a:r>
            <a:endParaRPr lang="zh-CN" altLang="en-US">
              <a:sym typeface="+mn-ea"/>
            </a:endParaRPr>
          </a:p>
          <a:p>
            <a:endParaRPr lang="zh-CN" altLang="en-US">
              <a:sym typeface="+mn-ea"/>
            </a:endParaRPr>
          </a:p>
          <a:p>
            <a:r>
              <a:rPr lang="en-US" altLang="zh-CN"/>
              <a:t> </a:t>
            </a:r>
            <a:r>
              <a:rPr lang="zh-CN" altLang="en-US"/>
              <a:t>在一维绘图组中，我们通过绘制全局变量</a:t>
            </a:r>
            <a:r>
              <a:rPr lang="en-US" altLang="zh-CN"/>
              <a:t>alpha</a:t>
            </a:r>
            <a:r>
              <a:rPr lang="zh-CN" altLang="en-US"/>
              <a:t>随频率</a:t>
            </a:r>
            <a:r>
              <a:rPr lang="en-US" altLang="zh-CN"/>
              <a:t>freq</a:t>
            </a:r>
            <a:r>
              <a:rPr lang="zh-CN" altLang="en-US"/>
              <a:t>的变化，即可得到最终的吸声系数曲线。</a:t>
            </a:r>
          </a:p>
          <a:p>
            <a:endParaRPr lang="zh-CN" altLang="en-US"/>
          </a:p>
          <a:p>
            <a:r>
              <a:rPr lang="en-US" altLang="zh-CN"/>
              <a:t>d</a:t>
            </a:r>
            <a:r>
              <a:rPr lang="zh-CN" altLang="en-US"/>
              <a:t>）网格划分与求解</a:t>
            </a:r>
          </a:p>
          <a:p>
            <a:r>
              <a:rPr lang="zh-CN" altLang="en-US"/>
              <a:t>根据最大和最小频率，我们规定了网格的最大和最小单元大小</a:t>
            </a:r>
          </a:p>
          <a:p>
            <a:endParaRPr lang="zh-CN" altLang="en-US"/>
          </a:p>
          <a:p>
            <a:endParaRPr lang="zh-CN" altLang="en-US"/>
          </a:p>
          <a:p>
            <a:endParaRPr lang="zh-CN" altLang="en-US"/>
          </a:p>
          <a:p>
            <a:endParaRPr lang="zh-CN" altLang="en-US"/>
          </a:p>
          <a:p>
            <a:endParaRPr lang="zh-CN" altLang="en-US"/>
          </a:p>
        </p:txBody>
      </p:sp>
      <p:pic>
        <p:nvPicPr>
          <p:cNvPr id="16" name="图片 15"/>
          <p:cNvPicPr>
            <a:picLocks noChangeAspect="1"/>
          </p:cNvPicPr>
          <p:nvPr/>
        </p:nvPicPr>
        <p:blipFill>
          <a:blip r:embed="rId4"/>
          <a:stretch>
            <a:fillRect/>
          </a:stretch>
        </p:blipFill>
        <p:spPr>
          <a:xfrm>
            <a:off x="7540410" y="824138"/>
            <a:ext cx="2926081" cy="2461566"/>
          </a:xfrm>
          <a:prstGeom prst="rect">
            <a:avLst/>
          </a:prstGeom>
        </p:spPr>
      </p:pic>
      <p:sp>
        <p:nvSpPr>
          <p:cNvPr id="17" name="文本框 16"/>
          <p:cNvSpPr txBox="1"/>
          <p:nvPr/>
        </p:nvSpPr>
        <p:spPr>
          <a:xfrm>
            <a:off x="7692810" y="3347259"/>
            <a:ext cx="2926081" cy="521970"/>
          </a:xfrm>
          <a:prstGeom prst="rect">
            <a:avLst/>
          </a:prstGeom>
          <a:noFill/>
        </p:spPr>
        <p:txBody>
          <a:bodyPr wrap="square" rtlCol="0">
            <a:spAutoFit/>
          </a:bodyPr>
          <a:lstStyle/>
          <a:p>
            <a:r>
              <a:rPr lang="zh-CN" altLang="en-US" sz="1400" dirty="0">
                <a:solidFill>
                  <a:prstClr val="black"/>
                </a:solidFill>
                <a:latin typeface="等线" panose="02010600030101010101" charset="-122"/>
                <a:ea typeface="等线" panose="02010600030101010101" charset="-122"/>
              </a:rPr>
              <a:t>图</a:t>
            </a:r>
            <a:r>
              <a:rPr lang="en-US" altLang="zh-CN" sz="1400" dirty="0">
                <a:solidFill>
                  <a:prstClr val="black"/>
                </a:solidFill>
                <a:latin typeface="等线" panose="02010600030101010101" charset="-122"/>
                <a:ea typeface="等线" panose="02010600030101010101" charset="-122"/>
              </a:rPr>
              <a:t>3. </a:t>
            </a:r>
            <a:r>
              <a:rPr lang="zh-CN" altLang="en-US" sz="1400" dirty="0">
                <a:solidFill>
                  <a:prstClr val="black"/>
                </a:solidFill>
                <a:latin typeface="等线" panose="02010600030101010101" charset="-122"/>
                <a:ea typeface="等线" panose="02010600030101010101" charset="-122"/>
              </a:rPr>
              <a:t>仿真与实验数据吸声系数曲线对比</a:t>
            </a:r>
            <a:endParaRPr lang="zh-SG" altLang="en-US" sz="1400" dirty="0"/>
          </a:p>
        </p:txBody>
      </p:sp>
      <p:pic>
        <p:nvPicPr>
          <p:cNvPr id="7" name="图片 6"/>
          <p:cNvPicPr>
            <a:picLocks noChangeAspect="1"/>
          </p:cNvPicPr>
          <p:nvPr/>
        </p:nvPicPr>
        <p:blipFill>
          <a:blip r:embed="rId5"/>
          <a:stretch>
            <a:fillRect/>
          </a:stretch>
        </p:blipFill>
        <p:spPr>
          <a:xfrm>
            <a:off x="1334770" y="4289425"/>
            <a:ext cx="4267200" cy="1943100"/>
          </a:xfrm>
          <a:prstGeom prst="rect">
            <a:avLst/>
          </a:prstGeom>
        </p:spPr>
      </p:pic>
      <p:pic>
        <p:nvPicPr>
          <p:cNvPr id="12" name="图片 11"/>
          <p:cNvPicPr>
            <a:picLocks noChangeAspect="1"/>
          </p:cNvPicPr>
          <p:nvPr/>
        </p:nvPicPr>
        <p:blipFill>
          <a:blip r:embed="rId6"/>
          <a:stretch>
            <a:fillRect/>
          </a:stretch>
        </p:blipFill>
        <p:spPr>
          <a:xfrm>
            <a:off x="6565265" y="4495165"/>
            <a:ext cx="4572000" cy="1571625"/>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inVertical)">
                                      <p:cBhvr>
                                        <p:cTn id="7" dur="500"/>
                                        <p:tgtEl>
                                          <p:spTgt spid="8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barn(inVertical)">
                                      <p:cBhvr>
                                        <p:cTn id="10" dur="500"/>
                                        <p:tgtEl>
                                          <p:spTgt spid="86"/>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fade">
                                      <p:cBhvr>
                                        <p:cTn id="14" dur="1000"/>
                                        <p:tgtEl>
                                          <p:spTgt spid="77"/>
                                        </p:tgtEl>
                                      </p:cBhvr>
                                    </p:animEffect>
                                    <p:anim calcmode="lin" valueType="num">
                                      <p:cBhvr>
                                        <p:cTn id="15" dur="1000" fill="hold"/>
                                        <p:tgtEl>
                                          <p:spTgt spid="77"/>
                                        </p:tgtEl>
                                        <p:attrNameLst>
                                          <p:attrName>ppt_x</p:attrName>
                                        </p:attrNameLst>
                                      </p:cBhvr>
                                      <p:tavLst>
                                        <p:tav tm="0">
                                          <p:val>
                                            <p:strVal val="#ppt_x"/>
                                          </p:val>
                                        </p:tav>
                                        <p:tav tm="100000">
                                          <p:val>
                                            <p:strVal val="#ppt_x"/>
                                          </p:val>
                                        </p:tav>
                                      </p:tavLst>
                                    </p:anim>
                                    <p:anim calcmode="lin" valueType="num">
                                      <p:cBhvr>
                                        <p:cTn id="1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P spid="3" grpId="0"/>
      <p:bldP spid="3" grpId="1"/>
      <p:bldP spid="4" grpId="0"/>
      <p:bldP spid="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757" y="0"/>
            <a:ext cx="6096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2008239" y="2389239"/>
            <a:ext cx="2079522" cy="2079522"/>
            <a:chOff x="2008239" y="2389239"/>
            <a:chExt cx="2079522" cy="2079522"/>
          </a:xfrm>
        </p:grpSpPr>
        <p:grpSp>
          <p:nvGrpSpPr>
            <p:cNvPr id="42" name="组合 41"/>
            <p:cNvGrpSpPr/>
            <p:nvPr/>
          </p:nvGrpSpPr>
          <p:grpSpPr>
            <a:xfrm>
              <a:off x="2008239" y="2389239"/>
              <a:ext cx="2079522" cy="2079522"/>
              <a:chOff x="7772400" y="3775587"/>
              <a:chExt cx="2079522" cy="2079522"/>
            </a:xfrm>
            <a:solidFill>
              <a:schemeClr val="bg1"/>
            </a:solidFill>
          </p:grpSpPr>
          <p:sp>
            <p:nvSpPr>
              <p:cNvPr id="37" name="空心弧 36"/>
              <p:cNvSpPr/>
              <p:nvPr/>
            </p:nvSpPr>
            <p:spPr>
              <a:xfrm>
                <a:off x="7875639" y="3878826"/>
                <a:ext cx="1873045" cy="1873045"/>
              </a:xfrm>
              <a:prstGeom prst="blockArc">
                <a:avLst>
                  <a:gd name="adj1" fmla="val 2593583"/>
                  <a:gd name="adj2" fmla="val 838475"/>
                  <a:gd name="adj3" fmla="val 4553"/>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空心弧 39"/>
              <p:cNvSpPr/>
              <p:nvPr/>
            </p:nvSpPr>
            <p:spPr>
              <a:xfrm flipH="1">
                <a:off x="7812957" y="3816144"/>
                <a:ext cx="1998408" cy="1998408"/>
              </a:xfrm>
              <a:prstGeom prst="blockArc">
                <a:avLst>
                  <a:gd name="adj1" fmla="val 14449133"/>
                  <a:gd name="adj2" fmla="val 13621727"/>
                  <a:gd name="adj3" fmla="val 969"/>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空心弧 40"/>
              <p:cNvSpPr/>
              <p:nvPr/>
            </p:nvSpPr>
            <p:spPr>
              <a:xfrm flipV="1">
                <a:off x="7772400" y="3775587"/>
                <a:ext cx="2079522" cy="2079522"/>
              </a:xfrm>
              <a:prstGeom prst="blockArc">
                <a:avLst>
                  <a:gd name="adj1" fmla="val 2201999"/>
                  <a:gd name="adj2" fmla="val 1076694"/>
                  <a:gd name="adj3" fmla="val 433"/>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43" name="文本框 42"/>
            <p:cNvSpPr txBox="1"/>
            <p:nvPr/>
          </p:nvSpPr>
          <p:spPr>
            <a:xfrm>
              <a:off x="2394668" y="2700834"/>
              <a:ext cx="1441420" cy="1446550"/>
            </a:xfrm>
            <a:prstGeom prst="rect">
              <a:avLst/>
            </a:prstGeom>
            <a:noFill/>
          </p:spPr>
          <p:txBody>
            <a:bodyPr wrap="none" rtlCol="0">
              <a:spAutoFit/>
            </a:bodyPr>
            <a:lstStyle/>
            <a:p>
              <a:r>
                <a:rPr lang="en-US" altLang="zh-CN" sz="8800" b="1" dirty="0">
                  <a:solidFill>
                    <a:schemeClr val="bg1"/>
                  </a:solidFill>
                  <a:cs typeface="+mn-ea"/>
                  <a:sym typeface="+mn-lt"/>
                </a:rPr>
                <a:t>04</a:t>
              </a:r>
              <a:endParaRPr lang="zh-CN" altLang="en-US" sz="8800" b="1" dirty="0">
                <a:solidFill>
                  <a:schemeClr val="bg1"/>
                </a:solidFill>
                <a:cs typeface="+mn-ea"/>
                <a:sym typeface="+mn-lt"/>
              </a:endParaRPr>
            </a:p>
          </p:txBody>
        </p:sp>
      </p:grpSp>
      <p:grpSp>
        <p:nvGrpSpPr>
          <p:cNvPr id="49" name="组合 48"/>
          <p:cNvGrpSpPr/>
          <p:nvPr/>
        </p:nvGrpSpPr>
        <p:grpSpPr>
          <a:xfrm>
            <a:off x="6618518" y="1126210"/>
            <a:ext cx="4822371" cy="106113"/>
            <a:chOff x="6618518" y="1126210"/>
            <a:chExt cx="4822371" cy="106113"/>
          </a:xfrm>
        </p:grpSpPr>
        <p:cxnSp>
          <p:nvCxnSpPr>
            <p:cNvPr id="46" name="直接连接符 45"/>
            <p:cNvCxnSpPr/>
            <p:nvPr/>
          </p:nvCxnSpPr>
          <p:spPr>
            <a:xfrm flipV="1">
              <a:off x="8601825" y="1204048"/>
              <a:ext cx="2839064"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618518" y="1126210"/>
              <a:ext cx="4134465" cy="106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6618518" y="544757"/>
            <a:ext cx="902811" cy="523220"/>
          </a:xfrm>
          <a:prstGeom prst="rect">
            <a:avLst/>
          </a:prstGeom>
          <a:noFill/>
        </p:spPr>
        <p:txBody>
          <a:bodyPr wrap="none" rtlCol="0">
            <a:spAutoFit/>
          </a:bodyPr>
          <a:lstStyle/>
          <a:p>
            <a:r>
              <a:rPr lang="zh-CN" altLang="en-US" sz="2800" dirty="0">
                <a:cs typeface="+mn-ea"/>
                <a:sym typeface="+mn-lt"/>
              </a:rPr>
              <a:t>结论</a:t>
            </a:r>
          </a:p>
        </p:txBody>
      </p:sp>
      <p:grpSp>
        <p:nvGrpSpPr>
          <p:cNvPr id="219" name="组合 218"/>
          <p:cNvGrpSpPr/>
          <p:nvPr/>
        </p:nvGrpSpPr>
        <p:grpSpPr>
          <a:xfrm>
            <a:off x="6618518" y="1932446"/>
            <a:ext cx="588639" cy="587975"/>
            <a:chOff x="6621796" y="3514125"/>
            <a:chExt cx="588639" cy="587975"/>
          </a:xfrm>
        </p:grpSpPr>
        <p:sp>
          <p:nvSpPr>
            <p:cNvPr id="150"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216" name="组合 215"/>
            <p:cNvGrpSpPr/>
            <p:nvPr/>
          </p:nvGrpSpPr>
          <p:grpSpPr>
            <a:xfrm>
              <a:off x="6793011" y="3630591"/>
              <a:ext cx="245545" cy="355041"/>
              <a:chOff x="6793010" y="3634905"/>
              <a:chExt cx="245545" cy="355041"/>
            </a:xfrm>
            <a:solidFill>
              <a:schemeClr val="accent1">
                <a:lumMod val="75000"/>
              </a:schemeClr>
            </a:solidFill>
          </p:grpSpPr>
          <p:sp>
            <p:nvSpPr>
              <p:cNvPr id="177"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5"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221" name="矩形 220"/>
          <p:cNvSpPr/>
          <p:nvPr/>
        </p:nvSpPr>
        <p:spPr>
          <a:xfrm>
            <a:off x="7314047" y="3220543"/>
            <a:ext cx="3933073" cy="1077218"/>
          </a:xfrm>
          <a:prstGeom prst="rect">
            <a:avLst/>
          </a:prstGeom>
        </p:spPr>
        <p:txBody>
          <a:bodyPr wrap="square">
            <a:spAutoFit/>
          </a:bodyPr>
          <a:lstStyle/>
          <a:p>
            <a:pPr algn="just">
              <a:spcAft>
                <a:spcPts val="0"/>
              </a:spcAft>
            </a:pPr>
            <a:r>
              <a:rPr lang="zh-CN" altLang="en-US" sz="3200" kern="100" dirty="0">
                <a:cs typeface="+mn-ea"/>
              </a:rPr>
              <a:t>数值模型的构建与理论交叉验证</a:t>
            </a:r>
            <a:endParaRPr lang="zh-CN" altLang="zh-CN" sz="3200" kern="100" dirty="0">
              <a:cs typeface="+mn-ea"/>
              <a:sym typeface="+mn-lt"/>
            </a:endParaRPr>
          </a:p>
        </p:txBody>
      </p:sp>
      <p:grpSp>
        <p:nvGrpSpPr>
          <p:cNvPr id="54" name="组合 53"/>
          <p:cNvGrpSpPr/>
          <p:nvPr/>
        </p:nvGrpSpPr>
        <p:grpSpPr>
          <a:xfrm>
            <a:off x="6634491" y="3422942"/>
            <a:ext cx="588639" cy="587975"/>
            <a:chOff x="6621796" y="3514125"/>
            <a:chExt cx="588639" cy="587975"/>
          </a:xfrm>
        </p:grpSpPr>
        <p:sp>
          <p:nvSpPr>
            <p:cNvPr id="55"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58" name="组合 57"/>
            <p:cNvGrpSpPr/>
            <p:nvPr/>
          </p:nvGrpSpPr>
          <p:grpSpPr>
            <a:xfrm>
              <a:off x="6793011" y="3630591"/>
              <a:ext cx="245545" cy="355041"/>
              <a:chOff x="6793010" y="3634905"/>
              <a:chExt cx="245545" cy="355041"/>
            </a:xfrm>
            <a:solidFill>
              <a:schemeClr val="accent1">
                <a:lumMod val="75000"/>
              </a:schemeClr>
            </a:solidFill>
          </p:grpSpPr>
          <p:sp>
            <p:nvSpPr>
              <p:cNvPr id="59"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1"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32" name="矩形 31"/>
          <p:cNvSpPr/>
          <p:nvPr/>
        </p:nvSpPr>
        <p:spPr>
          <a:xfrm>
            <a:off x="7298074" y="1687824"/>
            <a:ext cx="3933073" cy="1077218"/>
          </a:xfrm>
          <a:prstGeom prst="rect">
            <a:avLst/>
          </a:prstGeom>
        </p:spPr>
        <p:txBody>
          <a:bodyPr wrap="square">
            <a:spAutoFit/>
          </a:bodyPr>
          <a:lstStyle/>
          <a:p>
            <a:pPr algn="just">
              <a:spcAft>
                <a:spcPts val="0"/>
              </a:spcAft>
            </a:pPr>
            <a:r>
              <a:rPr lang="zh-CN" altLang="en-US" sz="3200" kern="100" dirty="0">
                <a:cs typeface="+mn-ea"/>
              </a:rPr>
              <a:t>实验体系的搭建与基准数据的获取</a:t>
            </a:r>
            <a:endParaRPr lang="zh-CN" altLang="zh-CN" sz="3200" kern="100" dirty="0">
              <a:cs typeface="+mn-ea"/>
              <a:sym typeface="+mn-lt"/>
            </a:endParaRPr>
          </a:p>
        </p:txBody>
      </p:sp>
      <p:sp>
        <p:nvSpPr>
          <p:cNvPr id="33" name="文本框 32"/>
          <p:cNvSpPr txBox="1"/>
          <p:nvPr/>
        </p:nvSpPr>
        <p:spPr>
          <a:xfrm>
            <a:off x="11684000" y="6324431"/>
            <a:ext cx="508000" cy="369332"/>
          </a:xfrm>
          <a:prstGeom prst="rect">
            <a:avLst/>
          </a:prstGeom>
          <a:noFill/>
        </p:spPr>
        <p:txBody>
          <a:bodyPr wrap="square" rtlCol="0">
            <a:spAutoFit/>
          </a:bodyPr>
          <a:lstStyle/>
          <a:p>
            <a:pPr algn="ctr"/>
            <a:r>
              <a:rPr lang="en-US" altLang="zh-CN" dirty="0"/>
              <a:t>11</a:t>
            </a:r>
            <a:endParaRPr lang="zh-CN" altLang="en-US" dirty="0"/>
          </a:p>
        </p:txBody>
      </p:sp>
      <p:grpSp>
        <p:nvGrpSpPr>
          <p:cNvPr id="4" name="组合 3"/>
          <p:cNvGrpSpPr/>
          <p:nvPr/>
        </p:nvGrpSpPr>
        <p:grpSpPr>
          <a:xfrm>
            <a:off x="6650041" y="5026157"/>
            <a:ext cx="588639" cy="587975"/>
            <a:chOff x="6621796" y="3514125"/>
            <a:chExt cx="588639" cy="587975"/>
          </a:xfrm>
        </p:grpSpPr>
        <p:sp>
          <p:nvSpPr>
            <p:cNvPr id="5"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8" name="组合 7"/>
            <p:cNvGrpSpPr/>
            <p:nvPr/>
          </p:nvGrpSpPr>
          <p:grpSpPr>
            <a:xfrm>
              <a:off x="6793011" y="3630591"/>
              <a:ext cx="245545" cy="355041"/>
              <a:chOff x="6793010" y="3634905"/>
              <a:chExt cx="245545" cy="355041"/>
            </a:xfrm>
            <a:solidFill>
              <a:schemeClr val="accent1">
                <a:lumMod val="75000"/>
              </a:schemeClr>
            </a:solidFill>
          </p:grpSpPr>
          <p:sp>
            <p:nvSpPr>
              <p:cNvPr id="9"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11"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12" name="矩形 11"/>
          <p:cNvSpPr/>
          <p:nvPr/>
        </p:nvSpPr>
        <p:spPr>
          <a:xfrm>
            <a:off x="7314047" y="4781536"/>
            <a:ext cx="3933073" cy="1077218"/>
          </a:xfrm>
          <a:prstGeom prst="rect">
            <a:avLst/>
          </a:prstGeom>
        </p:spPr>
        <p:txBody>
          <a:bodyPr wrap="square">
            <a:spAutoFit/>
          </a:bodyPr>
          <a:lstStyle/>
          <a:p>
            <a:pPr algn="just">
              <a:spcAft>
                <a:spcPts val="0"/>
              </a:spcAft>
            </a:pPr>
            <a:r>
              <a:rPr lang="zh-CN" altLang="en-US" sz="3200" kern="100" dirty="0">
                <a:cs typeface="+mn-ea"/>
              </a:rPr>
              <a:t>仿真模型与实验的最终确证</a:t>
            </a:r>
            <a:endParaRPr lang="zh-CN" altLang="zh-CN" sz="3200" kern="1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anim calcmode="lin" valueType="num">
                                      <p:cBhvr>
                                        <p:cTn id="14" dur="500" fill="hold"/>
                                        <p:tgtEl>
                                          <p:spTgt spid="50"/>
                                        </p:tgtEl>
                                        <p:attrNameLst>
                                          <p:attrName>ppt_x</p:attrName>
                                        </p:attrNameLst>
                                      </p:cBhvr>
                                      <p:tavLst>
                                        <p:tav tm="0">
                                          <p:val>
                                            <p:strVal val="#ppt_x"/>
                                          </p:val>
                                        </p:tav>
                                        <p:tav tm="100000">
                                          <p:val>
                                            <p:strVal val="#ppt_x"/>
                                          </p:val>
                                        </p:tav>
                                      </p:tavLst>
                                    </p:anim>
                                    <p:anim calcmode="lin" valueType="num">
                                      <p:cBhvr>
                                        <p:cTn id="15" dur="500" fill="hold"/>
                                        <p:tgtEl>
                                          <p:spTgt spid="50"/>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anim calcmode="lin" valueType="num">
                                      <p:cBhvr>
                                        <p:cTn id="19" dur="500" fill="hold"/>
                                        <p:tgtEl>
                                          <p:spTgt spid="49"/>
                                        </p:tgtEl>
                                        <p:attrNameLst>
                                          <p:attrName>ppt_x</p:attrName>
                                        </p:attrNameLst>
                                      </p:cBhvr>
                                      <p:tavLst>
                                        <p:tav tm="0">
                                          <p:val>
                                            <p:strVal val="#ppt_x"/>
                                          </p:val>
                                        </p:tav>
                                        <p:tav tm="100000">
                                          <p:val>
                                            <p:strVal val="#ppt_x"/>
                                          </p:val>
                                        </p:tav>
                                      </p:tavLst>
                                    </p:anim>
                                    <p:anim calcmode="lin" valueType="num">
                                      <p:cBhvr>
                                        <p:cTn id="20" dur="500" fill="hold"/>
                                        <p:tgtEl>
                                          <p:spTgt spid="49"/>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500"/>
                                        <p:tgtEl>
                                          <p:spTgt spid="219"/>
                                        </p:tgtEl>
                                      </p:cBhvr>
                                    </p:animEffect>
                                    <p:anim calcmode="lin" valueType="num">
                                      <p:cBhvr>
                                        <p:cTn id="24" dur="500" fill="hold"/>
                                        <p:tgtEl>
                                          <p:spTgt spid="219"/>
                                        </p:tgtEl>
                                        <p:attrNameLst>
                                          <p:attrName>ppt_x</p:attrName>
                                        </p:attrNameLst>
                                      </p:cBhvr>
                                      <p:tavLst>
                                        <p:tav tm="0">
                                          <p:val>
                                            <p:strVal val="#ppt_x"/>
                                          </p:val>
                                        </p:tav>
                                        <p:tav tm="100000">
                                          <p:val>
                                            <p:strVal val="#ppt_x"/>
                                          </p:val>
                                        </p:tav>
                                      </p:tavLst>
                                    </p:anim>
                                    <p:anim calcmode="lin" valueType="num">
                                      <p:cBhvr>
                                        <p:cTn id="25" dur="500" fill="hold"/>
                                        <p:tgtEl>
                                          <p:spTgt spid="219"/>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anim calcmode="lin" valueType="num">
                                      <p:cBhvr>
                                        <p:cTn id="29" dur="500" fill="hold"/>
                                        <p:tgtEl>
                                          <p:spTgt spid="54"/>
                                        </p:tgtEl>
                                        <p:attrNameLst>
                                          <p:attrName>ppt_x</p:attrName>
                                        </p:attrNameLst>
                                      </p:cBhvr>
                                      <p:tavLst>
                                        <p:tav tm="0">
                                          <p:val>
                                            <p:strVal val="#ppt_x"/>
                                          </p:val>
                                        </p:tav>
                                        <p:tav tm="100000">
                                          <p:val>
                                            <p:strVal val="#ppt_x"/>
                                          </p:val>
                                        </p:tav>
                                      </p:tavLst>
                                    </p:anim>
                                    <p:anim calcmode="lin" valueType="num">
                                      <p:cBhvr>
                                        <p:cTn id="30" dur="500" fill="hold"/>
                                        <p:tgtEl>
                                          <p:spTgt spid="54"/>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21"/>
                                        </p:tgtEl>
                                        <p:attrNameLst>
                                          <p:attrName>style.visibility</p:attrName>
                                        </p:attrNameLst>
                                      </p:cBhvr>
                                      <p:to>
                                        <p:strVal val="visible"/>
                                      </p:to>
                                    </p:set>
                                    <p:animEffect transition="in" filter="fade">
                                      <p:cBhvr>
                                        <p:cTn id="33" dur="500"/>
                                        <p:tgtEl>
                                          <p:spTgt spid="221"/>
                                        </p:tgtEl>
                                      </p:cBhvr>
                                    </p:animEffect>
                                    <p:anim calcmode="lin" valueType="num">
                                      <p:cBhvr>
                                        <p:cTn id="34" dur="500" fill="hold"/>
                                        <p:tgtEl>
                                          <p:spTgt spid="221"/>
                                        </p:tgtEl>
                                        <p:attrNameLst>
                                          <p:attrName>ppt_x</p:attrName>
                                        </p:attrNameLst>
                                      </p:cBhvr>
                                      <p:tavLst>
                                        <p:tav tm="0">
                                          <p:val>
                                            <p:strVal val="#ppt_x"/>
                                          </p:val>
                                        </p:tav>
                                        <p:tav tm="100000">
                                          <p:val>
                                            <p:strVal val="#ppt_x"/>
                                          </p:val>
                                        </p:tav>
                                      </p:tavLst>
                                    </p:anim>
                                    <p:anim calcmode="lin" valueType="num">
                                      <p:cBhvr>
                                        <p:cTn id="35" dur="500" fill="hold"/>
                                        <p:tgtEl>
                                          <p:spTgt spid="221"/>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anim calcmode="lin" valueType="num">
                                      <p:cBhvr>
                                        <p:cTn id="49" dur="500" fill="hold"/>
                                        <p:tgtEl>
                                          <p:spTgt spid="12"/>
                                        </p:tgtEl>
                                        <p:attrNameLst>
                                          <p:attrName>ppt_x</p:attrName>
                                        </p:attrNameLst>
                                      </p:cBhvr>
                                      <p:tavLst>
                                        <p:tav tm="0">
                                          <p:val>
                                            <p:strVal val="#ppt_x"/>
                                          </p:val>
                                        </p:tav>
                                        <p:tav tm="100000">
                                          <p:val>
                                            <p:strVal val="#ppt_x"/>
                                          </p:val>
                                        </p:tav>
                                      </p:tavLst>
                                    </p:anim>
                                    <p:anim calcmode="lin" valueType="num">
                                      <p:cBhvr>
                                        <p:cTn id="50"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1" grpId="0"/>
      <p:bldP spid="32"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602280" y="1373963"/>
            <a:ext cx="4426920" cy="622543"/>
          </a:xfrm>
          <a:prstGeom prst="rect">
            <a:avLst/>
          </a:prstGeom>
          <a:noFill/>
        </p:spPr>
        <p:txBody>
          <a:bodyPr wrap="square" rtlCol="0">
            <a:spAutoFit/>
          </a:bodyPr>
          <a:lstStyle/>
          <a:p>
            <a:pPr>
              <a:lnSpc>
                <a:spcPct val="200000"/>
              </a:lnSpc>
            </a:pPr>
            <a:r>
              <a:rPr lang="en-US" altLang="zh-CN" sz="2000" b="1" dirty="0">
                <a:solidFill>
                  <a:prstClr val="black"/>
                </a:solidFill>
                <a:latin typeface="等线" panose="02010600030101010101" charset="-122"/>
                <a:ea typeface="等线" panose="02010600030101010101" charset="-122"/>
              </a:rPr>
              <a:t>4.1 </a:t>
            </a:r>
            <a:r>
              <a:rPr lang="zh-CN" altLang="en-US" sz="2000" b="1" dirty="0">
                <a:solidFill>
                  <a:prstClr val="black"/>
                </a:solidFill>
                <a:latin typeface="等线" panose="02010600030101010101" charset="-122"/>
                <a:ea typeface="等线" panose="02010600030101010101" charset="-122"/>
              </a:rPr>
              <a:t>实验体系的搭建与基准数据的获取</a:t>
            </a:r>
            <a:endParaRPr lang="en-US" altLang="zh-CN" sz="2000" b="1" dirty="0">
              <a:solidFill>
                <a:prstClr val="black"/>
              </a:solidFill>
              <a:latin typeface="等线" panose="02010600030101010101" charset="-122"/>
              <a:ea typeface="等线" panose="02010600030101010101" charset="-122"/>
            </a:endParaRPr>
          </a:p>
        </p:txBody>
      </p:sp>
      <p:sp>
        <p:nvSpPr>
          <p:cNvPr id="31" name="文本框 30"/>
          <p:cNvSpPr txBox="1"/>
          <p:nvPr/>
        </p:nvSpPr>
        <p:spPr>
          <a:xfrm>
            <a:off x="1152794" y="2313599"/>
            <a:ext cx="3565489" cy="3378810"/>
          </a:xfrm>
          <a:prstGeom prst="rect">
            <a:avLst/>
          </a:prstGeom>
          <a:noFill/>
        </p:spPr>
        <p:txBody>
          <a:bodyPr wrap="square" rtlCol="0">
            <a:spAutoFit/>
          </a:bodyPr>
          <a:lstStyle/>
          <a:p>
            <a:pPr algn="just">
              <a:lnSpc>
                <a:spcPct val="150000"/>
              </a:lnSpc>
            </a:pPr>
            <a:r>
              <a:rPr lang="en-US" altLang="zh-CN" sz="1600" dirty="0">
                <a:solidFill>
                  <a:prstClr val="black"/>
                </a:solidFill>
                <a:latin typeface="等线" panose="02010600030101010101" charset="-122"/>
                <a:ea typeface="等线" panose="02010600030101010101" charset="-122"/>
              </a:rPr>
              <a:t>       </a:t>
            </a:r>
            <a:r>
              <a:rPr lang="zh-CN" altLang="en-US" sz="1600" dirty="0">
                <a:solidFill>
                  <a:prstClr val="black"/>
                </a:solidFill>
                <a:latin typeface="等线" panose="02010600030101010101" charset="-122"/>
                <a:ea typeface="等线" panose="02010600030101010101" charset="-122"/>
              </a:rPr>
              <a:t>搭建了一套能够精确控制安装边界条件的阻抗管声学测试系统。通过对多种工况（无环</a:t>
            </a:r>
            <a:r>
              <a:rPr lang="en-US" altLang="zh-CN" sz="1600" dirty="0">
                <a:solidFill>
                  <a:prstClr val="black"/>
                </a:solidFill>
                <a:latin typeface="等线" panose="02010600030101010101" charset="-122"/>
                <a:ea typeface="等线" panose="02010600030101010101" charset="-122"/>
              </a:rPr>
              <a:t>/</a:t>
            </a:r>
            <a:r>
              <a:rPr lang="zh-CN" altLang="en-US" sz="1600" dirty="0">
                <a:solidFill>
                  <a:prstClr val="black"/>
                </a:solidFill>
                <a:latin typeface="等线" panose="02010600030101010101" charset="-122"/>
                <a:ea typeface="等线" panose="02010600030101010101" charset="-122"/>
              </a:rPr>
              <a:t>单环</a:t>
            </a:r>
            <a:r>
              <a:rPr lang="en-US" altLang="zh-CN" sz="1600" dirty="0">
                <a:solidFill>
                  <a:prstClr val="black"/>
                </a:solidFill>
                <a:latin typeface="等线" panose="02010600030101010101" charset="-122"/>
                <a:ea typeface="等线" panose="02010600030101010101" charset="-122"/>
              </a:rPr>
              <a:t>/</a:t>
            </a:r>
            <a:r>
              <a:rPr lang="zh-CN" altLang="en-US" sz="1600" dirty="0">
                <a:solidFill>
                  <a:prstClr val="black"/>
                </a:solidFill>
                <a:latin typeface="等线" panose="02010600030101010101" charset="-122"/>
                <a:ea typeface="等线" panose="02010600030101010101" charset="-122"/>
              </a:rPr>
              <a:t>双环）的系统性测试，获取了一系列高质量的、能够清晰反映边界效应影响的原始实验数据。</a:t>
            </a:r>
            <a:endParaRPr lang="en-US" altLang="zh-CN" sz="1600" dirty="0">
              <a:solidFill>
                <a:prstClr val="black"/>
              </a:solidFill>
              <a:latin typeface="等线" panose="02010600030101010101" charset="-122"/>
              <a:ea typeface="等线" panose="02010600030101010101" charset="-122"/>
            </a:endParaRPr>
          </a:p>
          <a:p>
            <a:pPr algn="just">
              <a:lnSpc>
                <a:spcPct val="150000"/>
              </a:lnSpc>
            </a:pPr>
            <a:r>
              <a:rPr lang="en-US" altLang="zh-CN" sz="1600" dirty="0">
                <a:solidFill>
                  <a:prstClr val="black"/>
                </a:solidFill>
                <a:latin typeface="等线" panose="02010600030101010101" charset="-122"/>
                <a:ea typeface="等线" panose="02010600030101010101" charset="-122"/>
              </a:rPr>
              <a:t>        </a:t>
            </a:r>
            <a:r>
              <a:rPr lang="zh-CN" altLang="en-US" sz="1600" dirty="0">
                <a:solidFill>
                  <a:prstClr val="black"/>
                </a:solidFill>
                <a:latin typeface="等线" panose="02010600030101010101" charset="-122"/>
                <a:ea typeface="等线" panose="02010600030101010101" charset="-122"/>
              </a:rPr>
              <a:t>特别地，将密封性最佳的“双环有背腔”工况，确立为能够代表材料本征属性的高精度“基准”实验数据。</a:t>
            </a:r>
            <a:endParaRPr lang="en-US" altLang="zh-CN" sz="1600" dirty="0">
              <a:solidFill>
                <a:prstClr val="black"/>
              </a:solidFill>
              <a:latin typeface="等线" panose="02010600030101010101" charset="-122"/>
              <a:ea typeface="等线" panose="02010600030101010101" charset="-122"/>
            </a:endParaRPr>
          </a:p>
        </p:txBody>
      </p:sp>
      <p:grpSp>
        <p:nvGrpSpPr>
          <p:cNvPr id="2" name="组合 1"/>
          <p:cNvGrpSpPr/>
          <p:nvPr/>
        </p:nvGrpSpPr>
        <p:grpSpPr>
          <a:xfrm>
            <a:off x="0" y="280000"/>
            <a:ext cx="11938000" cy="1039355"/>
            <a:chOff x="0" y="280000"/>
            <a:chExt cx="11938000" cy="1039355"/>
          </a:xfrm>
        </p:grpSpPr>
        <p:cxnSp>
          <p:nvCxnSpPr>
            <p:cNvPr id="3" name="直接连接符 2"/>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73400" y="544873"/>
              <a:ext cx="3506680" cy="523426"/>
              <a:chOff x="673400" y="544873"/>
              <a:chExt cx="3506680" cy="523426"/>
            </a:xfrm>
          </p:grpSpPr>
          <p:sp>
            <p:nvSpPr>
              <p:cNvPr id="8" name="矩形: 圆角 7"/>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9" name="文本框 8"/>
              <p:cNvSpPr txBox="1"/>
              <p:nvPr/>
            </p:nvSpPr>
            <p:spPr>
              <a:xfrm>
                <a:off x="1152794" y="621920"/>
                <a:ext cx="2547891" cy="368300"/>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结论</a:t>
                </a:r>
              </a:p>
            </p:txBody>
          </p:sp>
        </p:grpSp>
        <p:grpSp>
          <p:nvGrpSpPr>
            <p:cNvPr id="5" name="组合 4"/>
            <p:cNvGrpSpPr/>
            <p:nvPr/>
          </p:nvGrpSpPr>
          <p:grpSpPr>
            <a:xfrm>
              <a:off x="0" y="280000"/>
              <a:ext cx="519679" cy="1039355"/>
              <a:chOff x="0" y="280000"/>
              <a:chExt cx="519679" cy="1039355"/>
            </a:xfrm>
          </p:grpSpPr>
          <p:sp>
            <p:nvSpPr>
              <p:cNvPr id="6" name="任意多边形: 形状 5"/>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文本框 6"/>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4</a:t>
                </a:r>
                <a:endParaRPr lang="zh-CN" altLang="en-US" sz="3600" dirty="0">
                  <a:solidFill>
                    <a:schemeClr val="bg1"/>
                  </a:solidFill>
                </a:endParaRPr>
              </a:p>
            </p:txBody>
          </p:sp>
        </p:grpSp>
      </p:grpSp>
      <p:sp>
        <p:nvSpPr>
          <p:cNvPr id="33" name="文本框 32"/>
          <p:cNvSpPr txBox="1"/>
          <p:nvPr/>
        </p:nvSpPr>
        <p:spPr>
          <a:xfrm>
            <a:off x="11684000" y="6324431"/>
            <a:ext cx="508000" cy="369332"/>
          </a:xfrm>
          <a:prstGeom prst="rect">
            <a:avLst/>
          </a:prstGeom>
          <a:noFill/>
        </p:spPr>
        <p:txBody>
          <a:bodyPr wrap="square" rtlCol="0">
            <a:spAutoFit/>
          </a:bodyPr>
          <a:lstStyle/>
          <a:p>
            <a:pPr algn="ctr"/>
            <a:r>
              <a:rPr lang="en-US" altLang="zh-CN" dirty="0"/>
              <a:t>16</a:t>
            </a:r>
            <a:endParaRPr lang="zh-CN" altLang="en-US" dirty="0"/>
          </a:p>
        </p:txBody>
      </p:sp>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729" y="2615817"/>
            <a:ext cx="5733381" cy="1627577"/>
          </a:xfrm>
          <a:prstGeom prst="rect">
            <a:avLst/>
          </a:prstGeom>
        </p:spPr>
      </p:pic>
      <p:sp>
        <p:nvSpPr>
          <p:cNvPr id="29" name="文本框 28"/>
          <p:cNvSpPr txBox="1"/>
          <p:nvPr/>
        </p:nvSpPr>
        <p:spPr>
          <a:xfrm>
            <a:off x="7622331" y="4467549"/>
            <a:ext cx="1616998" cy="307777"/>
          </a:xfrm>
          <a:prstGeom prst="rect">
            <a:avLst/>
          </a:prstGeom>
          <a:noFill/>
        </p:spPr>
        <p:txBody>
          <a:bodyPr wrap="square" rtlCol="0">
            <a:spAutoFit/>
          </a:bodyPr>
          <a:lstStyle/>
          <a:p>
            <a:r>
              <a:rPr lang="zh-CN" altLang="en-US" sz="1400" dirty="0"/>
              <a:t>阻抗管测试示意图</a:t>
            </a:r>
            <a:endParaRPr lang="zh-SG" altLang="en-US" sz="1400" dirty="0"/>
          </a:p>
        </p:txBody>
      </p:sp>
      <p:sp>
        <p:nvSpPr>
          <p:cNvPr id="12" name="圆: 空心 517">
            <a:extLst>
              <a:ext uri="{FF2B5EF4-FFF2-40B4-BE49-F238E27FC236}">
                <a16:creationId xmlns:a16="http://schemas.microsoft.com/office/drawing/2014/main" id="{4CA3F645-D722-18B0-12ED-1DE05D386BE7}"/>
              </a:ext>
            </a:extLst>
          </p:cNvPr>
          <p:cNvSpPr>
            <a:spLocks noChangeAspect="1"/>
          </p:cNvSpPr>
          <p:nvPr/>
        </p:nvSpPr>
        <p:spPr>
          <a:xfrm>
            <a:off x="6241312" y="2880180"/>
            <a:ext cx="478466" cy="1475292"/>
          </a:xfrm>
          <a:prstGeom prst="donut">
            <a:avLst>
              <a:gd name="adj" fmla="val 15000"/>
            </a:avLst>
          </a:prstGeom>
          <a:solidFill>
            <a:schemeClr val="tx2">
              <a:alpha val="30000"/>
            </a:schemeClr>
          </a:solidFill>
          <a:ln w="6055" cap="flat">
            <a:solidFill>
              <a:schemeClr val="tx2">
                <a:lumMod val="40000"/>
                <a:lumOff val="60000"/>
              </a:schemeClr>
            </a:solidFill>
            <a:prstDash val="solid"/>
            <a:miter/>
          </a:ln>
        </p:spPr>
        <p:txBody>
          <a:bodyPr lIns="108000" tIns="108000" rIns="108000" bIns="108000" rtlCol="0" anchor="ct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circle(in)">
                                      <p:cBhvr>
                                        <p:cTn id="28"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673400" y="1252965"/>
            <a:ext cx="4325320" cy="622543"/>
          </a:xfrm>
          <a:prstGeom prst="rect">
            <a:avLst/>
          </a:prstGeom>
          <a:noFill/>
        </p:spPr>
        <p:txBody>
          <a:bodyPr wrap="square" rtlCol="0">
            <a:spAutoFit/>
          </a:bodyPr>
          <a:lstStyle/>
          <a:p>
            <a:pPr>
              <a:lnSpc>
                <a:spcPct val="200000"/>
              </a:lnSpc>
            </a:pPr>
            <a:r>
              <a:rPr lang="en-US" altLang="zh-CN" sz="2000" b="1" dirty="0">
                <a:solidFill>
                  <a:prstClr val="black"/>
                </a:solidFill>
                <a:latin typeface="等线" panose="02010600030101010101" charset="-122"/>
                <a:ea typeface="等线" panose="02010600030101010101" charset="-122"/>
              </a:rPr>
              <a:t>4.2 </a:t>
            </a:r>
            <a:r>
              <a:rPr lang="zh-CN" altLang="en-US" sz="2000" b="1" dirty="0">
                <a:solidFill>
                  <a:prstClr val="black"/>
                </a:solidFill>
                <a:latin typeface="等线" panose="02010600030101010101" charset="-122"/>
                <a:ea typeface="等线" panose="02010600030101010101" charset="-122"/>
              </a:rPr>
              <a:t>数值模型的构建与理论交叉验证</a:t>
            </a:r>
            <a:endParaRPr lang="en-US" altLang="zh-CN" sz="2000" b="1" dirty="0">
              <a:solidFill>
                <a:prstClr val="black"/>
              </a:solidFill>
              <a:latin typeface="等线" panose="02010600030101010101" charset="-122"/>
              <a:ea typeface="等线" panose="02010600030101010101" charset="-122"/>
            </a:endParaRPr>
          </a:p>
        </p:txBody>
      </p:sp>
      <p:sp>
        <p:nvSpPr>
          <p:cNvPr id="31" name="文本框 30"/>
          <p:cNvSpPr txBox="1"/>
          <p:nvPr/>
        </p:nvSpPr>
        <p:spPr>
          <a:xfrm>
            <a:off x="864512" y="2313599"/>
            <a:ext cx="3853771" cy="2270814"/>
          </a:xfrm>
          <a:prstGeom prst="rect">
            <a:avLst/>
          </a:prstGeom>
          <a:noFill/>
        </p:spPr>
        <p:txBody>
          <a:bodyPr wrap="square" rtlCol="0">
            <a:spAutoFit/>
          </a:bodyPr>
          <a:lstStyle/>
          <a:p>
            <a:pPr algn="just">
              <a:lnSpc>
                <a:spcPct val="150000"/>
              </a:lnSpc>
            </a:pPr>
            <a:r>
              <a:rPr lang="zh-CN" altLang="en-US" sz="1600" dirty="0">
                <a:solidFill>
                  <a:prstClr val="black"/>
                </a:solidFill>
                <a:latin typeface="等线" panose="02010600030101010101" charset="-122"/>
                <a:ea typeface="等线" panose="02010600030101010101" charset="-122"/>
              </a:rPr>
              <a:t>       在</a:t>
            </a:r>
            <a:r>
              <a:rPr lang="en-US" altLang="zh-CN" sz="1600" dirty="0">
                <a:solidFill>
                  <a:prstClr val="black"/>
                </a:solidFill>
                <a:latin typeface="等线" panose="02010600030101010101" charset="-122"/>
                <a:ea typeface="等线" panose="02010600030101010101" charset="-122"/>
              </a:rPr>
              <a:t>COMSOL </a:t>
            </a:r>
            <a:r>
              <a:rPr lang="zh-CN" altLang="en-US" sz="1600" dirty="0">
                <a:solidFill>
                  <a:prstClr val="black"/>
                </a:solidFill>
                <a:latin typeface="等线" panose="02010600030101010101" charset="-122"/>
                <a:ea typeface="等线" panose="02010600030101010101" charset="-122"/>
              </a:rPr>
              <a:t>中，构建了一个能够耦合声波传播与多孔骨架振动的“多孔弹性波”有限元模型。</a:t>
            </a:r>
            <a:endParaRPr lang="en-US" altLang="zh-CN" sz="1600" dirty="0">
              <a:solidFill>
                <a:prstClr val="black"/>
              </a:solidFill>
              <a:latin typeface="等线" panose="02010600030101010101" charset="-122"/>
              <a:ea typeface="等线" panose="02010600030101010101" charset="-122"/>
            </a:endParaRPr>
          </a:p>
          <a:p>
            <a:pPr algn="just">
              <a:lnSpc>
                <a:spcPct val="150000"/>
              </a:lnSpc>
            </a:pPr>
            <a:r>
              <a:rPr lang="zh-CN" altLang="en-US" sz="1600" dirty="0">
                <a:solidFill>
                  <a:prstClr val="black"/>
                </a:solidFill>
                <a:latin typeface="等线" panose="02010600030101010101" charset="-122"/>
                <a:ea typeface="等线" panose="02010600030101010101" charset="-122"/>
              </a:rPr>
              <a:t>        将其计算结果与公开发表的文献及理论模型进行了系统性的交叉验证。结果表明，所构建的模型在数值上是收敛的。</a:t>
            </a:r>
          </a:p>
        </p:txBody>
      </p:sp>
      <p:grpSp>
        <p:nvGrpSpPr>
          <p:cNvPr id="2" name="组合 1"/>
          <p:cNvGrpSpPr/>
          <p:nvPr/>
        </p:nvGrpSpPr>
        <p:grpSpPr>
          <a:xfrm>
            <a:off x="0" y="280000"/>
            <a:ext cx="11938000" cy="1039355"/>
            <a:chOff x="0" y="280000"/>
            <a:chExt cx="11938000" cy="1039355"/>
          </a:xfrm>
        </p:grpSpPr>
        <p:cxnSp>
          <p:nvCxnSpPr>
            <p:cNvPr id="3" name="直接连接符 2"/>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73400" y="544873"/>
              <a:ext cx="3506680" cy="523426"/>
              <a:chOff x="673400" y="544873"/>
              <a:chExt cx="3506680" cy="523426"/>
            </a:xfrm>
          </p:grpSpPr>
          <p:sp>
            <p:nvSpPr>
              <p:cNvPr id="8" name="矩形: 圆角 7"/>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9" name="文本框 8"/>
              <p:cNvSpPr txBox="1"/>
              <p:nvPr/>
            </p:nvSpPr>
            <p:spPr>
              <a:xfrm>
                <a:off x="1152794" y="621920"/>
                <a:ext cx="2547891" cy="368300"/>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结论</a:t>
                </a:r>
              </a:p>
            </p:txBody>
          </p:sp>
        </p:grpSp>
        <p:grpSp>
          <p:nvGrpSpPr>
            <p:cNvPr id="5" name="组合 4"/>
            <p:cNvGrpSpPr/>
            <p:nvPr/>
          </p:nvGrpSpPr>
          <p:grpSpPr>
            <a:xfrm>
              <a:off x="0" y="280000"/>
              <a:ext cx="519679" cy="1039355"/>
              <a:chOff x="0" y="280000"/>
              <a:chExt cx="519679" cy="1039355"/>
            </a:xfrm>
          </p:grpSpPr>
          <p:sp>
            <p:nvSpPr>
              <p:cNvPr id="6" name="任意多边形: 形状 5"/>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文本框 6"/>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4</a:t>
                </a:r>
                <a:endParaRPr lang="zh-CN" altLang="en-US" sz="3600" dirty="0">
                  <a:solidFill>
                    <a:schemeClr val="bg1"/>
                  </a:solidFill>
                </a:endParaRPr>
              </a:p>
            </p:txBody>
          </p:sp>
        </p:grpSp>
      </p:grpSp>
      <p:sp>
        <p:nvSpPr>
          <p:cNvPr id="33" name="文本框 32"/>
          <p:cNvSpPr txBox="1"/>
          <p:nvPr/>
        </p:nvSpPr>
        <p:spPr>
          <a:xfrm>
            <a:off x="11684000" y="6324431"/>
            <a:ext cx="508000" cy="369332"/>
          </a:xfrm>
          <a:prstGeom prst="rect">
            <a:avLst/>
          </a:prstGeom>
          <a:noFill/>
        </p:spPr>
        <p:txBody>
          <a:bodyPr wrap="square" rtlCol="0">
            <a:spAutoFit/>
          </a:bodyPr>
          <a:lstStyle/>
          <a:p>
            <a:pPr algn="ctr"/>
            <a:r>
              <a:rPr lang="en-US" altLang="zh-CN" dirty="0"/>
              <a:t>16</a:t>
            </a:r>
            <a:endParaRPr lang="zh-CN" altLang="en-US" dirty="0"/>
          </a:p>
        </p:txBody>
      </p:sp>
      <p:pic>
        <p:nvPicPr>
          <p:cNvPr id="16" name="图片 15"/>
          <p:cNvPicPr>
            <a:picLocks noChangeAspect="1"/>
          </p:cNvPicPr>
          <p:nvPr/>
        </p:nvPicPr>
        <p:blipFill>
          <a:blip r:embed="rId3"/>
          <a:stretch>
            <a:fillRect/>
          </a:stretch>
        </p:blipFill>
        <p:spPr>
          <a:xfrm>
            <a:off x="4909395" y="2162889"/>
            <a:ext cx="3627004" cy="2675659"/>
          </a:xfrm>
          <a:prstGeom prst="rect">
            <a:avLst/>
          </a:prstGeom>
        </p:spPr>
      </p:pic>
      <p:pic>
        <p:nvPicPr>
          <p:cNvPr id="17" name="图片 16"/>
          <p:cNvPicPr>
            <a:picLocks noChangeAspect="1"/>
          </p:cNvPicPr>
          <p:nvPr/>
        </p:nvPicPr>
        <p:blipFill>
          <a:blip r:embed="rId4"/>
          <a:stretch>
            <a:fillRect/>
          </a:stretch>
        </p:blipFill>
        <p:spPr>
          <a:xfrm>
            <a:off x="8512381" y="2244157"/>
            <a:ext cx="3275334" cy="2350594"/>
          </a:xfrm>
          <a:prstGeom prst="rect">
            <a:avLst/>
          </a:prstGeom>
        </p:spPr>
      </p:pic>
      <p:sp>
        <p:nvSpPr>
          <p:cNvPr id="18" name="文本框 17"/>
          <p:cNvSpPr txBox="1"/>
          <p:nvPr/>
        </p:nvSpPr>
        <p:spPr>
          <a:xfrm>
            <a:off x="6311475" y="4803788"/>
            <a:ext cx="1341120" cy="307777"/>
          </a:xfrm>
          <a:prstGeom prst="rect">
            <a:avLst/>
          </a:prstGeom>
          <a:noFill/>
        </p:spPr>
        <p:txBody>
          <a:bodyPr wrap="square" rtlCol="0">
            <a:spAutoFit/>
          </a:bodyPr>
          <a:lstStyle/>
          <a:p>
            <a:r>
              <a:rPr lang="zh-CN" altLang="en-US" sz="1400" dirty="0"/>
              <a:t>文献</a:t>
            </a:r>
            <a:r>
              <a:rPr lang="en-US" altLang="zh-CN" sz="1400" dirty="0"/>
              <a:t>-</a:t>
            </a:r>
            <a:r>
              <a:rPr lang="zh-CN" altLang="en-US" sz="1400" dirty="0"/>
              <a:t>吸声系数</a:t>
            </a:r>
            <a:endParaRPr lang="zh-SG" altLang="en-US" sz="1400" dirty="0"/>
          </a:p>
        </p:txBody>
      </p:sp>
      <p:sp>
        <p:nvSpPr>
          <p:cNvPr id="19" name="文本框 18"/>
          <p:cNvSpPr txBox="1"/>
          <p:nvPr/>
        </p:nvSpPr>
        <p:spPr>
          <a:xfrm>
            <a:off x="9643955" y="4779417"/>
            <a:ext cx="1341120" cy="307777"/>
          </a:xfrm>
          <a:prstGeom prst="rect">
            <a:avLst/>
          </a:prstGeom>
          <a:noFill/>
        </p:spPr>
        <p:txBody>
          <a:bodyPr wrap="square" rtlCol="0">
            <a:spAutoFit/>
          </a:bodyPr>
          <a:lstStyle/>
          <a:p>
            <a:r>
              <a:rPr lang="zh-CN" altLang="en-US" sz="1400" dirty="0"/>
              <a:t>模型</a:t>
            </a:r>
            <a:r>
              <a:rPr lang="en-US" altLang="zh-CN" sz="1400" dirty="0"/>
              <a:t>-</a:t>
            </a:r>
            <a:r>
              <a:rPr lang="zh-CN" altLang="en-US" sz="1400" dirty="0"/>
              <a:t>吸声系数</a:t>
            </a:r>
            <a:endParaRPr lang="zh-SG" altLang="en-US" sz="1400" dirty="0"/>
          </a:p>
        </p:txBody>
      </p:sp>
      <p:sp>
        <p:nvSpPr>
          <p:cNvPr id="12" name="文本框 11">
            <a:extLst>
              <a:ext uri="{FF2B5EF4-FFF2-40B4-BE49-F238E27FC236}">
                <a16:creationId xmlns:a16="http://schemas.microsoft.com/office/drawing/2014/main" id="{DE4EF677-3BA3-3F0E-B49A-85A3E42A156C}"/>
              </a:ext>
            </a:extLst>
          </p:cNvPr>
          <p:cNvSpPr txBox="1"/>
          <p:nvPr/>
        </p:nvSpPr>
        <p:spPr>
          <a:xfrm>
            <a:off x="198670" y="6223464"/>
            <a:ext cx="11739330" cy="369332"/>
          </a:xfrm>
          <a:prstGeom prst="rect">
            <a:avLst/>
          </a:prstGeom>
          <a:noFill/>
        </p:spPr>
        <p:txBody>
          <a:bodyPr wrap="square" rtlCol="0">
            <a:spAutoFit/>
          </a:bodyPr>
          <a:lstStyle/>
          <a:p>
            <a:r>
              <a:rPr lang="en-US" altLang="zh-CN" dirty="0"/>
              <a:t>[1]</a:t>
            </a:r>
            <a:r>
              <a:rPr lang="zh-CN" altLang="en-US" dirty="0"/>
              <a:t>张苗</a:t>
            </a:r>
            <a:r>
              <a:rPr lang="en-US" altLang="zh-CN" dirty="0"/>
              <a:t>,</a:t>
            </a:r>
            <a:r>
              <a:rPr lang="zh-CN" altLang="en-US" dirty="0"/>
              <a:t>漆琼芳</a:t>
            </a:r>
            <a:r>
              <a:rPr lang="en-US" altLang="zh-CN" dirty="0"/>
              <a:t>,</a:t>
            </a:r>
            <a:r>
              <a:rPr lang="zh-CN" altLang="en-US" dirty="0"/>
              <a:t>罗建军</a:t>
            </a:r>
            <a:r>
              <a:rPr lang="en-US" altLang="zh-CN" dirty="0"/>
              <a:t>.</a:t>
            </a:r>
            <a:r>
              <a:rPr lang="zh-CN" altLang="en-US" dirty="0"/>
              <a:t>吸声系数的传递函数法仿真计算</a:t>
            </a:r>
            <a:r>
              <a:rPr lang="en-US" altLang="zh-CN" dirty="0"/>
              <a:t>[J].</a:t>
            </a:r>
            <a:r>
              <a:rPr lang="zh-CN" altLang="en-US" dirty="0"/>
              <a:t>声学技术</a:t>
            </a:r>
            <a:r>
              <a:rPr lang="en-US" altLang="zh-CN" dirty="0"/>
              <a:t>,2021,40(04):527-531.</a:t>
            </a:r>
            <a:endParaRPr lang="zh-CN" alt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circle(in)">
                                      <p:cBhvr>
                                        <p:cTn id="28"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80000"/>
            <a:ext cx="11938000" cy="1039355"/>
            <a:chOff x="0" y="280000"/>
            <a:chExt cx="11938000" cy="1039355"/>
          </a:xfrm>
        </p:grpSpPr>
        <p:cxnSp>
          <p:nvCxnSpPr>
            <p:cNvPr id="3" name="直接连接符 2"/>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73400" y="544873"/>
              <a:ext cx="3506680" cy="523426"/>
              <a:chOff x="673400" y="544873"/>
              <a:chExt cx="3506680" cy="523426"/>
            </a:xfrm>
          </p:grpSpPr>
          <p:sp>
            <p:nvSpPr>
              <p:cNvPr id="8" name="矩形: 圆角 7"/>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9" name="文本框 8"/>
              <p:cNvSpPr txBox="1"/>
              <p:nvPr/>
            </p:nvSpPr>
            <p:spPr>
              <a:xfrm>
                <a:off x="1152794" y="621920"/>
                <a:ext cx="2547891" cy="368300"/>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结论</a:t>
                </a:r>
              </a:p>
            </p:txBody>
          </p:sp>
        </p:grpSp>
        <p:grpSp>
          <p:nvGrpSpPr>
            <p:cNvPr id="5" name="组合 4"/>
            <p:cNvGrpSpPr/>
            <p:nvPr/>
          </p:nvGrpSpPr>
          <p:grpSpPr>
            <a:xfrm>
              <a:off x="0" y="280000"/>
              <a:ext cx="519679" cy="1039355"/>
              <a:chOff x="0" y="280000"/>
              <a:chExt cx="519679" cy="1039355"/>
            </a:xfrm>
          </p:grpSpPr>
          <p:sp>
            <p:nvSpPr>
              <p:cNvPr id="6" name="任意多边形: 形状 5"/>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文本框 6"/>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4</a:t>
                </a:r>
                <a:endParaRPr lang="zh-CN" altLang="en-US" sz="3600" dirty="0">
                  <a:solidFill>
                    <a:schemeClr val="bg1"/>
                  </a:solidFill>
                </a:endParaRPr>
              </a:p>
            </p:txBody>
          </p:sp>
        </p:grpSp>
      </p:grpSp>
      <p:sp>
        <p:nvSpPr>
          <p:cNvPr id="10" name="矩形 9"/>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23169" y="1931798"/>
            <a:ext cx="4240300" cy="3985002"/>
          </a:xfrm>
          <a:prstGeom prst="rect">
            <a:avLst/>
          </a:prstGeom>
          <a:noFill/>
        </p:spPr>
        <p:txBody>
          <a:bodyPr wrap="square" rtlCol="0">
            <a:spAutoFit/>
          </a:bodyPr>
          <a:lstStyle/>
          <a:p>
            <a:endParaRPr lang="en-US" altLang="zh-CN" sz="1600" dirty="0">
              <a:solidFill>
                <a:prstClr val="black"/>
              </a:solidFill>
              <a:latin typeface="等线" panose="02010600030101010101" charset="-122"/>
              <a:ea typeface="等线" panose="02010600030101010101" charset="-122"/>
            </a:endParaRPr>
          </a:p>
          <a:p>
            <a:pPr marL="465455" indent="-285750">
              <a:lnSpc>
                <a:spcPct val="150000"/>
              </a:lnSpc>
              <a:buFont typeface="Arial" panose="020B0604020202020204" pitchFamily="34" charset="0"/>
              <a:buChar char="•"/>
            </a:pPr>
            <a:r>
              <a:rPr lang="zh-CN" altLang="en-US" sz="2000" dirty="0">
                <a:solidFill>
                  <a:prstClr val="black"/>
                </a:solidFill>
                <a:latin typeface="等线" panose="02010600030101010101" charset="-122"/>
                <a:ea typeface="等线" panose="02010600030101010101" charset="-122"/>
              </a:rPr>
              <a:t>将经过理论验证的仿真模型，与实验中获取的“基准”实验数据进行最终的确证。</a:t>
            </a:r>
            <a:endParaRPr lang="en-US" altLang="zh-CN" sz="2000" dirty="0">
              <a:solidFill>
                <a:prstClr val="black"/>
              </a:solidFill>
              <a:latin typeface="等线" panose="02010600030101010101" charset="-122"/>
              <a:ea typeface="等线" panose="02010600030101010101" charset="-122"/>
            </a:endParaRPr>
          </a:p>
          <a:p>
            <a:pPr marL="465455" indent="-285750">
              <a:lnSpc>
                <a:spcPct val="150000"/>
              </a:lnSpc>
              <a:buFont typeface="Arial" panose="020B0604020202020204" pitchFamily="34" charset="0"/>
              <a:buChar char="•"/>
            </a:pPr>
            <a:r>
              <a:rPr lang="zh-CN" altLang="en-US" sz="2000" dirty="0">
                <a:solidFill>
                  <a:prstClr val="black"/>
                </a:solidFill>
                <a:latin typeface="等线" panose="02010600030101010101" charset="-122"/>
                <a:ea typeface="等线" panose="02010600030101010101" charset="-122"/>
              </a:rPr>
              <a:t>通过逆向拟合，标定出了材料本征物理参数，更重要的是，实现了仿真曲线与实验数据曲线的吻合。</a:t>
            </a:r>
            <a:endParaRPr lang="en-US" altLang="zh-CN" sz="2000" dirty="0">
              <a:solidFill>
                <a:prstClr val="black"/>
              </a:solidFill>
              <a:latin typeface="等线" panose="02010600030101010101" charset="-122"/>
              <a:ea typeface="等线" panose="02010600030101010101" charset="-122"/>
            </a:endParaRPr>
          </a:p>
          <a:p>
            <a:pPr marL="465455" indent="-285750">
              <a:lnSpc>
                <a:spcPct val="150000"/>
              </a:lnSpc>
              <a:buFont typeface="Arial" panose="020B0604020202020204" pitchFamily="34" charset="0"/>
              <a:buChar char="•"/>
            </a:pPr>
            <a:endParaRPr lang="en-US" altLang="zh-CN" sz="2000" dirty="0">
              <a:solidFill>
                <a:prstClr val="black"/>
              </a:solidFill>
              <a:latin typeface="等线" panose="02010600030101010101" charset="-122"/>
              <a:ea typeface="等线" panose="02010600030101010101" charset="-122"/>
            </a:endParaRPr>
          </a:p>
        </p:txBody>
      </p:sp>
      <p:sp>
        <p:nvSpPr>
          <p:cNvPr id="34" name="文本框 33"/>
          <p:cNvSpPr txBox="1"/>
          <p:nvPr/>
        </p:nvSpPr>
        <p:spPr>
          <a:xfrm>
            <a:off x="11684000" y="6324431"/>
            <a:ext cx="508000" cy="369332"/>
          </a:xfrm>
          <a:prstGeom prst="rect">
            <a:avLst/>
          </a:prstGeom>
          <a:noFill/>
        </p:spPr>
        <p:txBody>
          <a:bodyPr wrap="square" rtlCol="0">
            <a:spAutoFit/>
          </a:bodyPr>
          <a:lstStyle/>
          <a:p>
            <a:pPr algn="ctr"/>
            <a:r>
              <a:rPr lang="en-US" altLang="zh-CN" dirty="0"/>
              <a:t>15</a:t>
            </a:r>
            <a:endParaRPr lang="zh-CN" altLang="en-US" dirty="0"/>
          </a:p>
        </p:txBody>
      </p:sp>
      <p:pic>
        <p:nvPicPr>
          <p:cNvPr id="13" name="图片 12"/>
          <p:cNvPicPr>
            <a:picLocks noChangeAspect="1"/>
          </p:cNvPicPr>
          <p:nvPr/>
        </p:nvPicPr>
        <p:blipFill>
          <a:blip r:embed="rId2"/>
          <a:stretch>
            <a:fillRect/>
          </a:stretch>
        </p:blipFill>
        <p:spPr>
          <a:xfrm>
            <a:off x="8503421" y="2690292"/>
            <a:ext cx="3109073" cy="2335946"/>
          </a:xfrm>
          <a:prstGeom prst="rect">
            <a:avLst/>
          </a:prstGeom>
        </p:spPr>
      </p:pic>
      <p:sp>
        <p:nvSpPr>
          <p:cNvPr id="14" name="文本框 13"/>
          <p:cNvSpPr txBox="1"/>
          <p:nvPr/>
        </p:nvSpPr>
        <p:spPr>
          <a:xfrm>
            <a:off x="673400" y="1222719"/>
            <a:ext cx="6035161" cy="622543"/>
          </a:xfrm>
          <a:prstGeom prst="rect">
            <a:avLst/>
          </a:prstGeom>
          <a:noFill/>
        </p:spPr>
        <p:txBody>
          <a:bodyPr wrap="square" rtlCol="0">
            <a:spAutoFit/>
          </a:bodyPr>
          <a:lstStyle/>
          <a:p>
            <a:pPr>
              <a:lnSpc>
                <a:spcPct val="200000"/>
              </a:lnSpc>
              <a:defRPr/>
            </a:pPr>
            <a:r>
              <a:rPr lang="en-US" altLang="zh-CN" sz="2000" b="1" dirty="0">
                <a:solidFill>
                  <a:prstClr val="black"/>
                </a:solidFill>
                <a:latin typeface="等线" panose="02010600030101010101" charset="-122"/>
                <a:ea typeface="等线" panose="02010600030101010101" charset="-122"/>
              </a:rPr>
              <a:t>4.3 </a:t>
            </a:r>
            <a:r>
              <a:rPr lang="zh-CN" altLang="en-US" sz="2000" b="1" dirty="0">
                <a:solidFill>
                  <a:prstClr val="black"/>
                </a:solidFill>
                <a:latin typeface="等线" panose="02010600030101010101" charset="-122"/>
                <a:ea typeface="等线" panose="02010600030101010101" charset="-122"/>
              </a:rPr>
              <a:t>仿真模型与实验的最终确证</a:t>
            </a:r>
            <a:endParaRPr lang="en-US" altLang="zh-CN" sz="2000" b="1" dirty="0">
              <a:solidFill>
                <a:prstClr val="black"/>
              </a:solidFill>
              <a:latin typeface="等线" panose="02010600030101010101" charset="-122"/>
              <a:ea typeface="等线" panose="02010600030101010101" charset="-122"/>
            </a:endParaRPr>
          </a:p>
        </p:txBody>
      </p:sp>
      <p:pic>
        <p:nvPicPr>
          <p:cNvPr id="16" name="图片 15"/>
          <p:cNvPicPr>
            <a:picLocks noChangeAspect="1"/>
          </p:cNvPicPr>
          <p:nvPr/>
        </p:nvPicPr>
        <p:blipFill>
          <a:blip r:embed="rId3"/>
          <a:stretch>
            <a:fillRect/>
          </a:stretch>
        </p:blipFill>
        <p:spPr>
          <a:xfrm>
            <a:off x="5245520" y="2612933"/>
            <a:ext cx="2926081" cy="2461566"/>
          </a:xfrm>
          <a:prstGeom prst="rect">
            <a:avLst/>
          </a:prstGeom>
        </p:spPr>
      </p:pic>
      <p:sp>
        <p:nvSpPr>
          <p:cNvPr id="17" name="文本框 16"/>
          <p:cNvSpPr txBox="1"/>
          <p:nvPr/>
        </p:nvSpPr>
        <p:spPr>
          <a:xfrm>
            <a:off x="5397920" y="5136054"/>
            <a:ext cx="2926081" cy="307777"/>
          </a:xfrm>
          <a:prstGeom prst="rect">
            <a:avLst/>
          </a:prstGeom>
          <a:noFill/>
        </p:spPr>
        <p:txBody>
          <a:bodyPr wrap="square" rtlCol="0">
            <a:spAutoFit/>
          </a:bodyPr>
          <a:lstStyle/>
          <a:p>
            <a:r>
              <a:rPr lang="zh-CN" altLang="en-US" sz="1400" dirty="0">
                <a:solidFill>
                  <a:prstClr val="black"/>
                </a:solidFill>
                <a:latin typeface="等线" panose="02010600030101010101" charset="-122"/>
                <a:ea typeface="等线" panose="02010600030101010101" charset="-122"/>
              </a:rPr>
              <a:t>仿真与实验数据吸声系数曲线对比</a:t>
            </a:r>
            <a:endParaRPr lang="zh-SG" altLang="en-US" sz="1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circle(in)">
                                      <p:cBhvr>
                                        <p:cTn id="21" dur="20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4"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2" cstate="screen">
            <a:extLst>
              <a:ext uri="{BEBA8EAE-BF5A-486C-A8C5-ECC9F3942E4B}">
                <a14:imgProps xmlns:a14="http://schemas.microsoft.com/office/drawing/2010/main">
                  <a14:imgLayer r:embed="rId3">
                    <a14:imgEffect>
                      <a14:colorTemperature colorTemp="4700"/>
                    </a14:imgEffect>
                    <a14:imgEffect>
                      <a14:saturation sat="66000"/>
                    </a14:imgEffect>
                  </a14:imgLayer>
                </a14:imgProps>
              </a:ext>
            </a:extLst>
          </a:blip>
          <a:srcRect b="25187"/>
          <a:stretch>
            <a:fillRect/>
          </a:stretch>
        </p:blipFill>
        <p:spPr>
          <a:xfrm>
            <a:off x="-3206" y="2816"/>
            <a:ext cx="6099206" cy="6855184"/>
          </a:xfrm>
          <a:prstGeom prst="rect">
            <a:avLst/>
          </a:prstGeom>
        </p:spPr>
      </p:pic>
      <p:sp>
        <p:nvSpPr>
          <p:cNvPr id="2" name="矩形 1"/>
          <p:cNvSpPr/>
          <p:nvPr/>
        </p:nvSpPr>
        <p:spPr>
          <a:xfrm>
            <a:off x="-6412" y="0"/>
            <a:ext cx="6096000" cy="6858000"/>
          </a:xfrm>
          <a:prstGeom prst="rect">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6557957" y="549275"/>
            <a:ext cx="2441694" cy="584775"/>
          </a:xfrm>
          <a:prstGeom prst="rect">
            <a:avLst/>
          </a:prstGeom>
          <a:noFill/>
        </p:spPr>
        <p:txBody>
          <a:bodyPr wrap="none" rtlCol="0">
            <a:spAutoFit/>
          </a:bodyPr>
          <a:lstStyle/>
          <a:p>
            <a:r>
              <a:rPr lang="en-US" altLang="zh-CN" sz="3200" dirty="0">
                <a:cs typeface="+mn-ea"/>
                <a:sym typeface="+mn-lt"/>
              </a:rPr>
              <a:t>CONTENTS</a:t>
            </a:r>
            <a:endParaRPr lang="zh-CN" altLang="en-US" sz="3200" dirty="0">
              <a:cs typeface="+mn-ea"/>
              <a:sym typeface="+mn-lt"/>
            </a:endParaRPr>
          </a:p>
        </p:txBody>
      </p:sp>
      <p:sp>
        <p:nvSpPr>
          <p:cNvPr id="4" name="文本框 3"/>
          <p:cNvSpPr txBox="1"/>
          <p:nvPr/>
        </p:nvSpPr>
        <p:spPr>
          <a:xfrm>
            <a:off x="6557957" y="1134050"/>
            <a:ext cx="1107996" cy="646331"/>
          </a:xfrm>
          <a:prstGeom prst="rect">
            <a:avLst/>
          </a:prstGeom>
          <a:noFill/>
        </p:spPr>
        <p:txBody>
          <a:bodyPr wrap="none" rtlCol="0">
            <a:spAutoFit/>
          </a:bodyPr>
          <a:lstStyle/>
          <a:p>
            <a:r>
              <a:rPr lang="zh-CN" altLang="en-US" sz="3600" dirty="0">
                <a:cs typeface="+mn-ea"/>
                <a:sym typeface="+mn-lt"/>
              </a:rPr>
              <a:t>目录</a:t>
            </a:r>
          </a:p>
        </p:txBody>
      </p:sp>
      <p:grpSp>
        <p:nvGrpSpPr>
          <p:cNvPr id="7" name="组合 6"/>
          <p:cNvGrpSpPr/>
          <p:nvPr/>
        </p:nvGrpSpPr>
        <p:grpSpPr>
          <a:xfrm>
            <a:off x="8274310" y="1657221"/>
            <a:ext cx="1324404" cy="854515"/>
            <a:chOff x="8786813" y="2471738"/>
            <a:chExt cx="1872675" cy="1185586"/>
          </a:xfrm>
        </p:grpSpPr>
        <p:sp>
          <p:nvSpPr>
            <p:cNvPr id="5" name="文本框 4"/>
            <p:cNvSpPr txBox="1"/>
            <p:nvPr/>
          </p:nvSpPr>
          <p:spPr>
            <a:xfrm>
              <a:off x="8786814" y="2471738"/>
              <a:ext cx="1872674" cy="811339"/>
            </a:xfrm>
            <a:prstGeom prst="rect">
              <a:avLst/>
            </a:prstGeom>
            <a:noFill/>
          </p:spPr>
          <p:txBody>
            <a:bodyPr wrap="none" rtlCol="0">
              <a:spAutoFit/>
            </a:bodyPr>
            <a:lstStyle/>
            <a:p>
              <a:r>
                <a:rPr lang="en-US" altLang="zh-CN" sz="3200" b="1" dirty="0">
                  <a:solidFill>
                    <a:schemeClr val="accent1">
                      <a:lumMod val="75000"/>
                    </a:schemeClr>
                  </a:solidFill>
                  <a:cs typeface="+mn-ea"/>
                  <a:sym typeface="+mn-lt"/>
                </a:rPr>
                <a:t>Part 1</a:t>
              </a:r>
              <a:endParaRPr lang="zh-CN" altLang="en-US" sz="3200" b="1" dirty="0">
                <a:solidFill>
                  <a:schemeClr val="accent1">
                    <a:lumMod val="75000"/>
                  </a:schemeClr>
                </a:solidFill>
                <a:cs typeface="+mn-ea"/>
                <a:sym typeface="+mn-lt"/>
              </a:endParaRPr>
            </a:p>
          </p:txBody>
        </p:sp>
        <p:sp>
          <p:nvSpPr>
            <p:cNvPr id="6" name="文本框 5"/>
            <p:cNvSpPr txBox="1"/>
            <p:nvPr/>
          </p:nvSpPr>
          <p:spPr>
            <a:xfrm>
              <a:off x="8786813" y="3144899"/>
              <a:ext cx="1566680" cy="512425"/>
            </a:xfrm>
            <a:prstGeom prst="rect">
              <a:avLst/>
            </a:prstGeom>
            <a:noFill/>
          </p:spPr>
          <p:txBody>
            <a:bodyPr wrap="none" rtlCol="0">
              <a:spAutoFit/>
            </a:bodyPr>
            <a:lstStyle/>
            <a:p>
              <a:r>
                <a:rPr lang="zh-CN" altLang="en-US" dirty="0">
                  <a:cs typeface="+mn-ea"/>
                  <a:sym typeface="+mn-lt"/>
                </a:rPr>
                <a:t>背景介绍</a:t>
              </a:r>
            </a:p>
          </p:txBody>
        </p:sp>
      </p:grpSp>
      <p:grpSp>
        <p:nvGrpSpPr>
          <p:cNvPr id="11" name="组合 10"/>
          <p:cNvGrpSpPr/>
          <p:nvPr/>
        </p:nvGrpSpPr>
        <p:grpSpPr>
          <a:xfrm>
            <a:off x="8274295" y="2574544"/>
            <a:ext cx="2031325" cy="876341"/>
            <a:chOff x="8786198" y="-988985"/>
            <a:chExt cx="1433310" cy="2091832"/>
          </a:xfrm>
        </p:grpSpPr>
        <p:sp>
          <p:nvSpPr>
            <p:cNvPr id="12" name="文本框 11"/>
            <p:cNvSpPr txBox="1"/>
            <p:nvPr/>
          </p:nvSpPr>
          <p:spPr>
            <a:xfrm>
              <a:off x="8786198" y="-988985"/>
              <a:ext cx="1052862" cy="1395862"/>
            </a:xfrm>
            <a:prstGeom prst="rect">
              <a:avLst/>
            </a:prstGeom>
            <a:noFill/>
          </p:spPr>
          <p:txBody>
            <a:bodyPr wrap="none" rtlCol="0">
              <a:spAutoFit/>
            </a:bodyPr>
            <a:lstStyle/>
            <a:p>
              <a:r>
                <a:rPr lang="en-US" altLang="zh-CN" sz="3200" b="1" dirty="0">
                  <a:solidFill>
                    <a:schemeClr val="accent1">
                      <a:lumMod val="75000"/>
                    </a:schemeClr>
                  </a:solidFill>
                  <a:cs typeface="+mn-ea"/>
                  <a:sym typeface="+mn-lt"/>
                </a:rPr>
                <a:t>Part 2</a:t>
              </a:r>
              <a:endParaRPr lang="zh-CN" altLang="en-US" sz="3200" b="1" dirty="0">
                <a:solidFill>
                  <a:schemeClr val="accent1">
                    <a:lumMod val="75000"/>
                  </a:schemeClr>
                </a:solidFill>
                <a:cs typeface="+mn-ea"/>
                <a:sym typeface="+mn-lt"/>
              </a:endParaRPr>
            </a:p>
          </p:txBody>
        </p:sp>
        <p:sp>
          <p:nvSpPr>
            <p:cNvPr id="13" name="文本框 12"/>
            <p:cNvSpPr txBox="1"/>
            <p:nvPr/>
          </p:nvSpPr>
          <p:spPr>
            <a:xfrm>
              <a:off x="8786198" y="221249"/>
              <a:ext cx="1433310" cy="881598"/>
            </a:xfrm>
            <a:prstGeom prst="rect">
              <a:avLst/>
            </a:prstGeom>
            <a:noFill/>
          </p:spPr>
          <p:txBody>
            <a:bodyPr wrap="none" rtlCol="0">
              <a:spAutoFit/>
            </a:bodyPr>
            <a:lstStyle/>
            <a:p>
              <a:r>
                <a:rPr lang="zh-CN" altLang="en-US" dirty="0">
                  <a:cs typeface="+mn-ea"/>
                  <a:sym typeface="+mn-lt"/>
                </a:rPr>
                <a:t>研究内容与创新点</a:t>
              </a:r>
            </a:p>
          </p:txBody>
        </p:sp>
      </p:grpSp>
      <p:grpSp>
        <p:nvGrpSpPr>
          <p:cNvPr id="14" name="组合 13"/>
          <p:cNvGrpSpPr/>
          <p:nvPr/>
        </p:nvGrpSpPr>
        <p:grpSpPr>
          <a:xfrm>
            <a:off x="8274295" y="3535747"/>
            <a:ext cx="2963514" cy="1145559"/>
            <a:chOff x="8713545" y="-1242274"/>
            <a:chExt cx="2623628" cy="2675870"/>
          </a:xfrm>
        </p:grpSpPr>
        <p:sp>
          <p:nvSpPr>
            <p:cNvPr id="15" name="文本框 14"/>
            <p:cNvSpPr txBox="1"/>
            <p:nvPr/>
          </p:nvSpPr>
          <p:spPr>
            <a:xfrm>
              <a:off x="8713545" y="-1242274"/>
              <a:ext cx="1172506" cy="1365955"/>
            </a:xfrm>
            <a:prstGeom prst="rect">
              <a:avLst/>
            </a:prstGeom>
            <a:noFill/>
          </p:spPr>
          <p:txBody>
            <a:bodyPr wrap="none" rtlCol="0">
              <a:spAutoFit/>
            </a:bodyPr>
            <a:lstStyle/>
            <a:p>
              <a:r>
                <a:rPr lang="en-US" altLang="zh-CN" sz="3200" b="1" dirty="0">
                  <a:solidFill>
                    <a:schemeClr val="accent1">
                      <a:lumMod val="75000"/>
                    </a:schemeClr>
                  </a:solidFill>
                  <a:cs typeface="+mn-ea"/>
                  <a:sym typeface="+mn-lt"/>
                </a:rPr>
                <a:t>Part 3</a:t>
              </a:r>
              <a:endParaRPr lang="zh-CN" altLang="en-US" sz="3200" b="1" dirty="0">
                <a:solidFill>
                  <a:schemeClr val="accent1">
                    <a:lumMod val="75000"/>
                  </a:schemeClr>
                </a:solidFill>
                <a:cs typeface="+mn-ea"/>
                <a:sym typeface="+mn-lt"/>
              </a:endParaRPr>
            </a:p>
          </p:txBody>
        </p:sp>
        <p:sp>
          <p:nvSpPr>
            <p:cNvPr id="16" name="文本框 15"/>
            <p:cNvSpPr txBox="1"/>
            <p:nvPr/>
          </p:nvSpPr>
          <p:spPr>
            <a:xfrm>
              <a:off x="8718550" y="-76145"/>
              <a:ext cx="2618623" cy="1509741"/>
            </a:xfrm>
            <a:prstGeom prst="rect">
              <a:avLst/>
            </a:prstGeom>
            <a:noFill/>
          </p:spPr>
          <p:txBody>
            <a:bodyPr wrap="none" rtlCol="0">
              <a:spAutoFit/>
            </a:bodyPr>
            <a:lstStyle/>
            <a:p>
              <a:r>
                <a:rPr lang="zh-CN" altLang="en-US" dirty="0">
                  <a:cs typeface="+mn-ea"/>
                  <a:sym typeface="+mn-lt"/>
                </a:rPr>
                <a:t>研究方法和</a:t>
              </a:r>
              <a:r>
                <a:rPr lang="en-US" altLang="zh-CN" dirty="0">
                  <a:cs typeface="+mn-ea"/>
                  <a:sym typeface="+mn-lt"/>
                </a:rPr>
                <a:t>COMSOL </a:t>
              </a:r>
              <a:endParaRPr lang="zh-CN" altLang="en-US" dirty="0"/>
            </a:p>
            <a:p>
              <a:r>
                <a:rPr lang="en-US" altLang="zh-CN" dirty="0"/>
                <a:t> Multiphysics® </a:t>
              </a:r>
              <a:r>
                <a:rPr lang="zh-CN" altLang="en-US" dirty="0">
                  <a:cs typeface="+mn-ea"/>
                </a:rPr>
                <a:t>软件的使用 </a:t>
              </a:r>
              <a:endParaRPr lang="zh-CN" altLang="en-US" dirty="0">
                <a:cs typeface="+mn-ea"/>
                <a:sym typeface="+mn-lt"/>
              </a:endParaRPr>
            </a:p>
          </p:txBody>
        </p:sp>
      </p:grpSp>
      <p:cxnSp>
        <p:nvCxnSpPr>
          <p:cNvPr id="20" name="直接连接符 19"/>
          <p:cNvCxnSpPr/>
          <p:nvPr/>
        </p:nvCxnSpPr>
        <p:spPr>
          <a:xfrm>
            <a:off x="8374493" y="2507073"/>
            <a:ext cx="294715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292861" y="3496432"/>
            <a:ext cx="294715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342136" y="4658242"/>
            <a:ext cx="29795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274301" y="4648571"/>
            <a:ext cx="1800493" cy="871188"/>
            <a:chOff x="8726701" y="-1576284"/>
            <a:chExt cx="1431340" cy="2079532"/>
          </a:xfrm>
        </p:grpSpPr>
        <p:sp>
          <p:nvSpPr>
            <p:cNvPr id="40" name="文本框 39"/>
            <p:cNvSpPr txBox="1"/>
            <p:nvPr/>
          </p:nvSpPr>
          <p:spPr>
            <a:xfrm>
              <a:off x="8726701" y="-1576284"/>
              <a:ext cx="1052862" cy="1395862"/>
            </a:xfrm>
            <a:prstGeom prst="rect">
              <a:avLst/>
            </a:prstGeom>
            <a:noFill/>
          </p:spPr>
          <p:txBody>
            <a:bodyPr wrap="none" rtlCol="0">
              <a:spAutoFit/>
            </a:bodyPr>
            <a:lstStyle/>
            <a:p>
              <a:r>
                <a:rPr lang="en-US" altLang="zh-CN" sz="3200" b="1" dirty="0">
                  <a:solidFill>
                    <a:schemeClr val="accent1">
                      <a:lumMod val="75000"/>
                    </a:schemeClr>
                  </a:solidFill>
                  <a:cs typeface="+mn-ea"/>
                  <a:sym typeface="+mn-lt"/>
                </a:rPr>
                <a:t>Part 4</a:t>
              </a:r>
              <a:endParaRPr lang="zh-CN" altLang="en-US" sz="3200" b="1" dirty="0">
                <a:solidFill>
                  <a:schemeClr val="accent1">
                    <a:lumMod val="75000"/>
                  </a:schemeClr>
                </a:solidFill>
                <a:cs typeface="+mn-ea"/>
                <a:sym typeface="+mn-lt"/>
              </a:endParaRPr>
            </a:p>
          </p:txBody>
        </p:sp>
        <p:sp>
          <p:nvSpPr>
            <p:cNvPr id="41" name="文本框 40"/>
            <p:cNvSpPr txBox="1"/>
            <p:nvPr/>
          </p:nvSpPr>
          <p:spPr>
            <a:xfrm>
              <a:off x="8726701" y="-378350"/>
              <a:ext cx="1431340" cy="881598"/>
            </a:xfrm>
            <a:prstGeom prst="rect">
              <a:avLst/>
            </a:prstGeom>
            <a:noFill/>
          </p:spPr>
          <p:txBody>
            <a:bodyPr wrap="none" rtlCol="0">
              <a:spAutoFit/>
            </a:bodyPr>
            <a:lstStyle/>
            <a:p>
              <a:r>
                <a:rPr lang="zh-CN" altLang="en-US" dirty="0">
                  <a:cs typeface="+mn-ea"/>
                  <a:sym typeface="+mn-lt"/>
                </a:rPr>
                <a:t>仿真与实验结果</a:t>
              </a:r>
            </a:p>
          </p:txBody>
        </p:sp>
      </p:grpSp>
      <p:cxnSp>
        <p:nvCxnSpPr>
          <p:cNvPr id="42" name="直接连接符 41"/>
          <p:cNvCxnSpPr/>
          <p:nvPr/>
        </p:nvCxnSpPr>
        <p:spPr>
          <a:xfrm>
            <a:off x="8342136" y="5559073"/>
            <a:ext cx="29795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8274310" y="5559073"/>
            <a:ext cx="1800494" cy="871188"/>
            <a:chOff x="8726701" y="-1576284"/>
            <a:chExt cx="1431340" cy="2079532"/>
          </a:xfrm>
        </p:grpSpPr>
        <p:sp>
          <p:nvSpPr>
            <p:cNvPr id="47" name="文本框 46"/>
            <p:cNvSpPr txBox="1"/>
            <p:nvPr/>
          </p:nvSpPr>
          <p:spPr>
            <a:xfrm>
              <a:off x="8726701" y="-1576284"/>
              <a:ext cx="1052862" cy="1395862"/>
            </a:xfrm>
            <a:prstGeom prst="rect">
              <a:avLst/>
            </a:prstGeom>
            <a:noFill/>
          </p:spPr>
          <p:txBody>
            <a:bodyPr wrap="none" rtlCol="0">
              <a:spAutoFit/>
            </a:bodyPr>
            <a:lstStyle/>
            <a:p>
              <a:r>
                <a:rPr lang="en-US" altLang="zh-CN" sz="3200" b="1" dirty="0">
                  <a:solidFill>
                    <a:schemeClr val="accent1">
                      <a:lumMod val="75000"/>
                    </a:schemeClr>
                  </a:solidFill>
                  <a:cs typeface="+mn-ea"/>
                  <a:sym typeface="+mn-lt"/>
                </a:rPr>
                <a:t>Part 5</a:t>
              </a:r>
              <a:endParaRPr lang="zh-CN" altLang="en-US" sz="3200" b="1" dirty="0">
                <a:solidFill>
                  <a:schemeClr val="accent1">
                    <a:lumMod val="75000"/>
                  </a:schemeClr>
                </a:solidFill>
                <a:cs typeface="+mn-ea"/>
                <a:sym typeface="+mn-lt"/>
              </a:endParaRPr>
            </a:p>
          </p:txBody>
        </p:sp>
        <p:sp>
          <p:nvSpPr>
            <p:cNvPr id="48" name="文本框 47"/>
            <p:cNvSpPr txBox="1"/>
            <p:nvPr/>
          </p:nvSpPr>
          <p:spPr>
            <a:xfrm>
              <a:off x="8726701" y="-378350"/>
              <a:ext cx="1431340" cy="881598"/>
            </a:xfrm>
            <a:prstGeom prst="rect">
              <a:avLst/>
            </a:prstGeom>
            <a:noFill/>
          </p:spPr>
          <p:txBody>
            <a:bodyPr wrap="none" rtlCol="0">
              <a:spAutoFit/>
            </a:bodyPr>
            <a:lstStyle/>
            <a:p>
              <a:r>
                <a:rPr lang="zh-CN" altLang="en-US" dirty="0">
                  <a:cs typeface="+mn-ea"/>
                  <a:sym typeface="+mn-lt"/>
                </a:rPr>
                <a:t>结论与后续工作</a:t>
              </a:r>
            </a:p>
          </p:txBody>
        </p:sp>
      </p:grpSp>
      <p:cxnSp>
        <p:nvCxnSpPr>
          <p:cNvPr id="49" name="直接连接符 48"/>
          <p:cNvCxnSpPr/>
          <p:nvPr/>
        </p:nvCxnSpPr>
        <p:spPr>
          <a:xfrm>
            <a:off x="8368423" y="6430261"/>
            <a:ext cx="295321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778804" y="1657220"/>
            <a:ext cx="0" cy="4651505"/>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1+#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1+#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1+#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1+#ppt_w/2"/>
                                          </p:val>
                                        </p:tav>
                                        <p:tav tm="100000">
                                          <p:val>
                                            <p:strVal val="#ppt_x"/>
                                          </p:val>
                                        </p:tav>
                                      </p:tavLst>
                                    </p:anim>
                                    <p:anim calcmode="lin" valueType="num">
                                      <p:cBhvr additive="base">
                                        <p:cTn id="46" dur="500" fill="hold"/>
                                        <p:tgtEl>
                                          <p:spTgt spid="39"/>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1+#ppt_w/2"/>
                                          </p:val>
                                        </p:tav>
                                        <p:tav tm="100000">
                                          <p:val>
                                            <p:strVal val="#ppt_x"/>
                                          </p:val>
                                        </p:tav>
                                      </p:tavLst>
                                    </p:anim>
                                    <p:anim calcmode="lin" valueType="num">
                                      <p:cBhvr additive="base">
                                        <p:cTn id="50" dur="500" fill="hold"/>
                                        <p:tgtEl>
                                          <p:spTgt spid="42"/>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500" fill="hold"/>
                                        <p:tgtEl>
                                          <p:spTgt spid="46"/>
                                        </p:tgtEl>
                                        <p:attrNameLst>
                                          <p:attrName>ppt_x</p:attrName>
                                        </p:attrNameLst>
                                      </p:cBhvr>
                                      <p:tavLst>
                                        <p:tav tm="0">
                                          <p:val>
                                            <p:strVal val="1+#ppt_w/2"/>
                                          </p:val>
                                        </p:tav>
                                        <p:tav tm="100000">
                                          <p:val>
                                            <p:strVal val="#ppt_x"/>
                                          </p:val>
                                        </p:tav>
                                      </p:tavLst>
                                    </p:anim>
                                    <p:anim calcmode="lin" valueType="num">
                                      <p:cBhvr additive="base">
                                        <p:cTn id="54" dur="500" fill="hold"/>
                                        <p:tgtEl>
                                          <p:spTgt spid="46"/>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1+#ppt_w/2"/>
                                          </p:val>
                                        </p:tav>
                                        <p:tav tm="100000">
                                          <p:val>
                                            <p:strVal val="#ppt_x"/>
                                          </p:val>
                                        </p:tav>
                                      </p:tavLst>
                                    </p:anim>
                                    <p:anim calcmode="lin" valueType="num">
                                      <p:cBhvr additive="base">
                                        <p:cTn id="58"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36760" y="1012954"/>
            <a:ext cx="3912931" cy="1446550"/>
          </a:xfrm>
          <a:prstGeom prst="rect">
            <a:avLst/>
          </a:prstGeom>
          <a:noFill/>
        </p:spPr>
        <p:txBody>
          <a:bodyPr wrap="none" rtlCol="0">
            <a:spAutoFit/>
          </a:bodyPr>
          <a:lstStyle/>
          <a:p>
            <a:r>
              <a:rPr lang="en-US" altLang="zh-CN" sz="8800" dirty="0">
                <a:solidFill>
                  <a:schemeClr val="bg1"/>
                </a:solidFill>
                <a:cs typeface="+mn-ea"/>
                <a:sym typeface="+mn-lt"/>
              </a:rPr>
              <a:t>THA</a:t>
            </a:r>
            <a:r>
              <a:rPr lang="en-US" altLang="zh-CN" sz="8800" dirty="0">
                <a:solidFill>
                  <a:schemeClr val="accent1">
                    <a:lumMod val="75000"/>
                  </a:schemeClr>
                </a:solidFill>
                <a:cs typeface="+mn-ea"/>
                <a:sym typeface="+mn-lt"/>
              </a:rPr>
              <a:t>NKS</a:t>
            </a:r>
            <a:endParaRPr lang="zh-CN" altLang="en-US" sz="8800" dirty="0">
              <a:solidFill>
                <a:schemeClr val="accent1">
                  <a:lumMod val="75000"/>
                </a:schemeClr>
              </a:solidFill>
              <a:cs typeface="+mn-ea"/>
              <a:sym typeface="+mn-lt"/>
            </a:endParaRPr>
          </a:p>
        </p:txBody>
      </p:sp>
      <p:sp>
        <p:nvSpPr>
          <p:cNvPr id="6" name="文本框 5"/>
          <p:cNvSpPr txBox="1"/>
          <p:nvPr/>
        </p:nvSpPr>
        <p:spPr>
          <a:xfrm>
            <a:off x="4690803" y="3906054"/>
            <a:ext cx="2772297" cy="707886"/>
          </a:xfrm>
          <a:prstGeom prst="rect">
            <a:avLst/>
          </a:prstGeom>
          <a:noFill/>
        </p:spPr>
        <p:txBody>
          <a:bodyPr wrap="none" rtlCol="0">
            <a:spAutoFit/>
          </a:bodyPr>
          <a:lstStyle/>
          <a:p>
            <a:r>
              <a:rPr lang="en-US" altLang="zh-CN" sz="4000" dirty="0">
                <a:solidFill>
                  <a:schemeClr val="bg1"/>
                </a:solidFill>
                <a:cs typeface="+mn-ea"/>
                <a:sym typeface="+mn-lt"/>
              </a:rPr>
              <a:t>2025-</a:t>
            </a:r>
            <a:r>
              <a:rPr lang="en-US" altLang="zh-CN" sz="4000" dirty="0">
                <a:solidFill>
                  <a:schemeClr val="accent1">
                    <a:lumMod val="75000"/>
                  </a:schemeClr>
                </a:solidFill>
                <a:cs typeface="+mn-ea"/>
                <a:sym typeface="+mn-lt"/>
              </a:rPr>
              <a:t>11-06</a:t>
            </a:r>
            <a:endParaRPr lang="zh-CN" altLang="en-US" sz="4000" dirty="0">
              <a:solidFill>
                <a:schemeClr val="accent1">
                  <a:lumMod val="75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757" y="0"/>
            <a:ext cx="6096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2008239" y="2389239"/>
            <a:ext cx="2079522" cy="2079522"/>
            <a:chOff x="2008239" y="2389239"/>
            <a:chExt cx="2079522" cy="2079522"/>
          </a:xfrm>
        </p:grpSpPr>
        <p:grpSp>
          <p:nvGrpSpPr>
            <p:cNvPr id="42" name="组合 41"/>
            <p:cNvGrpSpPr/>
            <p:nvPr/>
          </p:nvGrpSpPr>
          <p:grpSpPr>
            <a:xfrm>
              <a:off x="2008239" y="2389239"/>
              <a:ext cx="2079522" cy="2079522"/>
              <a:chOff x="7772400" y="3775587"/>
              <a:chExt cx="2079522" cy="2079522"/>
            </a:xfrm>
            <a:solidFill>
              <a:schemeClr val="bg1"/>
            </a:solidFill>
          </p:grpSpPr>
          <p:sp>
            <p:nvSpPr>
              <p:cNvPr id="37" name="空心弧 36"/>
              <p:cNvSpPr/>
              <p:nvPr/>
            </p:nvSpPr>
            <p:spPr>
              <a:xfrm>
                <a:off x="7875639" y="3878826"/>
                <a:ext cx="1873045" cy="1873045"/>
              </a:xfrm>
              <a:prstGeom prst="blockArc">
                <a:avLst>
                  <a:gd name="adj1" fmla="val 2593583"/>
                  <a:gd name="adj2" fmla="val 838475"/>
                  <a:gd name="adj3" fmla="val 4553"/>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空心弧 39"/>
              <p:cNvSpPr/>
              <p:nvPr/>
            </p:nvSpPr>
            <p:spPr>
              <a:xfrm flipH="1">
                <a:off x="7812957" y="3816144"/>
                <a:ext cx="1998408" cy="1998408"/>
              </a:xfrm>
              <a:prstGeom prst="blockArc">
                <a:avLst>
                  <a:gd name="adj1" fmla="val 14449133"/>
                  <a:gd name="adj2" fmla="val 13621727"/>
                  <a:gd name="adj3" fmla="val 969"/>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空心弧 40"/>
              <p:cNvSpPr/>
              <p:nvPr/>
            </p:nvSpPr>
            <p:spPr>
              <a:xfrm flipV="1">
                <a:off x="7772400" y="3775587"/>
                <a:ext cx="2079522" cy="2079522"/>
              </a:xfrm>
              <a:prstGeom prst="blockArc">
                <a:avLst>
                  <a:gd name="adj1" fmla="val 2201999"/>
                  <a:gd name="adj2" fmla="val 1076694"/>
                  <a:gd name="adj3" fmla="val 433"/>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43" name="文本框 42"/>
            <p:cNvSpPr txBox="1"/>
            <p:nvPr/>
          </p:nvSpPr>
          <p:spPr>
            <a:xfrm>
              <a:off x="2394668" y="2700834"/>
              <a:ext cx="1441420" cy="1446550"/>
            </a:xfrm>
            <a:prstGeom prst="rect">
              <a:avLst/>
            </a:prstGeom>
            <a:noFill/>
          </p:spPr>
          <p:txBody>
            <a:bodyPr wrap="none" rtlCol="0">
              <a:spAutoFit/>
            </a:bodyPr>
            <a:lstStyle/>
            <a:p>
              <a:r>
                <a:rPr lang="en-US" altLang="zh-CN" sz="8800" b="1" dirty="0">
                  <a:solidFill>
                    <a:schemeClr val="bg1"/>
                  </a:solidFill>
                  <a:cs typeface="+mn-ea"/>
                  <a:sym typeface="+mn-lt"/>
                </a:rPr>
                <a:t>01</a:t>
              </a:r>
              <a:endParaRPr lang="zh-CN" altLang="en-US" sz="8800" b="1" dirty="0">
                <a:solidFill>
                  <a:schemeClr val="bg1"/>
                </a:solidFill>
                <a:cs typeface="+mn-ea"/>
                <a:sym typeface="+mn-lt"/>
              </a:endParaRPr>
            </a:p>
          </p:txBody>
        </p:sp>
      </p:grpSp>
      <p:grpSp>
        <p:nvGrpSpPr>
          <p:cNvPr id="4" name="组合 3"/>
          <p:cNvGrpSpPr/>
          <p:nvPr/>
        </p:nvGrpSpPr>
        <p:grpSpPr>
          <a:xfrm>
            <a:off x="6618518" y="1126210"/>
            <a:ext cx="5065482" cy="119237"/>
            <a:chOff x="6618518" y="1126210"/>
            <a:chExt cx="5065482" cy="119237"/>
          </a:xfrm>
        </p:grpSpPr>
        <p:cxnSp>
          <p:nvCxnSpPr>
            <p:cNvPr id="46" name="直接连接符 45"/>
            <p:cNvCxnSpPr/>
            <p:nvPr/>
          </p:nvCxnSpPr>
          <p:spPr>
            <a:xfrm flipV="1">
              <a:off x="6618518" y="1245446"/>
              <a:ext cx="5065482"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618518" y="1126210"/>
              <a:ext cx="4134465" cy="106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6621796" y="549275"/>
            <a:ext cx="1620957" cy="523220"/>
          </a:xfrm>
          <a:prstGeom prst="rect">
            <a:avLst/>
          </a:prstGeom>
          <a:noFill/>
        </p:spPr>
        <p:txBody>
          <a:bodyPr wrap="none" rtlCol="0">
            <a:spAutoFit/>
          </a:bodyPr>
          <a:lstStyle/>
          <a:p>
            <a:r>
              <a:rPr lang="zh-CN" altLang="en-US" sz="2800" dirty="0">
                <a:cs typeface="+mn-ea"/>
                <a:sym typeface="+mn-lt"/>
              </a:rPr>
              <a:t>背景介绍</a:t>
            </a:r>
          </a:p>
        </p:txBody>
      </p:sp>
      <p:grpSp>
        <p:nvGrpSpPr>
          <p:cNvPr id="219" name="组合 218"/>
          <p:cNvGrpSpPr/>
          <p:nvPr/>
        </p:nvGrpSpPr>
        <p:grpSpPr>
          <a:xfrm>
            <a:off x="6618518" y="1932446"/>
            <a:ext cx="588639" cy="587975"/>
            <a:chOff x="6621796" y="3514125"/>
            <a:chExt cx="588639" cy="587975"/>
          </a:xfrm>
        </p:grpSpPr>
        <p:sp>
          <p:nvSpPr>
            <p:cNvPr id="150"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216" name="组合 215"/>
            <p:cNvGrpSpPr/>
            <p:nvPr/>
          </p:nvGrpSpPr>
          <p:grpSpPr>
            <a:xfrm>
              <a:off x="6793011" y="3630591"/>
              <a:ext cx="245545" cy="355041"/>
              <a:chOff x="6793010" y="3634905"/>
              <a:chExt cx="245545" cy="355041"/>
            </a:xfrm>
            <a:solidFill>
              <a:schemeClr val="accent1">
                <a:lumMod val="75000"/>
              </a:schemeClr>
            </a:solidFill>
          </p:grpSpPr>
          <p:sp>
            <p:nvSpPr>
              <p:cNvPr id="177"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5"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220" name="矩形 219"/>
          <p:cNvSpPr/>
          <p:nvPr/>
        </p:nvSpPr>
        <p:spPr>
          <a:xfrm>
            <a:off x="7344608" y="1932446"/>
            <a:ext cx="3791705" cy="584775"/>
          </a:xfrm>
          <a:prstGeom prst="rect">
            <a:avLst/>
          </a:prstGeom>
        </p:spPr>
        <p:txBody>
          <a:bodyPr wrap="square">
            <a:spAutoFit/>
          </a:bodyPr>
          <a:lstStyle/>
          <a:p>
            <a:pPr algn="just">
              <a:spcAft>
                <a:spcPts val="0"/>
              </a:spcAft>
            </a:pPr>
            <a:r>
              <a:rPr lang="zh-CN" altLang="en-US" sz="3200" kern="100" dirty="0">
                <a:cs typeface="+mn-ea"/>
                <a:sym typeface="+mn-lt"/>
              </a:rPr>
              <a:t>研究的来源、背景</a:t>
            </a:r>
            <a:endParaRPr lang="zh-CN" altLang="zh-CN" sz="3200" kern="100" dirty="0">
              <a:cs typeface="+mn-ea"/>
              <a:sym typeface="+mn-lt"/>
            </a:endParaRPr>
          </a:p>
        </p:txBody>
      </p:sp>
      <p:sp>
        <p:nvSpPr>
          <p:cNvPr id="221" name="矩形 220"/>
          <p:cNvSpPr/>
          <p:nvPr/>
        </p:nvSpPr>
        <p:spPr>
          <a:xfrm>
            <a:off x="7344607" y="3909335"/>
            <a:ext cx="3791705" cy="584775"/>
          </a:xfrm>
          <a:prstGeom prst="rect">
            <a:avLst/>
          </a:prstGeom>
        </p:spPr>
        <p:txBody>
          <a:bodyPr wrap="square">
            <a:spAutoFit/>
          </a:bodyPr>
          <a:lstStyle/>
          <a:p>
            <a:pPr algn="just">
              <a:spcAft>
                <a:spcPts val="0"/>
              </a:spcAft>
            </a:pPr>
            <a:r>
              <a:rPr lang="zh-CN" altLang="en-US" sz="3200" kern="100" dirty="0">
                <a:cs typeface="+mn-ea"/>
                <a:sym typeface="+mn-lt"/>
              </a:rPr>
              <a:t>研究的研究意义</a:t>
            </a:r>
            <a:endParaRPr lang="zh-CN" altLang="zh-CN" sz="3200" kern="100" dirty="0">
              <a:cs typeface="+mn-ea"/>
              <a:sym typeface="+mn-lt"/>
            </a:endParaRPr>
          </a:p>
        </p:txBody>
      </p:sp>
      <p:grpSp>
        <p:nvGrpSpPr>
          <p:cNvPr id="54" name="组合 53"/>
          <p:cNvGrpSpPr/>
          <p:nvPr/>
        </p:nvGrpSpPr>
        <p:grpSpPr>
          <a:xfrm>
            <a:off x="6618518" y="3840229"/>
            <a:ext cx="588639" cy="587975"/>
            <a:chOff x="6621796" y="3514125"/>
            <a:chExt cx="588639" cy="587975"/>
          </a:xfrm>
        </p:grpSpPr>
        <p:sp>
          <p:nvSpPr>
            <p:cNvPr id="55"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6"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57"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58" name="组合 57"/>
            <p:cNvGrpSpPr/>
            <p:nvPr/>
          </p:nvGrpSpPr>
          <p:grpSpPr>
            <a:xfrm>
              <a:off x="6793011" y="3630591"/>
              <a:ext cx="245545" cy="355041"/>
              <a:chOff x="6793010" y="3634905"/>
              <a:chExt cx="245545" cy="355041"/>
            </a:xfrm>
            <a:solidFill>
              <a:schemeClr val="accent1">
                <a:lumMod val="75000"/>
              </a:schemeClr>
            </a:solidFill>
          </p:grpSpPr>
          <p:sp>
            <p:nvSpPr>
              <p:cNvPr id="59"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0"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61"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32" name="文本框 31"/>
          <p:cNvSpPr txBox="1"/>
          <p:nvPr/>
        </p:nvSpPr>
        <p:spPr>
          <a:xfrm>
            <a:off x="11684000" y="6324431"/>
            <a:ext cx="508000" cy="369332"/>
          </a:xfrm>
          <a:prstGeom prst="rect">
            <a:avLst/>
          </a:prstGeom>
          <a:noFill/>
        </p:spPr>
        <p:txBody>
          <a:bodyPr wrap="square" rtlCol="0">
            <a:spAutoFit/>
          </a:bodyPr>
          <a:lstStyle/>
          <a:p>
            <a:pPr algn="ctr"/>
            <a:r>
              <a:rPr lang="en-US" altLang="zh-CN" dirty="0"/>
              <a:t>1</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anim calcmode="lin" valueType="num">
                                      <p:cBhvr>
                                        <p:cTn id="14" dur="500" fill="hold"/>
                                        <p:tgtEl>
                                          <p:spTgt spid="50"/>
                                        </p:tgtEl>
                                        <p:attrNameLst>
                                          <p:attrName>ppt_x</p:attrName>
                                        </p:attrNameLst>
                                      </p:cBhvr>
                                      <p:tavLst>
                                        <p:tav tm="0">
                                          <p:val>
                                            <p:strVal val="#ppt_x"/>
                                          </p:val>
                                        </p:tav>
                                        <p:tav tm="100000">
                                          <p:val>
                                            <p:strVal val="#ppt_x"/>
                                          </p:val>
                                        </p:tav>
                                      </p:tavLst>
                                    </p:anim>
                                    <p:anim calcmode="lin" valueType="num">
                                      <p:cBhvr>
                                        <p:cTn id="15" dur="500" fill="hold"/>
                                        <p:tgtEl>
                                          <p:spTgt spid="50"/>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500"/>
                                        <p:tgtEl>
                                          <p:spTgt spid="219"/>
                                        </p:tgtEl>
                                      </p:cBhvr>
                                    </p:animEffect>
                                    <p:anim calcmode="lin" valueType="num">
                                      <p:cBhvr>
                                        <p:cTn id="24" dur="500" fill="hold"/>
                                        <p:tgtEl>
                                          <p:spTgt spid="219"/>
                                        </p:tgtEl>
                                        <p:attrNameLst>
                                          <p:attrName>ppt_x</p:attrName>
                                        </p:attrNameLst>
                                      </p:cBhvr>
                                      <p:tavLst>
                                        <p:tav tm="0">
                                          <p:val>
                                            <p:strVal val="#ppt_x"/>
                                          </p:val>
                                        </p:tav>
                                        <p:tav tm="100000">
                                          <p:val>
                                            <p:strVal val="#ppt_x"/>
                                          </p:val>
                                        </p:tav>
                                      </p:tavLst>
                                    </p:anim>
                                    <p:anim calcmode="lin" valueType="num">
                                      <p:cBhvr>
                                        <p:cTn id="25" dur="500" fill="hold"/>
                                        <p:tgtEl>
                                          <p:spTgt spid="21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20"/>
                                        </p:tgtEl>
                                        <p:attrNameLst>
                                          <p:attrName>style.visibility</p:attrName>
                                        </p:attrNameLst>
                                      </p:cBhvr>
                                      <p:to>
                                        <p:strVal val="visible"/>
                                      </p:to>
                                    </p:set>
                                    <p:animEffect transition="in" filter="fade">
                                      <p:cBhvr>
                                        <p:cTn id="28" dur="500"/>
                                        <p:tgtEl>
                                          <p:spTgt spid="220"/>
                                        </p:tgtEl>
                                      </p:cBhvr>
                                    </p:animEffect>
                                    <p:anim calcmode="lin" valueType="num">
                                      <p:cBhvr>
                                        <p:cTn id="29" dur="500" fill="hold"/>
                                        <p:tgtEl>
                                          <p:spTgt spid="220"/>
                                        </p:tgtEl>
                                        <p:attrNameLst>
                                          <p:attrName>ppt_x</p:attrName>
                                        </p:attrNameLst>
                                      </p:cBhvr>
                                      <p:tavLst>
                                        <p:tav tm="0">
                                          <p:val>
                                            <p:strVal val="#ppt_x"/>
                                          </p:val>
                                        </p:tav>
                                        <p:tav tm="100000">
                                          <p:val>
                                            <p:strVal val="#ppt_x"/>
                                          </p:val>
                                        </p:tav>
                                      </p:tavLst>
                                    </p:anim>
                                    <p:anim calcmode="lin" valueType="num">
                                      <p:cBhvr>
                                        <p:cTn id="30" dur="500" fill="hold"/>
                                        <p:tgtEl>
                                          <p:spTgt spid="220"/>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21"/>
                                        </p:tgtEl>
                                        <p:attrNameLst>
                                          <p:attrName>style.visibility</p:attrName>
                                        </p:attrNameLst>
                                      </p:cBhvr>
                                      <p:to>
                                        <p:strVal val="visible"/>
                                      </p:to>
                                    </p:set>
                                    <p:animEffect transition="in" filter="fade">
                                      <p:cBhvr>
                                        <p:cTn id="33" dur="500"/>
                                        <p:tgtEl>
                                          <p:spTgt spid="221"/>
                                        </p:tgtEl>
                                      </p:cBhvr>
                                    </p:animEffect>
                                    <p:anim calcmode="lin" valueType="num">
                                      <p:cBhvr>
                                        <p:cTn id="34" dur="500" fill="hold"/>
                                        <p:tgtEl>
                                          <p:spTgt spid="221"/>
                                        </p:tgtEl>
                                        <p:attrNameLst>
                                          <p:attrName>ppt_x</p:attrName>
                                        </p:attrNameLst>
                                      </p:cBhvr>
                                      <p:tavLst>
                                        <p:tav tm="0">
                                          <p:val>
                                            <p:strVal val="#ppt_x"/>
                                          </p:val>
                                        </p:tav>
                                        <p:tav tm="100000">
                                          <p:val>
                                            <p:strVal val="#ppt_x"/>
                                          </p:val>
                                        </p:tav>
                                      </p:tavLst>
                                    </p:anim>
                                    <p:anim calcmode="lin" valueType="num">
                                      <p:cBhvr>
                                        <p:cTn id="35" dur="500" fill="hold"/>
                                        <p:tgtEl>
                                          <p:spTgt spid="22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500"/>
                                        <p:tgtEl>
                                          <p:spTgt spid="54"/>
                                        </p:tgtEl>
                                      </p:cBhvr>
                                    </p:animEffect>
                                    <p:anim calcmode="lin" valueType="num">
                                      <p:cBhvr>
                                        <p:cTn id="39" dur="500" fill="hold"/>
                                        <p:tgtEl>
                                          <p:spTgt spid="54"/>
                                        </p:tgtEl>
                                        <p:attrNameLst>
                                          <p:attrName>ppt_x</p:attrName>
                                        </p:attrNameLst>
                                      </p:cBhvr>
                                      <p:tavLst>
                                        <p:tav tm="0">
                                          <p:val>
                                            <p:strVal val="#ppt_x"/>
                                          </p:val>
                                        </p:tav>
                                        <p:tav tm="100000">
                                          <p:val>
                                            <p:strVal val="#ppt_x"/>
                                          </p:val>
                                        </p:tav>
                                      </p:tavLst>
                                    </p:anim>
                                    <p:anim calcmode="lin" valueType="num">
                                      <p:cBhvr>
                                        <p:cTn id="40" dur="5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0" grpId="0"/>
      <p:bldP spid="2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1"/>
          <p:cNvSpPr>
            <a:spLocks noChangeArrowheads="1"/>
          </p:cNvSpPr>
          <p:nvPr/>
        </p:nvSpPr>
        <p:spPr bwMode="gray">
          <a:xfrm>
            <a:off x="3719756" y="1849947"/>
            <a:ext cx="5282070" cy="1001783"/>
          </a:xfrm>
          <a:prstGeom prst="roundRect">
            <a:avLst>
              <a:gd name="adj" fmla="val 11505"/>
            </a:avLst>
          </a:prstGeom>
          <a:noFill/>
          <a:ln w="15875" cap="flat" cmpd="sng" algn="ctr">
            <a:solidFill>
              <a:schemeClr val="accent1"/>
            </a:solid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600" dirty="0"/>
              <a:t>工程实践</a:t>
            </a:r>
            <a:endParaRPr lang="zh-CN" altLang="zh-CN" sz="1600" dirty="0"/>
          </a:p>
        </p:txBody>
      </p:sp>
      <p:sp>
        <p:nvSpPr>
          <p:cNvPr id="12" name="文本2"/>
          <p:cNvSpPr>
            <a:spLocks noChangeArrowheads="1"/>
          </p:cNvSpPr>
          <p:nvPr/>
        </p:nvSpPr>
        <p:spPr bwMode="gray">
          <a:xfrm>
            <a:off x="3719755" y="3095677"/>
            <a:ext cx="5479663" cy="1520036"/>
          </a:xfrm>
          <a:prstGeom prst="roundRect">
            <a:avLst>
              <a:gd name="adj" fmla="val 50000"/>
            </a:avLst>
          </a:prstGeom>
          <a:noFill/>
          <a:ln w="15875" cap="flat" cmpd="sng" algn="ctr">
            <a:solidFill>
              <a:schemeClr val="accent1"/>
            </a:solid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t>1.</a:t>
            </a:r>
            <a:r>
              <a:rPr lang="zh-CN" altLang="en-US" sz="1600" dirty="0"/>
              <a:t>微结构声学材料</a:t>
            </a:r>
            <a:r>
              <a:rPr lang="en-US" altLang="zh-CN" sz="1600" dirty="0"/>
              <a:t>(</a:t>
            </a:r>
            <a:r>
              <a:rPr lang="zh-CN" altLang="en-US" sz="1600" dirty="0"/>
              <a:t>如声学超材料、多孔材料</a:t>
            </a:r>
            <a:r>
              <a:rPr lang="en-US" altLang="zh-CN" sz="1600" dirty="0"/>
              <a:t>) </a:t>
            </a:r>
            <a:r>
              <a:rPr lang="zh-CN" altLang="en-US" sz="1600" dirty="0"/>
              <a:t>成为研究主流，对其性能需要精确表征</a:t>
            </a:r>
            <a:endParaRPr lang="en-US" altLang="zh-CN" sz="1600" dirty="0"/>
          </a:p>
          <a:p>
            <a:r>
              <a:rPr lang="en-US" altLang="zh-CN" sz="1600" dirty="0"/>
              <a:t>2.</a:t>
            </a:r>
            <a:r>
              <a:rPr lang="zh-CN" altLang="en-US" sz="1600" dirty="0"/>
              <a:t>材料声学本征参数的测试不确定性</a:t>
            </a:r>
            <a:endParaRPr lang="en-US" altLang="zh-CN" sz="1600" dirty="0"/>
          </a:p>
          <a:p>
            <a:r>
              <a:rPr lang="en-US" altLang="zh-CN" sz="1600" dirty="0"/>
              <a:t>3.</a:t>
            </a:r>
            <a:r>
              <a:rPr lang="zh-CN" altLang="en-US" sz="1600" dirty="0"/>
              <a:t>深入研究发现，边界条件的微小改变，会导致需要用不同的基础物理模型来解释。</a:t>
            </a:r>
          </a:p>
        </p:txBody>
      </p:sp>
      <p:sp>
        <p:nvSpPr>
          <p:cNvPr id="14" name="文本3"/>
          <p:cNvSpPr>
            <a:spLocks noChangeArrowheads="1"/>
          </p:cNvSpPr>
          <p:nvPr/>
        </p:nvSpPr>
        <p:spPr bwMode="ltGray">
          <a:xfrm>
            <a:off x="3719755" y="4747575"/>
            <a:ext cx="5282070" cy="1085707"/>
          </a:xfrm>
          <a:prstGeom prst="roundRect">
            <a:avLst>
              <a:gd name="adj" fmla="val 11505"/>
            </a:avLst>
          </a:prstGeom>
          <a:noFill/>
          <a:ln w="15875" cap="flat" cmpd="sng" algn="ctr">
            <a:solidFill>
              <a:schemeClr val="accent1"/>
            </a:solid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en-US" altLang="zh-CN" sz="1600" dirty="0"/>
              <a:t>    1.</a:t>
            </a:r>
            <a:r>
              <a:rPr lang="zh-CN" altLang="en-US" sz="1600" dirty="0"/>
              <a:t>建立并验证多孔介质声传播梯度边界层理论</a:t>
            </a:r>
            <a:endParaRPr lang="en-US" altLang="zh-CN" sz="1600" dirty="0"/>
          </a:p>
          <a:p>
            <a:pPr fontAlgn="base">
              <a:lnSpc>
                <a:spcPct val="120000"/>
              </a:lnSpc>
              <a:spcBef>
                <a:spcPct val="0"/>
              </a:spcBef>
              <a:spcAft>
                <a:spcPct val="0"/>
              </a:spcAft>
              <a:defRPr/>
            </a:pPr>
            <a:r>
              <a:rPr lang="en-US" altLang="zh-CN" sz="1600" dirty="0"/>
              <a:t>    2.</a:t>
            </a:r>
            <a:r>
              <a:rPr lang="zh-CN" altLang="en-US" sz="1600" dirty="0"/>
              <a:t>构建了一套针对复杂边界条件的“实验</a:t>
            </a:r>
            <a:r>
              <a:rPr lang="en-US" altLang="zh-CN" sz="1600" dirty="0"/>
              <a:t>-</a:t>
            </a:r>
            <a:r>
              <a:rPr lang="zh-CN" altLang="en-US" sz="1600" dirty="0"/>
              <a:t>仿真</a:t>
            </a:r>
            <a:r>
              <a:rPr lang="en-US" altLang="zh-CN" sz="1600" dirty="0"/>
              <a:t>-</a:t>
            </a:r>
            <a:r>
              <a:rPr lang="zh-CN" altLang="en-US" sz="1600" dirty="0"/>
              <a:t>理论”验证体系</a:t>
            </a:r>
            <a:endParaRPr lang="en-US" altLang="zh-CN" sz="1600" dirty="0"/>
          </a:p>
        </p:txBody>
      </p:sp>
      <p:grpSp>
        <p:nvGrpSpPr>
          <p:cNvPr id="15" name="组合 14"/>
          <p:cNvGrpSpPr/>
          <p:nvPr/>
        </p:nvGrpSpPr>
        <p:grpSpPr>
          <a:xfrm>
            <a:off x="0" y="1829852"/>
            <a:ext cx="3506680" cy="3959848"/>
            <a:chOff x="1426937" y="1316533"/>
            <a:chExt cx="3926817" cy="4425113"/>
          </a:xfrm>
        </p:grpSpPr>
        <p:sp>
          <p:nvSpPr>
            <p:cNvPr id="16" name="标题1"/>
            <p:cNvSpPr>
              <a:spLocks noChangeArrowheads="1"/>
            </p:cNvSpPr>
            <p:nvPr/>
          </p:nvSpPr>
          <p:spPr bwMode="gray">
            <a:xfrm>
              <a:off x="4180079" y="1316533"/>
              <a:ext cx="1163836" cy="1125910"/>
            </a:xfrm>
            <a:prstGeom prst="roundRect">
              <a:avLst>
                <a:gd name="adj" fmla="val 11921"/>
              </a:avLst>
            </a:prstGeom>
            <a:solidFill>
              <a:schemeClr val="tx2">
                <a:lumMod val="60000"/>
                <a:lumOff val="40000"/>
              </a:schemeClr>
            </a:solidFill>
            <a:ln w="25400" cap="flat" cmpd="sng" algn="ctr">
              <a:no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500" b="1" dirty="0">
                  <a:solidFill>
                    <a:sysClr val="window" lastClr="FFFFFF">
                      <a:lumMod val="95000"/>
                    </a:sysClr>
                  </a:solidFill>
                  <a:latin typeface="微软雅黑" panose="020B0503020204020204" pitchFamily="34" charset="-122"/>
                  <a:ea typeface="微软雅黑" panose="020B0503020204020204" pitchFamily="34" charset="-122"/>
                </a:rPr>
                <a:t>研究来源</a:t>
              </a:r>
              <a:endParaRPr lang="zh-CN" altLang="zh-CN" sz="15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17" name="标题2"/>
            <p:cNvSpPr>
              <a:spLocks noChangeArrowheads="1"/>
            </p:cNvSpPr>
            <p:nvPr/>
          </p:nvSpPr>
          <p:spPr bwMode="gray">
            <a:xfrm>
              <a:off x="4180079" y="2971157"/>
              <a:ext cx="1173675" cy="1125910"/>
            </a:xfrm>
            <a:prstGeom prst="roundRect">
              <a:avLst>
                <a:gd name="adj" fmla="val 11921"/>
              </a:avLst>
            </a:prstGeom>
            <a:solidFill>
              <a:schemeClr val="tx2">
                <a:lumMod val="60000"/>
                <a:lumOff val="40000"/>
              </a:schemeClr>
            </a:solidFill>
            <a:ln w="25400" cap="flat" cmpd="sng" algn="ctr">
              <a:no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500" b="1" dirty="0">
                  <a:solidFill>
                    <a:sysClr val="window" lastClr="FFFFFF">
                      <a:lumMod val="95000"/>
                    </a:sysClr>
                  </a:solidFill>
                  <a:latin typeface="微软雅黑" panose="020B0503020204020204" pitchFamily="34" charset="-122"/>
                  <a:ea typeface="微软雅黑" panose="020B0503020204020204" pitchFamily="34" charset="-122"/>
                </a:rPr>
                <a:t>研究</a:t>
              </a:r>
              <a:r>
                <a:rPr lang="zh-CN" altLang="en-US" sz="1500" b="1" dirty="0">
                  <a:solidFill>
                    <a:schemeClr val="bg1"/>
                  </a:solidFill>
                  <a:latin typeface="微软雅黑" panose="020B0503020204020204" pitchFamily="34" charset="-122"/>
                  <a:ea typeface="微软雅黑" panose="020B0503020204020204" pitchFamily="34" charset="-122"/>
                </a:rPr>
                <a:t>背景</a:t>
              </a:r>
              <a:endParaRPr lang="zh-CN" altLang="zh-CN" sz="1500" b="1" dirty="0">
                <a:solidFill>
                  <a:schemeClr val="bg1"/>
                </a:solidFill>
                <a:latin typeface="微软雅黑" panose="020B0503020204020204" pitchFamily="34" charset="-122"/>
                <a:ea typeface="微软雅黑" panose="020B0503020204020204" pitchFamily="34" charset="-122"/>
              </a:endParaRPr>
            </a:p>
          </p:txBody>
        </p:sp>
        <p:sp>
          <p:nvSpPr>
            <p:cNvPr id="18" name="标题3"/>
            <p:cNvSpPr>
              <a:spLocks noChangeArrowheads="1"/>
            </p:cNvSpPr>
            <p:nvPr/>
          </p:nvSpPr>
          <p:spPr bwMode="gray">
            <a:xfrm>
              <a:off x="4180079" y="4625781"/>
              <a:ext cx="1173675" cy="1115865"/>
            </a:xfrm>
            <a:prstGeom prst="roundRect">
              <a:avLst>
                <a:gd name="adj" fmla="val 11921"/>
              </a:avLst>
            </a:prstGeom>
            <a:solidFill>
              <a:schemeClr val="tx2">
                <a:lumMod val="60000"/>
                <a:lumOff val="40000"/>
              </a:schemeClr>
            </a:solidFill>
            <a:ln w="25400" cap="flat" cmpd="sng" algn="ctr">
              <a:noFill/>
              <a:prstDash val="solid"/>
            </a:ln>
            <a:effectLst/>
          </p:spPr>
          <p:txBody>
            <a:bodyPr lIns="62119" tIns="31059" rIns="62119" bIns="3105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500" b="1" dirty="0">
                  <a:solidFill>
                    <a:sysClr val="window" lastClr="FFFFFF">
                      <a:lumMod val="95000"/>
                    </a:sysClr>
                  </a:solidFill>
                  <a:latin typeface="微软雅黑" panose="020B0503020204020204" pitchFamily="34" charset="-122"/>
                  <a:ea typeface="微软雅黑" panose="020B0503020204020204" pitchFamily="34" charset="-122"/>
                </a:rPr>
                <a:t>研究意义</a:t>
              </a:r>
              <a:endParaRPr lang="zh-CN" altLang="zh-CN" sz="1500" b="1" dirty="0">
                <a:solidFill>
                  <a:sysClr val="window" lastClr="FFFFFF">
                    <a:lumMod val="95000"/>
                  </a:sys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426937" y="1564443"/>
              <a:ext cx="2673915" cy="3908890"/>
              <a:chOff x="1426937" y="1564443"/>
              <a:chExt cx="2673915" cy="3908890"/>
            </a:xfrm>
          </p:grpSpPr>
          <p:sp>
            <p:nvSpPr>
              <p:cNvPr id="21" name="任意多边形 15"/>
              <p:cNvSpPr/>
              <p:nvPr/>
            </p:nvSpPr>
            <p:spPr bwMode="gray">
              <a:xfrm>
                <a:off x="1972378" y="1564443"/>
                <a:ext cx="2128474" cy="3908890"/>
              </a:xfrm>
              <a:custGeom>
                <a:avLst/>
                <a:gdLst>
                  <a:gd name="connsiteX0" fmla="*/ 205591 w 974404"/>
                  <a:gd name="connsiteY0" fmla="*/ 1700752 h 3239999"/>
                  <a:gd name="connsiteX1" fmla="*/ 213963 w 974404"/>
                  <a:gd name="connsiteY1" fmla="*/ 2722233 h 3239999"/>
                  <a:gd name="connsiteX2" fmla="*/ 333457 w 974404"/>
                  <a:gd name="connsiteY2" fmla="*/ 2920202 h 3239999"/>
                  <a:gd name="connsiteX3" fmla="*/ 734113 w 974404"/>
                  <a:gd name="connsiteY3" fmla="*/ 2932385 h 3239999"/>
                  <a:gd name="connsiteX4" fmla="*/ 734113 w 974404"/>
                  <a:gd name="connsiteY4" fmla="*/ 2752689 h 3239999"/>
                  <a:gd name="connsiteX5" fmla="*/ 921262 w 974404"/>
                  <a:gd name="connsiteY5" fmla="*/ 3007004 h 3239999"/>
                  <a:gd name="connsiteX6" fmla="*/ 727084 w 974404"/>
                  <a:gd name="connsiteY6" fmla="*/ 3239999 h 3239999"/>
                  <a:gd name="connsiteX7" fmla="*/ 728842 w 974404"/>
                  <a:gd name="connsiteY7" fmla="*/ 3099898 h 3239999"/>
                  <a:gd name="connsiteX8" fmla="*/ 307098 w 974404"/>
                  <a:gd name="connsiteY8" fmla="*/ 3096852 h 3239999"/>
                  <a:gd name="connsiteX9" fmla="*/ 101498 w 974404"/>
                  <a:gd name="connsiteY9" fmla="*/ 2786192 h 3239999"/>
                  <a:gd name="connsiteX10" fmla="*/ 101498 w 974404"/>
                  <a:gd name="connsiteY10" fmla="*/ 1703531 h 3239999"/>
                  <a:gd name="connsiteX11" fmla="*/ 118794 w 974404"/>
                  <a:gd name="connsiteY11" fmla="*/ 1703069 h 3239999"/>
                  <a:gd name="connsiteX12" fmla="*/ 122023 w 974404"/>
                  <a:gd name="connsiteY12" fmla="*/ 1714483 h 3239999"/>
                  <a:gd name="connsiteX13" fmla="*/ 167354 w 974404"/>
                  <a:gd name="connsiteY13" fmla="*/ 1730705 h 3239999"/>
                  <a:gd name="connsiteX14" fmla="*/ 181834 w 974404"/>
                  <a:gd name="connsiteY14" fmla="*/ 1701386 h 3239999"/>
                  <a:gd name="connsiteX15" fmla="*/ 101499 w 974404"/>
                  <a:gd name="connsiteY15" fmla="*/ 1548677 h 3239999"/>
                  <a:gd name="connsiteX16" fmla="*/ 101499 w 974404"/>
                  <a:gd name="connsiteY16" fmla="*/ 1611168 h 3239999"/>
                  <a:gd name="connsiteX17" fmla="*/ 102953 w 974404"/>
                  <a:gd name="connsiteY17" fmla="*/ 1621509 h 3239999"/>
                  <a:gd name="connsiteX18" fmla="*/ 101498 w 974404"/>
                  <a:gd name="connsiteY18" fmla="*/ 1628832 h 3239999"/>
                  <a:gd name="connsiteX19" fmla="*/ 101498 w 974404"/>
                  <a:gd name="connsiteY19" fmla="*/ 1703531 h 3239999"/>
                  <a:gd name="connsiteX20" fmla="*/ 1614 w 974404"/>
                  <a:gd name="connsiteY20" fmla="*/ 1706197 h 3239999"/>
                  <a:gd name="connsiteX21" fmla="*/ 0 w 974404"/>
                  <a:gd name="connsiteY21" fmla="*/ 1549014 h 3239999"/>
                  <a:gd name="connsiteX22" fmla="*/ 184066 w 974404"/>
                  <a:gd name="connsiteY22" fmla="*/ 1548404 h 3239999"/>
                  <a:gd name="connsiteX23" fmla="*/ 198921 w 974404"/>
                  <a:gd name="connsiteY23" fmla="*/ 1620002 h 3239999"/>
                  <a:gd name="connsiteX24" fmla="*/ 182182 w 974404"/>
                  <a:gd name="connsiteY24" fmla="*/ 1700682 h 3239999"/>
                  <a:gd name="connsiteX25" fmla="*/ 181834 w 974404"/>
                  <a:gd name="connsiteY25" fmla="*/ 1701386 h 3239999"/>
                  <a:gd name="connsiteX26" fmla="*/ 118794 w 974404"/>
                  <a:gd name="connsiteY26" fmla="*/ 1703069 h 3239999"/>
                  <a:gd name="connsiteX27" fmla="*/ 110098 w 974404"/>
                  <a:gd name="connsiteY27" fmla="*/ 1672337 h 3239999"/>
                  <a:gd name="connsiteX28" fmla="*/ 102953 w 974404"/>
                  <a:gd name="connsiteY28" fmla="*/ 1621509 h 3239999"/>
                  <a:gd name="connsiteX29" fmla="*/ 117432 w 974404"/>
                  <a:gd name="connsiteY29" fmla="*/ 1548624 h 3239999"/>
                  <a:gd name="connsiteX30" fmla="*/ 764681 w 974404"/>
                  <a:gd name="connsiteY30" fmla="*/ 1440000 h 3239999"/>
                  <a:gd name="connsiteX31" fmla="*/ 974404 w 974404"/>
                  <a:gd name="connsiteY31" fmla="*/ 1617464 h 3239999"/>
                  <a:gd name="connsiteX32" fmla="*/ 764681 w 974404"/>
                  <a:gd name="connsiteY32" fmla="*/ 1800000 h 3239999"/>
                  <a:gd name="connsiteX33" fmla="*/ 761455 w 974404"/>
                  <a:gd name="connsiteY33" fmla="*/ 1685915 h 3239999"/>
                  <a:gd name="connsiteX34" fmla="*/ 205591 w 974404"/>
                  <a:gd name="connsiteY34" fmla="*/ 1700752 h 3239999"/>
                  <a:gd name="connsiteX35" fmla="*/ 205177 w 974404"/>
                  <a:gd name="connsiteY35" fmla="*/ 1650151 h 3239999"/>
                  <a:gd name="connsiteX36" fmla="*/ 198921 w 974404"/>
                  <a:gd name="connsiteY36" fmla="*/ 1620002 h 3239999"/>
                  <a:gd name="connsiteX37" fmla="*/ 205178 w 974404"/>
                  <a:gd name="connsiteY37" fmla="*/ 1589848 h 3239999"/>
                  <a:gd name="connsiteX38" fmla="*/ 205518 w 974404"/>
                  <a:gd name="connsiteY38" fmla="*/ 1548332 h 3239999"/>
                  <a:gd name="connsiteX39" fmla="*/ 764681 w 974404"/>
                  <a:gd name="connsiteY39" fmla="*/ 1546479 h 3239999"/>
                  <a:gd name="connsiteX40" fmla="*/ 727085 w 974404"/>
                  <a:gd name="connsiteY40" fmla="*/ 0 h 3239999"/>
                  <a:gd name="connsiteX41" fmla="*/ 921263 w 974404"/>
                  <a:gd name="connsiteY41" fmla="*/ 232995 h 3239999"/>
                  <a:gd name="connsiteX42" fmla="*/ 734114 w 974404"/>
                  <a:gd name="connsiteY42" fmla="*/ 487310 h 3239999"/>
                  <a:gd name="connsiteX43" fmla="*/ 734114 w 974404"/>
                  <a:gd name="connsiteY43" fmla="*/ 307614 h 3239999"/>
                  <a:gd name="connsiteX44" fmla="*/ 333458 w 974404"/>
                  <a:gd name="connsiteY44" fmla="*/ 319797 h 3239999"/>
                  <a:gd name="connsiteX45" fmla="*/ 213964 w 974404"/>
                  <a:gd name="connsiteY45" fmla="*/ 517767 h 3239999"/>
                  <a:gd name="connsiteX46" fmla="*/ 205518 w 974404"/>
                  <a:gd name="connsiteY46" fmla="*/ 1548332 h 3239999"/>
                  <a:gd name="connsiteX47" fmla="*/ 184066 w 974404"/>
                  <a:gd name="connsiteY47" fmla="*/ 1548404 h 3239999"/>
                  <a:gd name="connsiteX48" fmla="*/ 182181 w 974404"/>
                  <a:gd name="connsiteY48" fmla="*/ 1539317 h 3239999"/>
                  <a:gd name="connsiteX49" fmla="*/ 122022 w 974404"/>
                  <a:gd name="connsiteY49" fmla="*/ 1525516 h 3239999"/>
                  <a:gd name="connsiteX50" fmla="*/ 117432 w 974404"/>
                  <a:gd name="connsiteY50" fmla="*/ 1548624 h 3239999"/>
                  <a:gd name="connsiteX51" fmla="*/ 101499 w 974404"/>
                  <a:gd name="connsiteY51" fmla="*/ 1548677 h 3239999"/>
                  <a:gd name="connsiteX52" fmla="*/ 101499 w 974404"/>
                  <a:gd name="connsiteY52" fmla="*/ 453807 h 3239999"/>
                  <a:gd name="connsiteX53" fmla="*/ 307099 w 974404"/>
                  <a:gd name="connsiteY53" fmla="*/ 143147 h 3239999"/>
                  <a:gd name="connsiteX54" fmla="*/ 728843 w 974404"/>
                  <a:gd name="connsiteY54" fmla="*/ 140102 h 3239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974404" h="3239999">
                    <a:moveTo>
                      <a:pt x="205591" y="1700752"/>
                    </a:moveTo>
                    <a:lnTo>
                      <a:pt x="213963" y="2722233"/>
                    </a:lnTo>
                    <a:cubicBezTo>
                      <a:pt x="219235" y="2914111"/>
                      <a:pt x="261409" y="2917157"/>
                      <a:pt x="333457" y="2920202"/>
                    </a:cubicBezTo>
                    <a:lnTo>
                      <a:pt x="734113" y="2932385"/>
                    </a:lnTo>
                    <a:lnTo>
                      <a:pt x="734113" y="2752689"/>
                    </a:lnTo>
                    <a:lnTo>
                      <a:pt x="921262" y="3007004"/>
                    </a:lnTo>
                    <a:lnTo>
                      <a:pt x="727084" y="3239999"/>
                    </a:lnTo>
                    <a:lnTo>
                      <a:pt x="728842" y="3099898"/>
                    </a:lnTo>
                    <a:cubicBezTo>
                      <a:pt x="728842" y="3099898"/>
                      <a:pt x="458223" y="3096852"/>
                      <a:pt x="307098" y="3096852"/>
                    </a:cubicBezTo>
                    <a:cubicBezTo>
                      <a:pt x="154216" y="3093806"/>
                      <a:pt x="103255" y="3002436"/>
                      <a:pt x="101498" y="2786192"/>
                    </a:cubicBezTo>
                    <a:lnTo>
                      <a:pt x="101498" y="1703531"/>
                    </a:lnTo>
                    <a:lnTo>
                      <a:pt x="118794" y="1703069"/>
                    </a:lnTo>
                    <a:lnTo>
                      <a:pt x="122023" y="1714483"/>
                    </a:lnTo>
                    <a:cubicBezTo>
                      <a:pt x="135265" y="1747248"/>
                      <a:pt x="151935" y="1752066"/>
                      <a:pt x="167354" y="1730705"/>
                    </a:cubicBezTo>
                    <a:lnTo>
                      <a:pt x="181834" y="1701386"/>
                    </a:lnTo>
                    <a:close/>
                    <a:moveTo>
                      <a:pt x="101499" y="1548677"/>
                    </a:moveTo>
                    <a:lnTo>
                      <a:pt x="101499" y="1611168"/>
                    </a:lnTo>
                    <a:lnTo>
                      <a:pt x="102953" y="1621509"/>
                    </a:lnTo>
                    <a:lnTo>
                      <a:pt x="101498" y="1628832"/>
                    </a:lnTo>
                    <a:lnTo>
                      <a:pt x="101498" y="1703531"/>
                    </a:lnTo>
                    <a:lnTo>
                      <a:pt x="1614" y="1706197"/>
                    </a:lnTo>
                    <a:lnTo>
                      <a:pt x="0" y="1549014"/>
                    </a:lnTo>
                    <a:close/>
                    <a:moveTo>
                      <a:pt x="184066" y="1548404"/>
                    </a:moveTo>
                    <a:lnTo>
                      <a:pt x="198921" y="1620002"/>
                    </a:lnTo>
                    <a:lnTo>
                      <a:pt x="182182" y="1700682"/>
                    </a:lnTo>
                    <a:lnTo>
                      <a:pt x="181834" y="1701386"/>
                    </a:lnTo>
                    <a:lnTo>
                      <a:pt x="118794" y="1703069"/>
                    </a:lnTo>
                    <a:lnTo>
                      <a:pt x="110098" y="1672337"/>
                    </a:lnTo>
                    <a:lnTo>
                      <a:pt x="102953" y="1621509"/>
                    </a:lnTo>
                    <a:lnTo>
                      <a:pt x="117432" y="1548624"/>
                    </a:lnTo>
                    <a:close/>
                    <a:moveTo>
                      <a:pt x="764681" y="1440000"/>
                    </a:moveTo>
                    <a:lnTo>
                      <a:pt x="974404" y="1617464"/>
                    </a:lnTo>
                    <a:lnTo>
                      <a:pt x="764681" y="1800000"/>
                    </a:lnTo>
                    <a:lnTo>
                      <a:pt x="761455" y="1685915"/>
                    </a:lnTo>
                    <a:lnTo>
                      <a:pt x="205591" y="1700752"/>
                    </a:lnTo>
                    <a:lnTo>
                      <a:pt x="205177" y="1650151"/>
                    </a:lnTo>
                    <a:lnTo>
                      <a:pt x="198921" y="1620002"/>
                    </a:lnTo>
                    <a:lnTo>
                      <a:pt x="205178" y="1589848"/>
                    </a:lnTo>
                    <a:lnTo>
                      <a:pt x="205518" y="1548332"/>
                    </a:lnTo>
                    <a:lnTo>
                      <a:pt x="764681" y="1546479"/>
                    </a:lnTo>
                    <a:close/>
                    <a:moveTo>
                      <a:pt x="727085" y="0"/>
                    </a:moveTo>
                    <a:lnTo>
                      <a:pt x="921263" y="232995"/>
                    </a:lnTo>
                    <a:lnTo>
                      <a:pt x="734114" y="487310"/>
                    </a:lnTo>
                    <a:lnTo>
                      <a:pt x="734114" y="307614"/>
                    </a:lnTo>
                    <a:lnTo>
                      <a:pt x="333458" y="319797"/>
                    </a:lnTo>
                    <a:cubicBezTo>
                      <a:pt x="261410" y="322843"/>
                      <a:pt x="219236" y="325888"/>
                      <a:pt x="213964" y="517767"/>
                    </a:cubicBezTo>
                    <a:lnTo>
                      <a:pt x="205518" y="1548332"/>
                    </a:lnTo>
                    <a:lnTo>
                      <a:pt x="184066" y="1548404"/>
                    </a:lnTo>
                    <a:lnTo>
                      <a:pt x="182181" y="1539317"/>
                    </a:lnTo>
                    <a:cubicBezTo>
                      <a:pt x="163428" y="1487826"/>
                      <a:pt x="139677" y="1481830"/>
                      <a:pt x="122022" y="1525516"/>
                    </a:cubicBezTo>
                    <a:lnTo>
                      <a:pt x="117432" y="1548624"/>
                    </a:lnTo>
                    <a:lnTo>
                      <a:pt x="101499" y="1548677"/>
                    </a:lnTo>
                    <a:lnTo>
                      <a:pt x="101499" y="453807"/>
                    </a:lnTo>
                    <a:cubicBezTo>
                      <a:pt x="103256" y="237564"/>
                      <a:pt x="154217" y="146193"/>
                      <a:pt x="307099" y="143147"/>
                    </a:cubicBezTo>
                    <a:cubicBezTo>
                      <a:pt x="458224" y="143147"/>
                      <a:pt x="728843" y="140102"/>
                      <a:pt x="728843" y="140102"/>
                    </a:cubicBezTo>
                    <a:close/>
                  </a:path>
                </a:pathLst>
              </a:custGeom>
              <a:solidFill>
                <a:schemeClr val="bg1">
                  <a:lumMod val="65000"/>
                </a:schemeClr>
              </a:solidFill>
              <a:ln>
                <a:noFill/>
              </a:ln>
              <a:effectLst/>
            </p:spPr>
            <p:txBody>
              <a:bodyPr wrap="square" lIns="62119" tIns="31059" rIns="62119" bIns="31059"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22" name="Oval 19"/>
              <p:cNvSpPr>
                <a:spLocks noChangeArrowheads="1"/>
              </p:cNvSpPr>
              <p:nvPr/>
            </p:nvSpPr>
            <p:spPr bwMode="auto">
              <a:xfrm>
                <a:off x="1426937" y="2621677"/>
                <a:ext cx="1827898" cy="1827898"/>
              </a:xfrm>
              <a:prstGeom prst="ellipse">
                <a:avLst/>
              </a:prstGeom>
              <a:solidFill>
                <a:schemeClr val="tx2">
                  <a:lumMod val="75000"/>
                </a:schemeClr>
              </a:solidFill>
              <a:ln w="9525">
                <a:noFill/>
                <a:round/>
              </a:ln>
              <a:effectLst/>
            </p:spPr>
            <p:txBody>
              <a:bodyPr lIns="62119" tIns="31059" rIns="62119" bIns="31059" anchor="ctr"/>
              <a:lstStyle/>
              <a:p>
                <a:pPr algn="ctr">
                  <a:lnSpc>
                    <a:spcPct val="120000"/>
                  </a:lnSpc>
                  <a:defRPr/>
                </a:pPr>
                <a:endParaRPr lang="zh-CN" altLang="en-US" sz="1630" b="1" kern="0" dirty="0">
                  <a:solidFill>
                    <a:schemeClr val="bg1"/>
                  </a:solidFill>
                  <a:latin typeface="Arial" panose="020B0604020202020204" pitchFamily="34" charset="0"/>
                  <a:ea typeface="微软雅黑" panose="020B0503020204020204" pitchFamily="34" charset="-122"/>
                </a:endParaRPr>
              </a:p>
            </p:txBody>
          </p:sp>
        </p:grpSp>
        <p:sp>
          <p:nvSpPr>
            <p:cNvPr id="20" name="文本框 19"/>
            <p:cNvSpPr txBox="1"/>
            <p:nvPr/>
          </p:nvSpPr>
          <p:spPr>
            <a:xfrm>
              <a:off x="1629381" y="2916342"/>
              <a:ext cx="1423009" cy="1545922"/>
            </a:xfrm>
            <a:prstGeom prst="rect">
              <a:avLst/>
            </a:prstGeom>
            <a:noFill/>
          </p:spPr>
          <p:txBody>
            <a:bodyPr wrap="square" rtlCol="0">
              <a:spAutoFit/>
            </a:bodyPr>
            <a:lstStyle/>
            <a:p>
              <a:pPr algn="ctr"/>
              <a:r>
                <a:rPr lang="zh-CN" altLang="en-US" sz="1600" b="1" dirty="0">
                  <a:solidFill>
                    <a:schemeClr val="bg1"/>
                  </a:solidFill>
                </a:rPr>
                <a:t>多孔介质材料声传播梯度边界层理论</a:t>
              </a:r>
            </a:p>
            <a:p>
              <a:pPr algn="ctr"/>
              <a:endParaRPr lang="zh-CN" altLang="en-US" sz="1600" b="1" dirty="0">
                <a:solidFill>
                  <a:schemeClr val="bg1"/>
                </a:solidFill>
              </a:endParaRPr>
            </a:p>
          </p:txBody>
        </p:sp>
      </p:grpSp>
      <p:sp>
        <p:nvSpPr>
          <p:cNvPr id="23" name="矩形 22"/>
          <p:cNvSpPr/>
          <p:nvPr/>
        </p:nvSpPr>
        <p:spPr>
          <a:xfrm>
            <a:off x="0" y="-1"/>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5" name="组合 24"/>
          <p:cNvGrpSpPr/>
          <p:nvPr/>
        </p:nvGrpSpPr>
        <p:grpSpPr>
          <a:xfrm>
            <a:off x="0" y="280000"/>
            <a:ext cx="11938000" cy="1039355"/>
            <a:chOff x="0" y="280000"/>
            <a:chExt cx="11938000" cy="1039355"/>
          </a:xfrm>
        </p:grpSpPr>
        <p:cxnSp>
          <p:nvCxnSpPr>
            <p:cNvPr id="26" name="直接连接符 25"/>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673400" y="544873"/>
              <a:ext cx="3506680" cy="523426"/>
              <a:chOff x="673400" y="544873"/>
              <a:chExt cx="3506680" cy="523426"/>
            </a:xfrm>
          </p:grpSpPr>
          <p:sp>
            <p:nvSpPr>
              <p:cNvPr id="31" name="矩形: 圆角 30"/>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2" name="文本框 31"/>
              <p:cNvSpPr txBox="1"/>
              <p:nvPr/>
            </p:nvSpPr>
            <p:spPr>
              <a:xfrm>
                <a:off x="1152794" y="621920"/>
                <a:ext cx="2744503"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研究的来源、背景及意义</a:t>
                </a:r>
              </a:p>
            </p:txBody>
          </p:sp>
        </p:grpSp>
        <p:grpSp>
          <p:nvGrpSpPr>
            <p:cNvPr id="28" name="组合 27"/>
            <p:cNvGrpSpPr/>
            <p:nvPr/>
          </p:nvGrpSpPr>
          <p:grpSpPr>
            <a:xfrm>
              <a:off x="0" y="280000"/>
              <a:ext cx="519679" cy="1039355"/>
              <a:chOff x="0" y="280000"/>
              <a:chExt cx="519679" cy="1039355"/>
            </a:xfrm>
          </p:grpSpPr>
          <p:sp>
            <p:nvSpPr>
              <p:cNvPr id="29" name="任意多边形: 形状 28"/>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0" name="文本框 29"/>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1</a:t>
                </a:r>
                <a:endParaRPr lang="zh-CN" altLang="en-US" sz="3600" dirty="0">
                  <a:solidFill>
                    <a:schemeClr val="bg1"/>
                  </a:solidFill>
                </a:endParaRPr>
              </a:p>
            </p:txBody>
          </p:sp>
        </p:grpSp>
      </p:grpSp>
      <p:sp>
        <p:nvSpPr>
          <p:cNvPr id="33" name="文本框 32"/>
          <p:cNvSpPr txBox="1"/>
          <p:nvPr/>
        </p:nvSpPr>
        <p:spPr>
          <a:xfrm>
            <a:off x="11684000" y="6324431"/>
            <a:ext cx="508000" cy="369332"/>
          </a:xfrm>
          <a:prstGeom prst="rect">
            <a:avLst/>
          </a:prstGeom>
          <a:noFill/>
        </p:spPr>
        <p:txBody>
          <a:bodyPr wrap="square" rtlCol="0">
            <a:spAutoFit/>
          </a:bodyPr>
          <a:lstStyle/>
          <a:p>
            <a:pPr algn="ctr"/>
            <a:r>
              <a:rPr lang="en-US" altLang="zh-CN" dirty="0"/>
              <a:t>2</a:t>
            </a:r>
            <a:endParaRPr lang="zh-CN" altLang="en-US" dirty="0"/>
          </a:p>
        </p:txBody>
      </p:sp>
      <p:pic>
        <p:nvPicPr>
          <p:cNvPr id="35" name="图片 34"/>
          <p:cNvPicPr>
            <a:picLocks noChangeAspect="1"/>
          </p:cNvPicPr>
          <p:nvPr/>
        </p:nvPicPr>
        <p:blipFill>
          <a:blip r:embed="rId2"/>
          <a:stretch>
            <a:fillRect/>
          </a:stretch>
        </p:blipFill>
        <p:spPr>
          <a:xfrm>
            <a:off x="9421280" y="2306968"/>
            <a:ext cx="2052850" cy="1488228"/>
          </a:xfrm>
          <a:prstGeom prst="rect">
            <a:avLst/>
          </a:prstGeom>
        </p:spPr>
      </p:pic>
      <p:sp>
        <p:nvSpPr>
          <p:cNvPr id="36" name="文本框 35"/>
          <p:cNvSpPr txBox="1"/>
          <p:nvPr/>
        </p:nvSpPr>
        <p:spPr>
          <a:xfrm>
            <a:off x="9799883" y="4078254"/>
            <a:ext cx="1462924" cy="307777"/>
          </a:xfrm>
          <a:prstGeom prst="rect">
            <a:avLst/>
          </a:prstGeom>
          <a:noFill/>
        </p:spPr>
        <p:txBody>
          <a:bodyPr wrap="square" rtlCol="0">
            <a:spAutoFit/>
          </a:bodyPr>
          <a:lstStyle/>
          <a:p>
            <a:r>
              <a:rPr lang="zh-CN" altLang="en-US" sz="1400" dirty="0"/>
              <a:t>阻抗管实物图</a:t>
            </a:r>
            <a:endParaRPr lang="zh-SG" altLang="en-US" sz="1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500"/>
                                        <p:tgtEl>
                                          <p:spTgt spid="2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096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p:cNvGrpSpPr/>
          <p:nvPr/>
        </p:nvGrpSpPr>
        <p:grpSpPr>
          <a:xfrm>
            <a:off x="2008239" y="2389239"/>
            <a:ext cx="2079522" cy="2079522"/>
            <a:chOff x="2008239" y="2389239"/>
            <a:chExt cx="2079522" cy="2079522"/>
          </a:xfrm>
        </p:grpSpPr>
        <p:grpSp>
          <p:nvGrpSpPr>
            <p:cNvPr id="42" name="组合 41"/>
            <p:cNvGrpSpPr/>
            <p:nvPr/>
          </p:nvGrpSpPr>
          <p:grpSpPr>
            <a:xfrm>
              <a:off x="2008239" y="2389239"/>
              <a:ext cx="2079522" cy="2079522"/>
              <a:chOff x="7772400" y="3775587"/>
              <a:chExt cx="2079522" cy="2079522"/>
            </a:xfrm>
            <a:solidFill>
              <a:schemeClr val="bg1"/>
            </a:solidFill>
          </p:grpSpPr>
          <p:sp>
            <p:nvSpPr>
              <p:cNvPr id="37" name="空心弧 36"/>
              <p:cNvSpPr/>
              <p:nvPr/>
            </p:nvSpPr>
            <p:spPr>
              <a:xfrm>
                <a:off x="7875639" y="3878826"/>
                <a:ext cx="1873045" cy="1873045"/>
              </a:xfrm>
              <a:prstGeom prst="blockArc">
                <a:avLst>
                  <a:gd name="adj1" fmla="val 2593583"/>
                  <a:gd name="adj2" fmla="val 838475"/>
                  <a:gd name="adj3" fmla="val 4553"/>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0" name="空心弧 39"/>
              <p:cNvSpPr/>
              <p:nvPr/>
            </p:nvSpPr>
            <p:spPr>
              <a:xfrm flipH="1">
                <a:off x="7812957" y="3816144"/>
                <a:ext cx="1998408" cy="1998408"/>
              </a:xfrm>
              <a:prstGeom prst="blockArc">
                <a:avLst>
                  <a:gd name="adj1" fmla="val 14449133"/>
                  <a:gd name="adj2" fmla="val 13621727"/>
                  <a:gd name="adj3" fmla="val 969"/>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1" name="空心弧 40"/>
              <p:cNvSpPr/>
              <p:nvPr/>
            </p:nvSpPr>
            <p:spPr>
              <a:xfrm flipV="1">
                <a:off x="7772400" y="3775587"/>
                <a:ext cx="2079522" cy="2079522"/>
              </a:xfrm>
              <a:prstGeom prst="blockArc">
                <a:avLst>
                  <a:gd name="adj1" fmla="val 2201999"/>
                  <a:gd name="adj2" fmla="val 1076694"/>
                  <a:gd name="adj3" fmla="val 433"/>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43" name="文本框 42"/>
            <p:cNvSpPr txBox="1"/>
            <p:nvPr/>
          </p:nvSpPr>
          <p:spPr>
            <a:xfrm>
              <a:off x="2394668" y="2700834"/>
              <a:ext cx="1441420" cy="1446550"/>
            </a:xfrm>
            <a:prstGeom prst="rect">
              <a:avLst/>
            </a:prstGeom>
            <a:noFill/>
          </p:spPr>
          <p:txBody>
            <a:bodyPr wrap="none" rtlCol="0">
              <a:spAutoFit/>
            </a:bodyPr>
            <a:lstStyle/>
            <a:p>
              <a:r>
                <a:rPr lang="en-US" altLang="zh-CN" sz="8800" b="1" dirty="0">
                  <a:solidFill>
                    <a:schemeClr val="bg1"/>
                  </a:solidFill>
                  <a:cs typeface="+mn-ea"/>
                  <a:sym typeface="+mn-lt"/>
                </a:rPr>
                <a:t>02</a:t>
              </a:r>
              <a:endParaRPr lang="zh-CN" altLang="en-US" sz="8800" b="1" dirty="0">
                <a:solidFill>
                  <a:schemeClr val="bg1"/>
                </a:solidFill>
                <a:cs typeface="+mn-ea"/>
                <a:sym typeface="+mn-lt"/>
              </a:endParaRPr>
            </a:p>
          </p:txBody>
        </p:sp>
      </p:grpSp>
      <p:grpSp>
        <p:nvGrpSpPr>
          <p:cNvPr id="49" name="组合 48"/>
          <p:cNvGrpSpPr/>
          <p:nvPr/>
        </p:nvGrpSpPr>
        <p:grpSpPr>
          <a:xfrm>
            <a:off x="6618518" y="1102486"/>
            <a:ext cx="4659082" cy="129838"/>
            <a:chOff x="6618518" y="1102486"/>
            <a:chExt cx="4659082" cy="129838"/>
          </a:xfrm>
        </p:grpSpPr>
        <p:cxnSp>
          <p:nvCxnSpPr>
            <p:cNvPr id="46" name="直接连接符 45"/>
            <p:cNvCxnSpPr/>
            <p:nvPr/>
          </p:nvCxnSpPr>
          <p:spPr>
            <a:xfrm>
              <a:off x="6618518" y="1232323"/>
              <a:ext cx="465908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618519" y="1102486"/>
              <a:ext cx="3416320" cy="1298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6618518" y="544757"/>
            <a:ext cx="1620957" cy="523220"/>
          </a:xfrm>
          <a:prstGeom prst="rect">
            <a:avLst/>
          </a:prstGeom>
          <a:noFill/>
        </p:spPr>
        <p:txBody>
          <a:bodyPr wrap="none" rtlCol="0">
            <a:spAutoFit/>
          </a:bodyPr>
          <a:lstStyle/>
          <a:p>
            <a:r>
              <a:rPr lang="zh-CN" altLang="en-US" sz="2800" dirty="0">
                <a:cs typeface="+mn-ea"/>
                <a:sym typeface="+mn-lt"/>
              </a:rPr>
              <a:t>研究内容</a:t>
            </a:r>
          </a:p>
        </p:txBody>
      </p:sp>
      <p:grpSp>
        <p:nvGrpSpPr>
          <p:cNvPr id="219" name="组合 218"/>
          <p:cNvGrpSpPr/>
          <p:nvPr/>
        </p:nvGrpSpPr>
        <p:grpSpPr>
          <a:xfrm>
            <a:off x="6618518" y="1932446"/>
            <a:ext cx="588639" cy="587975"/>
            <a:chOff x="6621796" y="3514125"/>
            <a:chExt cx="588639" cy="587975"/>
          </a:xfrm>
        </p:grpSpPr>
        <p:sp>
          <p:nvSpPr>
            <p:cNvPr id="150" name="Freeform 96"/>
            <p:cNvSpPr>
              <a:spLocks noEditPoints="1"/>
            </p:cNvSpPr>
            <p:nvPr/>
          </p:nvSpPr>
          <p:spPr bwMode="auto">
            <a:xfrm>
              <a:off x="6621796" y="3514125"/>
              <a:ext cx="588639" cy="587975"/>
            </a:xfrm>
            <a:custGeom>
              <a:avLst/>
              <a:gdLst>
                <a:gd name="T0" fmla="*/ 0 w 374"/>
                <a:gd name="T1" fmla="*/ 187 h 374"/>
                <a:gd name="T2" fmla="*/ 187 w 374"/>
                <a:gd name="T3" fmla="*/ 374 h 374"/>
                <a:gd name="T4" fmla="*/ 374 w 374"/>
                <a:gd name="T5" fmla="*/ 187 h 374"/>
                <a:gd name="T6" fmla="*/ 187 w 374"/>
                <a:gd name="T7" fmla="*/ 0 h 374"/>
                <a:gd name="T8" fmla="*/ 0 w 374"/>
                <a:gd name="T9" fmla="*/ 187 h 374"/>
                <a:gd name="T10" fmla="*/ 44 w 374"/>
                <a:gd name="T11" fmla="*/ 187 h 374"/>
                <a:gd name="T12" fmla="*/ 187 w 374"/>
                <a:gd name="T13" fmla="*/ 44 h 374"/>
                <a:gd name="T14" fmla="*/ 330 w 374"/>
                <a:gd name="T15" fmla="*/ 187 h 374"/>
                <a:gd name="T16" fmla="*/ 187 w 374"/>
                <a:gd name="T17" fmla="*/ 330 h 374"/>
                <a:gd name="T18" fmla="*/ 44 w 374"/>
                <a:gd name="T19" fmla="*/ 18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374">
                  <a:moveTo>
                    <a:pt x="0" y="187"/>
                  </a:moveTo>
                  <a:cubicBezTo>
                    <a:pt x="0" y="290"/>
                    <a:pt x="84" y="374"/>
                    <a:pt x="187" y="374"/>
                  </a:cubicBezTo>
                  <a:cubicBezTo>
                    <a:pt x="290" y="374"/>
                    <a:pt x="374" y="290"/>
                    <a:pt x="374" y="187"/>
                  </a:cubicBezTo>
                  <a:cubicBezTo>
                    <a:pt x="374" y="84"/>
                    <a:pt x="290" y="0"/>
                    <a:pt x="187" y="0"/>
                  </a:cubicBezTo>
                  <a:cubicBezTo>
                    <a:pt x="84" y="0"/>
                    <a:pt x="0" y="84"/>
                    <a:pt x="0" y="187"/>
                  </a:cubicBezTo>
                  <a:moveTo>
                    <a:pt x="44" y="187"/>
                  </a:moveTo>
                  <a:cubicBezTo>
                    <a:pt x="44" y="108"/>
                    <a:pt x="108" y="44"/>
                    <a:pt x="187" y="44"/>
                  </a:cubicBezTo>
                  <a:cubicBezTo>
                    <a:pt x="266" y="44"/>
                    <a:pt x="330" y="108"/>
                    <a:pt x="330" y="187"/>
                  </a:cubicBezTo>
                  <a:cubicBezTo>
                    <a:pt x="330" y="266"/>
                    <a:pt x="266" y="330"/>
                    <a:pt x="187" y="330"/>
                  </a:cubicBezTo>
                  <a:cubicBezTo>
                    <a:pt x="108" y="330"/>
                    <a:pt x="44" y="266"/>
                    <a:pt x="44" y="187"/>
                  </a:cubicBezTo>
                </a:path>
              </a:pathLst>
            </a:custGeom>
            <a:solidFill>
              <a:srgbClr val="5858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1" name="Freeform 97"/>
            <p:cNvSpPr/>
            <p:nvPr/>
          </p:nvSpPr>
          <p:spPr bwMode="auto">
            <a:xfrm>
              <a:off x="6915783" y="3514125"/>
              <a:ext cx="294651" cy="587975"/>
            </a:xfrm>
            <a:custGeom>
              <a:avLst/>
              <a:gdLst>
                <a:gd name="T0" fmla="*/ 0 w 187"/>
                <a:gd name="T1" fmla="*/ 0 h 374"/>
                <a:gd name="T2" fmla="*/ 0 w 187"/>
                <a:gd name="T3" fmla="*/ 44 h 374"/>
                <a:gd name="T4" fmla="*/ 0 w 187"/>
                <a:gd name="T5" fmla="*/ 44 h 374"/>
                <a:gd name="T6" fmla="*/ 0 w 187"/>
                <a:gd name="T7" fmla="*/ 44 h 374"/>
                <a:gd name="T8" fmla="*/ 0 w 187"/>
                <a:gd name="T9" fmla="*/ 44 h 374"/>
                <a:gd name="T10" fmla="*/ 0 w 187"/>
                <a:gd name="T11" fmla="*/ 44 h 374"/>
                <a:gd name="T12" fmla="*/ 1 w 187"/>
                <a:gd name="T13" fmla="*/ 44 h 374"/>
                <a:gd name="T14" fmla="*/ 1 w 187"/>
                <a:gd name="T15" fmla="*/ 44 h 374"/>
                <a:gd name="T16" fmla="*/ 1 w 187"/>
                <a:gd name="T17" fmla="*/ 44 h 374"/>
                <a:gd name="T18" fmla="*/ 1 w 187"/>
                <a:gd name="T19" fmla="*/ 44 h 374"/>
                <a:gd name="T20" fmla="*/ 1 w 187"/>
                <a:gd name="T21" fmla="*/ 44 h 374"/>
                <a:gd name="T22" fmla="*/ 1 w 187"/>
                <a:gd name="T23" fmla="*/ 44 h 374"/>
                <a:gd name="T24" fmla="*/ 1 w 187"/>
                <a:gd name="T25" fmla="*/ 44 h 374"/>
                <a:gd name="T26" fmla="*/ 1 w 187"/>
                <a:gd name="T27" fmla="*/ 44 h 374"/>
                <a:gd name="T28" fmla="*/ 2 w 187"/>
                <a:gd name="T29" fmla="*/ 44 h 374"/>
                <a:gd name="T30" fmla="*/ 2 w 187"/>
                <a:gd name="T31" fmla="*/ 44 h 374"/>
                <a:gd name="T32" fmla="*/ 2 w 187"/>
                <a:gd name="T33" fmla="*/ 44 h 374"/>
                <a:gd name="T34" fmla="*/ 2 w 187"/>
                <a:gd name="T35" fmla="*/ 44 h 374"/>
                <a:gd name="T36" fmla="*/ 2 w 187"/>
                <a:gd name="T37" fmla="*/ 44 h 374"/>
                <a:gd name="T38" fmla="*/ 2 w 187"/>
                <a:gd name="T39" fmla="*/ 44 h 374"/>
                <a:gd name="T40" fmla="*/ 143 w 187"/>
                <a:gd name="T41" fmla="*/ 185 h 374"/>
                <a:gd name="T42" fmla="*/ 143 w 187"/>
                <a:gd name="T43" fmla="*/ 185 h 374"/>
                <a:gd name="T44" fmla="*/ 143 w 187"/>
                <a:gd name="T45" fmla="*/ 185 h 374"/>
                <a:gd name="T46" fmla="*/ 143 w 187"/>
                <a:gd name="T47" fmla="*/ 185 h 374"/>
                <a:gd name="T48" fmla="*/ 143 w 187"/>
                <a:gd name="T49" fmla="*/ 185 h 374"/>
                <a:gd name="T50" fmla="*/ 143 w 187"/>
                <a:gd name="T51" fmla="*/ 185 h 374"/>
                <a:gd name="T52" fmla="*/ 143 w 187"/>
                <a:gd name="T53" fmla="*/ 185 h 374"/>
                <a:gd name="T54" fmla="*/ 143 w 187"/>
                <a:gd name="T55" fmla="*/ 185 h 374"/>
                <a:gd name="T56" fmla="*/ 143 w 187"/>
                <a:gd name="T57" fmla="*/ 186 h 374"/>
                <a:gd name="T58" fmla="*/ 143 w 187"/>
                <a:gd name="T59" fmla="*/ 186 h 374"/>
                <a:gd name="T60" fmla="*/ 143 w 187"/>
                <a:gd name="T61" fmla="*/ 186 h 374"/>
                <a:gd name="T62" fmla="*/ 143 w 187"/>
                <a:gd name="T63" fmla="*/ 186 h 374"/>
                <a:gd name="T64" fmla="*/ 143 w 187"/>
                <a:gd name="T65" fmla="*/ 186 h 374"/>
                <a:gd name="T66" fmla="*/ 143 w 187"/>
                <a:gd name="T67" fmla="*/ 186 h 374"/>
                <a:gd name="T68" fmla="*/ 143 w 187"/>
                <a:gd name="T69" fmla="*/ 186 h 374"/>
                <a:gd name="T70" fmla="*/ 143 w 187"/>
                <a:gd name="T71" fmla="*/ 186 h 374"/>
                <a:gd name="T72" fmla="*/ 143 w 187"/>
                <a:gd name="T73" fmla="*/ 187 h 374"/>
                <a:gd name="T74" fmla="*/ 143 w 187"/>
                <a:gd name="T75" fmla="*/ 187 h 374"/>
                <a:gd name="T76" fmla="*/ 143 w 187"/>
                <a:gd name="T77" fmla="*/ 187 h 374"/>
                <a:gd name="T78" fmla="*/ 143 w 187"/>
                <a:gd name="T79" fmla="*/ 187 h 374"/>
                <a:gd name="T80" fmla="*/ 143 w 187"/>
                <a:gd name="T81" fmla="*/ 187 h 374"/>
                <a:gd name="T82" fmla="*/ 143 w 187"/>
                <a:gd name="T83" fmla="*/ 187 h 374"/>
                <a:gd name="T84" fmla="*/ 143 w 187"/>
                <a:gd name="T85" fmla="*/ 187 h 374"/>
                <a:gd name="T86" fmla="*/ 143 w 187"/>
                <a:gd name="T87" fmla="*/ 187 h 374"/>
                <a:gd name="T88" fmla="*/ 143 w 187"/>
                <a:gd name="T89" fmla="*/ 187 h 374"/>
                <a:gd name="T90" fmla="*/ 143 w 187"/>
                <a:gd name="T91" fmla="*/ 187 h 374"/>
                <a:gd name="T92" fmla="*/ 143 w 187"/>
                <a:gd name="T93" fmla="*/ 187 h 374"/>
                <a:gd name="T94" fmla="*/ 143 w 187"/>
                <a:gd name="T95" fmla="*/ 187 h 374"/>
                <a:gd name="T96" fmla="*/ 134 w 187"/>
                <a:gd name="T97" fmla="*/ 238 h 374"/>
                <a:gd name="T98" fmla="*/ 109 w 187"/>
                <a:gd name="T99" fmla="*/ 280 h 374"/>
                <a:gd name="T100" fmla="*/ 0 w 187"/>
                <a:gd name="T101" fmla="*/ 330 h 374"/>
                <a:gd name="T102" fmla="*/ 0 w 187"/>
                <a:gd name="T103" fmla="*/ 374 h 374"/>
                <a:gd name="T104" fmla="*/ 0 w 187"/>
                <a:gd name="T105" fmla="*/ 374 h 374"/>
                <a:gd name="T106" fmla="*/ 187 w 187"/>
                <a:gd name="T107" fmla="*/ 187 h 374"/>
                <a:gd name="T108" fmla="*/ 0 w 187"/>
                <a:gd name="T109"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374">
                  <a:moveTo>
                    <a:pt x="0" y="0"/>
                  </a:move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1" y="44"/>
                  </a:cubicBezTo>
                  <a:cubicBezTo>
                    <a:pt x="1" y="44"/>
                    <a:pt x="1" y="44"/>
                    <a:pt x="2" y="44"/>
                  </a:cubicBezTo>
                  <a:cubicBezTo>
                    <a:pt x="2" y="44"/>
                    <a:pt x="2" y="44"/>
                    <a:pt x="2" y="44"/>
                  </a:cubicBezTo>
                  <a:cubicBezTo>
                    <a:pt x="2" y="44"/>
                    <a:pt x="2" y="44"/>
                    <a:pt x="2" y="44"/>
                  </a:cubicBezTo>
                  <a:cubicBezTo>
                    <a:pt x="2" y="44"/>
                    <a:pt x="2" y="44"/>
                    <a:pt x="2" y="44"/>
                  </a:cubicBezTo>
                  <a:cubicBezTo>
                    <a:pt x="2" y="44"/>
                    <a:pt x="2" y="44"/>
                    <a:pt x="2" y="44"/>
                  </a:cubicBezTo>
                  <a:cubicBezTo>
                    <a:pt x="2" y="44"/>
                    <a:pt x="2" y="44"/>
                    <a:pt x="2" y="44"/>
                  </a:cubicBezTo>
                  <a:cubicBezTo>
                    <a:pt x="79" y="45"/>
                    <a:pt x="142" y="107"/>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5"/>
                    <a:pt x="143" y="185"/>
                  </a:cubicBezTo>
                  <a:cubicBezTo>
                    <a:pt x="143" y="185"/>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6"/>
                  </a:cubicBezTo>
                  <a:cubicBezTo>
                    <a:pt x="143" y="186"/>
                    <a:pt x="143" y="186"/>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187"/>
                    <a:pt x="143" y="187"/>
                    <a:pt x="143" y="187"/>
                  </a:cubicBezTo>
                  <a:cubicBezTo>
                    <a:pt x="143" y="205"/>
                    <a:pt x="140" y="222"/>
                    <a:pt x="134" y="238"/>
                  </a:cubicBezTo>
                  <a:cubicBezTo>
                    <a:pt x="128" y="253"/>
                    <a:pt x="120" y="267"/>
                    <a:pt x="109" y="280"/>
                  </a:cubicBezTo>
                  <a:cubicBezTo>
                    <a:pt x="83" y="311"/>
                    <a:pt x="44" y="330"/>
                    <a:pt x="0" y="330"/>
                  </a:cubicBezTo>
                  <a:cubicBezTo>
                    <a:pt x="0" y="374"/>
                    <a:pt x="0" y="374"/>
                    <a:pt x="0" y="374"/>
                  </a:cubicBezTo>
                  <a:cubicBezTo>
                    <a:pt x="0" y="374"/>
                    <a:pt x="0" y="374"/>
                    <a:pt x="0" y="374"/>
                  </a:cubicBezTo>
                  <a:cubicBezTo>
                    <a:pt x="103" y="374"/>
                    <a:pt x="187" y="290"/>
                    <a:pt x="187" y="187"/>
                  </a:cubicBezTo>
                  <a:cubicBezTo>
                    <a:pt x="187" y="84"/>
                    <a:pt x="103" y="0"/>
                    <a:pt x="0"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98"/>
            <p:cNvSpPr/>
            <p:nvPr/>
          </p:nvSpPr>
          <p:spPr bwMode="auto">
            <a:xfrm>
              <a:off x="6621796" y="3514125"/>
              <a:ext cx="293988" cy="587975"/>
            </a:xfrm>
            <a:custGeom>
              <a:avLst/>
              <a:gdLst>
                <a:gd name="T0" fmla="*/ 187 w 187"/>
                <a:gd name="T1" fmla="*/ 0 h 374"/>
                <a:gd name="T2" fmla="*/ 90 w 187"/>
                <a:gd name="T3" fmla="*/ 27 h 374"/>
                <a:gd name="T4" fmla="*/ 55 w 187"/>
                <a:gd name="T5" fmla="*/ 54 h 374"/>
                <a:gd name="T6" fmla="*/ 0 w 187"/>
                <a:gd name="T7" fmla="*/ 187 h 374"/>
                <a:gd name="T8" fmla="*/ 187 w 187"/>
                <a:gd name="T9" fmla="*/ 374 h 374"/>
                <a:gd name="T10" fmla="*/ 187 w 187"/>
                <a:gd name="T11" fmla="*/ 330 h 374"/>
                <a:gd name="T12" fmla="*/ 187 w 187"/>
                <a:gd name="T13" fmla="*/ 330 h 374"/>
                <a:gd name="T14" fmla="*/ 44 w 187"/>
                <a:gd name="T15" fmla="*/ 189 h 374"/>
                <a:gd name="T16" fmla="*/ 44 w 187"/>
                <a:gd name="T17" fmla="*/ 189 h 374"/>
                <a:gd name="T18" fmla="*/ 44 w 187"/>
                <a:gd name="T19" fmla="*/ 189 h 374"/>
                <a:gd name="T20" fmla="*/ 44 w 187"/>
                <a:gd name="T21" fmla="*/ 189 h 374"/>
                <a:gd name="T22" fmla="*/ 44 w 187"/>
                <a:gd name="T23" fmla="*/ 189 h 374"/>
                <a:gd name="T24" fmla="*/ 44 w 187"/>
                <a:gd name="T25" fmla="*/ 189 h 374"/>
                <a:gd name="T26" fmla="*/ 44 w 187"/>
                <a:gd name="T27" fmla="*/ 188 h 374"/>
                <a:gd name="T28" fmla="*/ 44 w 187"/>
                <a:gd name="T29" fmla="*/ 188 h 374"/>
                <a:gd name="T30" fmla="*/ 44 w 187"/>
                <a:gd name="T31" fmla="*/ 188 h 374"/>
                <a:gd name="T32" fmla="*/ 44 w 187"/>
                <a:gd name="T33" fmla="*/ 188 h 374"/>
                <a:gd name="T34" fmla="*/ 44 w 187"/>
                <a:gd name="T35" fmla="*/ 188 h 374"/>
                <a:gd name="T36" fmla="*/ 44 w 187"/>
                <a:gd name="T37" fmla="*/ 188 h 374"/>
                <a:gd name="T38" fmla="*/ 44 w 187"/>
                <a:gd name="T39" fmla="*/ 188 h 374"/>
                <a:gd name="T40" fmla="*/ 44 w 187"/>
                <a:gd name="T41" fmla="*/ 188 h 374"/>
                <a:gd name="T42" fmla="*/ 44 w 187"/>
                <a:gd name="T43" fmla="*/ 188 h 374"/>
                <a:gd name="T44" fmla="*/ 44 w 187"/>
                <a:gd name="T45" fmla="*/ 187 h 374"/>
                <a:gd name="T46" fmla="*/ 44 w 187"/>
                <a:gd name="T47" fmla="*/ 187 h 374"/>
                <a:gd name="T48" fmla="*/ 44 w 187"/>
                <a:gd name="T49" fmla="*/ 187 h 374"/>
                <a:gd name="T50" fmla="*/ 44 w 187"/>
                <a:gd name="T51" fmla="*/ 187 h 374"/>
                <a:gd name="T52" fmla="*/ 44 w 187"/>
                <a:gd name="T53" fmla="*/ 187 h 374"/>
                <a:gd name="T54" fmla="*/ 44 w 187"/>
                <a:gd name="T55" fmla="*/ 187 h 374"/>
                <a:gd name="T56" fmla="*/ 44 w 187"/>
                <a:gd name="T57" fmla="*/ 187 h 374"/>
                <a:gd name="T58" fmla="*/ 44 w 187"/>
                <a:gd name="T59" fmla="*/ 187 h 374"/>
                <a:gd name="T60" fmla="*/ 44 w 187"/>
                <a:gd name="T61" fmla="*/ 187 h 374"/>
                <a:gd name="T62" fmla="*/ 44 w 187"/>
                <a:gd name="T63" fmla="*/ 187 h 374"/>
                <a:gd name="T64" fmla="*/ 44 w 187"/>
                <a:gd name="T65" fmla="*/ 187 h 374"/>
                <a:gd name="T66" fmla="*/ 187 w 187"/>
                <a:gd name="T67" fmla="*/ 44 h 374"/>
                <a:gd name="T68" fmla="*/ 187 w 187"/>
                <a:gd name="T69" fmla="*/ 0 h 374"/>
                <a:gd name="T70" fmla="*/ 187 w 187"/>
                <a:gd name="T7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7" h="374">
                  <a:moveTo>
                    <a:pt x="187" y="0"/>
                  </a:moveTo>
                  <a:cubicBezTo>
                    <a:pt x="152" y="0"/>
                    <a:pt x="119" y="10"/>
                    <a:pt x="90" y="27"/>
                  </a:cubicBezTo>
                  <a:cubicBezTo>
                    <a:pt x="78" y="34"/>
                    <a:pt x="66" y="43"/>
                    <a:pt x="55" y="54"/>
                  </a:cubicBezTo>
                  <a:cubicBezTo>
                    <a:pt x="21" y="88"/>
                    <a:pt x="0" y="135"/>
                    <a:pt x="0" y="187"/>
                  </a:cubicBezTo>
                  <a:cubicBezTo>
                    <a:pt x="0" y="290"/>
                    <a:pt x="84" y="374"/>
                    <a:pt x="187" y="374"/>
                  </a:cubicBezTo>
                  <a:cubicBezTo>
                    <a:pt x="187" y="330"/>
                    <a:pt x="187" y="330"/>
                    <a:pt x="187" y="330"/>
                  </a:cubicBezTo>
                  <a:cubicBezTo>
                    <a:pt x="187" y="330"/>
                    <a:pt x="187" y="330"/>
                    <a:pt x="187" y="330"/>
                  </a:cubicBezTo>
                  <a:cubicBezTo>
                    <a:pt x="109" y="330"/>
                    <a:pt x="45" y="267"/>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9"/>
                    <a:pt x="44" y="189"/>
                    <a:pt x="44" y="189"/>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8"/>
                    <a:pt x="44" y="188"/>
                    <a:pt x="44" y="188"/>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87"/>
                    <a:pt x="44" y="187"/>
                    <a:pt x="44" y="187"/>
                  </a:cubicBezTo>
                  <a:cubicBezTo>
                    <a:pt x="44" y="108"/>
                    <a:pt x="108" y="44"/>
                    <a:pt x="187" y="44"/>
                  </a:cubicBezTo>
                  <a:cubicBezTo>
                    <a:pt x="187" y="0"/>
                    <a:pt x="187" y="0"/>
                    <a:pt x="187" y="0"/>
                  </a:cubicBezTo>
                  <a:cubicBezTo>
                    <a:pt x="187" y="0"/>
                    <a:pt x="187" y="0"/>
                    <a:pt x="187" y="0"/>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216" name="组合 215"/>
            <p:cNvGrpSpPr/>
            <p:nvPr/>
          </p:nvGrpSpPr>
          <p:grpSpPr>
            <a:xfrm>
              <a:off x="6793011" y="3630591"/>
              <a:ext cx="245545" cy="355041"/>
              <a:chOff x="6793010" y="3634905"/>
              <a:chExt cx="245545" cy="355041"/>
            </a:xfrm>
            <a:solidFill>
              <a:schemeClr val="accent1">
                <a:lumMod val="75000"/>
              </a:schemeClr>
            </a:solidFill>
          </p:grpSpPr>
          <p:sp>
            <p:nvSpPr>
              <p:cNvPr id="177" name="Oval 123"/>
              <p:cNvSpPr>
                <a:spLocks noChangeArrowheads="1"/>
              </p:cNvSpPr>
              <p:nvPr/>
            </p:nvSpPr>
            <p:spPr bwMode="auto">
              <a:xfrm>
                <a:off x="6884593" y="3927565"/>
                <a:ext cx="63045" cy="6238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8" name="Freeform 124"/>
              <p:cNvSpPr/>
              <p:nvPr/>
            </p:nvSpPr>
            <p:spPr bwMode="auto">
              <a:xfrm>
                <a:off x="6793012" y="3634905"/>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sp>
            <p:nvSpPr>
              <p:cNvPr id="45" name="Freeform 124"/>
              <p:cNvSpPr/>
              <p:nvPr/>
            </p:nvSpPr>
            <p:spPr bwMode="auto">
              <a:xfrm>
                <a:off x="6793010" y="3669413"/>
                <a:ext cx="245543" cy="258152"/>
              </a:xfrm>
              <a:custGeom>
                <a:avLst/>
                <a:gdLst>
                  <a:gd name="T0" fmla="*/ 59 w 156"/>
                  <a:gd name="T1" fmla="*/ 0 h 164"/>
                  <a:gd name="T2" fmla="*/ 0 w 156"/>
                  <a:gd name="T3" fmla="*/ 59 h 164"/>
                  <a:gd name="T4" fmla="*/ 0 w 156"/>
                  <a:gd name="T5" fmla="*/ 76 h 164"/>
                  <a:gd name="T6" fmla="*/ 36 w 156"/>
                  <a:gd name="T7" fmla="*/ 76 h 164"/>
                  <a:gd name="T8" fmla="*/ 36 w 156"/>
                  <a:gd name="T9" fmla="*/ 59 h 164"/>
                  <a:gd name="T10" fmla="*/ 59 w 156"/>
                  <a:gd name="T11" fmla="*/ 36 h 164"/>
                  <a:gd name="T12" fmla="*/ 97 w 156"/>
                  <a:gd name="T13" fmla="*/ 36 h 164"/>
                  <a:gd name="T14" fmla="*/ 120 w 156"/>
                  <a:gd name="T15" fmla="*/ 59 h 164"/>
                  <a:gd name="T16" fmla="*/ 120 w 156"/>
                  <a:gd name="T17" fmla="*/ 69 h 164"/>
                  <a:gd name="T18" fmla="*/ 97 w 156"/>
                  <a:gd name="T19" fmla="*/ 92 h 164"/>
                  <a:gd name="T20" fmla="*/ 60 w 156"/>
                  <a:gd name="T21" fmla="*/ 92 h 164"/>
                  <a:gd name="T22" fmla="*/ 60 w 156"/>
                  <a:gd name="T23" fmla="*/ 164 h 164"/>
                  <a:gd name="T24" fmla="*/ 96 w 156"/>
                  <a:gd name="T25" fmla="*/ 164 h 164"/>
                  <a:gd name="T26" fmla="*/ 96 w 156"/>
                  <a:gd name="T27" fmla="*/ 128 h 164"/>
                  <a:gd name="T28" fmla="*/ 97 w 156"/>
                  <a:gd name="T29" fmla="*/ 128 h 164"/>
                  <a:gd name="T30" fmla="*/ 156 w 156"/>
                  <a:gd name="T31" fmla="*/ 69 h 164"/>
                  <a:gd name="T32" fmla="*/ 156 w 156"/>
                  <a:gd name="T33" fmla="*/ 59 h 164"/>
                  <a:gd name="T34" fmla="*/ 97 w 156"/>
                  <a:gd name="T35" fmla="*/ 0 h 164"/>
                  <a:gd name="T36" fmla="*/ 59 w 156"/>
                  <a:gd name="T3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6" h="164">
                    <a:moveTo>
                      <a:pt x="59" y="0"/>
                    </a:moveTo>
                    <a:cubicBezTo>
                      <a:pt x="27" y="0"/>
                      <a:pt x="0" y="26"/>
                      <a:pt x="0" y="59"/>
                    </a:cubicBezTo>
                    <a:cubicBezTo>
                      <a:pt x="0" y="76"/>
                      <a:pt x="0" y="76"/>
                      <a:pt x="0" y="76"/>
                    </a:cubicBezTo>
                    <a:cubicBezTo>
                      <a:pt x="36" y="76"/>
                      <a:pt x="36" y="76"/>
                      <a:pt x="36" y="76"/>
                    </a:cubicBezTo>
                    <a:cubicBezTo>
                      <a:pt x="36" y="59"/>
                      <a:pt x="36" y="59"/>
                      <a:pt x="36" y="59"/>
                    </a:cubicBezTo>
                    <a:cubicBezTo>
                      <a:pt x="36" y="46"/>
                      <a:pt x="47" y="36"/>
                      <a:pt x="59" y="36"/>
                    </a:cubicBezTo>
                    <a:cubicBezTo>
                      <a:pt x="97" y="36"/>
                      <a:pt x="97" y="36"/>
                      <a:pt x="97" y="36"/>
                    </a:cubicBezTo>
                    <a:cubicBezTo>
                      <a:pt x="109" y="36"/>
                      <a:pt x="120" y="46"/>
                      <a:pt x="120" y="59"/>
                    </a:cubicBezTo>
                    <a:cubicBezTo>
                      <a:pt x="120" y="69"/>
                      <a:pt x="120" y="69"/>
                      <a:pt x="120" y="69"/>
                    </a:cubicBezTo>
                    <a:cubicBezTo>
                      <a:pt x="120" y="82"/>
                      <a:pt x="109" y="92"/>
                      <a:pt x="97" y="92"/>
                    </a:cubicBezTo>
                    <a:cubicBezTo>
                      <a:pt x="60" y="92"/>
                      <a:pt x="60" y="92"/>
                      <a:pt x="60" y="92"/>
                    </a:cubicBezTo>
                    <a:cubicBezTo>
                      <a:pt x="60" y="164"/>
                      <a:pt x="60" y="164"/>
                      <a:pt x="60" y="164"/>
                    </a:cubicBezTo>
                    <a:cubicBezTo>
                      <a:pt x="96" y="164"/>
                      <a:pt x="96" y="164"/>
                      <a:pt x="96" y="164"/>
                    </a:cubicBezTo>
                    <a:cubicBezTo>
                      <a:pt x="96" y="164"/>
                      <a:pt x="96" y="144"/>
                      <a:pt x="96" y="128"/>
                    </a:cubicBezTo>
                    <a:cubicBezTo>
                      <a:pt x="97" y="128"/>
                      <a:pt x="97" y="128"/>
                      <a:pt x="97" y="128"/>
                    </a:cubicBezTo>
                    <a:cubicBezTo>
                      <a:pt x="129" y="128"/>
                      <a:pt x="156" y="102"/>
                      <a:pt x="156" y="69"/>
                    </a:cubicBezTo>
                    <a:cubicBezTo>
                      <a:pt x="156" y="59"/>
                      <a:pt x="156" y="59"/>
                      <a:pt x="156" y="59"/>
                    </a:cubicBezTo>
                    <a:cubicBezTo>
                      <a:pt x="156" y="26"/>
                      <a:pt x="129" y="0"/>
                      <a:pt x="97" y="0"/>
                    </a:cubicBezTo>
                    <a:cubicBezTo>
                      <a:pt x="59" y="0"/>
                      <a:pt x="59" y="0"/>
                      <a:pt x="5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sp>
        <p:nvSpPr>
          <p:cNvPr id="220" name="矩形 219"/>
          <p:cNvSpPr/>
          <p:nvPr/>
        </p:nvSpPr>
        <p:spPr>
          <a:xfrm>
            <a:off x="7344608" y="1932446"/>
            <a:ext cx="3791705" cy="584775"/>
          </a:xfrm>
          <a:prstGeom prst="rect">
            <a:avLst/>
          </a:prstGeom>
        </p:spPr>
        <p:txBody>
          <a:bodyPr wrap="square">
            <a:spAutoFit/>
          </a:bodyPr>
          <a:lstStyle/>
          <a:p>
            <a:pPr algn="just">
              <a:spcAft>
                <a:spcPts val="0"/>
              </a:spcAft>
            </a:pPr>
            <a:r>
              <a:rPr lang="zh-CN" altLang="en-US" sz="3200" dirty="0">
                <a:cs typeface="+mn-ea"/>
                <a:sym typeface="+mn-lt"/>
              </a:rPr>
              <a:t>研究内容</a:t>
            </a:r>
            <a:endParaRPr lang="zh-CN" altLang="zh-CN" sz="3200" kern="100" dirty="0">
              <a:cs typeface="+mn-ea"/>
              <a:sym typeface="+mn-lt"/>
            </a:endParaRPr>
          </a:p>
        </p:txBody>
      </p:sp>
      <p:sp>
        <p:nvSpPr>
          <p:cNvPr id="32" name="文本框 31"/>
          <p:cNvSpPr txBox="1"/>
          <p:nvPr/>
        </p:nvSpPr>
        <p:spPr>
          <a:xfrm>
            <a:off x="11684000" y="6324431"/>
            <a:ext cx="508000" cy="369332"/>
          </a:xfrm>
          <a:prstGeom prst="rect">
            <a:avLst/>
          </a:prstGeom>
          <a:noFill/>
        </p:spPr>
        <p:txBody>
          <a:bodyPr wrap="square" rtlCol="0">
            <a:spAutoFit/>
          </a:bodyPr>
          <a:lstStyle/>
          <a:p>
            <a:pPr algn="ctr"/>
            <a:r>
              <a:rPr lang="en-US" altLang="zh-CN" dirty="0"/>
              <a:t>7</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anim calcmode="lin" valueType="num">
                                      <p:cBhvr>
                                        <p:cTn id="14" dur="500" fill="hold"/>
                                        <p:tgtEl>
                                          <p:spTgt spid="50"/>
                                        </p:tgtEl>
                                        <p:attrNameLst>
                                          <p:attrName>ppt_x</p:attrName>
                                        </p:attrNameLst>
                                      </p:cBhvr>
                                      <p:tavLst>
                                        <p:tav tm="0">
                                          <p:val>
                                            <p:strVal val="#ppt_x"/>
                                          </p:val>
                                        </p:tav>
                                        <p:tav tm="100000">
                                          <p:val>
                                            <p:strVal val="#ppt_x"/>
                                          </p:val>
                                        </p:tav>
                                      </p:tavLst>
                                    </p:anim>
                                    <p:anim calcmode="lin" valueType="num">
                                      <p:cBhvr>
                                        <p:cTn id="15" dur="500" fill="hold"/>
                                        <p:tgtEl>
                                          <p:spTgt spid="50"/>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anim calcmode="lin" valueType="num">
                                      <p:cBhvr>
                                        <p:cTn id="19" dur="500" fill="hold"/>
                                        <p:tgtEl>
                                          <p:spTgt spid="49"/>
                                        </p:tgtEl>
                                        <p:attrNameLst>
                                          <p:attrName>ppt_x</p:attrName>
                                        </p:attrNameLst>
                                      </p:cBhvr>
                                      <p:tavLst>
                                        <p:tav tm="0">
                                          <p:val>
                                            <p:strVal val="#ppt_x"/>
                                          </p:val>
                                        </p:tav>
                                        <p:tav tm="100000">
                                          <p:val>
                                            <p:strVal val="#ppt_x"/>
                                          </p:val>
                                        </p:tav>
                                      </p:tavLst>
                                    </p:anim>
                                    <p:anim calcmode="lin" valueType="num">
                                      <p:cBhvr>
                                        <p:cTn id="20" dur="500" fill="hold"/>
                                        <p:tgtEl>
                                          <p:spTgt spid="49"/>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500"/>
                                        <p:tgtEl>
                                          <p:spTgt spid="219"/>
                                        </p:tgtEl>
                                      </p:cBhvr>
                                    </p:animEffect>
                                    <p:anim calcmode="lin" valueType="num">
                                      <p:cBhvr>
                                        <p:cTn id="24" dur="500" fill="hold"/>
                                        <p:tgtEl>
                                          <p:spTgt spid="219"/>
                                        </p:tgtEl>
                                        <p:attrNameLst>
                                          <p:attrName>ppt_x</p:attrName>
                                        </p:attrNameLst>
                                      </p:cBhvr>
                                      <p:tavLst>
                                        <p:tav tm="0">
                                          <p:val>
                                            <p:strVal val="#ppt_x"/>
                                          </p:val>
                                        </p:tav>
                                        <p:tav tm="100000">
                                          <p:val>
                                            <p:strVal val="#ppt_x"/>
                                          </p:val>
                                        </p:tav>
                                      </p:tavLst>
                                    </p:anim>
                                    <p:anim calcmode="lin" valueType="num">
                                      <p:cBhvr>
                                        <p:cTn id="25" dur="500" fill="hold"/>
                                        <p:tgtEl>
                                          <p:spTgt spid="21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20"/>
                                        </p:tgtEl>
                                        <p:attrNameLst>
                                          <p:attrName>style.visibility</p:attrName>
                                        </p:attrNameLst>
                                      </p:cBhvr>
                                      <p:to>
                                        <p:strVal val="visible"/>
                                      </p:to>
                                    </p:set>
                                    <p:animEffect transition="in" filter="fade">
                                      <p:cBhvr>
                                        <p:cTn id="28" dur="500"/>
                                        <p:tgtEl>
                                          <p:spTgt spid="220"/>
                                        </p:tgtEl>
                                      </p:cBhvr>
                                    </p:animEffect>
                                    <p:anim calcmode="lin" valueType="num">
                                      <p:cBhvr>
                                        <p:cTn id="29" dur="500" fill="hold"/>
                                        <p:tgtEl>
                                          <p:spTgt spid="220"/>
                                        </p:tgtEl>
                                        <p:attrNameLst>
                                          <p:attrName>ppt_x</p:attrName>
                                        </p:attrNameLst>
                                      </p:cBhvr>
                                      <p:tavLst>
                                        <p:tav tm="0">
                                          <p:val>
                                            <p:strVal val="#ppt_x"/>
                                          </p:val>
                                        </p:tav>
                                        <p:tav tm="100000">
                                          <p:val>
                                            <p:strVal val="#ppt_x"/>
                                          </p:val>
                                        </p:tav>
                                      </p:tavLst>
                                    </p:anim>
                                    <p:anim calcmode="lin" valueType="num">
                                      <p:cBhvr>
                                        <p:cTn id="30" dur="500" fill="hold"/>
                                        <p:tgtEl>
                                          <p:spTgt spid="2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11684000" y="6324431"/>
            <a:ext cx="508000" cy="369332"/>
          </a:xfrm>
          <a:prstGeom prst="rect">
            <a:avLst/>
          </a:prstGeom>
          <a:noFill/>
        </p:spPr>
        <p:txBody>
          <a:bodyPr wrap="square" rtlCol="0">
            <a:spAutoFit/>
          </a:bodyPr>
          <a:lstStyle/>
          <a:p>
            <a:pPr algn="ctr"/>
            <a:r>
              <a:rPr lang="en-US" altLang="zh-CN" dirty="0"/>
              <a:t>4</a:t>
            </a:r>
            <a:endParaRPr lang="zh-CN" altLang="en-US" dirty="0"/>
          </a:p>
        </p:txBody>
      </p:sp>
      <p:sp>
        <p:nvSpPr>
          <p:cNvPr id="24" name="文本框 23"/>
          <p:cNvSpPr txBox="1"/>
          <p:nvPr/>
        </p:nvSpPr>
        <p:spPr>
          <a:xfrm>
            <a:off x="673400" y="1399354"/>
            <a:ext cx="10462914" cy="1415772"/>
          </a:xfrm>
          <a:prstGeom prst="rect">
            <a:avLst/>
          </a:prstGeom>
          <a:noFill/>
        </p:spPr>
        <p:txBody>
          <a:bodyPr wrap="square" rtlCol="0">
            <a:spAutoFit/>
          </a:bodyPr>
          <a:lstStyle/>
          <a:p>
            <a:r>
              <a:rPr lang="en-US" altLang="zh-CN" dirty="0"/>
              <a:t>1.1 </a:t>
            </a:r>
            <a:r>
              <a:rPr lang="zh-CN" altLang="en-US" dirty="0"/>
              <a:t>边界条件对多孔材料声学参数测试的影响研究</a:t>
            </a:r>
            <a:endParaRPr lang="en-US" altLang="zh-CN" dirty="0"/>
          </a:p>
          <a:p>
            <a:endParaRPr lang="en-US" altLang="zh-CN" dirty="0"/>
          </a:p>
          <a:p>
            <a:r>
              <a:rPr lang="zh-CN" altLang="en-US" sz="1600" dirty="0"/>
              <a:t>多孔材料声学特征参数测试前需要采用机械切割方法和样品容器匹配，然而切割后的材料边缘不能完全和样品容器匹配，因此采用</a:t>
            </a:r>
            <a:r>
              <a:rPr lang="zh-CN" altLang="en-US" b="1" dirty="0">
                <a:solidFill>
                  <a:srgbClr val="FF0000"/>
                </a:solidFill>
              </a:rPr>
              <a:t>加环、涂抹凡士林等</a:t>
            </a:r>
            <a:r>
              <a:rPr lang="zh-CN" altLang="en-US" sz="1600" dirty="0"/>
              <a:t>的方式进行处理。</a:t>
            </a:r>
          </a:p>
          <a:p>
            <a:endParaRPr lang="zh-CN" altLang="en-US" sz="1600" b="0" i="0" dirty="0">
              <a:solidFill>
                <a:srgbClr val="333333"/>
              </a:solidFill>
              <a:effectLst/>
              <a:latin typeface="Helvetica Neue"/>
            </a:endParaRPr>
          </a:p>
        </p:txBody>
      </p:sp>
      <p:sp>
        <p:nvSpPr>
          <p:cNvPr id="9" name="矩形 8"/>
          <p:cNvSpPr/>
          <p:nvPr/>
        </p:nvSpPr>
        <p:spPr>
          <a:xfrm>
            <a:off x="0" y="-22195"/>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0" y="280000"/>
            <a:ext cx="11938000" cy="1039355"/>
            <a:chOff x="0" y="280000"/>
            <a:chExt cx="11938000" cy="1039355"/>
          </a:xfrm>
        </p:grpSpPr>
        <p:cxnSp>
          <p:nvCxnSpPr>
            <p:cNvPr id="12" name="直接连接符 11"/>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73400" y="544873"/>
              <a:ext cx="3506680" cy="523426"/>
              <a:chOff x="673400" y="544873"/>
              <a:chExt cx="3506680" cy="523426"/>
            </a:xfrm>
          </p:grpSpPr>
          <p:sp>
            <p:nvSpPr>
              <p:cNvPr id="36" name="矩形: 圆角 35"/>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1152794" y="621920"/>
                <a:ext cx="2547891"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研究内容</a:t>
                </a:r>
              </a:p>
            </p:txBody>
          </p:sp>
        </p:grpSp>
        <p:grpSp>
          <p:nvGrpSpPr>
            <p:cNvPr id="44" name="组合 43"/>
            <p:cNvGrpSpPr/>
            <p:nvPr/>
          </p:nvGrpSpPr>
          <p:grpSpPr>
            <a:xfrm>
              <a:off x="0" y="280000"/>
              <a:ext cx="519679" cy="1039355"/>
              <a:chOff x="0" y="280000"/>
              <a:chExt cx="519679" cy="1039355"/>
            </a:xfrm>
          </p:grpSpPr>
          <p:sp>
            <p:nvSpPr>
              <p:cNvPr id="35" name="任意多边形: 形状 34"/>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2</a:t>
                </a:r>
                <a:endParaRPr lang="zh-CN" altLang="en-US" sz="3600" dirty="0">
                  <a:solidFill>
                    <a:schemeClr val="bg1"/>
                  </a:solidFill>
                </a:endParaRPr>
              </a:p>
            </p:txBody>
          </p:sp>
        </p:grpSp>
      </p:grpSp>
      <p:sp>
        <p:nvSpPr>
          <p:cNvPr id="4" name="文本框 3"/>
          <p:cNvSpPr txBox="1"/>
          <p:nvPr/>
        </p:nvSpPr>
        <p:spPr>
          <a:xfrm>
            <a:off x="673400" y="2782669"/>
            <a:ext cx="10462914" cy="646331"/>
          </a:xfrm>
          <a:prstGeom prst="rect">
            <a:avLst/>
          </a:prstGeom>
          <a:noFill/>
        </p:spPr>
        <p:txBody>
          <a:bodyPr wrap="square" rtlCol="0">
            <a:spAutoFit/>
          </a:bodyPr>
          <a:lstStyle/>
          <a:p>
            <a:r>
              <a:rPr lang="zh-CN" altLang="en-US" sz="1600" dirty="0"/>
              <a:t>通过控制测试材料的</a:t>
            </a:r>
            <a:r>
              <a:rPr lang="zh-CN" altLang="en-US" sz="2000" b="1" dirty="0">
                <a:solidFill>
                  <a:srgbClr val="FF0000"/>
                </a:solidFill>
              </a:rPr>
              <a:t>边界</a:t>
            </a:r>
            <a:r>
              <a:rPr lang="zh-CN" altLang="en-US" sz="1600" dirty="0"/>
              <a:t>，测试材料的流阻率，结果显示，加两个环或者凡士林后仿真得到的值与测试值吻合效果较好，加一个环在低频区吻合效果较好，而直接将切割得到的材料进行测试效果最差。</a:t>
            </a:r>
            <a:endParaRPr lang="zh-CN" altLang="en-US" sz="1600" b="0" i="0" dirty="0">
              <a:solidFill>
                <a:srgbClr val="333333"/>
              </a:solidFill>
              <a:effectLst/>
              <a:latin typeface="Helvetica Neue"/>
            </a:endParaRPr>
          </a:p>
        </p:txBody>
      </p:sp>
      <p:sp>
        <p:nvSpPr>
          <p:cNvPr id="7" name="文本框 6"/>
          <p:cNvSpPr txBox="1"/>
          <p:nvPr/>
        </p:nvSpPr>
        <p:spPr>
          <a:xfrm>
            <a:off x="259839" y="6301483"/>
            <a:ext cx="3647152" cy="369332"/>
          </a:xfrm>
          <a:prstGeom prst="rect">
            <a:avLst/>
          </a:prstGeom>
          <a:noFill/>
        </p:spPr>
        <p:txBody>
          <a:bodyPr wrap="none" rtlCol="0">
            <a:spAutoFit/>
          </a:bodyPr>
          <a:lstStyle/>
          <a:p>
            <a:r>
              <a:rPr lang="zh-CN" altLang="en-US" dirty="0"/>
              <a:t>无环情况下的仿真值与测试值对比</a:t>
            </a:r>
          </a:p>
        </p:txBody>
      </p:sp>
      <p:pic>
        <p:nvPicPr>
          <p:cNvPr id="10" name="图片 9"/>
          <p:cNvPicPr>
            <a:picLocks noChangeAspect="1"/>
          </p:cNvPicPr>
          <p:nvPr/>
        </p:nvPicPr>
        <p:blipFill>
          <a:blip r:embed="rId2"/>
          <a:stretch>
            <a:fillRect/>
          </a:stretch>
        </p:blipFill>
        <p:spPr>
          <a:xfrm>
            <a:off x="149570" y="3373006"/>
            <a:ext cx="3867690" cy="2905530"/>
          </a:xfrm>
          <a:prstGeom prst="rect">
            <a:avLst/>
          </a:prstGeom>
        </p:spPr>
      </p:pic>
      <p:pic>
        <p:nvPicPr>
          <p:cNvPr id="13" name="图片 12"/>
          <p:cNvPicPr>
            <a:picLocks noChangeAspect="1"/>
          </p:cNvPicPr>
          <p:nvPr/>
        </p:nvPicPr>
        <p:blipFill>
          <a:blip r:embed="rId3"/>
          <a:stretch>
            <a:fillRect/>
          </a:stretch>
        </p:blipFill>
        <p:spPr>
          <a:xfrm>
            <a:off x="4055973" y="3431926"/>
            <a:ext cx="3647153" cy="2860806"/>
          </a:xfrm>
          <a:prstGeom prst="rect">
            <a:avLst/>
          </a:prstGeom>
        </p:spPr>
      </p:pic>
      <p:sp>
        <p:nvSpPr>
          <p:cNvPr id="14" name="文本框 13"/>
          <p:cNvSpPr txBox="1"/>
          <p:nvPr/>
        </p:nvSpPr>
        <p:spPr>
          <a:xfrm>
            <a:off x="3856224" y="6276812"/>
            <a:ext cx="4108817" cy="369332"/>
          </a:xfrm>
          <a:prstGeom prst="rect">
            <a:avLst/>
          </a:prstGeom>
          <a:noFill/>
        </p:spPr>
        <p:txBody>
          <a:bodyPr wrap="none" rtlCol="0">
            <a:spAutoFit/>
          </a:bodyPr>
          <a:lstStyle/>
          <a:p>
            <a:r>
              <a:rPr lang="zh-CN" altLang="en-US" dirty="0"/>
              <a:t>加一个环情况下的仿真值与测试值对比</a:t>
            </a:r>
          </a:p>
        </p:txBody>
      </p:sp>
      <p:pic>
        <p:nvPicPr>
          <p:cNvPr id="16" name="图片 15"/>
          <p:cNvPicPr>
            <a:picLocks noChangeAspect="1"/>
          </p:cNvPicPr>
          <p:nvPr/>
        </p:nvPicPr>
        <p:blipFill>
          <a:blip r:embed="rId4"/>
          <a:stretch>
            <a:fillRect/>
          </a:stretch>
        </p:blipFill>
        <p:spPr>
          <a:xfrm>
            <a:off x="7902875" y="3406828"/>
            <a:ext cx="3584834" cy="2905531"/>
          </a:xfrm>
          <a:prstGeom prst="rect">
            <a:avLst/>
          </a:prstGeom>
        </p:spPr>
      </p:pic>
      <p:sp>
        <p:nvSpPr>
          <p:cNvPr id="17" name="文本框 16"/>
          <p:cNvSpPr txBox="1"/>
          <p:nvPr/>
        </p:nvSpPr>
        <p:spPr>
          <a:xfrm>
            <a:off x="7902875" y="6272162"/>
            <a:ext cx="4108817" cy="369332"/>
          </a:xfrm>
          <a:prstGeom prst="rect">
            <a:avLst/>
          </a:prstGeom>
          <a:noFill/>
        </p:spPr>
        <p:txBody>
          <a:bodyPr wrap="none" rtlCol="0">
            <a:spAutoFit/>
          </a:bodyPr>
          <a:lstStyle/>
          <a:p>
            <a:r>
              <a:rPr lang="zh-CN" altLang="en-US" dirty="0"/>
              <a:t>加两个环情况下的仿真值与测试值对比</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randombar(horizontal)">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animBg="1"/>
      <p:bldP spid="28"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11684000" y="6324431"/>
            <a:ext cx="508000" cy="369332"/>
          </a:xfrm>
          <a:prstGeom prst="rect">
            <a:avLst/>
          </a:prstGeom>
          <a:noFill/>
        </p:spPr>
        <p:txBody>
          <a:bodyPr wrap="square" rtlCol="0">
            <a:spAutoFit/>
          </a:bodyPr>
          <a:lstStyle/>
          <a:p>
            <a:pPr algn="ctr"/>
            <a:r>
              <a:rPr lang="en-US" altLang="zh-CN" dirty="0"/>
              <a:t>4</a:t>
            </a:r>
            <a:endParaRPr lang="zh-CN" altLang="en-US" dirty="0"/>
          </a:p>
        </p:txBody>
      </p:sp>
      <p:sp>
        <p:nvSpPr>
          <p:cNvPr id="24" name="文本框 23"/>
          <p:cNvSpPr txBox="1"/>
          <p:nvPr/>
        </p:nvSpPr>
        <p:spPr>
          <a:xfrm>
            <a:off x="673400" y="1399354"/>
            <a:ext cx="10462914" cy="1246495"/>
          </a:xfrm>
          <a:prstGeom prst="rect">
            <a:avLst/>
          </a:prstGeom>
          <a:noFill/>
        </p:spPr>
        <p:txBody>
          <a:bodyPr wrap="square" rtlCol="0">
            <a:spAutoFit/>
          </a:bodyPr>
          <a:lstStyle/>
          <a:p>
            <a:r>
              <a:rPr lang="en-US" altLang="zh-CN" dirty="0"/>
              <a:t>1.2 </a:t>
            </a:r>
            <a:r>
              <a:rPr lang="zh-CN" altLang="en-US" dirty="0"/>
              <a:t>“梯度边界层理论</a:t>
            </a:r>
            <a:r>
              <a:rPr lang="en-US" altLang="zh-CN" dirty="0"/>
              <a:t>”</a:t>
            </a:r>
            <a:r>
              <a:rPr lang="zh-CN" altLang="en-US" dirty="0"/>
              <a:t>的提出</a:t>
            </a:r>
            <a:endParaRPr lang="en-US" altLang="zh-CN" dirty="0"/>
          </a:p>
          <a:p>
            <a:pPr marL="360045">
              <a:spcBef>
                <a:spcPts val="1000"/>
              </a:spcBef>
              <a:spcAft>
                <a:spcPts val="1000"/>
              </a:spcAft>
            </a:pPr>
            <a:r>
              <a:rPr lang="zh-CN" altLang="en-US" sz="1600" dirty="0">
                <a:solidFill>
                  <a:srgbClr val="333333"/>
                </a:solidFill>
                <a:latin typeface="Helvetica Neue"/>
              </a:rPr>
              <a:t>仿真结果揭示，边界条件的改变影响了样品边缘区域的声学参数。</a:t>
            </a:r>
            <a:endParaRPr lang="en-US" altLang="zh-CN" sz="1600" dirty="0">
              <a:solidFill>
                <a:srgbClr val="333333"/>
              </a:solidFill>
              <a:latin typeface="Helvetica Neue"/>
            </a:endParaRPr>
          </a:p>
          <a:p>
            <a:pPr marL="360045">
              <a:spcBef>
                <a:spcPts val="1000"/>
              </a:spcBef>
              <a:spcAft>
                <a:spcPts val="1000"/>
              </a:spcAft>
            </a:pPr>
            <a:r>
              <a:rPr lang="zh-CN" altLang="en-US" sz="1600" dirty="0">
                <a:solidFill>
                  <a:srgbClr val="333333"/>
                </a:solidFill>
                <a:latin typeface="Helvetica Neue"/>
              </a:rPr>
              <a:t>从机理出发，提出一种“梯度边界层理论”</a:t>
            </a:r>
          </a:p>
        </p:txBody>
      </p:sp>
      <p:sp>
        <p:nvSpPr>
          <p:cNvPr id="9" name="矩形 8"/>
          <p:cNvSpPr/>
          <p:nvPr/>
        </p:nvSpPr>
        <p:spPr>
          <a:xfrm>
            <a:off x="0" y="-22195"/>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0" y="280000"/>
            <a:ext cx="11938000" cy="1039355"/>
            <a:chOff x="0" y="280000"/>
            <a:chExt cx="11938000" cy="1039355"/>
          </a:xfrm>
        </p:grpSpPr>
        <p:cxnSp>
          <p:nvCxnSpPr>
            <p:cNvPr id="12" name="直接连接符 11"/>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73400" y="544873"/>
              <a:ext cx="3506680" cy="523426"/>
              <a:chOff x="673400" y="544873"/>
              <a:chExt cx="3506680" cy="523426"/>
            </a:xfrm>
          </p:grpSpPr>
          <p:sp>
            <p:nvSpPr>
              <p:cNvPr id="36" name="矩形: 圆角 35"/>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1152794" y="621920"/>
                <a:ext cx="2547891"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研究内容</a:t>
                </a:r>
              </a:p>
            </p:txBody>
          </p:sp>
        </p:grpSp>
        <p:grpSp>
          <p:nvGrpSpPr>
            <p:cNvPr id="44" name="组合 43"/>
            <p:cNvGrpSpPr/>
            <p:nvPr/>
          </p:nvGrpSpPr>
          <p:grpSpPr>
            <a:xfrm>
              <a:off x="0" y="280000"/>
              <a:ext cx="519679" cy="1039355"/>
              <a:chOff x="0" y="280000"/>
              <a:chExt cx="519679" cy="1039355"/>
            </a:xfrm>
          </p:grpSpPr>
          <p:sp>
            <p:nvSpPr>
              <p:cNvPr id="35" name="任意多边形: 形状 34"/>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2</a:t>
                </a:r>
                <a:endParaRPr lang="zh-CN" altLang="en-US" sz="3600" dirty="0">
                  <a:solidFill>
                    <a:schemeClr val="bg1"/>
                  </a:solidFill>
                </a:endParaRPr>
              </a:p>
            </p:txBody>
          </p:sp>
        </p:grpSp>
      </p:grpSp>
      <p:sp>
        <p:nvSpPr>
          <p:cNvPr id="97" name="矩形 96"/>
          <p:cNvSpPr/>
          <p:nvPr/>
        </p:nvSpPr>
        <p:spPr>
          <a:xfrm>
            <a:off x="1690370" y="2746221"/>
            <a:ext cx="8811260" cy="3003550"/>
          </a:xfrm>
          <a:prstGeom prst="rect">
            <a:avLst/>
          </a:prstGeom>
          <a:solidFill>
            <a:schemeClr val="bg1"/>
          </a:solidFill>
          <a:ln>
            <a:solidFill>
              <a:schemeClr val="tx1">
                <a:lumMod val="50000"/>
                <a:lumOff val="5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98" name="矩形 97"/>
          <p:cNvSpPr/>
          <p:nvPr/>
        </p:nvSpPr>
        <p:spPr>
          <a:xfrm>
            <a:off x="1690370" y="3503141"/>
            <a:ext cx="8811260" cy="1474470"/>
          </a:xfrm>
          <a:prstGeom prst="rect">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cxnSp>
        <p:nvCxnSpPr>
          <p:cNvPr id="99" name="直接连接符 98"/>
          <p:cNvCxnSpPr/>
          <p:nvPr/>
        </p:nvCxnSpPr>
        <p:spPr>
          <a:xfrm>
            <a:off x="1690370" y="3503141"/>
            <a:ext cx="8811260"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0" name="直接连接符 99"/>
          <p:cNvCxnSpPr/>
          <p:nvPr/>
        </p:nvCxnSpPr>
        <p:spPr>
          <a:xfrm>
            <a:off x="1690370" y="4978881"/>
            <a:ext cx="8836025"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1" name="直接连接符 100"/>
          <p:cNvCxnSpPr/>
          <p:nvPr/>
        </p:nvCxnSpPr>
        <p:spPr>
          <a:xfrm>
            <a:off x="1704975" y="5360516"/>
            <a:ext cx="8835390"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2" name="直接连接符 101"/>
          <p:cNvCxnSpPr/>
          <p:nvPr/>
        </p:nvCxnSpPr>
        <p:spPr>
          <a:xfrm>
            <a:off x="1704975" y="3121506"/>
            <a:ext cx="8849360"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3" name="直接连接符 102"/>
          <p:cNvCxnSpPr/>
          <p:nvPr/>
        </p:nvCxnSpPr>
        <p:spPr>
          <a:xfrm>
            <a:off x="1704975" y="2895446"/>
            <a:ext cx="8821420"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4" name="直接连接符 103"/>
          <p:cNvCxnSpPr/>
          <p:nvPr/>
        </p:nvCxnSpPr>
        <p:spPr>
          <a:xfrm>
            <a:off x="1704975" y="5585306"/>
            <a:ext cx="8835390" cy="0"/>
          </a:xfrm>
          <a:prstGeom prst="line">
            <a:avLst/>
          </a:prstGeom>
          <a:ln w="28575" cap="flat" cmpd="sng" algn="ctr">
            <a:solidFill>
              <a:srgbClr val="FF0000"/>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5" name="直接连接符 104"/>
          <p:cNvCxnSpPr/>
          <p:nvPr/>
        </p:nvCxnSpPr>
        <p:spPr>
          <a:xfrm>
            <a:off x="1201420" y="4241011"/>
            <a:ext cx="9817100" cy="0"/>
          </a:xfrm>
          <a:prstGeom prst="line">
            <a:avLst/>
          </a:prstGeom>
          <a:ln w="6350" cap="flat" cmpd="sng" algn="ctr">
            <a:solidFill>
              <a:schemeClr val="accent6"/>
            </a:solidFill>
            <a:prstDash val="dash"/>
            <a:miter lim="800000"/>
          </a:ln>
        </p:spPr>
        <p:style>
          <a:lnRef idx="0">
            <a:schemeClr val="accent1"/>
          </a:lnRef>
          <a:fillRef idx="0">
            <a:srgbClr val="FFFFFF"/>
          </a:fillRef>
          <a:effectRef idx="0">
            <a:srgbClr val="FFFFFF"/>
          </a:effectRef>
          <a:fontRef idx="minor">
            <a:schemeClr val="tx1"/>
          </a:fontRef>
        </p:style>
      </p:cxnSp>
      <p:cxnSp>
        <p:nvCxnSpPr>
          <p:cNvPr id="106" name="直接箭头连接符 105"/>
          <p:cNvCxnSpPr>
            <a:endCxn id="107" idx="1"/>
          </p:cNvCxnSpPr>
          <p:nvPr/>
        </p:nvCxnSpPr>
        <p:spPr>
          <a:xfrm>
            <a:off x="3234690" y="5765646"/>
            <a:ext cx="1162050" cy="360045"/>
          </a:xfrm>
          <a:prstGeom prst="straightConnector1">
            <a:avLst/>
          </a:prstGeom>
          <a:ln w="31750">
            <a:solidFill>
              <a:schemeClr val="tx1">
                <a:lumMod val="85000"/>
                <a:lumOff val="15000"/>
              </a:schemeClr>
            </a:solidFill>
            <a:tailEnd type="arrow" w="med" len="med"/>
          </a:ln>
        </p:spPr>
        <p:style>
          <a:lnRef idx="0">
            <a:srgbClr val="FFFFFF"/>
          </a:lnRef>
          <a:fillRef idx="0">
            <a:srgbClr val="FFFFFF"/>
          </a:fillRef>
          <a:effectRef idx="0">
            <a:srgbClr val="FFFFFF"/>
          </a:effectRef>
          <a:fontRef idx="minor">
            <a:schemeClr val="tx1"/>
          </a:fontRef>
        </p:style>
      </p:cxnSp>
      <p:sp>
        <p:nvSpPr>
          <p:cNvPr id="107" name="文本框 106"/>
          <p:cNvSpPr txBox="1"/>
          <p:nvPr/>
        </p:nvSpPr>
        <p:spPr>
          <a:xfrm>
            <a:off x="4396740" y="5941541"/>
            <a:ext cx="4064000" cy="368300"/>
          </a:xfrm>
          <a:prstGeom prst="rect">
            <a:avLst/>
          </a:prstGeom>
          <a:noFill/>
        </p:spPr>
        <p:txBody>
          <a:bodyPr wrap="square" rtlCol="0">
            <a:spAutoFit/>
          </a:bodyPr>
          <a:lstStyle/>
          <a:p>
            <a:r>
              <a:rPr lang="zh-CN" altLang="en-US"/>
              <a:t>固体边界</a:t>
            </a:r>
            <a:r>
              <a:rPr lang="en-US" altLang="zh-CN"/>
              <a:t>：</a:t>
            </a:r>
            <a:r>
              <a:rPr lang="zh-CN" altLang="en-US"/>
              <a:t>一层环</a:t>
            </a:r>
            <a:r>
              <a:rPr lang="en-US" altLang="zh-CN"/>
              <a:t>/</a:t>
            </a:r>
            <a:r>
              <a:rPr lang="zh-CN" altLang="en-US"/>
              <a:t>两层环</a:t>
            </a:r>
          </a:p>
        </p:txBody>
      </p:sp>
      <p:cxnSp>
        <p:nvCxnSpPr>
          <p:cNvPr id="108" name="直接箭头连接符 107"/>
          <p:cNvCxnSpPr/>
          <p:nvPr/>
        </p:nvCxnSpPr>
        <p:spPr>
          <a:xfrm>
            <a:off x="947420" y="3779366"/>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09" name="直接箭头连接符 108"/>
          <p:cNvCxnSpPr/>
          <p:nvPr/>
        </p:nvCxnSpPr>
        <p:spPr>
          <a:xfrm>
            <a:off x="947420" y="4055591"/>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10" name="直接箭头连接符 109"/>
          <p:cNvCxnSpPr/>
          <p:nvPr/>
        </p:nvCxnSpPr>
        <p:spPr>
          <a:xfrm>
            <a:off x="947420" y="4426431"/>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11" name="直接箭头连接符 110"/>
          <p:cNvCxnSpPr/>
          <p:nvPr/>
        </p:nvCxnSpPr>
        <p:spPr>
          <a:xfrm>
            <a:off x="935355" y="4702656"/>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sp>
        <p:nvSpPr>
          <p:cNvPr id="112" name="文本框 111"/>
          <p:cNvSpPr txBox="1"/>
          <p:nvPr/>
        </p:nvSpPr>
        <p:spPr>
          <a:xfrm>
            <a:off x="854710" y="2762731"/>
            <a:ext cx="685800" cy="922020"/>
          </a:xfrm>
          <a:prstGeom prst="rect">
            <a:avLst/>
          </a:prstGeom>
          <a:noFill/>
        </p:spPr>
        <p:txBody>
          <a:bodyPr wrap="square" rtlCol="0">
            <a:spAutoFit/>
          </a:bodyPr>
          <a:lstStyle/>
          <a:p>
            <a:r>
              <a:rPr lang="zh-CN" altLang="en-US" dirty="0"/>
              <a:t>声波入射</a:t>
            </a:r>
          </a:p>
          <a:p>
            <a:r>
              <a:rPr lang="zh-CN" altLang="en-US" dirty="0"/>
              <a:t>方向</a:t>
            </a:r>
          </a:p>
        </p:txBody>
      </p:sp>
      <p:cxnSp>
        <p:nvCxnSpPr>
          <p:cNvPr id="113" name="直接箭头连接符 112"/>
          <p:cNvCxnSpPr/>
          <p:nvPr/>
        </p:nvCxnSpPr>
        <p:spPr>
          <a:xfrm>
            <a:off x="10596245" y="3779366"/>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14" name="直接箭头连接符 113"/>
          <p:cNvCxnSpPr/>
          <p:nvPr/>
        </p:nvCxnSpPr>
        <p:spPr>
          <a:xfrm>
            <a:off x="10596245" y="4055591"/>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15" name="直接箭头连接符 114"/>
          <p:cNvCxnSpPr/>
          <p:nvPr/>
        </p:nvCxnSpPr>
        <p:spPr>
          <a:xfrm>
            <a:off x="10596245" y="4426431"/>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cxnSp>
        <p:nvCxnSpPr>
          <p:cNvPr id="116" name="直接箭头连接符 115"/>
          <p:cNvCxnSpPr/>
          <p:nvPr/>
        </p:nvCxnSpPr>
        <p:spPr>
          <a:xfrm>
            <a:off x="10584180" y="4702656"/>
            <a:ext cx="593090" cy="0"/>
          </a:xfrm>
          <a:prstGeom prst="straightConnector1">
            <a:avLst/>
          </a:prstGeom>
          <a:ln w="31750" cap="rnd">
            <a:solidFill>
              <a:schemeClr val="accent1"/>
            </a:solidFill>
            <a:round/>
            <a:tailEnd type="arrow" w="med" len="med"/>
          </a:ln>
        </p:spPr>
        <p:style>
          <a:lnRef idx="0">
            <a:srgbClr val="FFFFFF"/>
          </a:lnRef>
          <a:fillRef idx="0">
            <a:srgbClr val="FFFFFF"/>
          </a:fillRef>
          <a:effectRef idx="0">
            <a:srgbClr val="FFFFFF"/>
          </a:effectRef>
          <a:fontRef idx="minor">
            <a:schemeClr val="tx1"/>
          </a:fontRef>
        </p:style>
      </p:cxnSp>
      <p:sp>
        <p:nvSpPr>
          <p:cNvPr id="117" name="文本框 116"/>
          <p:cNvSpPr txBox="1"/>
          <p:nvPr/>
        </p:nvSpPr>
        <p:spPr>
          <a:xfrm>
            <a:off x="2172566" y="3965514"/>
            <a:ext cx="2873531" cy="461665"/>
          </a:xfrm>
          <a:prstGeom prst="rect">
            <a:avLst/>
          </a:prstGeom>
          <a:noFill/>
        </p:spPr>
        <p:txBody>
          <a:bodyPr wrap="square" rtlCol="0">
            <a:spAutoFit/>
          </a:bodyPr>
          <a:lstStyle/>
          <a:p>
            <a:r>
              <a:rPr lang="zh-CN" altLang="en-US" sz="2400" b="1" dirty="0"/>
              <a:t>传递矩阵法</a:t>
            </a:r>
            <a:r>
              <a:rPr lang="en-US" altLang="zh-CN" sz="2400" b="1" dirty="0"/>
              <a:t>（TMM）</a:t>
            </a:r>
          </a:p>
        </p:txBody>
      </p:sp>
      <p:sp>
        <p:nvSpPr>
          <p:cNvPr id="138" name="箭头: 右 137"/>
          <p:cNvSpPr/>
          <p:nvPr>
            <p:custDataLst>
              <p:tags r:id="rId1"/>
            </p:custDataLst>
          </p:nvPr>
        </p:nvSpPr>
        <p:spPr>
          <a:xfrm rot="16200000">
            <a:off x="2168688" y="2947567"/>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9" name="箭头: 右 138"/>
          <p:cNvSpPr/>
          <p:nvPr>
            <p:custDataLst>
              <p:tags r:id="rId2"/>
            </p:custDataLst>
          </p:nvPr>
        </p:nvSpPr>
        <p:spPr>
          <a:xfrm rot="16200000">
            <a:off x="7889902" y="2935151"/>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0" name="箭头: 右 139"/>
          <p:cNvSpPr/>
          <p:nvPr>
            <p:custDataLst>
              <p:tags r:id="rId3"/>
            </p:custDataLst>
          </p:nvPr>
        </p:nvSpPr>
        <p:spPr>
          <a:xfrm rot="16200000">
            <a:off x="8855422" y="2937709"/>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1" name="箭头: 右 140"/>
          <p:cNvSpPr/>
          <p:nvPr>
            <p:custDataLst>
              <p:tags r:id="rId4"/>
            </p:custDataLst>
          </p:nvPr>
        </p:nvSpPr>
        <p:spPr>
          <a:xfrm rot="16200000">
            <a:off x="9691837" y="293955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3" name="箭头: 右 142"/>
          <p:cNvSpPr/>
          <p:nvPr>
            <p:custDataLst>
              <p:tags r:id="rId5"/>
            </p:custDataLst>
          </p:nvPr>
        </p:nvSpPr>
        <p:spPr>
          <a:xfrm rot="16200000">
            <a:off x="3120562" y="2935928"/>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4" name="箭头: 右 143"/>
          <p:cNvSpPr/>
          <p:nvPr>
            <p:custDataLst>
              <p:tags r:id="rId6"/>
            </p:custDataLst>
          </p:nvPr>
        </p:nvSpPr>
        <p:spPr>
          <a:xfrm rot="16200000">
            <a:off x="4051516" y="293955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5" name="箭头: 右 144"/>
          <p:cNvSpPr/>
          <p:nvPr>
            <p:custDataLst>
              <p:tags r:id="rId7"/>
            </p:custDataLst>
          </p:nvPr>
        </p:nvSpPr>
        <p:spPr>
          <a:xfrm rot="16200000">
            <a:off x="5001127" y="2941467"/>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6" name="箭头: 右 145"/>
          <p:cNvSpPr/>
          <p:nvPr>
            <p:custDataLst>
              <p:tags r:id="rId8"/>
            </p:custDataLst>
          </p:nvPr>
        </p:nvSpPr>
        <p:spPr>
          <a:xfrm rot="16200000">
            <a:off x="5957140" y="2943115"/>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7" name="箭头: 右 146"/>
          <p:cNvSpPr/>
          <p:nvPr>
            <p:custDataLst>
              <p:tags r:id="rId9"/>
            </p:custDataLst>
          </p:nvPr>
        </p:nvSpPr>
        <p:spPr>
          <a:xfrm rot="16200000">
            <a:off x="6907800" y="293090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8" name="箭头: 右 147"/>
          <p:cNvSpPr/>
          <p:nvPr>
            <p:custDataLst>
              <p:tags r:id="rId10"/>
            </p:custDataLst>
          </p:nvPr>
        </p:nvSpPr>
        <p:spPr>
          <a:xfrm rot="5400000">
            <a:off x="2092955" y="5178933"/>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9" name="箭头: 右 148"/>
          <p:cNvSpPr/>
          <p:nvPr>
            <p:custDataLst>
              <p:tags r:id="rId11"/>
            </p:custDataLst>
          </p:nvPr>
        </p:nvSpPr>
        <p:spPr>
          <a:xfrm rot="5400000">
            <a:off x="3120561" y="518401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0" name="箭头: 右 149"/>
          <p:cNvSpPr/>
          <p:nvPr>
            <p:custDataLst>
              <p:tags r:id="rId12"/>
            </p:custDataLst>
          </p:nvPr>
        </p:nvSpPr>
        <p:spPr>
          <a:xfrm rot="5400000">
            <a:off x="4051124" y="516623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1" name="箭头: 右 150"/>
          <p:cNvSpPr/>
          <p:nvPr>
            <p:custDataLst>
              <p:tags r:id="rId13"/>
            </p:custDataLst>
          </p:nvPr>
        </p:nvSpPr>
        <p:spPr>
          <a:xfrm rot="5400000">
            <a:off x="5001127" y="516624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2" name="箭头: 右 151"/>
          <p:cNvSpPr/>
          <p:nvPr>
            <p:custDataLst>
              <p:tags r:id="rId14"/>
            </p:custDataLst>
          </p:nvPr>
        </p:nvSpPr>
        <p:spPr>
          <a:xfrm rot="5400000">
            <a:off x="5915682" y="5183617"/>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3" name="箭头: 右 152"/>
          <p:cNvSpPr/>
          <p:nvPr>
            <p:custDataLst>
              <p:tags r:id="rId15"/>
            </p:custDataLst>
          </p:nvPr>
        </p:nvSpPr>
        <p:spPr>
          <a:xfrm rot="5400000">
            <a:off x="6903415" y="5184339"/>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4" name="箭头: 右 153"/>
          <p:cNvSpPr/>
          <p:nvPr>
            <p:custDataLst>
              <p:tags r:id="rId16"/>
            </p:custDataLst>
          </p:nvPr>
        </p:nvSpPr>
        <p:spPr>
          <a:xfrm rot="5400000">
            <a:off x="7883976" y="5178933"/>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5" name="箭头: 右 154"/>
          <p:cNvSpPr/>
          <p:nvPr>
            <p:custDataLst>
              <p:tags r:id="rId17"/>
            </p:custDataLst>
          </p:nvPr>
        </p:nvSpPr>
        <p:spPr>
          <a:xfrm rot="5400000">
            <a:off x="8855422" y="516624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6" name="箭头: 右 155"/>
          <p:cNvSpPr/>
          <p:nvPr>
            <p:custDataLst>
              <p:tags r:id="rId18"/>
            </p:custDataLst>
          </p:nvPr>
        </p:nvSpPr>
        <p:spPr>
          <a:xfrm rot="5400000">
            <a:off x="9691838" y="5148454"/>
            <a:ext cx="755675" cy="386002"/>
          </a:xfrm>
          <a:prstGeom prst="rightArrow">
            <a:avLst/>
          </a:prstGeom>
          <a:solidFill>
            <a:schemeClr val="accent1">
              <a:lumMod val="40000"/>
              <a:lumOff val="60000"/>
            </a:schemeClr>
          </a:solid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 name="图片 1"/>
          <p:cNvPicPr>
            <a:picLocks noChangeAspect="1"/>
          </p:cNvPicPr>
          <p:nvPr/>
        </p:nvPicPr>
        <p:blipFill>
          <a:blip r:embed="rId20"/>
          <a:stretch>
            <a:fillRect/>
          </a:stretch>
        </p:blipFill>
        <p:spPr>
          <a:xfrm>
            <a:off x="5273675" y="3759835"/>
            <a:ext cx="4762500" cy="9429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11684000" y="6324431"/>
            <a:ext cx="508000" cy="369332"/>
          </a:xfrm>
          <a:prstGeom prst="rect">
            <a:avLst/>
          </a:prstGeom>
          <a:noFill/>
        </p:spPr>
        <p:txBody>
          <a:bodyPr wrap="square" rtlCol="0">
            <a:spAutoFit/>
          </a:bodyPr>
          <a:lstStyle/>
          <a:p>
            <a:pPr algn="ctr"/>
            <a:r>
              <a:rPr lang="en-US" altLang="zh-CN" dirty="0"/>
              <a:t>4</a:t>
            </a:r>
            <a:endParaRPr lang="zh-CN" altLang="en-US" dirty="0"/>
          </a:p>
        </p:txBody>
      </p:sp>
      <p:sp>
        <p:nvSpPr>
          <p:cNvPr id="24" name="文本框 23"/>
          <p:cNvSpPr txBox="1"/>
          <p:nvPr/>
        </p:nvSpPr>
        <p:spPr>
          <a:xfrm>
            <a:off x="673400" y="1295015"/>
            <a:ext cx="10462914" cy="1725472"/>
          </a:xfrm>
          <a:prstGeom prst="rect">
            <a:avLst/>
          </a:prstGeom>
          <a:noFill/>
        </p:spPr>
        <p:txBody>
          <a:bodyPr wrap="square" rtlCol="0">
            <a:spAutoFit/>
          </a:bodyPr>
          <a:lstStyle/>
          <a:p>
            <a:r>
              <a:rPr lang="en-US" altLang="zh-CN" sz="2000" dirty="0"/>
              <a:t>2.1 </a:t>
            </a:r>
            <a:r>
              <a:rPr lang="zh-CN" altLang="en-US" sz="2000" dirty="0"/>
              <a:t>多孔介质声传播的</a:t>
            </a:r>
            <a:r>
              <a:rPr lang="en-US" altLang="zh-CN" sz="2000" dirty="0"/>
              <a:t>“</a:t>
            </a:r>
            <a:r>
              <a:rPr lang="zh-CN" altLang="en-US" sz="2000" dirty="0"/>
              <a:t>梯度边界层理论</a:t>
            </a:r>
            <a:r>
              <a:rPr lang="en-US" altLang="zh-CN" sz="2000" dirty="0"/>
              <a:t>”</a:t>
            </a:r>
            <a:endParaRPr lang="en-US" altLang="zh-CN" dirty="0">
              <a:solidFill>
                <a:srgbClr val="333333"/>
              </a:solidFill>
              <a:latin typeface="Helvetica Neue"/>
            </a:endParaRPr>
          </a:p>
          <a:p>
            <a:pPr marL="360045">
              <a:lnSpc>
                <a:spcPct val="150000"/>
              </a:lnSpc>
              <a:spcBef>
                <a:spcPts val="1000"/>
              </a:spcBef>
              <a:spcAft>
                <a:spcPts val="1000"/>
              </a:spcAft>
            </a:pPr>
            <a:r>
              <a:rPr lang="zh-CN" altLang="en-US" b="0" i="0" dirty="0">
                <a:solidFill>
                  <a:srgbClr val="333333"/>
                </a:solidFill>
                <a:effectLst/>
                <a:latin typeface="Helvetica Neue"/>
              </a:rPr>
              <a:t>我们假设，在样品与管壁之间的过渡区域，由于安装压力、摩擦及固</a:t>
            </a:r>
            <a:r>
              <a:rPr lang="en-US" altLang="zh-CN" b="0" i="0" dirty="0">
                <a:solidFill>
                  <a:srgbClr val="333333"/>
                </a:solidFill>
                <a:effectLst/>
                <a:latin typeface="Helvetica Neue"/>
              </a:rPr>
              <a:t>-</a:t>
            </a:r>
            <a:r>
              <a:rPr lang="zh-CN" altLang="en-US" b="0" i="0" dirty="0">
                <a:solidFill>
                  <a:srgbClr val="333333"/>
                </a:solidFill>
                <a:effectLst/>
                <a:latin typeface="Helvetica Neue"/>
              </a:rPr>
              <a:t>气耦合，材料的关键物理属性（如流阻率、孔隙率、弹性模量等）并非突变，而是呈现出一种连续的梯度变化。这个梯度层内的属性变化，共同决定了宏观的声学边界效应。</a:t>
            </a:r>
          </a:p>
        </p:txBody>
      </p:sp>
      <p:sp>
        <p:nvSpPr>
          <p:cNvPr id="9" name="矩形 8"/>
          <p:cNvSpPr/>
          <p:nvPr/>
        </p:nvSpPr>
        <p:spPr>
          <a:xfrm>
            <a:off x="0" y="-22195"/>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0" y="280000"/>
            <a:ext cx="11938000" cy="1039355"/>
            <a:chOff x="0" y="280000"/>
            <a:chExt cx="11938000" cy="1039355"/>
          </a:xfrm>
        </p:grpSpPr>
        <p:cxnSp>
          <p:nvCxnSpPr>
            <p:cNvPr id="12" name="直接连接符 11"/>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73400" y="544873"/>
              <a:ext cx="3506680" cy="523426"/>
              <a:chOff x="673400" y="544873"/>
              <a:chExt cx="3506680" cy="523426"/>
            </a:xfrm>
          </p:grpSpPr>
          <p:sp>
            <p:nvSpPr>
              <p:cNvPr id="36" name="矩形: 圆角 35"/>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1152794" y="621920"/>
                <a:ext cx="2547891"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研究内容</a:t>
                </a:r>
              </a:p>
            </p:txBody>
          </p:sp>
        </p:grpSp>
        <p:grpSp>
          <p:nvGrpSpPr>
            <p:cNvPr id="44" name="组合 43"/>
            <p:cNvGrpSpPr/>
            <p:nvPr/>
          </p:nvGrpSpPr>
          <p:grpSpPr>
            <a:xfrm>
              <a:off x="0" y="280000"/>
              <a:ext cx="519679" cy="1039355"/>
              <a:chOff x="0" y="280000"/>
              <a:chExt cx="519679" cy="1039355"/>
            </a:xfrm>
          </p:grpSpPr>
          <p:sp>
            <p:nvSpPr>
              <p:cNvPr id="35" name="任意多边形: 形状 34"/>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2</a:t>
                </a:r>
                <a:endParaRPr lang="zh-CN" altLang="en-US" sz="3600" dirty="0">
                  <a:solidFill>
                    <a:schemeClr val="bg1"/>
                  </a:solidFill>
                </a:endParaRPr>
              </a:p>
            </p:txBody>
          </p:sp>
        </p:grpSp>
      </p:grpSp>
      <p:cxnSp>
        <p:nvCxnSpPr>
          <p:cNvPr id="11" name="直接箭头连接符 10"/>
          <p:cNvCxnSpPr/>
          <p:nvPr/>
        </p:nvCxnSpPr>
        <p:spPr>
          <a:xfrm flipV="1">
            <a:off x="2582033" y="4639886"/>
            <a:ext cx="1608119" cy="14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343781" y="4639888"/>
            <a:ext cx="258617" cy="307777"/>
          </a:xfrm>
          <a:prstGeom prst="rect">
            <a:avLst/>
          </a:prstGeom>
          <a:noFill/>
        </p:spPr>
        <p:txBody>
          <a:bodyPr wrap="square" rtlCol="0">
            <a:spAutoFit/>
          </a:bodyPr>
          <a:lstStyle/>
          <a:p>
            <a:r>
              <a:rPr lang="en-US" altLang="zh-CN" sz="1400" dirty="0"/>
              <a:t>O</a:t>
            </a:r>
            <a:endParaRPr lang="zh-CN" altLang="en-US" sz="1400" dirty="0"/>
          </a:p>
        </p:txBody>
      </p:sp>
      <mc:AlternateContent xmlns:mc="http://schemas.openxmlformats.org/markup-compatibility/2006" xmlns:a14="http://schemas.microsoft.com/office/drawing/2010/main">
        <mc:Choice Requires="a14">
          <p:sp>
            <p:nvSpPr>
              <p:cNvPr id="17" name="文本框 16"/>
              <p:cNvSpPr txBox="1"/>
              <p:nvPr/>
            </p:nvSpPr>
            <p:spPr>
              <a:xfrm>
                <a:off x="3422325" y="4660610"/>
                <a:ext cx="355151"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1400" i="1" smtClean="0">
                              <a:latin typeface="Cambria Math" panose="02040503050406030204" pitchFamily="18" charset="0"/>
                            </a:rPr>
                          </m:ctrlPr>
                        </m:sSubPr>
                        <m:e>
                          <m:r>
                            <a:rPr lang="en-US" altLang="zh-CN" sz="1400" b="0" i="1" smtClean="0">
                              <a:latin typeface="Cambria Math" panose="02040503050406030204" pitchFamily="18" charset="0"/>
                            </a:rPr>
                            <m:t>𝑅</m:t>
                          </m:r>
                        </m:e>
                        <m:sub>
                          <m:r>
                            <m:rPr>
                              <m:sty m:val="p"/>
                            </m:rPr>
                            <a:rPr lang="en-US" altLang="zh-CN" sz="1400" i="1">
                              <a:latin typeface="Cambria Math" panose="02040503050406030204" pitchFamily="18" charset="0"/>
                            </a:rPr>
                            <m:t>core</m:t>
                          </m:r>
                        </m:sub>
                      </m:sSub>
                    </m:oMath>
                  </m:oMathPara>
                </a14:m>
                <a:endParaRPr lang="zh-CN" altLang="en-US" sz="1400" dirty="0"/>
              </a:p>
            </p:txBody>
          </p:sp>
        </mc:Choice>
        <mc:Fallback xmlns="">
          <p:sp>
            <p:nvSpPr>
              <p:cNvPr id="17" name="文本框 16"/>
              <p:cNvSpPr txBox="1">
                <a:spLocks noRot="1" noChangeAspect="1" noMove="1" noResize="1" noEditPoints="1" noAdjustHandles="1" noChangeArrowheads="1" noChangeShapeType="1" noTextEdit="1"/>
              </p:cNvSpPr>
              <p:nvPr/>
            </p:nvSpPr>
            <p:spPr>
              <a:xfrm>
                <a:off x="3422325" y="4660610"/>
                <a:ext cx="355151" cy="307777"/>
              </a:xfrm>
              <a:prstGeom prst="rect">
                <a:avLst/>
              </a:prstGeom>
              <a:blipFill>
                <a:blip r:embed="rId2"/>
                <a:stretch>
                  <a:fillRect r="-44068"/>
                </a:stretch>
              </a:blipFill>
            </p:spPr>
            <p:txBody>
              <a:bodyPr/>
              <a:lstStyle/>
              <a:p>
                <a:r>
                  <a:rPr lang="zh-CN" altLang="en-US">
                    <a:noFill/>
                  </a:rPr>
                  <a:t> </a:t>
                </a:r>
              </a:p>
            </p:txBody>
          </p:sp>
        </mc:Fallback>
      </mc:AlternateContent>
      <p:sp>
        <p:nvSpPr>
          <p:cNvPr id="19" name="圆: 空心 517"/>
          <p:cNvSpPr>
            <a:spLocks noChangeAspect="1"/>
          </p:cNvSpPr>
          <p:nvPr/>
        </p:nvSpPr>
        <p:spPr>
          <a:xfrm>
            <a:off x="994279" y="3083377"/>
            <a:ext cx="3195873" cy="3195873"/>
          </a:xfrm>
          <a:prstGeom prst="donut">
            <a:avLst>
              <a:gd name="adj" fmla="val 15000"/>
            </a:avLst>
          </a:prstGeom>
          <a:solidFill>
            <a:schemeClr val="tx2">
              <a:alpha val="30000"/>
            </a:schemeClr>
          </a:solidFill>
          <a:ln w="6055" cap="flat">
            <a:noFill/>
            <a:prstDash val="solid"/>
            <a:miter/>
          </a:ln>
        </p:spPr>
        <p:txBody>
          <a:bodyPr lIns="108000" tIns="108000" rIns="108000" bIns="108000" rtlCol="0" anchor="ct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mc:AlternateContent xmlns:mc="http://schemas.openxmlformats.org/markup-compatibility/2006" xmlns:a14="http://schemas.microsoft.com/office/drawing/2010/main">
        <mc:Choice Requires="a14">
          <p:sp>
            <p:nvSpPr>
              <p:cNvPr id="21" name="文本框 20"/>
              <p:cNvSpPr txBox="1"/>
              <p:nvPr/>
            </p:nvSpPr>
            <p:spPr>
              <a:xfrm>
                <a:off x="4147431" y="4639886"/>
                <a:ext cx="355151"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1400" i="1" dirty="0" smtClean="0">
                          <a:latin typeface="Cambria Math" panose="02040503050406030204" pitchFamily="18" charset="0"/>
                        </a:rPr>
                        <m:t>𝑅</m:t>
                      </m:r>
                    </m:oMath>
                  </m:oMathPara>
                </a14:m>
                <a:endParaRPr/>
              </a:p>
            </p:txBody>
          </p:sp>
        </mc:Choice>
        <mc:Fallback xmlns="">
          <p:sp>
            <p:nvSpPr>
              <p:cNvPr id="21" name="文本框 20"/>
              <p:cNvSpPr txBox="1">
                <a:spLocks noRot="1" noChangeAspect="1" noMove="1" noResize="1" noEditPoints="1" noAdjustHandles="1" noChangeArrowheads="1" noChangeShapeType="1" noTextEdit="1"/>
              </p:cNvSpPr>
              <p:nvPr/>
            </p:nvSpPr>
            <p:spPr>
              <a:xfrm>
                <a:off x="4147431" y="4639886"/>
                <a:ext cx="355151" cy="307777"/>
              </a:xfrm>
              <a:prstGeom prst="rect">
                <a:avLst/>
              </a:prstGeom>
              <a:blipFill>
                <a:blip r:embed="rId3"/>
                <a:stretch>
                  <a:fillRect t="-5882" r="-5085" b="-17647"/>
                </a:stretch>
              </a:blipFill>
            </p:spPr>
            <p:txBody>
              <a:bodyPr/>
              <a:lstStyle/>
              <a:p>
                <a:r>
                  <a:rPr lang="zh-CN" altLang="en-US">
                    <a:noFill/>
                  </a:rPr>
                  <a:t> </a:t>
                </a:r>
              </a:p>
            </p:txBody>
          </p:sp>
        </mc:Fallback>
      </mc:AlternateContent>
      <p:sp>
        <p:nvSpPr>
          <p:cNvPr id="22" name="椭圆 21"/>
          <p:cNvSpPr/>
          <p:nvPr/>
        </p:nvSpPr>
        <p:spPr>
          <a:xfrm>
            <a:off x="1258811" y="3349404"/>
            <a:ext cx="2682239" cy="2622413"/>
          </a:xfrm>
          <a:prstGeom prst="ellipse">
            <a:avLst/>
          </a:prstGeom>
          <a:noFill/>
          <a:ln>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23" name="椭圆 22"/>
          <p:cNvSpPr/>
          <p:nvPr/>
        </p:nvSpPr>
        <p:spPr>
          <a:xfrm>
            <a:off x="1086091" y="3215176"/>
            <a:ext cx="3017520" cy="2939841"/>
          </a:xfrm>
          <a:prstGeom prst="ellipse">
            <a:avLst/>
          </a:prstGeom>
          <a:noFill/>
          <a:ln>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3" name="文本框 2">
                <a:extLst>
                  <a:ext uri="{FF2B5EF4-FFF2-40B4-BE49-F238E27FC236}">
                    <a16:creationId xmlns:a16="http://schemas.microsoft.com/office/drawing/2014/main" id="{D333992C-740A-181B-2D84-616B5DE8EF1D}"/>
                  </a:ext>
                </a:extLst>
              </p:cNvPr>
              <p:cNvSpPr txBox="1"/>
              <p:nvPr/>
            </p:nvSpPr>
            <p:spPr>
              <a:xfrm>
                <a:off x="3826378" y="4311970"/>
                <a:ext cx="1965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𝛿</m:t>
                      </m:r>
                    </m:oMath>
                  </m:oMathPara>
                </a14:m>
                <a:endParaRPr lang="zh-CN" altLang="en-US" dirty="0"/>
              </a:p>
            </p:txBody>
          </p:sp>
        </mc:Choice>
        <mc:Fallback xmlns="">
          <p:sp>
            <p:nvSpPr>
              <p:cNvPr id="3" name="文本框 2">
                <a:extLst>
                  <a:ext uri="{FF2B5EF4-FFF2-40B4-BE49-F238E27FC236}">
                    <a16:creationId xmlns:a16="http://schemas.microsoft.com/office/drawing/2014/main" id="{D333992C-740A-181B-2D84-616B5DE8EF1D}"/>
                  </a:ext>
                </a:extLst>
              </p:cNvPr>
              <p:cNvSpPr txBox="1">
                <a:spLocks noRot="1" noChangeAspect="1" noMove="1" noResize="1" noEditPoints="1" noAdjustHandles="1" noChangeArrowheads="1" noChangeShapeType="1" noTextEdit="1"/>
              </p:cNvSpPr>
              <p:nvPr/>
            </p:nvSpPr>
            <p:spPr>
              <a:xfrm>
                <a:off x="3826378" y="4311970"/>
                <a:ext cx="196592" cy="276999"/>
              </a:xfrm>
              <a:prstGeom prst="rect">
                <a:avLst/>
              </a:prstGeom>
              <a:blipFill>
                <a:blip r:embed="rId4"/>
                <a:stretch>
                  <a:fillRect l="-28125" r="-21875" b="-869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文本框 3">
                <a:extLst>
                  <a:ext uri="{FF2B5EF4-FFF2-40B4-BE49-F238E27FC236}">
                    <a16:creationId xmlns:a16="http://schemas.microsoft.com/office/drawing/2014/main" id="{A1122BF5-EE2E-846E-26E1-2FCA08742299}"/>
                  </a:ext>
                </a:extLst>
              </p:cNvPr>
              <p:cNvSpPr txBox="1"/>
              <p:nvPr/>
            </p:nvSpPr>
            <p:spPr>
              <a:xfrm>
                <a:off x="5767031" y="3569856"/>
                <a:ext cx="5166158"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eqArr>
                        <m:eqArrPr>
                          <m:ctrlPr>
                            <a:rPr lang="zh-CN" altLang="zh-CN" i="1">
                              <a:latin typeface="Cambria Math" panose="02040503050406030204" pitchFamily="18" charset="0"/>
                            </a:rPr>
                          </m:ctrlPr>
                        </m:eqArrPr>
                        <m:e>
                          <m:r>
                            <a:rPr lang="en-US" altLang="zh-CN" i="1">
                              <a:latin typeface="Cambria Math" panose="02040503050406030204" pitchFamily="18" charset="0"/>
                            </a:rPr>
                            <m:t>𝜑</m:t>
                          </m:r>
                          <m:d>
                            <m:dPr>
                              <m:ctrlPr>
                                <a:rPr lang="zh-CN" altLang="zh-CN" i="1">
                                  <a:latin typeface="Cambria Math" panose="02040503050406030204" pitchFamily="18" charset="0"/>
                                </a:rPr>
                              </m:ctrlPr>
                            </m:dPr>
                            <m:e>
                              <m:r>
                                <a:rPr lang="en-US" altLang="zh-CN" i="1">
                                  <a:latin typeface="Cambria Math" panose="02040503050406030204" pitchFamily="18" charset="0"/>
                                </a:rPr>
                                <m:t>𝑟</m:t>
                              </m:r>
                            </m:e>
                          </m:d>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𝜑</m:t>
                              </m:r>
                            </m:e>
                            <m:sub>
                              <m:r>
                                <a:rPr lang="en-US" altLang="zh-CN" i="1">
                                  <a:latin typeface="Cambria Math" panose="02040503050406030204" pitchFamily="18" charset="0"/>
                                </a:rPr>
                                <m:t>𝑐𝑜𝑟𝑒</m:t>
                              </m:r>
                            </m:sub>
                          </m:sSub>
                          <m:r>
                            <a:rPr lang="en-US" altLang="zh-CN" i="1">
                              <a:latin typeface="Cambria Math" panose="02040503050406030204" pitchFamily="18" charset="0"/>
                            </a:rPr>
                            <m:t>+</m:t>
                          </m:r>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𝜑</m:t>
                                  </m:r>
                                </m:e>
                                <m:sub>
                                  <m:r>
                                    <a:rPr lang="en-US" altLang="zh-CN" i="1">
                                      <a:latin typeface="Cambria Math" panose="02040503050406030204" pitchFamily="18" charset="0"/>
                                    </a:rPr>
                                    <m:t>𝑏𝑜𝑢𝑛𝑑𝑎𝑟𝑦</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𝜑</m:t>
                                  </m:r>
                                </m:e>
                                <m:sub>
                                  <m:r>
                                    <a:rPr lang="en-US" altLang="zh-CN" i="1">
                                      <a:latin typeface="Cambria Math" panose="02040503050406030204" pitchFamily="18" charset="0"/>
                                    </a:rPr>
                                    <m:t>𝑐𝑜𝑟𝑒</m:t>
                                  </m:r>
                                </m:sub>
                              </m:sSub>
                            </m:e>
                          </m:d>
                          <m:r>
                            <a:rPr lang="en-US" altLang="zh-CN" i="1">
                              <a:latin typeface="Cambria Math" panose="02040503050406030204" pitchFamily="18" charset="0"/>
                            </a:rPr>
                            <m:t>·</m:t>
                          </m:r>
                          <m:r>
                            <a:rPr lang="en-US" altLang="zh-CN" i="1">
                              <a:latin typeface="Cambria Math" panose="02040503050406030204" pitchFamily="18" charset="0"/>
                            </a:rPr>
                            <m:t>𝑓</m:t>
                          </m:r>
                          <m:d>
                            <m:dPr>
                              <m:ctrlPr>
                                <a:rPr lang="zh-CN" altLang="zh-CN" i="1">
                                  <a:latin typeface="Cambria Math" panose="02040503050406030204" pitchFamily="18" charset="0"/>
                                </a:rPr>
                              </m:ctrlPr>
                            </m:dPr>
                            <m:e>
                              <m:f>
                                <m:fPr>
                                  <m:ctrlPr>
                                    <a:rPr lang="zh-CN" altLang="zh-CN" i="1">
                                      <a:latin typeface="Cambria Math" panose="02040503050406030204" pitchFamily="18" charset="0"/>
                                    </a:rPr>
                                  </m:ctrlPr>
                                </m:fPr>
                                <m:num>
                                  <m:r>
                                    <a:rPr lang="en-US" altLang="zh-CN" i="1">
                                      <a:latin typeface="Cambria Math" panose="02040503050406030204" pitchFamily="18" charset="0"/>
                                    </a:rPr>
                                    <m:t>𝑟</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𝑅</m:t>
                                      </m:r>
                                    </m:e>
                                    <m:sub>
                                      <m:r>
                                        <a:rPr lang="en-US" altLang="zh-CN" i="1">
                                          <a:latin typeface="Cambria Math" panose="02040503050406030204" pitchFamily="18" charset="0"/>
                                        </a:rPr>
                                        <m:t>𝑐𝑜𝑟𝑒</m:t>
                                      </m:r>
                                    </m:sub>
                                  </m:sSub>
                                </m:num>
                                <m:den>
                                  <m:r>
                                    <a:rPr lang="en-US" altLang="zh-CN" i="1">
                                      <a:latin typeface="Cambria Math" panose="02040503050406030204" pitchFamily="18" charset="0"/>
                                    </a:rPr>
                                    <m:t>𝛿</m:t>
                                  </m:r>
                                </m:den>
                              </m:f>
                            </m:e>
                          </m:d>
                        </m:e>
                      </m:eqArr>
                    </m:oMath>
                  </m:oMathPara>
                </a14:m>
                <a:endParaRPr lang="zh-CN" altLang="en-US" dirty="0"/>
              </a:p>
            </p:txBody>
          </p:sp>
        </mc:Choice>
        <mc:Fallback xmlns="">
          <p:sp>
            <p:nvSpPr>
              <p:cNvPr id="4" name="文本框 3">
                <a:extLst>
                  <a:ext uri="{FF2B5EF4-FFF2-40B4-BE49-F238E27FC236}">
                    <a16:creationId xmlns:a16="http://schemas.microsoft.com/office/drawing/2014/main" id="{A1122BF5-EE2E-846E-26E1-2FCA08742299}"/>
                  </a:ext>
                </a:extLst>
              </p:cNvPr>
              <p:cNvSpPr txBox="1">
                <a:spLocks noRot="1" noChangeAspect="1" noMove="1" noResize="1" noEditPoints="1" noAdjustHandles="1" noChangeArrowheads="1" noChangeShapeType="1" noTextEdit="1"/>
              </p:cNvSpPr>
              <p:nvPr/>
            </p:nvSpPr>
            <p:spPr>
              <a:xfrm>
                <a:off x="5767031" y="3569856"/>
                <a:ext cx="5166158" cy="622350"/>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0D8FC31F-7D0E-E9F0-71E0-D1801A1AC13E}"/>
                  </a:ext>
                </a:extLst>
              </p:cNvPr>
              <p:cNvSpPr txBox="1"/>
              <p:nvPr/>
            </p:nvSpPr>
            <p:spPr>
              <a:xfrm>
                <a:off x="5668368" y="4542555"/>
                <a:ext cx="5437541" cy="1099853"/>
              </a:xfrm>
              <a:prstGeom prst="rect">
                <a:avLst/>
              </a:prstGeom>
              <a:noFill/>
            </p:spPr>
            <p:txBody>
              <a:bodyPr wrap="square" rtlCol="0">
                <a:spAutoFit/>
              </a:bodyPr>
              <a:lstStyle/>
              <a:p>
                <a:pPr algn="just"/>
                <a:r>
                  <a:rPr lang="zh-CN" altLang="en-US" sz="1600" dirty="0"/>
                  <a:t>其中，</a:t>
                </a:r>
                <a14:m>
                  <m:oMath xmlns:m="http://schemas.openxmlformats.org/officeDocument/2006/math">
                    <m:r>
                      <m:rPr>
                        <m:sty m:val="p"/>
                      </m:rPr>
                      <a:rPr lang="el-GR" altLang="zh-CN" sz="1600" i="1" smtClean="0">
                        <a:latin typeface="Cambria Math" panose="02040503050406030204" pitchFamily="18" charset="0"/>
                        <a:ea typeface="Cambria Math" panose="02040503050406030204" pitchFamily="18" charset="0"/>
                      </a:rPr>
                      <m:t>φ</m:t>
                    </m:r>
                    <m:d>
                      <m:dPr>
                        <m:ctrlPr>
                          <a:rPr lang="zh-CN" altLang="en-US" sz="1600" i="1">
                            <a:latin typeface="Cambria Math" panose="02040503050406030204" pitchFamily="18" charset="0"/>
                          </a:rPr>
                        </m:ctrlPr>
                      </m:dPr>
                      <m:e>
                        <m:r>
                          <a:rPr lang="zh-CN" altLang="en-US" sz="1600" i="1">
                            <a:latin typeface="Cambria Math" panose="02040503050406030204" pitchFamily="18" charset="0"/>
                          </a:rPr>
                          <m:t>𝑟</m:t>
                        </m:r>
                      </m:e>
                    </m:d>
                  </m:oMath>
                </a14:m>
                <a:r>
                  <a:rPr lang="zh-CN" altLang="en-US" sz="1600" dirty="0"/>
                  <a:t> 是孔隙率，随半径 </a:t>
                </a:r>
                <a14:m>
                  <m:oMath xmlns:m="http://schemas.openxmlformats.org/officeDocument/2006/math">
                    <m:r>
                      <a:rPr lang="zh-CN" altLang="en-US" sz="1600" i="1">
                        <a:latin typeface="Cambria Math" panose="02040503050406030204" pitchFamily="18" charset="0"/>
                      </a:rPr>
                      <m:t>𝑟</m:t>
                    </m:r>
                  </m:oMath>
                </a14:m>
                <a:r>
                  <a:rPr lang="zh-CN" altLang="en-US" sz="1600" dirty="0"/>
                  <a:t> 变化；</a:t>
                </a:r>
                <a14:m>
                  <m:oMath xmlns:m="http://schemas.openxmlformats.org/officeDocument/2006/math">
                    <m:sSub>
                      <m:sSubPr>
                        <m:ctrlPr>
                          <a:rPr lang="zh-CN" altLang="en-US" sz="1600" i="1">
                            <a:latin typeface="Cambria Math" panose="02040503050406030204" pitchFamily="18" charset="0"/>
                          </a:rPr>
                        </m:ctrlPr>
                      </m:sSubPr>
                      <m:e>
                        <m:r>
                          <a:rPr lang="zh-CN" altLang="en-US" sz="1600" i="1" smtClean="0">
                            <a:latin typeface="Cambria Math" panose="02040503050406030204" pitchFamily="18" charset="0"/>
                          </a:rPr>
                          <m:t>𝜑</m:t>
                        </m:r>
                      </m:e>
                      <m:sub>
                        <m:r>
                          <a:rPr lang="en-US" altLang="zh-CN" sz="1600">
                            <a:latin typeface="Cambria Math" panose="02040503050406030204" pitchFamily="18" charset="0"/>
                          </a:rPr>
                          <m:t>0</m:t>
                        </m:r>
                      </m:sub>
                    </m:sSub>
                  </m:oMath>
                </a14:m>
                <a:r>
                  <a:rPr lang="zh-CN" altLang="en-US" sz="1600" dirty="0"/>
                  <a:t> 是材料内部的孔隙率；</a:t>
                </a:r>
                <a14:m>
                  <m:oMath xmlns:m="http://schemas.openxmlformats.org/officeDocument/2006/math">
                    <m:sSub>
                      <m:sSubPr>
                        <m:ctrlPr>
                          <a:rPr lang="zh-CN" altLang="en-US" sz="1600" i="1">
                            <a:latin typeface="Cambria Math" panose="02040503050406030204" pitchFamily="18" charset="0"/>
                          </a:rPr>
                        </m:ctrlPr>
                      </m:sSubPr>
                      <m:e>
                        <m:r>
                          <a:rPr lang="zh-CN" altLang="en-US" sz="1600" i="1" smtClean="0">
                            <a:latin typeface="Cambria Math" panose="02040503050406030204" pitchFamily="18" charset="0"/>
                          </a:rPr>
                          <m:t>𝜑</m:t>
                        </m:r>
                      </m:e>
                      <m:sub>
                        <m:r>
                          <a:rPr lang="en-US" altLang="zh-CN" sz="1600" b="0" i="1" smtClean="0">
                            <a:latin typeface="Cambria Math" panose="02040503050406030204" pitchFamily="18" charset="0"/>
                          </a:rPr>
                          <m:t>𝑏𝑜𝑢𝑛𝑑𝑎𝑟𝑦</m:t>
                        </m:r>
                      </m:sub>
                    </m:sSub>
                  </m:oMath>
                </a14:m>
                <a:r>
                  <a:rPr lang="zh-CN" altLang="en-US" sz="1600" dirty="0"/>
                  <a:t> 是管壁处的孔隙率；</a:t>
                </a:r>
                <a14:m>
                  <m:oMath xmlns:m="http://schemas.openxmlformats.org/officeDocument/2006/math">
                    <m:sSub>
                      <m:sSubPr>
                        <m:ctrlPr>
                          <a:rPr lang="en-US" altLang="zh-CN" sz="1600" i="1" smtClean="0">
                            <a:latin typeface="Cambria Math" panose="02040503050406030204" pitchFamily="18" charset="0"/>
                          </a:rPr>
                        </m:ctrlPr>
                      </m:sSubPr>
                      <m:e>
                        <m:r>
                          <a:rPr lang="en-US" altLang="zh-CN" sz="1600" b="0" i="1" smtClean="0">
                            <a:latin typeface="Cambria Math" panose="02040503050406030204" pitchFamily="18" charset="0"/>
                          </a:rPr>
                          <m:t>𝑅</m:t>
                        </m:r>
                      </m:e>
                      <m:sub>
                        <m:r>
                          <a:rPr lang="en-US" altLang="zh-CN" sz="1600" b="0" i="1" smtClean="0">
                            <a:latin typeface="Cambria Math" panose="02040503050406030204" pitchFamily="18" charset="0"/>
                          </a:rPr>
                          <m:t>𝑐𝑜𝑟𝑒</m:t>
                        </m:r>
                      </m:sub>
                    </m:sSub>
                  </m:oMath>
                </a14:m>
                <a:r>
                  <a:rPr lang="zh-CN" altLang="en-US" sz="1600" dirty="0"/>
                  <a:t> 是样品半径；</a:t>
                </a:r>
                <a14:m>
                  <m:oMath xmlns:m="http://schemas.openxmlformats.org/officeDocument/2006/math">
                    <m:r>
                      <a:rPr lang="zh-CN" altLang="en-US" sz="1600" i="1" smtClean="0">
                        <a:latin typeface="Cambria Math" panose="02040503050406030204" pitchFamily="18" charset="0"/>
                      </a:rPr>
                      <m:t>𝛿</m:t>
                    </m:r>
                  </m:oMath>
                </a14:m>
                <a:r>
                  <a:rPr lang="zh-CN" altLang="en-US" sz="1600" dirty="0"/>
                  <a:t> 是边界层厚度；</a:t>
                </a:r>
                <a14:m>
                  <m:oMath xmlns:m="http://schemas.openxmlformats.org/officeDocument/2006/math">
                    <m:r>
                      <a:rPr lang="zh-CN" altLang="en-US" sz="1600" i="1">
                        <a:latin typeface="Cambria Math" panose="02040503050406030204" pitchFamily="18" charset="0"/>
                      </a:rPr>
                      <m:t>𝑓</m:t>
                    </m:r>
                  </m:oMath>
                </a14:m>
                <a:r>
                  <a:rPr lang="zh-CN" altLang="en-US" sz="1600" dirty="0"/>
                  <a:t> 是描述梯度变化的形状函数（如线性、指数或幂函数）。</a:t>
                </a:r>
              </a:p>
            </p:txBody>
          </p:sp>
        </mc:Choice>
        <mc:Fallback xmlns="">
          <p:sp>
            <p:nvSpPr>
              <p:cNvPr id="5" name="文本框 4">
                <a:extLst>
                  <a:ext uri="{FF2B5EF4-FFF2-40B4-BE49-F238E27FC236}">
                    <a16:creationId xmlns:a16="http://schemas.microsoft.com/office/drawing/2014/main" id="{0D8FC31F-7D0E-E9F0-71E0-D1801A1AC13E}"/>
                  </a:ext>
                </a:extLst>
              </p:cNvPr>
              <p:cNvSpPr txBox="1">
                <a:spLocks noRot="1" noChangeAspect="1" noMove="1" noResize="1" noEditPoints="1" noAdjustHandles="1" noChangeArrowheads="1" noChangeShapeType="1" noTextEdit="1"/>
              </p:cNvSpPr>
              <p:nvPr/>
            </p:nvSpPr>
            <p:spPr>
              <a:xfrm>
                <a:off x="5668368" y="4542555"/>
                <a:ext cx="5437541" cy="1099853"/>
              </a:xfrm>
              <a:prstGeom prst="rect">
                <a:avLst/>
              </a:prstGeom>
              <a:blipFill>
                <a:blip r:embed="rId6"/>
                <a:stretch>
                  <a:fillRect l="-673" t="-1657" r="-561" b="-5525"/>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11684000" y="6324431"/>
            <a:ext cx="508000" cy="369332"/>
          </a:xfrm>
          <a:prstGeom prst="rect">
            <a:avLst/>
          </a:prstGeom>
          <a:noFill/>
        </p:spPr>
        <p:txBody>
          <a:bodyPr wrap="square" rtlCol="0">
            <a:spAutoFit/>
          </a:bodyPr>
          <a:lstStyle/>
          <a:p>
            <a:pPr algn="ctr"/>
            <a:r>
              <a:rPr lang="en-US" altLang="zh-CN" dirty="0"/>
              <a:t>4</a:t>
            </a:r>
            <a:endParaRPr lang="zh-CN" altLang="en-US" dirty="0"/>
          </a:p>
        </p:txBody>
      </p:sp>
      <p:sp>
        <p:nvSpPr>
          <p:cNvPr id="24" name="文本框 23"/>
          <p:cNvSpPr txBox="1"/>
          <p:nvPr/>
        </p:nvSpPr>
        <p:spPr>
          <a:xfrm>
            <a:off x="673400" y="1399354"/>
            <a:ext cx="10462914" cy="369332"/>
          </a:xfrm>
          <a:prstGeom prst="rect">
            <a:avLst/>
          </a:prstGeom>
          <a:noFill/>
        </p:spPr>
        <p:txBody>
          <a:bodyPr wrap="square" rtlCol="0">
            <a:spAutoFit/>
          </a:bodyPr>
          <a:lstStyle/>
          <a:p>
            <a:r>
              <a:rPr lang="en-US" altLang="zh-CN" dirty="0"/>
              <a:t>2.2 </a:t>
            </a:r>
            <a:r>
              <a:rPr lang="zh-CN" altLang="en-US" dirty="0"/>
              <a:t>多孔介质声传播的</a:t>
            </a:r>
            <a:r>
              <a:rPr lang="en-US" altLang="zh-CN" dirty="0"/>
              <a:t>“</a:t>
            </a:r>
            <a:r>
              <a:rPr lang="zh-CN" altLang="en-US" dirty="0"/>
              <a:t>梯度边界层理论</a:t>
            </a:r>
            <a:r>
              <a:rPr lang="en-US" altLang="zh-CN" dirty="0"/>
              <a:t>”</a:t>
            </a:r>
          </a:p>
        </p:txBody>
      </p:sp>
      <p:sp>
        <p:nvSpPr>
          <p:cNvPr id="9" name="矩形 8"/>
          <p:cNvSpPr/>
          <p:nvPr/>
        </p:nvSpPr>
        <p:spPr>
          <a:xfrm>
            <a:off x="0" y="-22195"/>
            <a:ext cx="12192000" cy="1642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0" y="6693763"/>
            <a:ext cx="12192000" cy="16739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0" y="280000"/>
            <a:ext cx="11938000" cy="1039355"/>
            <a:chOff x="0" y="280000"/>
            <a:chExt cx="11938000" cy="1039355"/>
          </a:xfrm>
        </p:grpSpPr>
        <p:cxnSp>
          <p:nvCxnSpPr>
            <p:cNvPr id="12" name="直接连接符 11"/>
            <p:cNvCxnSpPr/>
            <p:nvPr/>
          </p:nvCxnSpPr>
          <p:spPr>
            <a:xfrm>
              <a:off x="2277792" y="806586"/>
              <a:ext cx="9660208" cy="17766"/>
            </a:xfrm>
            <a:prstGeom prst="line">
              <a:avLst/>
            </a:prstGeom>
            <a:ln>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73400" y="544873"/>
              <a:ext cx="3506680" cy="523426"/>
              <a:chOff x="673400" y="544873"/>
              <a:chExt cx="3506680" cy="523426"/>
            </a:xfrm>
          </p:grpSpPr>
          <p:sp>
            <p:nvSpPr>
              <p:cNvPr id="36" name="矩形: 圆角 35"/>
              <p:cNvSpPr/>
              <p:nvPr/>
            </p:nvSpPr>
            <p:spPr>
              <a:xfrm>
                <a:off x="673400" y="544873"/>
                <a:ext cx="3506680" cy="523426"/>
              </a:xfrm>
              <a:prstGeom prst="roundRect">
                <a:avLst/>
              </a:prstGeom>
              <a:solidFill>
                <a:srgbClr val="44546A">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endParaRPr>
              </a:p>
            </p:txBody>
          </p:sp>
          <p:sp>
            <p:nvSpPr>
              <p:cNvPr id="37" name="文本框 36"/>
              <p:cNvSpPr txBox="1"/>
              <p:nvPr/>
            </p:nvSpPr>
            <p:spPr>
              <a:xfrm>
                <a:off x="1152794" y="621920"/>
                <a:ext cx="2547891" cy="369332"/>
              </a:xfrm>
              <a:prstGeom prst="rect">
                <a:avLst/>
              </a:prstGeom>
              <a:noFill/>
            </p:spPr>
            <p:txBody>
              <a:bodyPr wrap="square" rtlCol="0">
                <a:spAutoFit/>
              </a:bodyPr>
              <a:lstStyle/>
              <a:p>
                <a:pPr algn="ctr"/>
                <a:r>
                  <a:rPr lang="zh-CN" altLang="en-US" dirty="0">
                    <a:solidFill>
                      <a:prstClr val="white"/>
                    </a:solidFill>
                    <a:latin typeface="等线" panose="02010600030101010101" charset="-122"/>
                    <a:ea typeface="等线" panose="02010600030101010101" charset="-122"/>
                  </a:rPr>
                  <a:t>研究内容</a:t>
                </a:r>
              </a:p>
            </p:txBody>
          </p:sp>
        </p:grpSp>
        <p:grpSp>
          <p:nvGrpSpPr>
            <p:cNvPr id="44" name="组合 43"/>
            <p:cNvGrpSpPr/>
            <p:nvPr/>
          </p:nvGrpSpPr>
          <p:grpSpPr>
            <a:xfrm>
              <a:off x="0" y="280000"/>
              <a:ext cx="519679" cy="1039355"/>
              <a:chOff x="0" y="280000"/>
              <a:chExt cx="519679" cy="1039355"/>
            </a:xfrm>
          </p:grpSpPr>
          <p:sp>
            <p:nvSpPr>
              <p:cNvPr id="35" name="任意多边形: 形状 34"/>
              <p:cNvSpPr/>
              <p:nvPr/>
            </p:nvSpPr>
            <p:spPr>
              <a:xfrm>
                <a:off x="0" y="280000"/>
                <a:ext cx="519679" cy="1039355"/>
              </a:xfrm>
              <a:custGeom>
                <a:avLst/>
                <a:gdLst>
                  <a:gd name="connsiteX0" fmla="*/ 1 w 764209"/>
                  <a:gd name="connsiteY0" fmla="*/ 0 h 1528414"/>
                  <a:gd name="connsiteX1" fmla="*/ 764209 w 764209"/>
                  <a:gd name="connsiteY1" fmla="*/ 764207 h 1528414"/>
                  <a:gd name="connsiteX2" fmla="*/ 1 w 764209"/>
                  <a:gd name="connsiteY2" fmla="*/ 1528414 h 1528414"/>
                  <a:gd name="connsiteX3" fmla="*/ 0 w 764209"/>
                  <a:gd name="connsiteY3" fmla="*/ 1528414 h 1528414"/>
                  <a:gd name="connsiteX4" fmla="*/ 0 w 764209"/>
                  <a:gd name="connsiteY4" fmla="*/ 0 h 1528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209" h="1528414">
                    <a:moveTo>
                      <a:pt x="1" y="0"/>
                    </a:moveTo>
                    <a:cubicBezTo>
                      <a:pt x="422061" y="0"/>
                      <a:pt x="764209" y="342147"/>
                      <a:pt x="764209" y="764207"/>
                    </a:cubicBezTo>
                    <a:cubicBezTo>
                      <a:pt x="764209" y="1186267"/>
                      <a:pt x="422061" y="1528414"/>
                      <a:pt x="1" y="1528414"/>
                    </a:cubicBezTo>
                    <a:lnTo>
                      <a:pt x="0" y="1528414"/>
                    </a:lnTo>
                    <a:lnTo>
                      <a:pt x="0" y="0"/>
                    </a:lnTo>
                    <a:close/>
                  </a:path>
                </a:pathLst>
              </a:custGeom>
              <a:solidFill>
                <a:srgbClr val="44546A">
                  <a:lumMod val="75000"/>
                </a:srgbClr>
              </a:solidFill>
              <a:ln w="38100" cap="flat" cmpd="sng" algn="ctr">
                <a:solidFill>
                  <a:sysClr val="window" lastClr="FFFFFF">
                    <a:lumMod val="75000"/>
                  </a:sysClr>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9" name="文本框 38"/>
              <p:cNvSpPr txBox="1"/>
              <p:nvPr/>
            </p:nvSpPr>
            <p:spPr>
              <a:xfrm>
                <a:off x="0" y="476511"/>
                <a:ext cx="423169" cy="646331"/>
              </a:xfrm>
              <a:prstGeom prst="rect">
                <a:avLst/>
              </a:prstGeom>
              <a:noFill/>
            </p:spPr>
            <p:txBody>
              <a:bodyPr wrap="square" rtlCol="0">
                <a:spAutoFit/>
              </a:bodyPr>
              <a:lstStyle/>
              <a:p>
                <a:pPr algn="ctr"/>
                <a:r>
                  <a:rPr lang="en-US" altLang="zh-CN" sz="3600" dirty="0">
                    <a:solidFill>
                      <a:schemeClr val="bg1"/>
                    </a:solidFill>
                  </a:rPr>
                  <a:t>2</a:t>
                </a:r>
                <a:endParaRPr lang="zh-CN" altLang="en-US" sz="3600" dirty="0">
                  <a:solidFill>
                    <a:schemeClr val="bg1"/>
                  </a:solidFill>
                </a:endParaRPr>
              </a:p>
            </p:txBody>
          </p:sp>
        </p:grpSp>
      </p:grpSp>
      <p:sp>
        <p:nvSpPr>
          <p:cNvPr id="4" name="文本框 3"/>
          <p:cNvSpPr txBox="1"/>
          <p:nvPr/>
        </p:nvSpPr>
        <p:spPr>
          <a:xfrm>
            <a:off x="557037" y="2197620"/>
            <a:ext cx="5239720" cy="1402628"/>
          </a:xfrm>
          <a:prstGeom prst="rect">
            <a:avLst/>
          </a:prstGeom>
          <a:noFill/>
        </p:spPr>
        <p:txBody>
          <a:bodyPr wrap="square" rtlCol="0">
            <a:spAutoFit/>
          </a:bodyPr>
          <a:lstStyle/>
          <a:p>
            <a:endParaRPr lang="en-US" altLang="zh-CN" sz="1600" dirty="0">
              <a:solidFill>
                <a:srgbClr val="333333"/>
              </a:solidFill>
              <a:latin typeface="Helvetica Neue"/>
            </a:endParaRPr>
          </a:p>
          <a:p>
            <a:pPr>
              <a:lnSpc>
                <a:spcPct val="150000"/>
              </a:lnSpc>
            </a:pPr>
            <a:r>
              <a:rPr lang="zh-CN" altLang="en-US" sz="1600" dirty="0">
                <a:solidFill>
                  <a:srgbClr val="333333"/>
                </a:solidFill>
                <a:latin typeface="Helvetica Neue"/>
              </a:rPr>
              <a:t>探索描述该边界层属性变化的最佳数学函数形式；</a:t>
            </a:r>
            <a:endParaRPr lang="en-US" altLang="zh-CN" sz="1600" dirty="0">
              <a:solidFill>
                <a:srgbClr val="333333"/>
              </a:solidFill>
              <a:latin typeface="Helvetica Neue"/>
            </a:endParaRPr>
          </a:p>
          <a:p>
            <a:pPr>
              <a:lnSpc>
                <a:spcPct val="150000"/>
              </a:lnSpc>
            </a:pPr>
            <a:r>
              <a:rPr lang="zh-CN" altLang="en-US" sz="1600" dirty="0">
                <a:solidFill>
                  <a:srgbClr val="333333"/>
                </a:solidFill>
                <a:latin typeface="Helvetica Neue"/>
              </a:rPr>
              <a:t>建立一个适用于分析所有类型材料测试边界条件影响的理论模型</a:t>
            </a:r>
          </a:p>
        </p:txBody>
      </p:sp>
      <p:pic>
        <p:nvPicPr>
          <p:cNvPr id="5" name="图片 4"/>
          <p:cNvPicPr>
            <a:picLocks noChangeAspect="1"/>
          </p:cNvPicPr>
          <p:nvPr/>
        </p:nvPicPr>
        <p:blipFill>
          <a:blip r:embed="rId2"/>
          <a:stretch>
            <a:fillRect/>
          </a:stretch>
        </p:blipFill>
        <p:spPr>
          <a:xfrm>
            <a:off x="6432603" y="1958682"/>
            <a:ext cx="4046691" cy="3389029"/>
          </a:xfrm>
          <a:prstGeom prst="rect">
            <a:avLst/>
          </a:prstGeom>
        </p:spPr>
      </p:pic>
      <p:sp>
        <p:nvSpPr>
          <p:cNvPr id="6" name="文本框 5"/>
          <p:cNvSpPr txBox="1"/>
          <p:nvPr/>
        </p:nvSpPr>
        <p:spPr>
          <a:xfrm>
            <a:off x="7107896" y="5458646"/>
            <a:ext cx="3185487" cy="369332"/>
          </a:xfrm>
          <a:prstGeom prst="rect">
            <a:avLst/>
          </a:prstGeom>
          <a:noFill/>
        </p:spPr>
        <p:txBody>
          <a:bodyPr wrap="none" rtlCol="0">
            <a:spAutoFit/>
          </a:bodyPr>
          <a:lstStyle/>
          <a:p>
            <a:r>
              <a:rPr lang="zh-CN" altLang="en-US" dirty="0"/>
              <a:t>描述梯度边界层的函数示意图</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randombar(horizontal)">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animBg="1"/>
      <p:bldP spid="28" grpId="0" animBg="1"/>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021b03d2-6f06-4be8-ab78-f333e56a060a"/>
  <p:tag name="COMMONDATA" val="eyJoZGlkIjoiYjlkMTBhZWMyZDk0ZWZhOGQ1NTllYzZjMmQ3OTc2NWQ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2.xml><?xml version="1.0" encoding="utf-8"?>
<p:tagLst xmlns:a="http://schemas.openxmlformats.org/drawingml/2006/main" xmlns:r="http://schemas.openxmlformats.org/officeDocument/2006/relationships" xmlns:p="http://schemas.openxmlformats.org/presentationml/2006/main">
  <p:tag name="KSO_WM_SLIDE_ID" val="diagram160580_3"/>
  <p:tag name="KSO_WM_SLIDE_INDEX" val="3"/>
  <p:tag name="KSO_WM_SLIDE_ITEM_CNT" val="3"/>
  <p:tag name="KSO_WM_SLIDE_LAYOUT" val="m_a"/>
  <p:tag name="KSO_WM_SLIDE_LAYOUT_CNT" val="1_1"/>
  <p:tag name="KSO_WM_SLIDE_TYPE" val="contents"/>
  <p:tag name="KSO_WM_BEAUTIFY_FLAG" val="#wm#"/>
  <p:tag name="KSO_WM_TEMPLATE_CATEGORY" val="custom"/>
  <p:tag name="KSO_WM_TEMPLATE_INDEX" val="20184553"/>
  <p:tag name="KSO_WM_DIAGRAM_GROUP_CODE" val="m1-1"/>
  <p:tag name="KSO_WM_TAG_VERSION" val="1.0"/>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414,&quot;left&quot;:-130.25,&quot;top&quot;:101.7,&quot;width&quot;:1070.2534645669289}"/>
</p:tagLst>
</file>

<file path=ppt/theme/theme1.xml><?xml version="1.0" encoding="utf-8"?>
<a:theme xmlns:a="http://schemas.openxmlformats.org/drawingml/2006/main" name="Office 主题">
  <a:themeElements>
    <a:clrScheme name="自定义 2">
      <a:dk1>
        <a:srgbClr val="000000"/>
      </a:dk1>
      <a:lt1>
        <a:srgbClr val="FFFFFF"/>
      </a:lt1>
      <a:dk2>
        <a:srgbClr val="2F5897"/>
      </a:dk2>
      <a:lt2>
        <a:srgbClr val="E4E9EF"/>
      </a:lt2>
      <a:accent1>
        <a:srgbClr val="0282D0"/>
      </a:accent1>
      <a:accent2>
        <a:srgbClr val="004D86"/>
      </a:accent2>
      <a:accent3>
        <a:srgbClr val="00B0F0"/>
      </a:accent3>
      <a:accent4>
        <a:srgbClr val="00C49F"/>
      </a:accent4>
      <a:accent5>
        <a:srgbClr val="FFFFFF"/>
      </a:accent5>
      <a:accent6>
        <a:srgbClr val="FFFFFF"/>
      </a:accent6>
      <a:hlink>
        <a:srgbClr val="FFFFFF"/>
      </a:hlink>
      <a:folHlink>
        <a:srgbClr val="B2B2B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自定义 2">
      <a:dk1>
        <a:srgbClr val="000000"/>
      </a:dk1>
      <a:lt1>
        <a:srgbClr val="FFFFFF"/>
      </a:lt1>
      <a:dk2>
        <a:srgbClr val="2F5897"/>
      </a:dk2>
      <a:lt2>
        <a:srgbClr val="E4E9EF"/>
      </a:lt2>
      <a:accent1>
        <a:srgbClr val="0282D0"/>
      </a:accent1>
      <a:accent2>
        <a:srgbClr val="004D86"/>
      </a:accent2>
      <a:accent3>
        <a:srgbClr val="00B0F0"/>
      </a:accent3>
      <a:accent4>
        <a:srgbClr val="00C49F"/>
      </a:accent4>
      <a:accent5>
        <a:srgbClr val="FFFFFF"/>
      </a:accent5>
      <a:accent6>
        <a:srgbClr val="FFFFFF"/>
      </a:accent6>
      <a:hlink>
        <a:srgbClr val="FFFF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ot="0" spcFirstLastPara="0" vertOverflow="overflow" horzOverflow="overflow" vert="horz" wrap="square" lIns="91440" tIns="45720" rIns="91440" bIns="45720" numCol="1" spcCol="0" rtlCol="0" fromWordArt="0" anchor="ctr" anchorCtr="0" forceAA="0" compatLnSpc="1">
        <a:noAutofit/>
      </a:bodyPr>
      <a:lstStyle>
        <a:defPPr algn="ctr">
          <a:defRPr>
            <a:solidFill>
              <a:schemeClr val="bg1"/>
            </a:solidFill>
          </a:defRPr>
        </a:defPPr>
      </a:lstStyle>
      <a:style>
        <a:lnRef idx="1">
          <a:schemeClr val="accent1"/>
        </a:lnRef>
        <a:fillRef idx="0">
          <a:schemeClr val="accent1"/>
        </a:fillRef>
        <a:effectRef idx="0">
          <a:schemeClr val="accent1"/>
        </a:effectRef>
        <a:fontRef idx="minor">
          <a:schemeClr val="tx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
    <a:dk1>
      <a:srgbClr val="000000"/>
    </a:dk1>
    <a:lt1>
      <a:srgbClr val="FFFFFF"/>
    </a:lt1>
    <a:dk2>
      <a:srgbClr val="2F5897"/>
    </a:dk2>
    <a:lt2>
      <a:srgbClr val="E4E9EF"/>
    </a:lt2>
    <a:accent1>
      <a:srgbClr val="0282D0"/>
    </a:accent1>
    <a:accent2>
      <a:srgbClr val="004D86"/>
    </a:accent2>
    <a:accent3>
      <a:srgbClr val="00B0F0"/>
    </a:accent3>
    <a:accent4>
      <a:srgbClr val="00C49F"/>
    </a:accent4>
    <a:accent5>
      <a:srgbClr val="FFFFFF"/>
    </a:accent5>
    <a:accent6>
      <a:srgbClr val="FFFFFF"/>
    </a:accent6>
    <a:hlink>
      <a:srgbClr val="FFFFFF"/>
    </a:hlink>
    <a:folHlink>
      <a:srgbClr val="B2B2B2"/>
    </a:folHlink>
  </a:clrScheme>
</a:themeOverride>
</file>

<file path=ppt/theme/themeOverride2.xml><?xml version="1.0" encoding="utf-8"?>
<a:themeOverride xmlns:a="http://schemas.openxmlformats.org/drawingml/2006/main">
  <a:clrScheme name="自定义 2">
    <a:dk1>
      <a:srgbClr val="000000"/>
    </a:dk1>
    <a:lt1>
      <a:srgbClr val="FFFFFF"/>
    </a:lt1>
    <a:dk2>
      <a:srgbClr val="2F5897"/>
    </a:dk2>
    <a:lt2>
      <a:srgbClr val="E4E9EF"/>
    </a:lt2>
    <a:accent1>
      <a:srgbClr val="0282D0"/>
    </a:accent1>
    <a:accent2>
      <a:srgbClr val="004D86"/>
    </a:accent2>
    <a:accent3>
      <a:srgbClr val="00B0F0"/>
    </a:accent3>
    <a:accent4>
      <a:srgbClr val="00C49F"/>
    </a:accent4>
    <a:accent5>
      <a:srgbClr val="FFFFFF"/>
    </a:accent5>
    <a:accent6>
      <a:srgbClr val="FFFFFF"/>
    </a:accent6>
    <a:hlink>
      <a:srgbClr val="FFFFFF"/>
    </a:hlink>
    <a:folHlink>
      <a:srgbClr val="B2B2B2"/>
    </a:folHlink>
  </a:clrScheme>
</a:themeOverride>
</file>

<file path=ppt/theme/themeOverride3.xml><?xml version="1.0" encoding="utf-8"?>
<a:themeOverride xmlns:a="http://schemas.openxmlformats.org/drawingml/2006/main">
  <a:clrScheme name="自定义 2">
    <a:dk1>
      <a:srgbClr val="000000"/>
    </a:dk1>
    <a:lt1>
      <a:srgbClr val="FFFFFF"/>
    </a:lt1>
    <a:dk2>
      <a:srgbClr val="2F5897"/>
    </a:dk2>
    <a:lt2>
      <a:srgbClr val="E4E9EF"/>
    </a:lt2>
    <a:accent1>
      <a:srgbClr val="0282D0"/>
    </a:accent1>
    <a:accent2>
      <a:srgbClr val="004D86"/>
    </a:accent2>
    <a:accent3>
      <a:srgbClr val="00B0F0"/>
    </a:accent3>
    <a:accent4>
      <a:srgbClr val="00C49F"/>
    </a:accent4>
    <a:accent5>
      <a:srgbClr val="FFFFFF"/>
    </a:accent5>
    <a:accent6>
      <a:srgbClr val="FFFFFF"/>
    </a:accent6>
    <a:hlink>
      <a:srgbClr val="FFFF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234</TotalTime>
  <Words>1738</Words>
  <Application>Microsoft Office PowerPoint</Application>
  <PresentationFormat>宽屏</PresentationFormat>
  <Paragraphs>188</Paragraphs>
  <Slides>20</Slides>
  <Notes>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20</vt:i4>
      </vt:variant>
    </vt:vector>
  </HeadingPairs>
  <TitlesOfParts>
    <vt:vector size="29" baseType="lpstr">
      <vt:lpstr>微软雅黑</vt:lpstr>
      <vt:lpstr>等线</vt:lpstr>
      <vt:lpstr>Calibri Light</vt:lpstr>
      <vt:lpstr>Arial</vt:lpstr>
      <vt:lpstr>Calibri</vt:lpstr>
      <vt:lpstr>Helvetica Neue</vt:lpstr>
      <vt:lpstr>Cambria Math</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可奕 朱</cp:lastModifiedBy>
  <cp:revision>445</cp:revision>
  <dcterms:created xsi:type="dcterms:W3CDTF">2014-11-23T16:31:00Z</dcterms:created>
  <dcterms:modified xsi:type="dcterms:W3CDTF">2025-10-30T07:30:20Z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2052-12.1.0.22525</vt:lpwstr>
  </property>
  <property fmtid="{D5CDD505-2E9C-101B-9397-08002B2CF9AE}" pid="3" name="ICV">
    <vt:lpwstr>210FFBD35BEE41519C7CC6634A872046</vt:lpwstr>
  </property>
</Properties>
</file>