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33" d="100"/>
          <a:sy n="33" d="100"/>
        </p:scale>
        <p:origin x="1446" y="2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586AB-CB4A-4A9D-8D11-D1800DB0E125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DBE08-4516-4207-99CC-780A0C2E07B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1pPr>
    <a:lvl2pPr marL="1843405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2pPr>
    <a:lvl3pPr marL="3686810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3pPr>
    <a:lvl4pPr marL="5530215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4pPr>
    <a:lvl5pPr marL="7373620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5pPr>
    <a:lvl6pPr marL="9217025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6pPr>
    <a:lvl7pPr marL="11060430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7pPr>
    <a:lvl8pPr marL="12903835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8pPr>
    <a:lvl9pPr marL="14747240" algn="l" defTabSz="3686810" rtl="0" eaLnBrk="1" latinLnBrk="0" hangingPunct="1">
      <a:defRPr sz="48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0DBE08-4516-4207-99CC-780A0C2E07B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454DA-0D00-4EC9-BCBB-C5482B8F16A1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FD4E8-0114-4C3B-B1F7-D333063340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tags" Target="../tags/tag4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45810" y="22471380"/>
            <a:ext cx="12628245" cy="55702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8661380" y="28453715"/>
            <a:ext cx="12450445" cy="4778375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7568545" y="12371070"/>
            <a:ext cx="14002385" cy="5067300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797685" y="36509325"/>
            <a:ext cx="14249400" cy="454152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 flipH="1">
            <a:off x="16894506" y="7891326"/>
            <a:ext cx="37465" cy="3376993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"/>
          <p:cNvSpPr txBox="1"/>
          <p:nvPr/>
        </p:nvSpPr>
        <p:spPr>
          <a:xfrm>
            <a:off x="1556666" y="8937477"/>
            <a:ext cx="14617663" cy="5052695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925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9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20574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686050" indent="-62865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3143250" indent="-4572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57530" algn="just" defTabSz="4389120" rtl="0" eaLnBrk="1" fontAlgn="auto" latinLnBrk="1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170" b="0" i="0" u="none" strike="noStrike" kern="1200" cap="none" spc="0" normalizeH="0" baseline="0" dirty="0">
                <a:latin typeface="+mn-lt"/>
                <a:cs typeface="+mn-lt"/>
              </a:rPr>
              <a:t> </a:t>
            </a:r>
            <a:r>
              <a:rPr lang="zh-CN" altLang="en-US" sz="3170" dirty="0">
                <a:latin typeface="+mn-lt"/>
                <a:cs typeface="+mn-lt"/>
                <a:sym typeface="+mn-ea"/>
              </a:rPr>
              <a:t>本研究使用COMSOL 6.0构建了车规级半桥模块的多物理场耦合模型，采用了传热模块、AC/DC模块，重点研究了模块端子和芯片布局优化对寄生电感的抑制策略，以及封装结构对散热性能的影响。建立三维半桥模型，集成SiC芯片、覆铜陶瓷基板、散热器等主要组件，计算功率回路的寄生电感，提出了一种低电感布局的封装结构设计。通过瞬态分析模块的温度分布和变化规律，以热阻最小化为目标，通过参数化扫描对比覆铜陶瓷基板各层厚度变化、散热器针翅数量及排列等对散热效率的影响。</a:t>
            </a:r>
            <a:r>
              <a:rPr lang="en-US" altLang="zh-CN" sz="3170" dirty="0">
                <a:latin typeface="+mn-lt"/>
                <a:cs typeface="+mn-lt"/>
                <a:sym typeface="+mn-ea"/>
              </a:rPr>
              <a:t>COMSOL</a:t>
            </a:r>
            <a:r>
              <a:rPr lang="zh-CN" altLang="en-US" sz="3170" dirty="0">
                <a:latin typeface="+mn-lt"/>
                <a:cs typeface="+mn-lt"/>
                <a:sym typeface="+mn-ea"/>
              </a:rPr>
              <a:t>软件的多物理场仿真为半桥模块的封装优化设计提供了依据。</a:t>
            </a:r>
            <a:endParaRPr kumimoji="0" lang="en-US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Text Placeholder 2"/>
          <p:cNvSpPr txBox="1"/>
          <p:nvPr/>
        </p:nvSpPr>
        <p:spPr>
          <a:xfrm>
            <a:off x="1575700" y="8036135"/>
            <a:ext cx="14693782" cy="7915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120">
              <a:spcBef>
                <a:spcPct val="20000"/>
              </a:spcBef>
            </a:pPr>
            <a:r>
              <a:rPr lang="zh-CN" altLang="en-US" sz="4025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摘要</a:t>
            </a:r>
          </a:p>
        </p:txBody>
      </p:sp>
      <p:sp>
        <p:nvSpPr>
          <p:cNvPr id="17" name="Text Placeholder 10"/>
          <p:cNvSpPr txBox="1"/>
          <p:nvPr/>
        </p:nvSpPr>
        <p:spPr>
          <a:xfrm>
            <a:off x="1510946" y="17418356"/>
            <a:ext cx="14765118" cy="5052695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925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9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20574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686050" indent="-62865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3143250" indent="-4572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 latinLnBrk="1">
              <a:lnSpc>
                <a:spcPct val="120000"/>
              </a:lnSpc>
            </a:pP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本文构建的车规级半桥模块的电路拓扑如图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1(a)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所示，上下桥臂各有两组功率器件（如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SiC MOSFET)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并联组成，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半桥模块的封装结构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包括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功率芯片、焊料层、陶瓷基板以及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功率端子和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散热器。参照实际半桥模块尺寸，建立仿真模型。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图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1(b)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为三端子半桥模块的结构示意图，上下桥臂各由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3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个功率芯片并联组成，功率端子共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3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个，从左往右依次为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DC+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、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AC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和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DC-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。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图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1(c)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为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四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端子半桥模块的结构示意图，在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总体功耗不变的条件下，每个桥臂分成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6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个功率芯片，且直流母线的正极有两个端子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DC+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，分布在负极端子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DC-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latin typeface="+mn-lt"/>
                <a:sym typeface="+mn-ea"/>
              </a:rPr>
              <a:t>两侧。这样的设计可以减小功率回路路径的长度，同时抵消一部分互感，从而有效抑制模块整体结构的寄生电感。</a:t>
            </a:r>
            <a:endParaRPr lang="zh-CN" altLang="en-US" sz="3170" dirty="0">
              <a:solidFill>
                <a:srgbClr val="7F5F52">
                  <a:lumMod val="50000"/>
                </a:srgbClr>
              </a:solidFill>
              <a:latin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19885" y="31682690"/>
            <a:ext cx="14554200" cy="33788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indent="557530" algn="just" defTabSz="4518660">
              <a:lnSpc>
                <a:spcPct val="110000"/>
              </a:lnSpc>
              <a:defRPr/>
            </a:pPr>
            <a:r>
              <a:rPr lang="zh-CN" altLang="zh-CN" sz="3170" kern="100" dirty="0">
                <a:sym typeface="+mn-ea"/>
              </a:rPr>
              <a:t>首先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利用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 COMSOL Multiphysics® 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软件</a:t>
            </a: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AC/DC</a:t>
            </a:r>
            <a:r>
              <a:rPr lang="zh-CN" altLang="en-US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模块中的</a:t>
            </a:r>
            <a:r>
              <a:rPr lang="zh-CN" altLang="zh-CN" sz="3170" dirty="0">
                <a:solidFill>
                  <a:srgbClr val="7F5F52">
                    <a:lumMod val="50000"/>
                  </a:srgbClr>
                </a:solidFill>
                <a:sym typeface="+mn-ea"/>
              </a:rPr>
              <a:t>磁场（仅电流）进行仿真，计算功率芯片在工作时产生的自感和互感情况。</a:t>
            </a:r>
            <a:endParaRPr lang="en-US" altLang="zh-CN" sz="3170" dirty="0">
              <a:latin typeface="+mn-lt"/>
            </a:endParaRP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按照图</a:t>
            </a:r>
            <a:r>
              <a:rPr kumimoji="0" lang="en-US" altLang="zh-CN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</a:t>
            </a:r>
            <a:r>
              <a:rPr kumimoji="0" lang="zh-CN" altLang="en-US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的半桥电路拓扑图构建好三端子和四端子模块结构后，进行计算，得出的电感值如图</a:t>
            </a:r>
            <a:r>
              <a:rPr kumimoji="0" lang="en-US" altLang="zh-CN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</a:t>
            </a:r>
            <a:r>
              <a:rPr kumimoji="0" lang="zh-CN" altLang="en-US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所示。在</a:t>
            </a:r>
            <a:r>
              <a:rPr kumimoji="0" lang="en-US" altLang="zh-CN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 kHz</a:t>
            </a:r>
            <a:r>
              <a:rPr kumimoji="0" lang="zh-CN" altLang="en-US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时，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三端子模块寄生电感值为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25.8 nH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，而</a:t>
            </a:r>
            <a:r>
              <a:rPr kumimoji="0" lang="zh-CN" altLang="en-US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四端子模块降低到</a:t>
            </a:r>
            <a:r>
              <a:rPr kumimoji="0" lang="en-US" altLang="zh-CN" sz="317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4.77 nH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。四端子模块通过分离直流正极输入，将大功率回路解耦为两个更小的独立子回路，从而将关键寄生电感降低了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81.5%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，大幅提高了系统的可靠性、效率以及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SiC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高频器件的兼容性。因此，在后续的模块热仿真研究中，将对四端子半桥模块的散热性能进一步仿真分析。</a:t>
            </a:r>
          </a:p>
        </p:txBody>
      </p:sp>
      <p:sp>
        <p:nvSpPr>
          <p:cNvPr id="34" name="Text Placeholder 2"/>
          <p:cNvSpPr txBox="1"/>
          <p:nvPr/>
        </p:nvSpPr>
        <p:spPr>
          <a:xfrm>
            <a:off x="1509994" y="14226055"/>
            <a:ext cx="14765118" cy="63458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120">
              <a:spcBef>
                <a:spcPct val="20000"/>
              </a:spcBef>
            </a:pPr>
            <a:r>
              <a:rPr lang="zh-CN" altLang="en-US" sz="4025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仿真模型</a:t>
            </a:r>
            <a:endParaRPr lang="en-US" sz="4025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1510311" y="30697840"/>
            <a:ext cx="14902530" cy="79230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120">
              <a:spcBef>
                <a:spcPct val="20000"/>
              </a:spcBef>
            </a:pPr>
            <a:r>
              <a:rPr lang="zh-CN" altLang="en-US" sz="4025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计算方法与结果</a:t>
            </a:r>
          </a:p>
        </p:txBody>
      </p:sp>
      <p:cxnSp>
        <p:nvCxnSpPr>
          <p:cNvPr id="48" name="直接箭头连接符 47"/>
          <p:cNvCxnSpPr/>
          <p:nvPr/>
        </p:nvCxnSpPr>
        <p:spPr>
          <a:xfrm flipH="1">
            <a:off x="19904664" y="8486400"/>
            <a:ext cx="1155762" cy="80620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20321822" y="8078151"/>
            <a:ext cx="2563453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施加热脉冲处</a:t>
            </a:r>
          </a:p>
        </p:txBody>
      </p:sp>
      <p:cxnSp>
        <p:nvCxnSpPr>
          <p:cNvPr id="50" name="直接箭头连接符 49"/>
          <p:cNvCxnSpPr/>
          <p:nvPr/>
        </p:nvCxnSpPr>
        <p:spPr>
          <a:xfrm flipH="1">
            <a:off x="26860357" y="8609484"/>
            <a:ext cx="834006" cy="74319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26860357" y="8142297"/>
            <a:ext cx="3297833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入射点峰值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T</a:t>
            </a:r>
            <a:r>
              <a:rPr lang="en-US" altLang="zh-CN" sz="2195" kern="100" dirty="0">
                <a:solidFill>
                  <a:schemeClr val="bg1"/>
                </a:solidFill>
              </a:rPr>
              <a:t> 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≈121mK</a:t>
            </a:r>
            <a:endParaRPr lang="zh-CN" altLang="en-US" sz="2195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8727576" y="13227044"/>
            <a:ext cx="3695390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入射结束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2us</a:t>
            </a:r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后吸收体等温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25534831" y="13227605"/>
            <a:ext cx="4238441" cy="430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入射结束</a:t>
            </a:r>
            <a:r>
              <a:rPr lang="en-US" altLang="zh-CN" sz="2195" dirty="0">
                <a:solidFill>
                  <a:schemeClr val="bg1"/>
                </a:solidFill>
                <a:cs typeface="Times New Roman" panose="02020603050405020304" pitchFamily="18" charset="0"/>
              </a:rPr>
              <a:t>760us</a:t>
            </a:r>
            <a:r>
              <a:rPr lang="zh-CN" altLang="en-US" sz="2195" dirty="0">
                <a:solidFill>
                  <a:schemeClr val="bg1"/>
                </a:solidFill>
                <a:cs typeface="Times New Roman" panose="02020603050405020304" pitchFamily="18" charset="0"/>
              </a:rPr>
              <a:t>后系统回到稳态</a:t>
            </a:r>
          </a:p>
        </p:txBody>
      </p:sp>
      <p:sp>
        <p:nvSpPr>
          <p:cNvPr id="72" name="Text Placeholder 2"/>
          <p:cNvSpPr txBox="1"/>
          <p:nvPr/>
        </p:nvSpPr>
        <p:spPr>
          <a:xfrm>
            <a:off x="17346143" y="34081899"/>
            <a:ext cx="14527348" cy="98847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120">
              <a:spcBef>
                <a:spcPct val="20000"/>
              </a:spcBef>
            </a:pPr>
            <a:r>
              <a:rPr lang="zh-CN" altLang="en-US" sz="4025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结论与展望</a:t>
            </a:r>
            <a:endParaRPr lang="en-US" sz="4025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3" name="Text Placeholder 5"/>
          <p:cNvSpPr txBox="1"/>
          <p:nvPr/>
        </p:nvSpPr>
        <p:spPr>
          <a:xfrm>
            <a:off x="17345025" y="35051365"/>
            <a:ext cx="14528165" cy="2068830"/>
          </a:xfrm>
          <a:prstGeom prst="rect">
            <a:avLst/>
          </a:prstGeom>
        </p:spPr>
        <p:txBody>
          <a:bodyPr wrap="square" lIns="228588" tIns="228588" rIns="228588" bIns="228588">
            <a:noAutofit/>
          </a:bodyPr>
          <a:lstStyle>
            <a:lvl1pPr marL="0" indent="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56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68719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202815" indent="-51562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578100" indent="-37528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989965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4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46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5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57530" algn="just">
              <a:lnSpc>
                <a:spcPct val="110000"/>
              </a:lnSpc>
            </a:pP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本研究基于</a:t>
            </a:r>
            <a:r>
              <a:rPr lang="en-US" altLang="zh-CN" sz="3170" kern="100" dirty="0">
                <a:solidFill>
                  <a:schemeClr val="tx1"/>
                </a:solidFill>
                <a:latin typeface="+mn-lt"/>
              </a:rPr>
              <a:t> COMSOL Multiphysics®</a:t>
            </a:r>
            <a:r>
              <a:rPr lang="en-US" altLang="zh-CN" sz="3170" kern="100" baseline="30000" dirty="0">
                <a:solidFill>
                  <a:schemeClr val="tx1"/>
                </a:solidFill>
                <a:latin typeface="+mn-lt"/>
              </a:rPr>
              <a:t> 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建立起一套对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半桥功率模块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的热、电性能的仿真物理场，后续会在此基础上进一步优化</a:t>
            </a:r>
            <a:r>
              <a:rPr lang="zh-CN" altLang="en-US" sz="3170" kern="100" dirty="0">
                <a:solidFill>
                  <a:schemeClr val="tx1"/>
                </a:solidFill>
                <a:latin typeface="+mn-lt"/>
              </a:rPr>
              <a:t>模块</a:t>
            </a:r>
            <a:r>
              <a:rPr lang="zh-CN" altLang="zh-CN" sz="3170" kern="100" dirty="0">
                <a:solidFill>
                  <a:schemeClr val="tx1"/>
                </a:solidFill>
                <a:latin typeface="+mn-lt"/>
              </a:rPr>
              <a:t>的封装结构设计，从而提升车规级模块的性能。</a:t>
            </a:r>
          </a:p>
          <a:p>
            <a:pPr indent="557530" algn="just">
              <a:lnSpc>
                <a:spcPct val="110000"/>
              </a:lnSpc>
            </a:pPr>
            <a:endParaRPr lang="en-US" sz="3170" kern="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17444563" y="37173910"/>
            <a:ext cx="14428928" cy="916283"/>
          </a:xfrm>
          <a:prstGeom prst="rect">
            <a:avLst/>
          </a:prstGeom>
          <a:solidFill>
            <a:srgbClr val="2F5597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4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389120">
              <a:spcBef>
                <a:spcPct val="20000"/>
              </a:spcBef>
            </a:pPr>
            <a:r>
              <a:rPr lang="zh-CN" altLang="en-US" sz="4025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参考文献</a:t>
            </a:r>
            <a:endParaRPr lang="en-US" sz="4025" u="sng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17346930" y="38096825"/>
            <a:ext cx="14526260" cy="3524250"/>
          </a:xfrm>
          <a:prstGeom prst="rect">
            <a:avLst/>
          </a:prstGeom>
        </p:spPr>
        <p:txBody>
          <a:bodyPr wrap="square" lIns="187489" tIns="187489" rIns="187489" bIns="187489">
            <a:noAutofit/>
          </a:bodyPr>
          <a:lstStyle>
            <a:lvl1pPr marL="0" indent="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925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9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20574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686050" indent="-62865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3143250" indent="-4572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38912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925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[1].LIU Y,ZHAO Z Y,WANG W S,et al.Charactercterization and extraction of power loop stray inductance with SiC half-bridge power mdoule[J].IEEE Transactions on Electron Devices,2020,67(10):4040-4045</a:t>
            </a:r>
            <a:endParaRPr kumimoji="0" lang="zh-CN" altLang="zh-CN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912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925" b="0" i="0" u="none" strike="noStrike" kern="1200" cap="none" spc="0" normalizeH="0" baseline="0" noProof="0" dirty="0">
                <a:ln>
                  <a:noFill/>
                </a:ln>
                <a:solidFill>
                  <a:srgbClr val="7F5F52">
                    <a:lumMod val="50000"/>
                  </a:srgbClr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[2] ZHANG Y F,HAMMAMT,BELOV I,et al.Thermomechanical analysis and characterization of a press-pack structure for SiC power module packaging applications[J].IEEE Tramsactions on Components Packaging &amp; Manufaturing Technology,2017,7(7):1089-1100.</a:t>
            </a:r>
            <a:endParaRPr kumimoji="0" lang="zh-CN" altLang="zh-CN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912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912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just" defTabSz="438912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925" b="0" i="0" u="none" strike="noStrike" kern="1200" cap="none" spc="0" normalizeH="0" baseline="0" noProof="0" dirty="0">
              <a:ln>
                <a:noFill/>
              </a:ln>
              <a:solidFill>
                <a:srgbClr val="7F5F52">
                  <a:lumMod val="50000"/>
                </a:srgb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1" name="文本占位符 31"/>
          <p:cNvSpPr txBox="1"/>
          <p:nvPr/>
        </p:nvSpPr>
        <p:spPr>
          <a:xfrm>
            <a:off x="11298555" y="5339715"/>
            <a:ext cx="16911320" cy="156083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566160" indent="-137160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576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32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488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365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闫志豪</a:t>
            </a:r>
            <a:r>
              <a:rPr kumimoji="0" lang="en-US" altLang="zh-CN" sz="5365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</a:t>
            </a:r>
            <a:r>
              <a:rPr kumimoji="0" lang="zh-CN" altLang="zh-CN" sz="5365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，鲍婕</a:t>
            </a:r>
            <a:r>
              <a:rPr kumimoji="0" lang="en-US" altLang="zh-CN" sz="5365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</a:t>
            </a:r>
            <a:r>
              <a:rPr kumimoji="0" lang="zh-CN" altLang="zh-CN" sz="5365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，周云艳</a:t>
            </a:r>
            <a:r>
              <a:rPr kumimoji="0" lang="en-US" altLang="zh-CN" sz="5365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</a:t>
            </a:r>
            <a:r>
              <a:rPr kumimoji="0" lang="zh-CN" altLang="en-US" sz="5365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，</a:t>
            </a:r>
            <a:r>
              <a:rPr kumimoji="0" lang="zh-CN" altLang="zh-CN" sz="5365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王星辰</a:t>
            </a:r>
            <a:r>
              <a:rPr kumimoji="0" lang="en-US" altLang="zh-CN" sz="5365" b="0" i="0" u="none" strike="noStrike" kern="1200" cap="none" spc="0" normalizeH="0" baseline="3000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 </a:t>
            </a:r>
            <a:endParaRPr kumimoji="0" lang="zh-CN" altLang="zh-CN" sz="5365" b="0" i="0" u="none" strike="noStrike" kern="1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Times New Roman" panose="02020603050405020304" pitchFamily="18" charset="0"/>
            </a:endParaRPr>
          </a:p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5365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92" name="Text Placeholder 11"/>
          <p:cNvSpPr txBox="1"/>
          <p:nvPr/>
        </p:nvSpPr>
        <p:spPr>
          <a:xfrm>
            <a:off x="13468350" y="6503670"/>
            <a:ext cx="13314680" cy="14776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389120" rtl="0" eaLnBrk="1" latinLnBrk="0" hangingPunct="1">
              <a:spcBef>
                <a:spcPct val="20000"/>
              </a:spcBef>
              <a:buFontTx/>
              <a:buNone/>
              <a:defRPr sz="585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566160" indent="-137160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576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32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4885" indent="-1097280" algn="l" defTabSz="4389120" rtl="0" eaLnBrk="1" latinLnBrk="0" hangingPunct="1">
              <a:spcBef>
                <a:spcPct val="20000"/>
              </a:spcBef>
              <a:buFontTx/>
              <a:buNone/>
              <a:defRPr sz="8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1.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黄山学院，安徽省黄山市，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cs typeface="+mn-cs"/>
              </a:rPr>
              <a:t> 245041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69" name="Rechteck 11"/>
          <p:cNvSpPr/>
          <p:nvPr/>
        </p:nvSpPr>
        <p:spPr>
          <a:xfrm>
            <a:off x="8588827" y="42714590"/>
            <a:ext cx="15514320" cy="721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86685" y="2891917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3600"/>
              <a:t>(a)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569825" y="28886785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3600"/>
              <a:t>(c)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33945" y="28886785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3600"/>
              <a:t>(b)</a:t>
            </a:r>
          </a:p>
        </p:txBody>
      </p:sp>
      <p:sp>
        <p:nvSpPr>
          <p:cNvPr id="27" name="Text Placeholder 10"/>
          <p:cNvSpPr txBox="1"/>
          <p:nvPr/>
        </p:nvSpPr>
        <p:spPr>
          <a:xfrm>
            <a:off x="2700020" y="40815260"/>
            <a:ext cx="13115925" cy="1123315"/>
          </a:xfrm>
          <a:prstGeom prst="rect">
            <a:avLst/>
          </a:prstGeom>
        </p:spPr>
        <p:txBody>
          <a:bodyPr wrap="square" lIns="228588" tIns="228588" rIns="228588" bIns="228588">
            <a:noAutofit/>
          </a:bodyPr>
          <a:lstStyle>
            <a:lvl1pPr marL="0" indent="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56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68719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202815" indent="-51562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578100" indent="-37528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989965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4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46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5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图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2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：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(a). 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三端子模块交流电感；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(b).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四端子模块交流电感。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zh-CN" altLang="en-US" sz="244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 Placeholder 10"/>
          <p:cNvSpPr txBox="1"/>
          <p:nvPr/>
        </p:nvSpPr>
        <p:spPr>
          <a:xfrm>
            <a:off x="2334037" y="29341575"/>
            <a:ext cx="13115719" cy="1018540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56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68719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202815" indent="-51562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578100" indent="-37528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989965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4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46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5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图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1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：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(a). 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半桥模块电路拓扑结构；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(b).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三端子模块结构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;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(c). 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四端子模块结构。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endParaRPr lang="zh-CN" altLang="en-US" sz="244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7345660" y="7922895"/>
            <a:ext cx="14391640" cy="391477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因为半桥模块中上下桥臂交替导通，且功率芯片在高频开关工况下的损耗不能忽略，因此在热仿真时将两组芯片的功率损耗分别设置为如图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3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所示，热源周期性变化，研究瞬态下四端子模块的温度分布和变化。</a:t>
            </a: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首先研究覆铜陶瓷基板的结构变化对模块散热性能的影响，分别改变基板陶瓷层和铜层的厚度，发现模块的最高温度呈现非单调性的变化规律。陶瓷层和下铜层厚度变化对结温影响较大，同时上下铜层厚度不一致时出现了模块结温的最低值。说明在一定范围内改变</a:t>
            </a:r>
            <a:r>
              <a:rPr 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覆铜陶瓷基板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的结构设计，有希望改善半桥模块的热传导性能。</a:t>
            </a: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170" kern="1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+mn-ea"/>
            </a:endParaRP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170" kern="1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+mn-ea"/>
            </a:endParaRP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170" kern="1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+mn-ea"/>
            </a:endParaRPr>
          </a:p>
        </p:txBody>
      </p:sp>
      <p:sp>
        <p:nvSpPr>
          <p:cNvPr id="75" name="Text Placeholder 10"/>
          <p:cNvSpPr txBox="1"/>
          <p:nvPr/>
        </p:nvSpPr>
        <p:spPr>
          <a:xfrm>
            <a:off x="18058542" y="17070835"/>
            <a:ext cx="13115719" cy="1018540"/>
          </a:xfrm>
          <a:prstGeom prst="rect">
            <a:avLst/>
          </a:prstGeom>
        </p:spPr>
        <p:txBody>
          <a:bodyPr wrap="square" lIns="228588" tIns="228588" rIns="228588" bIns="228588">
            <a:spAutoFit/>
          </a:bodyPr>
          <a:lstStyle>
            <a:lvl1pPr marL="0" indent="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56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68719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202815" indent="-51562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578100" indent="-37528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989965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4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46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5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图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3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：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(a). 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上桥臂芯片功率损耗；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(b).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下桥臂芯片功率损耗。</a:t>
            </a:r>
            <a:endParaRPr lang="zh-CN" altLang="en-US" sz="244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9" name="Text Placeholder 10"/>
          <p:cNvSpPr txBox="1"/>
          <p:nvPr/>
        </p:nvSpPr>
        <p:spPr>
          <a:xfrm>
            <a:off x="17483455" y="33052385"/>
            <a:ext cx="14389735" cy="587375"/>
          </a:xfrm>
          <a:prstGeom prst="rect">
            <a:avLst/>
          </a:prstGeom>
        </p:spPr>
        <p:txBody>
          <a:bodyPr wrap="square" lIns="228588" tIns="228588" rIns="228588" bIns="228588">
            <a:noAutofit/>
          </a:bodyPr>
          <a:lstStyle>
            <a:lvl1pPr marL="0" indent="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21856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687195" indent="-46863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202815" indent="-515620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578100" indent="-37528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989965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99240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49946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299055" indent="-899795" algn="l" defTabSz="359981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7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图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4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</a:rPr>
              <a:t>：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(a). 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平行式结构温度分布；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(b).</a:t>
            </a:r>
            <a:r>
              <a:rPr 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交错式结构温度分布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(c).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平行式结构</a:t>
            </a:r>
            <a:r>
              <a:rPr 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流速；</a:t>
            </a:r>
            <a:r>
              <a:rPr lang="en-US" altLang="zh-CN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(d).</a:t>
            </a:r>
            <a:r>
              <a:rPr lang="zh-CN" altLang="en-US" sz="2440" b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交错式结构流速。</a:t>
            </a:r>
            <a:endParaRPr lang="zh-CN" altLang="en-US" sz="244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7444720" y="1229487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(a)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24547830" y="1229487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(b)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1355" y="23225125"/>
            <a:ext cx="3985260" cy="522859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77905" y="22395815"/>
            <a:ext cx="5097780" cy="638238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34405" y="23642320"/>
            <a:ext cx="4672330" cy="5151120"/>
          </a:xfrm>
          <a:prstGeom prst="rect">
            <a:avLst/>
          </a:prstGeom>
        </p:spPr>
      </p:pic>
      <p:sp>
        <p:nvSpPr>
          <p:cNvPr id="20" name="Text Placeholder 10"/>
          <p:cNvSpPr txBox="1"/>
          <p:nvPr/>
        </p:nvSpPr>
        <p:spPr>
          <a:xfrm>
            <a:off x="1510311" y="15025676"/>
            <a:ext cx="14765118" cy="2713355"/>
          </a:xfrm>
          <a:prstGeom prst="rect">
            <a:avLst/>
          </a:prstGeom>
        </p:spPr>
        <p:txBody>
          <a:bodyPr wrap="square" lIns="187489" tIns="187489" rIns="187489" bIns="187489">
            <a:spAutoFit/>
          </a:bodyPr>
          <a:lstStyle>
            <a:lvl1pPr marL="0" indent="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925" kern="12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14859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2057400" indent="-5715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2686050" indent="-62865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3143250" indent="-45720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56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206944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005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793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2490" indent="-1097280" algn="l" defTabSz="438912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6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 latinLnBrk="1">
              <a:lnSpc>
                <a:spcPct val="120000"/>
              </a:lnSpc>
            </a:pPr>
            <a:r>
              <a:rPr lang="en-US" altLang="zh-CN" sz="3170" dirty="0">
                <a:solidFill>
                  <a:srgbClr val="7F5F52">
                    <a:lumMod val="50000"/>
                  </a:srgbClr>
                </a:solidFill>
                <a:latin typeface="+mn-lt"/>
              </a:rPr>
              <a:t>SiC逆变模块以其高效能、高开关频率及良好的热稳定性，成为提升电动车辆动力性能和热管理效率的理想选择。如何在加速爬坡、重载运输等极端运行工况下确保功率模块的有效散热，同时严格限制寄生电感的提高，成为当前SiC逆变模块封装设计亟待解决的技术难题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86685" y="788670"/>
            <a:ext cx="7439025" cy="58578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953500" y="1418590"/>
            <a:ext cx="22617430" cy="3466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970" b="1" dirty="0">
                <a:solidFill>
                  <a:schemeClr val="accent1">
                    <a:lumMod val="75000"/>
                  </a:schemeClr>
                </a:solidFill>
              </a:rPr>
              <a:t>基于多物理场仿真的半桥模块</a:t>
            </a:r>
          </a:p>
          <a:p>
            <a:pPr algn="ctr"/>
            <a:r>
              <a:rPr lang="zh-CN" altLang="en-US" sz="10970" b="1" dirty="0">
                <a:solidFill>
                  <a:schemeClr val="accent1">
                    <a:lumMod val="75000"/>
                  </a:schemeClr>
                </a:solidFill>
              </a:rPr>
              <a:t>封装优化设计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666240" y="36179125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(a)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005570" y="36179125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(b)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7345025" y="17993995"/>
            <a:ext cx="14392910" cy="4915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四端子模块中</a:t>
            </a:r>
            <a:r>
              <a:rPr 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覆铜陶瓷基板的下表面铜层直接焊接在水冷散热器上，散热器的针翅数量及排布方式对散热效率都存在重要影响。在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冷却液流率设置为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9 L/min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时，通过固体和流体的传热耦合仿真计算，发现随着散热器针翅数量增加，</a:t>
            </a:r>
            <a:r>
              <a:rPr 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模块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结温能够有效降低，但冷却液进出口压差会大幅增加。这说明，增加针翅数量可以增大散热器的热交换面积，但针翅阵列过密会阻碍流体流动，给散热附加装置带来较大负担，不利于车规级半桥模块的实际工况。</a:t>
            </a:r>
          </a:p>
          <a:p>
            <a:pPr marL="0" marR="0" lvl="0" indent="557530" algn="just" defTabSz="451866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另外，在本研究中散热器针翅行列数量和针翅尺寸一致时，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交错式排布相比平行式结构更具优势，模块结温大幅下降，且冷却液流动特性十分不同，如图</a:t>
            </a:r>
            <a:r>
              <a:rPr lang="en-US" altLang="zh-CN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4</a:t>
            </a:r>
            <a:r>
              <a:rPr lang="zh-CN" altLang="en-US" sz="3170" kern="1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+mn-ea"/>
              </a:rPr>
              <a:t>所示。</a:t>
            </a:r>
            <a:endParaRPr lang="en-US" altLang="zh-CN" sz="3170" kern="1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3784560" y="2291588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(b)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8058765" y="2291588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(a)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8058765" y="28445460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(c)</a:t>
            </a:r>
          </a:p>
        </p:txBody>
      </p:sp>
      <p:sp>
        <p:nvSpPr>
          <p:cNvPr id="58" name="文本框 57"/>
          <p:cNvSpPr txBox="1"/>
          <p:nvPr>
            <p:custDataLst>
              <p:tags r:id="rId4"/>
            </p:custDataLst>
          </p:nvPr>
        </p:nvSpPr>
        <p:spPr>
          <a:xfrm>
            <a:off x="23722330" y="28413075"/>
            <a:ext cx="2082800" cy="4546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/>
              <a:t>(d)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zdjZGM5N2E2Yzg0ZGZiMmJhNjFjNTdlNzc5ZGI2Yj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1190</Words>
  <Application>Microsoft Office PowerPoint</Application>
  <PresentationFormat>自定义</PresentationFormat>
  <Paragraphs>44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Calibri Light</vt:lpstr>
      <vt:lpstr>Times New Roman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junjie zhou</dc:creator>
  <cp:lastModifiedBy>Zicheng Zhuang</cp:lastModifiedBy>
  <cp:revision>76</cp:revision>
  <dcterms:created xsi:type="dcterms:W3CDTF">2024-10-18T13:17:00Z</dcterms:created>
  <dcterms:modified xsi:type="dcterms:W3CDTF">2025-10-28T03:25:32Z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7B41ED4F9D384112976195A46F2E4CD9_13</vt:lpwstr>
  </property>
  <property fmtid="{D5CDD505-2E9C-101B-9397-08002B2CF9AE}" pid="3" name="KSOProductBuildVer">
    <vt:lpwstr>2052-12.1.0.17827</vt:lpwstr>
  </property>
</Properties>
</file>