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6"/>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840" y="-361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92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982CEF-2ED0-750C-CDE5-010BB33245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43ABC0-E5B2-88BA-D2FE-DDAD2D8A7449}"/>
              </a:ext>
            </a:extLst>
          </p:cNvPr>
          <p:cNvSpPr>
            <a:spLocks noGrp="1"/>
          </p:cNvSpPr>
          <p:nvPr>
            <p:ph type="title"/>
          </p:nvPr>
        </p:nvSpPr>
        <p:spPr/>
        <p:txBody>
          <a:bodyPr/>
          <a:lstStyle/>
          <a:p>
            <a:r>
              <a:rPr lang="zh-CN" altLang="en-US" dirty="0"/>
              <a:t>基于 </a:t>
            </a:r>
            <a:r>
              <a:rPr lang="en-US" altLang="zh-CN" dirty="0"/>
              <a:t>SARAX/COMSOL </a:t>
            </a:r>
            <a:r>
              <a:rPr lang="zh-CN" altLang="en-US" dirty="0"/>
              <a:t>联合仿真的热管堆精细温度场计算</a:t>
            </a:r>
            <a:endParaRPr lang="en-US" dirty="0"/>
          </a:p>
        </p:txBody>
      </p:sp>
      <p:sp>
        <p:nvSpPr>
          <p:cNvPr id="3" name="Content Placeholder 2">
            <a:extLst>
              <a:ext uri="{FF2B5EF4-FFF2-40B4-BE49-F238E27FC236}">
                <a16:creationId xmlns:a16="http://schemas.microsoft.com/office/drawing/2014/main" id="{86DFC996-1EDF-233B-557F-B84DFA2BA781}"/>
              </a:ext>
            </a:extLst>
          </p:cNvPr>
          <p:cNvSpPr>
            <a:spLocks noGrp="1"/>
          </p:cNvSpPr>
          <p:nvPr>
            <p:ph sz="quarter" idx="10"/>
          </p:nvPr>
        </p:nvSpPr>
        <p:spPr>
          <a:xfrm>
            <a:off x="14499041" y="9278269"/>
            <a:ext cx="17520817" cy="1984280"/>
          </a:xfrm>
        </p:spPr>
        <p:txBody>
          <a:bodyPr/>
          <a:lstStyle/>
          <a:p>
            <a:r>
              <a:rPr lang="zh-CN" altLang="en-US" dirty="0"/>
              <a:t>林世新，郑友琦</a:t>
            </a:r>
            <a:endParaRPr lang="en-US" altLang="zh-CN" dirty="0"/>
          </a:p>
          <a:p>
            <a:r>
              <a:rPr lang="zh-CN" altLang="zh-CN" dirty="0"/>
              <a:t>西安交通大学 陕西 西安</a:t>
            </a:r>
            <a:endParaRPr lang="en-US" dirty="0"/>
          </a:p>
        </p:txBody>
      </p:sp>
      <p:pic>
        <p:nvPicPr>
          <p:cNvPr id="21" name="图片占位符 20">
            <a:extLst>
              <a:ext uri="{FF2B5EF4-FFF2-40B4-BE49-F238E27FC236}">
                <a16:creationId xmlns:a16="http://schemas.microsoft.com/office/drawing/2014/main" id="{7413F562-FA6F-B8FB-DFFB-3D1B293B37A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8106" r="8106"/>
          <a:stretch>
            <a:fillRect/>
          </a:stretch>
        </p:blipFill>
        <p:spPr>
          <a:xfrm>
            <a:off x="-458260" y="-1280617"/>
            <a:ext cx="15366081" cy="14940649"/>
          </a:xfrm>
        </p:spPr>
      </p:pic>
      <p:sp>
        <p:nvSpPr>
          <p:cNvPr id="6" name="Text Placeholder 5">
            <a:extLst>
              <a:ext uri="{FF2B5EF4-FFF2-40B4-BE49-F238E27FC236}">
                <a16:creationId xmlns:a16="http://schemas.microsoft.com/office/drawing/2014/main" id="{8452D0EC-C99A-ED3F-FF46-91ACBED251F0}"/>
              </a:ext>
            </a:extLst>
          </p:cNvPr>
          <p:cNvSpPr>
            <a:spLocks noGrp="1"/>
          </p:cNvSpPr>
          <p:nvPr>
            <p:ph type="body" sz="quarter" idx="23"/>
          </p:nvPr>
        </p:nvSpPr>
        <p:spPr/>
        <p:txBody>
          <a:bodyPr/>
          <a:lstStyle/>
          <a:p>
            <a:pPr algn="just">
              <a:lnSpc>
                <a:spcPct val="150000"/>
              </a:lnSpc>
            </a:pPr>
            <a:r>
              <a:rPr lang="zh-CN" altLang="en-US" sz="4800" dirty="0"/>
              <a:t>         使用确定论中子学程序</a:t>
            </a:r>
            <a:r>
              <a:rPr lang="en-US" altLang="zh-CN" sz="4800" dirty="0"/>
              <a:t>SARAX</a:t>
            </a:r>
            <a:r>
              <a:rPr lang="zh-CN" altLang="en-US" sz="4800" dirty="0"/>
              <a:t>生成非结构网格及并通过中子输运计算得到各个非结构网格的功率。为实现网格的一一对应，通过</a:t>
            </a:r>
            <a:r>
              <a:rPr lang="en-US" altLang="zh-CN" sz="4800" dirty="0"/>
              <a:t>python</a:t>
            </a:r>
            <a:r>
              <a:rPr lang="zh-CN" altLang="en-US" sz="4800" dirty="0"/>
              <a:t>程序将</a:t>
            </a:r>
            <a:r>
              <a:rPr lang="en-US" altLang="zh-CN" sz="4800" dirty="0"/>
              <a:t>SARAX</a:t>
            </a:r>
            <a:r>
              <a:rPr lang="zh-CN" altLang="en-US" sz="4800" dirty="0"/>
              <a:t>程序输出的</a:t>
            </a:r>
            <a:r>
              <a:rPr lang="en-US" altLang="zh-CN" sz="4800" dirty="0" err="1"/>
              <a:t>vtk</a:t>
            </a:r>
            <a:r>
              <a:rPr lang="zh-CN" altLang="en-US" sz="4800" dirty="0"/>
              <a:t>文件转为</a:t>
            </a:r>
            <a:r>
              <a:rPr lang="en-US" altLang="zh-CN" sz="4800" dirty="0"/>
              <a:t>NASTRAN</a:t>
            </a:r>
            <a:r>
              <a:rPr lang="zh-CN" altLang="en-US" sz="4800" dirty="0"/>
              <a:t>文件，再导入到</a:t>
            </a:r>
            <a:r>
              <a:rPr lang="en-US" altLang="zh-CN" sz="4800" dirty="0"/>
              <a:t>COMSOL</a:t>
            </a:r>
            <a:r>
              <a:rPr lang="zh-CN" altLang="en-US" sz="4800" dirty="0"/>
              <a:t>中；而功率则以插值函数的方式传递给</a:t>
            </a:r>
            <a:r>
              <a:rPr lang="en-US" altLang="zh-CN" sz="4800" dirty="0"/>
              <a:t>COMSOL</a:t>
            </a:r>
            <a:r>
              <a:rPr lang="zh-CN" altLang="en-US" sz="4800" dirty="0"/>
              <a:t>程序，进而通过固体导热计算热管堆燃料和基体的温度场。</a:t>
            </a:r>
            <a:endParaRPr lang="en-US" sz="4800" dirty="0"/>
          </a:p>
        </p:txBody>
      </p:sp>
      <p:sp>
        <p:nvSpPr>
          <p:cNvPr id="7" name="Text Placeholder 6">
            <a:extLst>
              <a:ext uri="{FF2B5EF4-FFF2-40B4-BE49-F238E27FC236}">
                <a16:creationId xmlns:a16="http://schemas.microsoft.com/office/drawing/2014/main" id="{6609228A-61AA-6A1D-5ED5-DC601B15496B}"/>
              </a:ext>
            </a:extLst>
          </p:cNvPr>
          <p:cNvSpPr>
            <a:spLocks noGrp="1"/>
          </p:cNvSpPr>
          <p:nvPr>
            <p:ph type="body" sz="quarter" idx="24"/>
          </p:nvPr>
        </p:nvSpPr>
        <p:spPr/>
        <p:txBody>
          <a:bodyPr/>
          <a:lstStyle/>
          <a:p>
            <a:r>
              <a:rPr lang="en-US" altLang="zh-CN" dirty="0"/>
              <a:t>[1]V. K. Mehta, J. Armstrong, D. V. Rao, and D. Kotlyar, “Capturing </a:t>
            </a:r>
            <a:r>
              <a:rPr lang="en-US" altLang="zh-CN" dirty="0" err="1"/>
              <a:t>multiphysics</a:t>
            </a:r>
            <a:r>
              <a:rPr lang="en-US" altLang="zh-CN" dirty="0"/>
              <a:t> effects in hydride-moderated microreactors using MARM”, Annals of Nuclear Energy, vol. 172, pp. 109067, 2022.</a:t>
            </a:r>
            <a:endParaRPr lang="en-US" dirty="0"/>
          </a:p>
        </p:txBody>
      </p:sp>
      <p:sp>
        <p:nvSpPr>
          <p:cNvPr id="8" name="Content Placeholder 7">
            <a:extLst>
              <a:ext uri="{FF2B5EF4-FFF2-40B4-BE49-F238E27FC236}">
                <a16:creationId xmlns:a16="http://schemas.microsoft.com/office/drawing/2014/main" id="{94448020-AAB5-C2C3-B871-DB00C999EC71}"/>
              </a:ext>
            </a:extLst>
          </p:cNvPr>
          <p:cNvSpPr>
            <a:spLocks noGrp="1"/>
          </p:cNvSpPr>
          <p:nvPr>
            <p:ph sz="quarter" idx="26"/>
          </p:nvPr>
        </p:nvSpPr>
        <p:spPr/>
        <p:txBody>
          <a:bodyPr/>
          <a:lstStyle/>
          <a:p>
            <a:r>
              <a:rPr lang="en-US" dirty="0"/>
              <a:t> -</a:t>
            </a:r>
            <a:r>
              <a:rPr lang="zh-CN" altLang="en-US" dirty="0"/>
              <a:t>耦合 </a:t>
            </a:r>
            <a:r>
              <a:rPr lang="en-US" altLang="zh-CN" dirty="0"/>
              <a:t>SARAX </a:t>
            </a:r>
            <a:r>
              <a:rPr lang="zh-CN" altLang="en-US" dirty="0"/>
              <a:t>与 </a:t>
            </a:r>
            <a:r>
              <a:rPr lang="en-US" altLang="zh-CN" dirty="0"/>
              <a:t>COMSOL</a:t>
            </a:r>
          </a:p>
          <a:p>
            <a:r>
              <a:rPr lang="en-US" dirty="0"/>
              <a:t> -</a:t>
            </a:r>
            <a:r>
              <a:rPr lang="zh-CN" altLang="en-US" dirty="0"/>
              <a:t>获取精细温度场</a:t>
            </a:r>
            <a:endParaRPr lang="en-US" dirty="0"/>
          </a:p>
        </p:txBody>
      </p:sp>
      <p:sp>
        <p:nvSpPr>
          <p:cNvPr id="5" name="Text Placeholder 4">
            <a:extLst>
              <a:ext uri="{FF2B5EF4-FFF2-40B4-BE49-F238E27FC236}">
                <a16:creationId xmlns:a16="http://schemas.microsoft.com/office/drawing/2014/main" id="{D01BA356-FC8A-AE6C-47CE-583397A3D1AB}"/>
              </a:ext>
            </a:extLst>
          </p:cNvPr>
          <p:cNvSpPr>
            <a:spLocks noGrp="1"/>
          </p:cNvSpPr>
          <p:nvPr>
            <p:ph type="body" sz="quarter" idx="18"/>
          </p:nvPr>
        </p:nvSpPr>
        <p:spPr>
          <a:xfrm>
            <a:off x="1823055" y="14788432"/>
            <a:ext cx="29615963" cy="5051662"/>
          </a:xfrm>
        </p:spPr>
        <p:txBody>
          <a:bodyPr/>
          <a:lstStyle/>
          <a:p>
            <a:pPr indent="1080000" algn="just">
              <a:lnSpc>
                <a:spcPts val="6200"/>
              </a:lnSpc>
            </a:pPr>
            <a:r>
              <a:rPr lang="en-US" altLang="zh-CN" sz="4800" dirty="0">
                <a:latin typeface="Calibri" panose="020F0502020204030204" pitchFamily="34" charset="0"/>
                <a:ea typeface="Calibri" panose="020F0502020204030204" pitchFamily="34" charset="0"/>
                <a:cs typeface="Calibri" panose="020F0502020204030204" pitchFamily="34" charset="0"/>
              </a:rPr>
              <a:t>SARAX</a:t>
            </a:r>
            <a:r>
              <a:rPr lang="zh-CN" altLang="en-US" sz="4800" dirty="0">
                <a:latin typeface="Calibri" panose="020F0502020204030204" pitchFamily="34" charset="0"/>
                <a:cs typeface="Calibri" panose="020F0502020204030204" pitchFamily="34" charset="0"/>
              </a:rPr>
              <a:t>由西安交通大学核工程计算物理实验室（</a:t>
            </a:r>
            <a:r>
              <a:rPr lang="en-US" altLang="zh-CN" sz="4800" dirty="0">
                <a:latin typeface="Calibri" panose="020F0502020204030204" pitchFamily="34" charset="0"/>
                <a:ea typeface="Calibri" panose="020F0502020204030204" pitchFamily="34" charset="0"/>
                <a:cs typeface="Calibri" panose="020F0502020204030204" pitchFamily="34" charset="0"/>
              </a:rPr>
              <a:t>NECP</a:t>
            </a:r>
            <a:r>
              <a:rPr lang="zh-CN" altLang="en-US" sz="4800" dirty="0">
                <a:latin typeface="Calibri" panose="020F0502020204030204" pitchFamily="34" charset="0"/>
                <a:cs typeface="Calibri" panose="020F0502020204030204" pitchFamily="34" charset="0"/>
              </a:rPr>
              <a:t>）​​ 自主研发的一款用于先进核反应堆堆芯物理分析与设计的软件系统，该软件由截面生成程序</a:t>
            </a:r>
            <a:r>
              <a:rPr lang="en-US" altLang="zh-CN" sz="4800" dirty="0">
                <a:latin typeface="Calibri" panose="020F0502020204030204" pitchFamily="34" charset="0"/>
                <a:ea typeface="Calibri" panose="020F0502020204030204" pitchFamily="34" charset="0"/>
                <a:cs typeface="Calibri" panose="020F0502020204030204" pitchFamily="34" charset="0"/>
              </a:rPr>
              <a:t>TULIP</a:t>
            </a:r>
            <a:r>
              <a:rPr lang="zh-CN" altLang="en-US" sz="4800" dirty="0">
                <a:latin typeface="Calibri" panose="020F0502020204030204" pitchFamily="34" charset="0"/>
                <a:cs typeface="Calibri" panose="020F0502020204030204" pitchFamily="34" charset="0"/>
              </a:rPr>
              <a:t>、堆芯稳态分析程序​</a:t>
            </a:r>
            <a:r>
              <a:rPr lang="en-US" altLang="zh-CN" sz="4800" dirty="0">
                <a:latin typeface="Calibri" panose="020F0502020204030204" pitchFamily="34" charset="0"/>
                <a:ea typeface="Calibri" panose="020F0502020204030204" pitchFamily="34" charset="0"/>
                <a:cs typeface="Calibri" panose="020F0502020204030204" pitchFamily="34" charset="0"/>
              </a:rPr>
              <a:t>LAVENDER</a:t>
            </a:r>
            <a:r>
              <a:rPr lang="zh-CN" altLang="en-US" sz="4800" dirty="0">
                <a:latin typeface="Calibri" panose="020F0502020204030204" pitchFamily="34" charset="0"/>
                <a:cs typeface="Calibri" panose="020F0502020204030204" pitchFamily="34" charset="0"/>
              </a:rPr>
              <a:t>、堆芯瞬态分析程序</a:t>
            </a:r>
            <a:r>
              <a:rPr lang="en-US" altLang="zh-CN" sz="4800" dirty="0">
                <a:latin typeface="Calibri" panose="020F0502020204030204" pitchFamily="34" charset="0"/>
                <a:ea typeface="Calibri" panose="020F0502020204030204" pitchFamily="34" charset="0"/>
                <a:cs typeface="Calibri" panose="020F0502020204030204" pitchFamily="34" charset="0"/>
              </a:rPr>
              <a:t>DAISY</a:t>
            </a:r>
            <a:r>
              <a:rPr lang="zh-CN" altLang="en-US" sz="4800" dirty="0">
                <a:latin typeface="Calibri" panose="020F0502020204030204" pitchFamily="34" charset="0"/>
                <a:cs typeface="Calibri" panose="020F0502020204030204" pitchFamily="34" charset="0"/>
              </a:rPr>
              <a:t>组成，具备现代先进反应堆的复杂堆芯的中子学物理计算以及基础热力学计算能力。</a:t>
            </a:r>
            <a:endParaRPr lang="en-US" altLang="zh-CN" sz="4800" dirty="0">
              <a:latin typeface="Calibri" panose="020F0502020204030204" pitchFamily="34" charset="0"/>
              <a:ea typeface="Calibri" panose="020F0502020204030204" pitchFamily="34" charset="0"/>
              <a:cs typeface="Calibri" panose="020F0502020204030204" pitchFamily="34" charset="0"/>
            </a:endParaRPr>
          </a:p>
          <a:p>
            <a:pPr indent="1080000" algn="just">
              <a:lnSpc>
                <a:spcPts val="6200"/>
              </a:lnSpc>
            </a:pPr>
            <a:endParaRPr lang="en-US" altLang="zh-CN" sz="4800" dirty="0">
              <a:latin typeface="Calibri" panose="020F0502020204030204" pitchFamily="34" charset="0"/>
              <a:ea typeface="Calibri" panose="020F0502020204030204" pitchFamily="34" charset="0"/>
              <a:cs typeface="Calibri" panose="020F0502020204030204" pitchFamily="34" charset="0"/>
            </a:endParaRPr>
          </a:p>
          <a:p>
            <a:pPr indent="1080000" algn="just">
              <a:lnSpc>
                <a:spcPts val="6200"/>
              </a:lnSpc>
            </a:pPr>
            <a:r>
              <a:rPr lang="zh-CN" altLang="en-US" sz="4800" dirty="0">
                <a:latin typeface="Calibri" panose="020F0502020204030204" pitchFamily="34" charset="0"/>
                <a:cs typeface="Calibri" panose="020F0502020204030204" pitchFamily="34" charset="0"/>
              </a:rPr>
              <a:t>然而，该软件在需要精细温度场的场景下存在局限。针对此问题，本研究将</a:t>
            </a:r>
            <a:r>
              <a:rPr lang="en-US" altLang="zh-CN" sz="4800" dirty="0">
                <a:latin typeface="Calibri" panose="020F0502020204030204" pitchFamily="34" charset="0"/>
                <a:ea typeface="Calibri" panose="020F0502020204030204" pitchFamily="34" charset="0"/>
                <a:cs typeface="Calibri" panose="020F0502020204030204" pitchFamily="34" charset="0"/>
              </a:rPr>
              <a:t>SARAX</a:t>
            </a:r>
            <a:r>
              <a:rPr lang="zh-CN" altLang="en-US" sz="4800" dirty="0">
                <a:latin typeface="Calibri" panose="020F0502020204030204" pitchFamily="34" charset="0"/>
                <a:cs typeface="Calibri" panose="020F0502020204030204" pitchFamily="34" charset="0"/>
              </a:rPr>
              <a:t>程序与多物理场仿真软件 </a:t>
            </a:r>
            <a:r>
              <a:rPr lang="en-US" altLang="zh-CN" sz="4800" dirty="0">
                <a:latin typeface="Calibri" panose="020F0502020204030204" pitchFamily="34" charset="0"/>
                <a:ea typeface="Calibri" panose="020F0502020204030204" pitchFamily="34" charset="0"/>
                <a:cs typeface="Calibri" panose="020F0502020204030204" pitchFamily="34" charset="0"/>
              </a:rPr>
              <a:t>COMSOL Multiphysics® </a:t>
            </a:r>
            <a:r>
              <a:rPr lang="zh-CN" altLang="en-US" sz="4800" dirty="0">
                <a:latin typeface="Calibri" panose="020F0502020204030204" pitchFamily="34" charset="0"/>
                <a:cs typeface="Calibri" panose="020F0502020204030204" pitchFamily="34" charset="0"/>
              </a:rPr>
              <a:t>软件相耦合，并对一简化热管堆模型进行了计算，成功获得了其温度场分布，验证了耦合方法的有效性。</a:t>
            </a:r>
          </a:p>
          <a:p>
            <a:pPr indent="1080000" algn="just">
              <a:lnSpc>
                <a:spcPts val="6200"/>
              </a:lnSpc>
            </a:pPr>
            <a:endParaRPr lang="zh-CN" altLang="en-US" sz="4800" dirty="0">
              <a:latin typeface="Calibri" panose="020F0502020204030204" pitchFamily="34" charset="0"/>
              <a:cs typeface="Calibri" panose="020F0502020204030204" pitchFamily="34" charset="0"/>
            </a:endParaRPr>
          </a:p>
          <a:p>
            <a:pPr indent="1080000" algn="just">
              <a:lnSpc>
                <a:spcPts val="6200"/>
              </a:lnSpc>
            </a:pPr>
            <a:endParaRPr lang="zh-CN" altLang="en-US" sz="4800" dirty="0">
              <a:latin typeface="Calibri" panose="020F0502020204030204" pitchFamily="34" charset="0"/>
              <a:cs typeface="Calibri" panose="020F0502020204030204" pitchFamily="34" charset="0"/>
            </a:endParaRPr>
          </a:p>
        </p:txBody>
      </p:sp>
      <p:sp>
        <p:nvSpPr>
          <p:cNvPr id="9" name="Text Placeholder 8">
            <a:extLst>
              <a:ext uri="{FF2B5EF4-FFF2-40B4-BE49-F238E27FC236}">
                <a16:creationId xmlns:a16="http://schemas.microsoft.com/office/drawing/2014/main" id="{F2E22595-AAA1-C465-2CE6-20D52F1BC312}"/>
              </a:ext>
            </a:extLst>
          </p:cNvPr>
          <p:cNvSpPr>
            <a:spLocks noGrp="1"/>
          </p:cNvSpPr>
          <p:nvPr>
            <p:ph type="body" sz="quarter" idx="27"/>
          </p:nvPr>
        </p:nvSpPr>
        <p:spPr>
          <a:xfrm>
            <a:off x="1823055" y="13540267"/>
            <a:ext cx="29615963" cy="1302499"/>
          </a:xfrm>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6CE27C2D-DA38-4A01-7B8F-03F9A8BEA248}"/>
              </a:ext>
            </a:extLst>
          </p:cNvPr>
          <p:cNvSpPr>
            <a:spLocks noGrp="1"/>
          </p:cNvSpPr>
          <p:nvPr>
            <p:ph type="body" sz="quarter" idx="28"/>
          </p:nvPr>
        </p:nvSpPr>
        <p:spPr/>
        <p:txBody>
          <a:bodyPr/>
          <a:lstStyle/>
          <a:p>
            <a:r>
              <a:rPr lang="zh-CN" altLang="en-US" dirty="0"/>
              <a:t>研究方法</a:t>
            </a:r>
            <a:endParaRPr lang="en-US" dirty="0"/>
          </a:p>
        </p:txBody>
      </p:sp>
      <p:pic>
        <p:nvPicPr>
          <p:cNvPr id="29" name="图片占位符 28">
            <a:extLst>
              <a:ext uri="{FF2B5EF4-FFF2-40B4-BE49-F238E27FC236}">
                <a16:creationId xmlns:a16="http://schemas.microsoft.com/office/drawing/2014/main" id="{7D27FFC2-F785-9C9E-1189-516DCD73447A}"/>
              </a:ext>
            </a:extLst>
          </p:cNvPr>
          <p:cNvPicPr>
            <a:picLocks noGrp="1" noChangeAspect="1"/>
          </p:cNvPicPr>
          <p:nvPr>
            <p:ph type="pic" sz="quarter" idx="29"/>
          </p:nvPr>
        </p:nvPicPr>
        <p:blipFill>
          <a:blip r:embed="rId3">
            <a:extLst>
              <a:ext uri="{28A0092B-C50C-407E-A947-70E740481C1C}">
                <a14:useLocalDpi xmlns:a14="http://schemas.microsoft.com/office/drawing/2010/main" val="0"/>
              </a:ext>
            </a:extLst>
          </a:blip>
          <a:srcRect t="21996" b="21996"/>
          <a:stretch>
            <a:fillRect/>
          </a:stretch>
        </p:blipFill>
        <p:spPr>
          <a:xfrm>
            <a:off x="1196912" y="20923001"/>
            <a:ext cx="13710909" cy="6256212"/>
          </a:xfrm>
        </p:spPr>
      </p:pic>
      <p:sp>
        <p:nvSpPr>
          <p:cNvPr id="12" name="Text Placeholder 11">
            <a:extLst>
              <a:ext uri="{FF2B5EF4-FFF2-40B4-BE49-F238E27FC236}">
                <a16:creationId xmlns:a16="http://schemas.microsoft.com/office/drawing/2014/main" id="{A8C0D8A8-ADFB-320C-1729-116BCE49FAAD}"/>
              </a:ext>
            </a:extLst>
          </p:cNvPr>
          <p:cNvSpPr>
            <a:spLocks noGrp="1"/>
          </p:cNvSpPr>
          <p:nvPr>
            <p:ph type="body" sz="quarter" idx="30"/>
          </p:nvPr>
        </p:nvSpPr>
        <p:spPr>
          <a:xfrm>
            <a:off x="1196912" y="27632094"/>
            <a:ext cx="13776431" cy="912437"/>
          </a:xfrm>
        </p:spPr>
        <p:txBody>
          <a:bodyPr/>
          <a:lstStyle/>
          <a:p>
            <a:pPr algn="ctr"/>
            <a:r>
              <a:rPr lang="zh-CN" altLang="en-US" dirty="0"/>
              <a:t>图</a:t>
            </a:r>
            <a:r>
              <a:rPr lang="en-US" altLang="zh-CN" dirty="0"/>
              <a:t>1 SARAX</a:t>
            </a:r>
            <a:r>
              <a:rPr lang="zh-CN" altLang="en-US" dirty="0"/>
              <a:t>生成的非结构网格</a:t>
            </a:r>
            <a:endParaRPr lang="en-US" dirty="0"/>
          </a:p>
        </p:txBody>
      </p:sp>
      <p:sp>
        <p:nvSpPr>
          <p:cNvPr id="14" name="Text Placeholder 13">
            <a:extLst>
              <a:ext uri="{FF2B5EF4-FFF2-40B4-BE49-F238E27FC236}">
                <a16:creationId xmlns:a16="http://schemas.microsoft.com/office/drawing/2014/main" id="{169D70C1-F818-113E-B17B-7D46288A2B36}"/>
              </a:ext>
            </a:extLst>
          </p:cNvPr>
          <p:cNvSpPr>
            <a:spLocks noGrp="1"/>
          </p:cNvSpPr>
          <p:nvPr>
            <p:ph type="body" sz="quarter" idx="32"/>
          </p:nvPr>
        </p:nvSpPr>
        <p:spPr/>
        <p:txBody>
          <a:bodyPr/>
          <a:lstStyle/>
          <a:p>
            <a:pPr>
              <a:lnSpc>
                <a:spcPct val="150000"/>
              </a:lnSpc>
            </a:pPr>
            <a:r>
              <a:rPr lang="zh-CN" altLang="en-US" dirty="0"/>
              <a:t>成功将</a:t>
            </a:r>
            <a:r>
              <a:rPr lang="en-US" altLang="zh-CN" dirty="0"/>
              <a:t>SARAX</a:t>
            </a:r>
            <a:r>
              <a:rPr lang="zh-CN" altLang="en-US" dirty="0"/>
              <a:t>非结构几何和功率</a:t>
            </a:r>
            <a:r>
              <a:rPr lang="zh-CN" altLang="en-US"/>
              <a:t>传递给 </a:t>
            </a:r>
            <a:r>
              <a:rPr lang="en-US" altLang="zh-CN">
                <a:latin typeface="Calibri" panose="020F0502020204030204" pitchFamily="34" charset="0"/>
                <a:ea typeface="Calibri" panose="020F0502020204030204" pitchFamily="34" charset="0"/>
                <a:cs typeface="Calibri" panose="020F0502020204030204" pitchFamily="34" charset="0"/>
              </a:rPr>
              <a:t>COMSOL Multiphysics®</a:t>
            </a:r>
            <a:r>
              <a:rPr lang="zh-CN" altLang="en-US" dirty="0"/>
              <a:t>，并完成了热管堆的固体导热模拟。计算获得了堆芯的精细温度场分布，结果显示最低温度为</a:t>
            </a:r>
            <a:r>
              <a:rPr lang="en-US" altLang="zh-CN" dirty="0"/>
              <a:t>973K</a:t>
            </a:r>
            <a:r>
              <a:rPr lang="zh-CN" altLang="en-US" dirty="0"/>
              <a:t>，最高温度为</a:t>
            </a:r>
            <a:r>
              <a:rPr lang="en-US" altLang="zh-CN" dirty="0"/>
              <a:t>1145K</a:t>
            </a:r>
            <a:r>
              <a:rPr lang="zh-CN" altLang="en-US" dirty="0"/>
              <a:t>，最大温差为</a:t>
            </a:r>
            <a:r>
              <a:rPr lang="en-US" altLang="zh-CN" dirty="0"/>
              <a:t>172K</a:t>
            </a:r>
            <a:r>
              <a:rPr lang="zh-CN" altLang="en-US" dirty="0"/>
              <a:t>。该温度范围及分布趋势与参考文献</a:t>
            </a:r>
            <a:r>
              <a:rPr lang="en-US" altLang="zh-CN" dirty="0"/>
              <a:t>[1]</a:t>
            </a:r>
            <a:r>
              <a:rPr lang="zh-CN" altLang="en-US" dirty="0"/>
              <a:t>的结果基本一致，验证了本耦合方法的有效性与计算精度，为后续的氢扩散分析及热工安全分析提供了可靠输入。</a:t>
            </a:r>
            <a:endParaRPr lang="en-US" dirty="0"/>
          </a:p>
        </p:txBody>
      </p:sp>
      <p:sp>
        <p:nvSpPr>
          <p:cNvPr id="15" name="Text Placeholder 14">
            <a:extLst>
              <a:ext uri="{FF2B5EF4-FFF2-40B4-BE49-F238E27FC236}">
                <a16:creationId xmlns:a16="http://schemas.microsoft.com/office/drawing/2014/main" id="{F1F3F258-5A93-F1ED-B6C3-5DD4ABF6656E}"/>
              </a:ext>
            </a:extLst>
          </p:cNvPr>
          <p:cNvSpPr>
            <a:spLocks noGrp="1"/>
          </p:cNvSpPr>
          <p:nvPr>
            <p:ph type="body" sz="quarter" idx="33"/>
          </p:nvPr>
        </p:nvSpPr>
        <p:spPr/>
        <p:txBody>
          <a:bodyPr/>
          <a:lstStyle/>
          <a:p>
            <a:r>
              <a:rPr lang="zh-CN" altLang="en-US" dirty="0"/>
              <a:t>结果</a:t>
            </a:r>
            <a:endParaRPr lang="en-US" dirty="0"/>
          </a:p>
        </p:txBody>
      </p:sp>
      <p:pic>
        <p:nvPicPr>
          <p:cNvPr id="35" name="图片占位符 34">
            <a:extLst>
              <a:ext uri="{FF2B5EF4-FFF2-40B4-BE49-F238E27FC236}">
                <a16:creationId xmlns:a16="http://schemas.microsoft.com/office/drawing/2014/main" id="{166D4C19-15B7-34DD-F780-49DA0D7FAC71}"/>
              </a:ext>
            </a:extLst>
          </p:cNvPr>
          <p:cNvPicPr>
            <a:picLocks noGrp="1" noChangeAspect="1"/>
          </p:cNvPicPr>
          <p:nvPr>
            <p:ph type="pic" sz="quarter" idx="34"/>
          </p:nvPr>
        </p:nvPicPr>
        <p:blipFill>
          <a:blip r:embed="rId4">
            <a:extLst>
              <a:ext uri="{28A0092B-C50C-407E-A947-70E740481C1C}">
                <a14:useLocalDpi xmlns:a14="http://schemas.microsoft.com/office/drawing/2010/main" val="0"/>
              </a:ext>
            </a:extLst>
          </a:blip>
          <a:srcRect l="-4009" t="7111" r="24945" b="9106"/>
          <a:stretch>
            <a:fillRect/>
          </a:stretch>
        </p:blipFill>
        <p:spPr>
          <a:xfrm>
            <a:off x="17845945" y="29622475"/>
            <a:ext cx="9366565" cy="8086167"/>
          </a:xfrm>
        </p:spPr>
      </p:pic>
      <p:sp>
        <p:nvSpPr>
          <p:cNvPr id="17" name="Text Placeholder 16">
            <a:extLst>
              <a:ext uri="{FF2B5EF4-FFF2-40B4-BE49-F238E27FC236}">
                <a16:creationId xmlns:a16="http://schemas.microsoft.com/office/drawing/2014/main" id="{20254B62-B8C0-81B4-5720-3D58BC4D861E}"/>
              </a:ext>
            </a:extLst>
          </p:cNvPr>
          <p:cNvSpPr>
            <a:spLocks noGrp="1"/>
          </p:cNvSpPr>
          <p:nvPr>
            <p:ph type="body" sz="quarter" idx="35"/>
          </p:nvPr>
        </p:nvSpPr>
        <p:spPr>
          <a:xfrm>
            <a:off x="18244708" y="37615289"/>
            <a:ext cx="14224907" cy="1468347"/>
          </a:xfrm>
        </p:spPr>
        <p:txBody>
          <a:bodyPr/>
          <a:lstStyle/>
          <a:p>
            <a:pPr algn="ctr"/>
            <a:r>
              <a:rPr lang="zh-CN" altLang="en-US" dirty="0"/>
              <a:t>图</a:t>
            </a:r>
            <a:r>
              <a:rPr lang="en-US" altLang="zh-CN" dirty="0"/>
              <a:t>2 </a:t>
            </a:r>
            <a:r>
              <a:rPr lang="zh-CN" altLang="en-US" dirty="0"/>
              <a:t>热管堆温度场图</a:t>
            </a:r>
            <a:endParaRPr lang="en-US" dirty="0"/>
          </a:p>
        </p:txBody>
      </p:sp>
      <p:pic>
        <p:nvPicPr>
          <p:cNvPr id="1026" name="Picture 2" descr="西安交通大学校徽">
            <a:extLst>
              <a:ext uri="{FF2B5EF4-FFF2-40B4-BE49-F238E27FC236}">
                <a16:creationId xmlns:a16="http://schemas.microsoft.com/office/drawing/2014/main" id="{FC6EEC9C-39CE-0C74-4DBE-9D130E598E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59449" y="38994479"/>
            <a:ext cx="2944643" cy="2944643"/>
          </a:xfrm>
          <a:prstGeom prst="rect">
            <a:avLst/>
          </a:prstGeom>
          <a:noFill/>
          <a:extLst>
            <a:ext uri="{909E8E84-426E-40DD-AFC4-6F175D3DCCD1}">
              <a14:hiddenFill xmlns:a14="http://schemas.microsoft.com/office/drawing/2010/main">
                <a:solidFill>
                  <a:srgbClr val="FFFFFF"/>
                </a:solidFill>
              </a14:hiddenFill>
            </a:ext>
          </a:extLst>
        </p:spPr>
      </p:pic>
      <p:sp>
        <p:nvSpPr>
          <p:cNvPr id="41" name="文本框 40">
            <a:extLst>
              <a:ext uri="{FF2B5EF4-FFF2-40B4-BE49-F238E27FC236}">
                <a16:creationId xmlns:a16="http://schemas.microsoft.com/office/drawing/2014/main" id="{78DCEC47-7161-5A6A-564D-3C645CCA4AFB}"/>
              </a:ext>
            </a:extLst>
          </p:cNvPr>
          <p:cNvSpPr txBox="1"/>
          <p:nvPr/>
        </p:nvSpPr>
        <p:spPr>
          <a:xfrm>
            <a:off x="27239566" y="29054007"/>
            <a:ext cx="780907" cy="523220"/>
          </a:xfrm>
          <a:prstGeom prst="rect">
            <a:avLst/>
          </a:prstGeom>
          <a:noFill/>
        </p:spPr>
        <p:txBody>
          <a:bodyPr wrap="square" rtlCol="0">
            <a:spAutoFit/>
          </a:bodyPr>
          <a:lstStyle/>
          <a:p>
            <a:r>
              <a:rPr lang="en-US" altLang="zh-CN" sz="2800" dirty="0"/>
              <a:t>K</a:t>
            </a:r>
            <a:endParaRPr lang="zh-CN" altLang="en-US" sz="2800" dirty="0"/>
          </a:p>
        </p:txBody>
      </p:sp>
      <p:pic>
        <p:nvPicPr>
          <p:cNvPr id="44" name="图片 43">
            <a:extLst>
              <a:ext uri="{FF2B5EF4-FFF2-40B4-BE49-F238E27FC236}">
                <a16:creationId xmlns:a16="http://schemas.microsoft.com/office/drawing/2014/main" id="{9CD7A8A0-2906-3B7B-5BBA-C4B7B1EB30CB}"/>
              </a:ext>
            </a:extLst>
          </p:cNvPr>
          <p:cNvPicPr>
            <a:picLocks noChangeAspect="1"/>
          </p:cNvPicPr>
          <p:nvPr/>
        </p:nvPicPr>
        <p:blipFill>
          <a:blip r:embed="rId6">
            <a:extLst>
              <a:ext uri="{28A0092B-C50C-407E-A947-70E740481C1C}">
                <a14:useLocalDpi xmlns:a14="http://schemas.microsoft.com/office/drawing/2010/main" val="0"/>
              </a:ext>
            </a:extLst>
          </a:blip>
          <a:srcRect l="76843"/>
          <a:stretch>
            <a:fillRect/>
          </a:stretch>
        </p:blipFill>
        <p:spPr>
          <a:xfrm>
            <a:off x="26279172" y="28924883"/>
            <a:ext cx="2664201" cy="9210481"/>
          </a:xfrm>
          <a:prstGeom prst="rect">
            <a:avLst/>
          </a:prstGeom>
        </p:spPr>
      </p:pic>
    </p:spTree>
    <p:extLst>
      <p:ext uri="{BB962C8B-B14F-4D97-AF65-F5344CB8AC3E}">
        <p14:creationId xmlns:p14="http://schemas.microsoft.com/office/powerpoint/2010/main" val="13548505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2047</TotalTime>
  <Words>398</Words>
  <Application>Microsoft Office PowerPoint</Application>
  <PresentationFormat>自定义</PresentationFormat>
  <Paragraphs>17</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基于 SARAX/COMSOL 联合仿真的热管堆精细温度场计算</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146</cp:revision>
  <cp:lastPrinted>2023-01-06T15:48:30Z</cp:lastPrinted>
  <dcterms:created xsi:type="dcterms:W3CDTF">2023-01-03T14:57:49Z</dcterms:created>
  <dcterms:modified xsi:type="dcterms:W3CDTF">2025-10-28T02:53:58Z</dcterms:modified>
</cp:coreProperties>
</file>