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840" y="-314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fontScale="90000"/>
          </a:bodyPr>
          <a:lstStyle/>
          <a:p>
            <a:r>
              <a:rPr lang="en-US" altLang="zh-CN" sz="9600" dirty="0">
                <a:latin typeface="+mn-lt"/>
                <a:ea typeface="+mn-ea"/>
              </a:rPr>
              <a:t>Study on Thermal Stress Simulation and Optimization of Wafer Bonding Method based on COMSOL in 3D</a:t>
            </a:r>
            <a:endParaRPr lang="en-US" dirty="0">
              <a:latin typeface="+mn-lt"/>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altLang="zh-CN" dirty="0">
                <a:latin typeface="+mn-lt"/>
              </a:rPr>
              <a:t>Li Chang</a:t>
            </a:r>
            <a:r>
              <a:rPr lang="en-US" altLang="zh-CN" baseline="30000" dirty="0">
                <a:latin typeface="+mn-lt"/>
              </a:rPr>
              <a:t>1</a:t>
            </a:r>
            <a:r>
              <a:rPr lang="en-US" altLang="zh-CN" dirty="0">
                <a:latin typeface="+mn-lt"/>
              </a:rPr>
              <a:t>, </a:t>
            </a:r>
            <a:r>
              <a:rPr lang="en-US" altLang="zh-CN" dirty="0" err="1">
                <a:latin typeface="+mn-lt"/>
              </a:rPr>
              <a:t>Rudan</a:t>
            </a:r>
            <a:r>
              <a:rPr lang="en-US" altLang="zh-CN" dirty="0">
                <a:latin typeface="+mn-lt"/>
              </a:rPr>
              <a:t> Chen</a:t>
            </a:r>
            <a:r>
              <a:rPr lang="en-US" altLang="zh-CN" baseline="30000" dirty="0">
                <a:latin typeface="+mn-lt"/>
              </a:rPr>
              <a:t>2</a:t>
            </a:r>
            <a:br>
              <a:rPr lang="en-US" altLang="zh-CN" dirty="0">
                <a:latin typeface="+mn-lt"/>
              </a:rPr>
            </a:br>
            <a:r>
              <a:rPr lang="en-US" altLang="zh-CN" dirty="0">
                <a:latin typeface="+mn-lt"/>
              </a:rPr>
              <a:t>1. </a:t>
            </a:r>
            <a:r>
              <a:rPr lang="en-US" altLang="zh-CN" dirty="0" err="1">
                <a:latin typeface="+mn-lt"/>
              </a:rPr>
              <a:t>Hikvision</a:t>
            </a:r>
            <a:r>
              <a:rPr lang="en-US" altLang="zh-CN" dirty="0">
                <a:latin typeface="+mn-lt"/>
              </a:rPr>
              <a:t>, Hangzhou, China. </a:t>
            </a:r>
            <a:br>
              <a:rPr lang="en-US" altLang="zh-CN" dirty="0">
                <a:latin typeface="+mn-lt"/>
              </a:rPr>
            </a:br>
            <a:r>
              <a:rPr lang="en-US" altLang="zh-CN" dirty="0">
                <a:latin typeface="+mn-lt"/>
              </a:rPr>
              <a:t>2. </a:t>
            </a:r>
            <a:r>
              <a:rPr lang="en-US" altLang="zh-CN" dirty="0" err="1">
                <a:latin typeface="+mn-lt"/>
              </a:rPr>
              <a:t>Hikvision</a:t>
            </a:r>
            <a:r>
              <a:rPr lang="en-US" altLang="zh-CN" dirty="0">
                <a:latin typeface="+mn-lt"/>
              </a:rPr>
              <a:t>, Hangzhou, China. </a:t>
            </a:r>
            <a:br>
              <a:rPr lang="en-US" altLang="zh-CN" dirty="0">
                <a:latin typeface="+mn-lt"/>
              </a:rPr>
            </a:br>
            <a:endParaRPr lang="en-US" dirty="0">
              <a:latin typeface="+mn-lt"/>
            </a:endParaRP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altLang="zh-CN" dirty="0"/>
              <a:t>Anodic bonding is formed by high temperature and direct current high voltage, which causes the migration of sodium ions in the glass to form a depletion layer, and at the same time, strong electrostatic attraction and chemical reaction are generated at the interface, and finally a strong Si-O covalent bond is formed</a:t>
            </a:r>
          </a:p>
          <a:p>
            <a:r>
              <a:rPr lang="en-US" altLang="zh-CN" dirty="0"/>
              <a:t>The maximum stress even occurs on the chip film position. However, it can be improved depending on the thickness, shape, and bonding area of the bonding device (bottom silicon). The lower the stress, the better the device performance.</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2"/>
            <a:ext cx="30573426" cy="3128475"/>
          </a:xfrm>
        </p:spPr>
        <p:txBody>
          <a:bodyPr/>
          <a:lstStyle/>
          <a:p>
            <a:pPr marL="466435" indent="-466435">
              <a:buFont typeface="+mj-lt"/>
              <a:buAutoNum type="arabicPeriod"/>
            </a:pPr>
            <a:r>
              <a:rPr lang="en-US" altLang="zh-CN" dirty="0">
                <a:latin typeface="+mn-lt"/>
              </a:rPr>
              <a:t>Tanaka S. Wafer-level hermetic MEMS packaging by anodic bonding and its reliability issues[J]. Microelectronics Reliability, 2014, 54(5):875-881.</a:t>
            </a:r>
          </a:p>
          <a:p>
            <a:pPr marL="466435" indent="-466435">
              <a:buFont typeface="+mj-lt"/>
              <a:buAutoNum type="arabicPeriod"/>
            </a:pPr>
            <a:r>
              <a:rPr lang="en-US" altLang="zh-CN" dirty="0">
                <a:latin typeface="+mn-lt"/>
              </a:rPr>
              <a:t>Zhang X, Tong Y T, Luan J E. Comprehensive Warpage Analysis of Stacked Die MEMS Package in Accelerometer Application[C]// International Conference on Electronic Packaging Technology. 2005:10 -15</a:t>
            </a:r>
            <a:endParaRPr lang="en-US" dirty="0">
              <a:latin typeface="+mn-lt"/>
            </a:endParaRP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297" y="6359738"/>
            <a:ext cx="17520817" cy="4180360"/>
          </a:xfrm>
        </p:spPr>
        <p:txBody>
          <a:bodyPr/>
          <a:lstStyle/>
          <a:p>
            <a:r>
              <a:rPr lang="en-US" altLang="zh-CN" dirty="0">
                <a:latin typeface="+mn-lt"/>
              </a:rPr>
              <a:t>Analyze the thermal stress distribution generated in the bonding process of the wafer, and explore the optimization strategy of the process parameters.</a:t>
            </a:r>
            <a:endParaRPr lang="en-US" dirty="0">
              <a:latin typeface="+mn-lt"/>
            </a:endParaRP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842765"/>
            <a:ext cx="29615963" cy="6031813"/>
          </a:xfrm>
        </p:spPr>
        <p:txBody>
          <a:bodyPr/>
          <a:lstStyle/>
          <a:p>
            <a:r>
              <a:rPr lang="en-US" altLang="zh-CN" dirty="0"/>
              <a:t>Temperature fluctuations during the bonding process and thermal stress caused by differences in coefficient of thermal expansion (CTE) between bonding materials are primary contributors to thermal stress. Excessive thermal stress can lead to wafer deformation, cracks, and bond failure, ultimately compromising device reliability and thermal performance metrics such as thermal hysteresis and thermal repeatability.</a:t>
            </a:r>
          </a:p>
          <a:p>
            <a:endParaRPr lang="en-US" altLang="zh-CN" dirty="0"/>
          </a:p>
          <a:p>
            <a:endParaRPr lang="en-US" altLang="zh-CN" dirty="0"/>
          </a:p>
          <a:p>
            <a:r>
              <a:rPr lang="en-US" altLang="zh-CN" dirty="0"/>
              <a:t>A three-dimensional multi-physics model was developed based on actual process conditions, integrating thermal conduction, structural mechanics, and electrochemical modules to simulate the evolution of temperature and stress fields during wafer bonding. </a:t>
            </a:r>
          </a:p>
          <a:p>
            <a:r>
              <a:rPr lang="en-US" altLang="zh-CN" dirty="0"/>
              <a:t>This study considers the physical properties of both the wafer and glass materials, along with the effects of glass thickness and bonding area on dielectric film temperature and stress distribution.</a:t>
            </a:r>
          </a:p>
          <a:p>
            <a:endParaRPr lang="en-US"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altLang="zh-CN" dirty="0"/>
              <a:t>FIGURE 1. Top: Wafer packaging process. Bottom: Anodic bonding principle</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023387" y="31558560"/>
            <a:ext cx="15434125" cy="7101577"/>
          </a:xfrm>
        </p:spPr>
        <p:txBody>
          <a:bodyPr/>
          <a:lstStyle/>
          <a:p>
            <a:r>
              <a:rPr lang="en-US" altLang="zh-CN" dirty="0"/>
              <a:t>When the relative thickness reaches h/H_mm≈50% (which is considered very thick in practical applications), the stress improvement and distribution change tend to slow down, and when h/</a:t>
            </a:r>
            <a:r>
              <a:rPr lang="en-US" altLang="zh-CN" dirty="0" err="1"/>
              <a:t>H_mm</a:t>
            </a:r>
            <a:r>
              <a:rPr lang="en-US" altLang="zh-CN" dirty="0"/>
              <a:t>&lt;50%, the stress decreases with the increase of thickness. </a:t>
            </a:r>
          </a:p>
          <a:p>
            <a:r>
              <a:rPr lang="en-US" altLang="zh-CN" dirty="0"/>
              <a:t>At the same time, when the bonding area is smaller, the residual thermal stress of bonding will increase, so the SR value is not too small in practical </a:t>
            </a:r>
            <a:r>
              <a:rPr lang="en-US" altLang="zh-CN"/>
              <a:t>use.</a:t>
            </a:r>
            <a:endParaRPr lang="en-US" altLang="zh-CN" dirty="0"/>
          </a:p>
          <a:p>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altLang="zh-CN" dirty="0"/>
              <a:t>FIGURE 2.  Relationship between stress and thickness &amp; </a:t>
            </a:r>
            <a:r>
              <a:rPr lang="en-US" altLang="zh-CN" dirty="0" err="1"/>
              <a:t>sr</a:t>
            </a:r>
            <a:endParaRPr lang="en-US" dirty="0"/>
          </a:p>
        </p:txBody>
      </p:sp>
      <p:pic>
        <p:nvPicPr>
          <p:cNvPr id="31" name="图片占位符 30"/>
          <p:cNvPicPr>
            <a:picLocks noGrp="1" noChangeAspect="1"/>
          </p:cNvPicPr>
          <p:nvPr>
            <p:ph type="pic" sz="quarter" idx="29"/>
          </p:nvPr>
        </p:nvPicPr>
        <p:blipFill>
          <a:blip r:embed="rId2">
            <a:extLst>
              <a:ext uri="{28A0092B-C50C-407E-A947-70E740481C1C}">
                <a14:useLocalDpi xmlns:a14="http://schemas.microsoft.com/office/drawing/2010/main" val="0"/>
              </a:ext>
            </a:extLst>
          </a:blip>
          <a:srcRect t="2897" b="2897"/>
          <a:stretch>
            <a:fillRect/>
          </a:stretch>
        </p:blipFill>
        <p:spPr/>
      </p:pic>
      <p:pic>
        <p:nvPicPr>
          <p:cNvPr id="63" name="图片占位符 62"/>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8686" r="8686"/>
          <a:stretch>
            <a:fillRect/>
          </a:stretch>
        </p:blipFill>
        <p:spPr/>
      </p:pic>
      <p:pic>
        <p:nvPicPr>
          <p:cNvPr id="65" name="图片占位符 64"/>
          <p:cNvPicPr>
            <a:picLocks noGrp="1" noChangeAspect="1"/>
          </p:cNvPicPr>
          <p:nvPr>
            <p:ph type="pic" sz="quarter" idx="34"/>
          </p:nvPr>
        </p:nvPicPr>
        <p:blipFill rotWithShape="1">
          <a:blip r:embed="rId4">
            <a:extLst>
              <a:ext uri="{28A0092B-C50C-407E-A947-70E740481C1C}">
                <a14:useLocalDpi xmlns:a14="http://schemas.microsoft.com/office/drawing/2010/main" val="0"/>
              </a:ext>
            </a:extLst>
          </a:blip>
          <a:srcRect t="3080" b="-6278"/>
          <a:stretch/>
        </p:blipFill>
        <p:spPr>
          <a:xfrm>
            <a:off x="18147648" y="29662366"/>
            <a:ext cx="9620114" cy="6663178"/>
          </a:xfrm>
        </p:spPr>
      </p:pic>
    </p:spTree>
    <p:extLst>
      <p:ext uri="{BB962C8B-B14F-4D97-AF65-F5344CB8AC3E}">
        <p14:creationId xmlns:p14="http://schemas.microsoft.com/office/powerpoint/2010/main" val="193387305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8137</TotalTime>
  <Words>468</Words>
  <Application>Microsoft Office PowerPoint</Application>
  <PresentationFormat>自定义</PresentationFormat>
  <Paragraphs>19</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Study on Thermal Stress Simulation and Optimization of Wafer Bonding Method based on COMSOL in 3D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146</cp:revision>
  <cp:lastPrinted>2023-01-06T15:48:30Z</cp:lastPrinted>
  <dcterms:created xsi:type="dcterms:W3CDTF">2023-01-03T14:57:49Z</dcterms:created>
  <dcterms:modified xsi:type="dcterms:W3CDTF">2025-10-28T03:38:05Z</dcterms:modified>
</cp:coreProperties>
</file>