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006FAC"/>
    <a:srgbClr val="E1EAF1"/>
    <a:srgbClr val="DAE5EE"/>
    <a:srgbClr val="D5E1EB"/>
    <a:srgbClr val="D2E0EB"/>
    <a:srgbClr val="CDDCE8"/>
    <a:srgbClr val="CAD8E6"/>
    <a:srgbClr val="C2D3E3"/>
    <a:srgbClr val="B8CB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76" autoAdjust="0"/>
    <p:restoredTop sz="96405" autoAdjust="0"/>
  </p:normalViewPr>
  <p:slideViewPr>
    <p:cSldViewPr snapToGrid="0">
      <p:cViewPr>
        <p:scale>
          <a:sx n="50" d="100"/>
          <a:sy n="50" d="100"/>
        </p:scale>
        <p:origin x="6" y="-627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9/21/2025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9/21/2025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 </a:t>
            </a:r>
          </a:p>
        </p:txBody>
      </p:sp>
      <p:pic>
        <p:nvPicPr>
          <p:cNvPr id="20" name="图片占位符 19">
            <a:extLst>
              <a:ext uri="{FF2B5EF4-FFF2-40B4-BE49-F238E27FC236}">
                <a16:creationId xmlns:a16="http://schemas.microsoft.com/office/drawing/2014/main" id="{0138413F-1CA3-44A1-97B5-91F04EC7D5B6}"/>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t="37248" b="37265"/>
          <a:stretch/>
        </p:blipFill>
        <p:spPr>
          <a:xfrm>
            <a:off x="18630900" y="39511054"/>
            <a:ext cx="11167166" cy="2846145"/>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6306801" y="21612861"/>
            <a:ext cx="14806294" cy="6856707"/>
          </a:xfrm>
        </p:spPr>
        <p:txBody>
          <a:bodyPr/>
          <a:lstStyle/>
          <a:p>
            <a:r>
              <a:rPr lang="en-US" altLang="zh-CN" sz="4400" dirty="0"/>
              <a:t>The environment above the graphene is set as water, and the substrate as glass. A polarization-tunable source at 532 nm is used for excitation. A transition boundary condition is applied to replace the extremely thin graphene layer (with a thickness of 0.35 nm) located at the water-air interface. A gold particle is used as a sample to study the forces exerted on it in the thermal fields. This setup allows for the analysis of the Electromagnetic Heating Multiphysics Coupling  in graphene, and the subsequent analysis of the forces acting on the particle.</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40462094"/>
            <a:ext cx="15220541" cy="1620928"/>
          </a:xfrm>
        </p:spPr>
        <p:txBody>
          <a:bodyPr/>
          <a:lstStyle/>
          <a:p>
            <a:pPr>
              <a:spcBef>
                <a:spcPts val="0"/>
              </a:spcBef>
            </a:pPr>
            <a:r>
              <a:rPr lang="en-US" altLang="zh-CN" dirty="0"/>
              <a:t>1. X. Y. Wang, “Graphene-Based Opto-Thermoelectric Tweezers”, Adv. Mater.,34 , 2107691, .</a:t>
            </a:r>
            <a:br>
              <a:rPr lang="en-US" altLang="zh-CN" dirty="0"/>
            </a:br>
            <a:r>
              <a:rPr lang="en-US" altLang="zh-CN" dirty="0"/>
              <a:t>2. Y. X. Chen, X. </a:t>
            </a:r>
            <a:r>
              <a:rPr lang="en-US" altLang="zh-CN" dirty="0" err="1"/>
              <a:t>xie</a:t>
            </a:r>
            <a:r>
              <a:rPr lang="en-US" altLang="zh-CN" dirty="0"/>
              <a:t>, “Switchable Graphene-based Opto-Thermoelectric Tweezers with Ultralow-Power Operation”, Adv. Opt. Mater., e01601.</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altLang="zh-CN" dirty="0"/>
              <a:t>Analyzing the underlying optical mechanism of graphene’s selective absorption for ultralow-power particle manipulation.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844611" y="14995166"/>
            <a:ext cx="29615963" cy="4714120"/>
          </a:xfrm>
        </p:spPr>
        <p:txBody>
          <a:bodyPr/>
          <a:lstStyle/>
          <a:p>
            <a:r>
              <a:rPr lang="en-US" altLang="zh-CN" sz="4400" dirty="0"/>
              <a:t>Graphene, as a two-dimensional material with exceptional physical and chemical properties, exhibits highly tunable optical absorption within the visible spectrum. (ref. 1) Its absorption is sensitive to polarization, the number of layers, and incident angles, making it an ideal candidate for dynamic photothermal systems. Leveraging these distinctive characteristics, we simulated a graphene-based opto-thermoelectric tweezer through comprehensive modulation of these properties, demonstrating its capability for ultralow-power particle manipulation. (ref. 2)</a:t>
            </a:r>
          </a:p>
          <a:p>
            <a:pPr algn="just"/>
            <a:endParaRPr lang="en-US" altLang="zh-CN" sz="48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844613" y="13540266"/>
            <a:ext cx="29615963" cy="1302499"/>
          </a:xfrm>
        </p:spPr>
        <p:txBody>
          <a:bodyPr/>
          <a:lstStyle/>
          <a:p>
            <a:r>
              <a:rPr lang="en-US" altLang="zh-CN"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6417929" y="20247003"/>
            <a:ext cx="16062185" cy="1303795"/>
          </a:xfrm>
        </p:spPr>
        <p:txBody>
          <a:bodyPr/>
          <a:lstStyle/>
          <a:p>
            <a:r>
              <a:rPr lang="en-US" altLang="zh-CN"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654113" y="25667433"/>
            <a:ext cx="13669462" cy="2391675"/>
          </a:xfrm>
        </p:spPr>
        <p:txBody>
          <a:bodyPr/>
          <a:lstStyle/>
          <a:p>
            <a:pPr algn="just"/>
            <a:r>
              <a:rPr lang="en-US" sz="3600" dirty="0"/>
              <a:t>FIGURE 1. (a) Model geometry in COMSOL. (b) Schematic of a thermoelectric optical tweezer with a graphene substrate. The incident angle (</a:t>
            </a:r>
            <a:r>
              <a:rPr lang="en-US" sz="3600" i="1" dirty="0"/>
              <a:t>θ</a:t>
            </a:r>
            <a:r>
              <a:rPr lang="en-US" sz="3600" dirty="0"/>
              <a:t>) and polarization orientation (</a:t>
            </a:r>
            <a:r>
              <a:rPr lang="en-US" sz="3600" i="1" dirty="0"/>
              <a:t>φ</a:t>
            </a:r>
            <a:r>
              <a:rPr lang="en-US" sz="3600" dirty="0"/>
              <a:t>) jointly influence the absorption rate of the graphene.</a:t>
            </a:r>
          </a:p>
          <a:p>
            <a:pPr algn="just"/>
            <a:endParaRPr lang="en-US" sz="3600" dirty="0"/>
          </a:p>
          <a:p>
            <a:pPr algn="just"/>
            <a:endParaRPr lang="en-US" sz="3600" dirty="0"/>
          </a:p>
        </p:txBody>
      </p:sp>
      <p:pic>
        <p:nvPicPr>
          <p:cNvPr id="40" name="图片 39">
            <a:extLst>
              <a:ext uri="{FF2B5EF4-FFF2-40B4-BE49-F238E27FC236}">
                <a16:creationId xmlns:a16="http://schemas.microsoft.com/office/drawing/2014/main" id="{9BC23465-5BC5-4AF0-9981-86F228DEC1A7}"/>
              </a:ext>
            </a:extLst>
          </p:cNvPr>
          <p:cNvPicPr>
            <a:picLocks noChangeAspect="1"/>
          </p:cNvPicPr>
          <p:nvPr/>
        </p:nvPicPr>
        <p:blipFill rotWithShape="1">
          <a:blip r:embed="rId3">
            <a:extLst>
              <a:ext uri="{28A0092B-C50C-407E-A947-70E740481C1C}">
                <a14:useLocalDpi xmlns:a14="http://schemas.microsoft.com/office/drawing/2010/main" val="0"/>
              </a:ext>
            </a:extLst>
          </a:blip>
          <a:srcRect l="16946" t="19593" r="24797" b="4327"/>
          <a:stretch/>
        </p:blipFill>
        <p:spPr>
          <a:xfrm>
            <a:off x="487390" y="540106"/>
            <a:ext cx="13716701" cy="12370529"/>
          </a:xfrm>
          <a:prstGeom prst="rect">
            <a:avLst/>
          </a:prstGeom>
        </p:spPr>
      </p:pic>
      <p:sp>
        <p:nvSpPr>
          <p:cNvPr id="19" name="Title 1">
            <a:extLst>
              <a:ext uri="{FF2B5EF4-FFF2-40B4-BE49-F238E27FC236}">
                <a16:creationId xmlns:a16="http://schemas.microsoft.com/office/drawing/2014/main" id="{4793BFEF-E63E-4ADD-8A4E-2AEB39E1481D}"/>
              </a:ext>
            </a:extLst>
          </p:cNvPr>
          <p:cNvSpPr txBox="1">
            <a:spLocks/>
          </p:cNvSpPr>
          <p:nvPr/>
        </p:nvSpPr>
        <p:spPr>
          <a:xfrm>
            <a:off x="13597271" y="1483695"/>
            <a:ext cx="18216710" cy="3907429"/>
          </a:xfrm>
          <a:prstGeom prst="rect">
            <a:avLst/>
          </a:prstGeom>
        </p:spPr>
        <p:txBody>
          <a:bodyPr vert="horz" lIns="91440" tIns="45720" rIns="91440" bIns="45720" rtlCol="0" anchor="b">
            <a:normAutofit fontScale="90000" lnSpcReduction="10000"/>
          </a:bodyPr>
          <a:lstStyle>
            <a:lvl1pPr algn="l" defTabSz="3291840" rtl="0" eaLnBrk="1" latinLnBrk="0" hangingPunct="1">
              <a:lnSpc>
                <a:spcPct val="100000"/>
              </a:lnSpc>
              <a:spcBef>
                <a:spcPct val="0"/>
              </a:spcBef>
              <a:buNone/>
              <a:defRPr sz="9000" b="1" kern="1200">
                <a:solidFill>
                  <a:schemeClr val="tx1"/>
                </a:solidFill>
                <a:latin typeface="Calibri" panose="020F0502020204030204" pitchFamily="34" charset="0"/>
                <a:ea typeface="+mj-ea"/>
                <a:cs typeface="Calibri" panose="020F0502020204030204" pitchFamily="34" charset="0"/>
              </a:defRPr>
            </a:lvl1pPr>
          </a:lstStyle>
          <a:p>
            <a:r>
              <a:rPr lang="en-US" sz="9794" dirty="0"/>
              <a:t>Multiphysics Simulation of a 3D Graphene-based Opto-Thermoelectric Tweezers </a:t>
            </a:r>
          </a:p>
        </p:txBody>
      </p:sp>
      <p:sp>
        <p:nvSpPr>
          <p:cNvPr id="21" name="Content Placeholder 2">
            <a:extLst>
              <a:ext uri="{FF2B5EF4-FFF2-40B4-BE49-F238E27FC236}">
                <a16:creationId xmlns:a16="http://schemas.microsoft.com/office/drawing/2014/main" id="{56C0F4DB-9312-4FB9-8E87-B9139970CADC}"/>
              </a:ext>
            </a:extLst>
          </p:cNvPr>
          <p:cNvSpPr txBox="1">
            <a:spLocks/>
          </p:cNvSpPr>
          <p:nvPr/>
        </p:nvSpPr>
        <p:spPr>
          <a:xfrm>
            <a:off x="14006914" y="8473555"/>
            <a:ext cx="17397425" cy="1984280"/>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bg1">
                    <a:lumMod val="50000"/>
                  </a:schemeClr>
                </a:solidFill>
                <a:latin typeface="Calibri" panose="020F0502020204030204" pitchFamily="34" charset="0"/>
                <a:ea typeface="+mn-ea"/>
                <a:cs typeface="Calibri" panose="020F0502020204030204" pitchFamily="34" charset="0"/>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Y. X. Chen</a:t>
            </a:r>
            <a:r>
              <a:rPr lang="en-US" baseline="30000" dirty="0"/>
              <a:t>1</a:t>
            </a:r>
            <a:r>
              <a:rPr lang="en-US" dirty="0"/>
              <a:t>, X. Xie</a:t>
            </a:r>
            <a:r>
              <a:rPr lang="en-US" baseline="30000" dirty="0"/>
              <a:t>2</a:t>
            </a:r>
            <a:r>
              <a:rPr lang="en-US" altLang="zh-CN" dirty="0"/>
              <a:t>, Y. Q. Zhang</a:t>
            </a:r>
            <a:r>
              <a:rPr lang="en-US" altLang="zh-CN" baseline="30000" dirty="0"/>
              <a:t>1</a:t>
            </a:r>
            <a:r>
              <a:rPr lang="en-US" altLang="zh-CN" dirty="0"/>
              <a:t>, C. J. Min</a:t>
            </a:r>
            <a:r>
              <a:rPr lang="en-US" altLang="zh-CN" baseline="30000" dirty="0"/>
              <a:t>1</a:t>
            </a:r>
            <a:br>
              <a:rPr lang="en-US" dirty="0"/>
            </a:br>
            <a:r>
              <a:rPr lang="en-US" altLang="zh-CN" baseline="30000" dirty="0"/>
              <a:t>1 </a:t>
            </a:r>
            <a:r>
              <a:rPr lang="en-US" dirty="0" err="1"/>
              <a:t>Nanophotonics</a:t>
            </a:r>
            <a:r>
              <a:rPr lang="en-US" dirty="0"/>
              <a:t> Research Centre, Institute of Microscale Optoelectronics &amp; State Key Laboratory of Radio Frequency Heterogeneous Integration, Shenzhen University, Shenzhen, China.</a:t>
            </a:r>
            <a:br>
              <a:rPr lang="en-US" dirty="0"/>
            </a:br>
            <a:r>
              <a:rPr lang="en-US" altLang="zh-CN" baseline="30000" dirty="0"/>
              <a:t>2 </a:t>
            </a:r>
            <a:r>
              <a:rPr lang="en-US" dirty="0"/>
              <a:t>Centre for Disruptive Photonic Technologies, School of Physical and Mathematical Sciences, Nanyang Technological University, Singapore, Singapore.</a:t>
            </a:r>
          </a:p>
        </p:txBody>
      </p:sp>
      <p:pic>
        <p:nvPicPr>
          <p:cNvPr id="80" name="图片占位符 38">
            <a:extLst>
              <a:ext uri="{FF2B5EF4-FFF2-40B4-BE49-F238E27FC236}">
                <a16:creationId xmlns:a16="http://schemas.microsoft.com/office/drawing/2014/main" id="{7012C24C-E2E1-434D-A8C5-B4DB7F9DF67E}"/>
              </a:ext>
            </a:extLst>
          </p:cNvPr>
          <p:cNvPicPr>
            <a:picLocks noChangeAspect="1"/>
          </p:cNvPicPr>
          <p:nvPr/>
        </p:nvPicPr>
        <p:blipFill rotWithShape="1">
          <a:blip r:embed="rId4">
            <a:extLst>
              <a:ext uri="{28A0092B-C50C-407E-A947-70E740481C1C}">
                <a14:useLocalDpi xmlns:a14="http://schemas.microsoft.com/office/drawing/2010/main" val="0"/>
              </a:ext>
            </a:extLst>
          </a:blip>
          <a:srcRect l="22514" t="12639" r="24215" b="12639"/>
          <a:stretch/>
        </p:blipFill>
        <p:spPr>
          <a:xfrm>
            <a:off x="1626542" y="19982295"/>
            <a:ext cx="6322374" cy="6095767"/>
          </a:xfrm>
          <a:prstGeom prst="rect">
            <a:avLst/>
          </a:prstGeom>
        </p:spPr>
      </p:pic>
      <p:grpSp>
        <p:nvGrpSpPr>
          <p:cNvPr id="81" name="组合 80">
            <a:extLst>
              <a:ext uri="{FF2B5EF4-FFF2-40B4-BE49-F238E27FC236}">
                <a16:creationId xmlns:a16="http://schemas.microsoft.com/office/drawing/2014/main" id="{B3694201-E288-4CE1-8145-CBD6F7D6C359}"/>
              </a:ext>
            </a:extLst>
          </p:cNvPr>
          <p:cNvGrpSpPr/>
          <p:nvPr/>
        </p:nvGrpSpPr>
        <p:grpSpPr>
          <a:xfrm>
            <a:off x="7621356" y="20705366"/>
            <a:ext cx="7645069" cy="5393134"/>
            <a:chOff x="181975" y="527031"/>
            <a:chExt cx="7270145" cy="4136075"/>
          </a:xfrm>
        </p:grpSpPr>
        <p:pic>
          <p:nvPicPr>
            <p:cNvPr id="88" name="图片 87">
              <a:extLst>
                <a:ext uri="{FF2B5EF4-FFF2-40B4-BE49-F238E27FC236}">
                  <a16:creationId xmlns:a16="http://schemas.microsoft.com/office/drawing/2014/main" id="{599976A6-BF5F-450B-80AF-4E450277D13E}"/>
                </a:ext>
              </a:extLst>
            </p:cNvPr>
            <p:cNvPicPr>
              <a:picLocks noChangeAspect="1"/>
            </p:cNvPicPr>
            <p:nvPr/>
          </p:nvPicPr>
          <p:blipFill rotWithShape="1">
            <a:blip r:embed="rId5">
              <a:extLst>
                <a:ext uri="{28A0092B-C50C-407E-A947-70E740481C1C}">
                  <a14:useLocalDpi xmlns:a14="http://schemas.microsoft.com/office/drawing/2010/main" val="0"/>
                </a:ext>
              </a:extLst>
            </a:blip>
            <a:srcRect b="24694"/>
            <a:stretch/>
          </p:blipFill>
          <p:spPr>
            <a:xfrm>
              <a:off x="2451506" y="1492778"/>
              <a:ext cx="2856835" cy="1972804"/>
            </a:xfrm>
            <a:prstGeom prst="rect">
              <a:avLst/>
            </a:prstGeom>
          </p:spPr>
        </p:pic>
        <p:sp>
          <p:nvSpPr>
            <p:cNvPr id="89" name="弧形 88">
              <a:extLst>
                <a:ext uri="{FF2B5EF4-FFF2-40B4-BE49-F238E27FC236}">
                  <a16:creationId xmlns:a16="http://schemas.microsoft.com/office/drawing/2014/main" id="{8F7031C5-DD1B-462F-B755-0C39D3C4C48E}"/>
                </a:ext>
              </a:extLst>
            </p:cNvPr>
            <p:cNvSpPr/>
            <p:nvPr/>
          </p:nvSpPr>
          <p:spPr>
            <a:xfrm rot="3425051">
              <a:off x="3100687" y="1535397"/>
              <a:ext cx="1097191" cy="1125379"/>
            </a:xfrm>
            <a:prstGeom prst="arc">
              <a:avLst>
                <a:gd name="adj1" fmla="val 431696"/>
                <a:gd name="adj2" fmla="val 6136926"/>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F0000"/>
                </a:solidFill>
              </a:endParaRPr>
            </a:p>
          </p:txBody>
        </p:sp>
        <p:sp>
          <p:nvSpPr>
            <p:cNvPr id="90" name="文本框 89">
              <a:extLst>
                <a:ext uri="{FF2B5EF4-FFF2-40B4-BE49-F238E27FC236}">
                  <a16:creationId xmlns:a16="http://schemas.microsoft.com/office/drawing/2014/main" id="{44677D3E-70F1-4E83-80F2-DEF5229E9167}"/>
                </a:ext>
              </a:extLst>
            </p:cNvPr>
            <p:cNvSpPr txBox="1"/>
            <p:nvPr/>
          </p:nvSpPr>
          <p:spPr>
            <a:xfrm>
              <a:off x="3209276" y="2540509"/>
              <a:ext cx="397497" cy="461665"/>
            </a:xfrm>
            <a:prstGeom prst="rect">
              <a:avLst/>
            </a:prstGeom>
            <a:noFill/>
          </p:spPr>
          <p:txBody>
            <a:bodyPr wrap="square" rtlCol="0">
              <a:spAutoFit/>
            </a:bodyPr>
            <a:lstStyle/>
            <a:p>
              <a:r>
                <a:rPr lang="en-US" altLang="zh-CN" sz="2400" b="1" dirty="0">
                  <a:solidFill>
                    <a:srgbClr val="FF0000"/>
                  </a:solidFill>
                  <a:latin typeface="Times New Roman" panose="02020603050405020304" pitchFamily="18" charset="0"/>
                  <a:cs typeface="Times New Roman" panose="02020603050405020304" pitchFamily="18" charset="0"/>
                </a:rPr>
                <a:t>θ </a:t>
              </a:r>
              <a:endParaRPr lang="zh-CN" altLang="en-US" sz="2400" b="1" dirty="0">
                <a:solidFill>
                  <a:srgbClr val="FF0000"/>
                </a:solidFill>
                <a:latin typeface="Times New Roman" panose="02020603050405020304" pitchFamily="18" charset="0"/>
                <a:cs typeface="Times New Roman" panose="02020603050405020304" pitchFamily="18" charset="0"/>
              </a:endParaRPr>
            </a:p>
          </p:txBody>
        </p:sp>
        <p:cxnSp>
          <p:nvCxnSpPr>
            <p:cNvPr id="91" name="直接连接符 90">
              <a:extLst>
                <a:ext uri="{FF2B5EF4-FFF2-40B4-BE49-F238E27FC236}">
                  <a16:creationId xmlns:a16="http://schemas.microsoft.com/office/drawing/2014/main" id="{C8D9E96A-45AD-41F2-B073-8437C2F1E9DC}"/>
                </a:ext>
              </a:extLst>
            </p:cNvPr>
            <p:cNvCxnSpPr>
              <a:cxnSpLocks/>
            </p:cNvCxnSpPr>
            <p:nvPr/>
          </p:nvCxnSpPr>
          <p:spPr>
            <a:xfrm flipH="1">
              <a:off x="2481031" y="1647904"/>
              <a:ext cx="1442952" cy="112175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92" name="文本框 91">
              <a:extLst>
                <a:ext uri="{FF2B5EF4-FFF2-40B4-BE49-F238E27FC236}">
                  <a16:creationId xmlns:a16="http://schemas.microsoft.com/office/drawing/2014/main" id="{821D87F7-F4E5-45A3-BA0F-EB5A469E6CBC}"/>
                </a:ext>
              </a:extLst>
            </p:cNvPr>
            <p:cNvSpPr txBox="1"/>
            <p:nvPr/>
          </p:nvSpPr>
          <p:spPr>
            <a:xfrm>
              <a:off x="3586328" y="1711322"/>
              <a:ext cx="397497"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Z</a:t>
              </a:r>
              <a:endParaRPr lang="zh-CN" altLang="en-US" sz="2000" b="1" dirty="0">
                <a:latin typeface="Times New Roman" panose="02020603050405020304" pitchFamily="18" charset="0"/>
                <a:cs typeface="Times New Roman" panose="02020603050405020304" pitchFamily="18" charset="0"/>
              </a:endParaRPr>
            </a:p>
          </p:txBody>
        </p:sp>
        <p:pic>
          <p:nvPicPr>
            <p:cNvPr id="93" name="图片 92">
              <a:extLst>
                <a:ext uri="{FF2B5EF4-FFF2-40B4-BE49-F238E27FC236}">
                  <a16:creationId xmlns:a16="http://schemas.microsoft.com/office/drawing/2014/main" id="{39ECD172-7211-43F3-86EE-11BB38C28835}"/>
                </a:ext>
              </a:extLst>
            </p:cNvPr>
            <p:cNvPicPr>
              <a:picLocks noChangeAspect="1"/>
            </p:cNvPicPr>
            <p:nvPr/>
          </p:nvPicPr>
          <p:blipFill rotWithShape="1">
            <a:blip r:embed="rId6">
              <a:extLst>
                <a:ext uri="{28A0092B-C50C-407E-A947-70E740481C1C}">
                  <a14:useLocalDpi xmlns:a14="http://schemas.microsoft.com/office/drawing/2010/main" val="0"/>
                </a:ext>
              </a:extLst>
            </a:blip>
            <a:srcRect l="24266" t="47009" r="30777" b="23883"/>
            <a:stretch/>
          </p:blipFill>
          <p:spPr>
            <a:xfrm>
              <a:off x="181975" y="527031"/>
              <a:ext cx="7270145" cy="2212019"/>
            </a:xfrm>
            <a:prstGeom prst="rect">
              <a:avLst/>
            </a:prstGeom>
          </p:spPr>
        </p:pic>
        <p:sp>
          <p:nvSpPr>
            <p:cNvPr id="94" name="圆: 空心 93">
              <a:extLst>
                <a:ext uri="{FF2B5EF4-FFF2-40B4-BE49-F238E27FC236}">
                  <a16:creationId xmlns:a16="http://schemas.microsoft.com/office/drawing/2014/main" id="{3C29DF8C-FFFC-447A-8835-CD667566D077}"/>
                </a:ext>
              </a:extLst>
            </p:cNvPr>
            <p:cNvSpPr/>
            <p:nvPr/>
          </p:nvSpPr>
          <p:spPr>
            <a:xfrm>
              <a:off x="2471231" y="2388155"/>
              <a:ext cx="2795546" cy="2274951"/>
            </a:xfrm>
            <a:prstGeom prst="donut">
              <a:avLst>
                <a:gd name="adj" fmla="val 50000"/>
              </a:avLst>
            </a:prstGeom>
            <a:gradFill flip="none" rotWithShape="1">
              <a:gsLst>
                <a:gs pos="0">
                  <a:srgbClr val="FFC179">
                    <a:lumMod val="50000"/>
                    <a:lumOff val="50000"/>
                  </a:srgbClr>
                </a:gs>
                <a:gs pos="50000">
                  <a:srgbClr val="F6BE98">
                    <a:alpha val="80000"/>
                  </a:srgbClr>
                </a:gs>
                <a:gs pos="88000">
                  <a:srgbClr val="FBA56F">
                    <a:alpha val="80000"/>
                  </a:srgbClr>
                </a:gs>
              </a:gsLst>
              <a:path path="shape">
                <a:fillToRect l="50000" t="50000" r="50000" b="50000"/>
              </a:path>
              <a:tileRect/>
            </a:gradFill>
            <a:ln>
              <a:noFill/>
            </a:ln>
            <a:effectLst>
              <a:glow rad="25400">
                <a:srgbClr val="F9C098">
                  <a:alpha val="84000"/>
                </a:srgbClr>
              </a:glow>
              <a:outerShdw blurRad="50800" dist="50800" dir="5400000" sx="1000" sy="1000" algn="ctr" rotWithShape="0">
                <a:srgbClr val="000000"/>
              </a:outerShdw>
              <a:softEdge rad="76200"/>
            </a:effectLst>
            <a:scene3d>
              <a:camera prst="orthographicFront">
                <a:rot lat="17699988"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pic>
          <p:nvPicPr>
            <p:cNvPr id="95" name="图片 94">
              <a:extLst>
                <a:ext uri="{FF2B5EF4-FFF2-40B4-BE49-F238E27FC236}">
                  <a16:creationId xmlns:a16="http://schemas.microsoft.com/office/drawing/2014/main" id="{15CF6B35-86B8-459E-A2D2-8B1FA1E59270}"/>
                </a:ext>
              </a:extLst>
            </p:cNvPr>
            <p:cNvPicPr>
              <a:picLocks noChangeAspect="1"/>
            </p:cNvPicPr>
            <p:nvPr/>
          </p:nvPicPr>
          <p:blipFill rotWithShape="1">
            <a:blip r:embed="rId7">
              <a:extLst>
                <a:ext uri="{28A0092B-C50C-407E-A947-70E740481C1C}">
                  <a14:useLocalDpi xmlns:a14="http://schemas.microsoft.com/office/drawing/2010/main" val="0"/>
                </a:ext>
              </a:extLst>
            </a:blip>
            <a:srcRect l="3863" t="171137" r="10126" b="-236878"/>
            <a:stretch/>
          </p:blipFill>
          <p:spPr>
            <a:xfrm>
              <a:off x="2436103" y="2958090"/>
              <a:ext cx="2850489" cy="1088900"/>
            </a:xfrm>
            <a:custGeom>
              <a:avLst/>
              <a:gdLst>
                <a:gd name="connsiteX0" fmla="*/ 1743033 w 3486066"/>
                <a:gd name="connsiteY0" fmla="*/ 0 h 1517346"/>
                <a:gd name="connsiteX1" fmla="*/ 3486066 w 3486066"/>
                <a:gd name="connsiteY1" fmla="*/ 758673 h 1517346"/>
                <a:gd name="connsiteX2" fmla="*/ 1743033 w 3486066"/>
                <a:gd name="connsiteY2" fmla="*/ 1517346 h 1517346"/>
                <a:gd name="connsiteX3" fmla="*/ 0 w 3486066"/>
                <a:gd name="connsiteY3" fmla="*/ 758673 h 1517346"/>
                <a:gd name="connsiteX4" fmla="*/ 1743033 w 3486066"/>
                <a:gd name="connsiteY4" fmla="*/ 0 h 1517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6066" h="1517346">
                  <a:moveTo>
                    <a:pt x="1743033" y="0"/>
                  </a:moveTo>
                  <a:cubicBezTo>
                    <a:pt x="2705684" y="0"/>
                    <a:pt x="3486066" y="339669"/>
                    <a:pt x="3486066" y="758673"/>
                  </a:cubicBezTo>
                  <a:cubicBezTo>
                    <a:pt x="3486066" y="1177677"/>
                    <a:pt x="2705684" y="1517346"/>
                    <a:pt x="1743033" y="1517346"/>
                  </a:cubicBezTo>
                  <a:cubicBezTo>
                    <a:pt x="780382" y="1517346"/>
                    <a:pt x="0" y="1177677"/>
                    <a:pt x="0" y="758673"/>
                  </a:cubicBezTo>
                  <a:cubicBezTo>
                    <a:pt x="0" y="339669"/>
                    <a:pt x="780382" y="0"/>
                    <a:pt x="1743033" y="0"/>
                  </a:cubicBezTo>
                  <a:close/>
                </a:path>
              </a:pathLst>
            </a:custGeom>
            <a:gradFill flip="none" rotWithShape="1">
              <a:gsLst>
                <a:gs pos="30000">
                  <a:srgbClr val="FFE0BC">
                    <a:alpha val="60000"/>
                  </a:srgbClr>
                </a:gs>
                <a:gs pos="70000">
                  <a:srgbClr val="FFE0BC">
                    <a:alpha val="60000"/>
                  </a:srgbClr>
                </a:gs>
                <a:gs pos="50000">
                  <a:srgbClr val="F6BE98">
                    <a:alpha val="60000"/>
                    <a:lumMod val="29000"/>
                    <a:lumOff val="71000"/>
                  </a:srgbClr>
                </a:gs>
                <a:gs pos="0">
                  <a:srgbClr val="FDD2B7">
                    <a:alpha val="60000"/>
                  </a:srgbClr>
                </a:gs>
                <a:gs pos="100000">
                  <a:srgbClr val="FDD2B7">
                    <a:alpha val="60000"/>
                  </a:srgbClr>
                </a:gs>
              </a:gsLst>
              <a:lin ang="0" scaled="1"/>
              <a:tileRect/>
            </a:gradFill>
            <a:ln>
              <a:noFill/>
            </a:ln>
            <a:effectLst>
              <a:outerShdw blurRad="50800" dist="50800" dir="5400000" sx="1000" sy="1000" algn="ctr" rotWithShape="0">
                <a:srgbClr val="000000"/>
              </a:outerShdw>
              <a:softEdge rad="38100"/>
            </a:effectLst>
          </p:spPr>
        </p:pic>
        <p:cxnSp>
          <p:nvCxnSpPr>
            <p:cNvPr id="96" name="直接连接符 95">
              <a:extLst>
                <a:ext uri="{FF2B5EF4-FFF2-40B4-BE49-F238E27FC236}">
                  <a16:creationId xmlns:a16="http://schemas.microsoft.com/office/drawing/2014/main" id="{5C4DCE35-43D7-4AF4-8603-A04F992DDFA9}"/>
                </a:ext>
              </a:extLst>
            </p:cNvPr>
            <p:cNvCxnSpPr>
              <a:cxnSpLocks/>
              <a:endCxn id="88" idx="2"/>
            </p:cNvCxnSpPr>
            <p:nvPr/>
          </p:nvCxnSpPr>
          <p:spPr>
            <a:xfrm>
              <a:off x="3879924" y="1647904"/>
              <a:ext cx="0" cy="1817678"/>
            </a:xfrm>
            <a:prstGeom prst="line">
              <a:avLst/>
            </a:prstGeom>
            <a:ln w="38100">
              <a:solidFill>
                <a:schemeClr val="tx1"/>
              </a:solidFill>
              <a:prstDash val="solid"/>
              <a:headEnd type="triangle"/>
            </a:ln>
          </p:spPr>
          <p:style>
            <a:lnRef idx="1">
              <a:schemeClr val="accent1"/>
            </a:lnRef>
            <a:fillRef idx="0">
              <a:schemeClr val="accent1"/>
            </a:fillRef>
            <a:effectRef idx="0">
              <a:schemeClr val="accent1"/>
            </a:effectRef>
            <a:fontRef idx="minor">
              <a:schemeClr val="tx1"/>
            </a:fontRef>
          </p:style>
        </p:cxnSp>
        <p:sp>
          <p:nvSpPr>
            <p:cNvPr id="97" name="文本框 96">
              <a:extLst>
                <a:ext uri="{FF2B5EF4-FFF2-40B4-BE49-F238E27FC236}">
                  <a16:creationId xmlns:a16="http://schemas.microsoft.com/office/drawing/2014/main" id="{CEA87C6F-B747-4B97-ABA6-D362282436D2}"/>
                </a:ext>
              </a:extLst>
            </p:cNvPr>
            <p:cNvSpPr txBox="1"/>
            <p:nvPr/>
          </p:nvSpPr>
          <p:spPr>
            <a:xfrm>
              <a:off x="4324322" y="3040875"/>
              <a:ext cx="397497" cy="461665"/>
            </a:xfrm>
            <a:prstGeom prst="rect">
              <a:avLst/>
            </a:prstGeom>
            <a:noFill/>
          </p:spPr>
          <p:txBody>
            <a:bodyPr wrap="square" rtlCol="0">
              <a:spAutoFit/>
            </a:bodyPr>
            <a:lstStyle/>
            <a:p>
              <a:r>
                <a:rPr lang="en-US" altLang="zh-CN" sz="2400" b="1" dirty="0">
                  <a:solidFill>
                    <a:srgbClr val="FF0000"/>
                  </a:solidFill>
                  <a:latin typeface="Times New Roman" panose="02020603050405020304" pitchFamily="18" charset="0"/>
                  <a:cs typeface="Times New Roman" panose="02020603050405020304" pitchFamily="18" charset="0"/>
                </a:rPr>
                <a:t>φ</a:t>
              </a:r>
              <a:endParaRPr lang="zh-CN" altLang="en-US" sz="2400" b="1" dirty="0">
                <a:solidFill>
                  <a:srgbClr val="FF0000"/>
                </a:solidFill>
                <a:latin typeface="Times New Roman" panose="02020603050405020304" pitchFamily="18" charset="0"/>
                <a:cs typeface="Times New Roman" panose="02020603050405020304" pitchFamily="18" charset="0"/>
              </a:endParaRPr>
            </a:p>
          </p:txBody>
        </p:sp>
        <p:sp>
          <p:nvSpPr>
            <p:cNvPr id="98" name="弧形 97">
              <a:extLst>
                <a:ext uri="{FF2B5EF4-FFF2-40B4-BE49-F238E27FC236}">
                  <a16:creationId xmlns:a16="http://schemas.microsoft.com/office/drawing/2014/main" id="{50F2F885-C48A-4A19-991A-1D0366E1FE8F}"/>
                </a:ext>
              </a:extLst>
            </p:cNvPr>
            <p:cNvSpPr/>
            <p:nvPr/>
          </p:nvSpPr>
          <p:spPr>
            <a:xfrm rot="3911834">
              <a:off x="3843407" y="3077204"/>
              <a:ext cx="453961" cy="673979"/>
            </a:xfrm>
            <a:prstGeom prst="arc">
              <a:avLst>
                <a:gd name="adj1" fmla="val 15950424"/>
                <a:gd name="adj2" fmla="val 18619468"/>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rgbClr val="FF0000"/>
                </a:solidFill>
              </a:endParaRPr>
            </a:p>
          </p:txBody>
        </p:sp>
        <p:cxnSp>
          <p:nvCxnSpPr>
            <p:cNvPr id="99" name="直接连接符 98">
              <a:extLst>
                <a:ext uri="{FF2B5EF4-FFF2-40B4-BE49-F238E27FC236}">
                  <a16:creationId xmlns:a16="http://schemas.microsoft.com/office/drawing/2014/main" id="{D6731DE4-0433-4344-BBBB-DF4EC3A13172}"/>
                </a:ext>
              </a:extLst>
            </p:cNvPr>
            <p:cNvCxnSpPr>
              <a:cxnSpLocks/>
            </p:cNvCxnSpPr>
            <p:nvPr/>
          </p:nvCxnSpPr>
          <p:spPr>
            <a:xfrm flipH="1">
              <a:off x="3854741" y="3468949"/>
              <a:ext cx="1376806" cy="10108"/>
            </a:xfrm>
            <a:prstGeom prst="line">
              <a:avLst/>
            </a:prstGeom>
            <a:ln w="38100">
              <a:solidFill>
                <a:schemeClr val="tx1"/>
              </a:solidFill>
              <a:prstDash val="solid"/>
              <a:headEnd type="triangle"/>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a16="http://schemas.microsoft.com/office/drawing/2014/main" id="{C982BB8B-80C2-4F81-8187-2A857B2227CC}"/>
                </a:ext>
              </a:extLst>
            </p:cNvPr>
            <p:cNvCxnSpPr>
              <a:cxnSpLocks/>
            </p:cNvCxnSpPr>
            <p:nvPr/>
          </p:nvCxnSpPr>
          <p:spPr>
            <a:xfrm flipH="1">
              <a:off x="3884185" y="3144051"/>
              <a:ext cx="762719" cy="32923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1" name="文本框 100">
              <a:extLst>
                <a:ext uri="{FF2B5EF4-FFF2-40B4-BE49-F238E27FC236}">
                  <a16:creationId xmlns:a16="http://schemas.microsoft.com/office/drawing/2014/main" id="{F49492FD-EE97-45AD-B780-148344017B1E}"/>
                </a:ext>
              </a:extLst>
            </p:cNvPr>
            <p:cNvSpPr txBox="1"/>
            <p:nvPr/>
          </p:nvSpPr>
          <p:spPr>
            <a:xfrm>
              <a:off x="4876901" y="3126241"/>
              <a:ext cx="397497"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X</a:t>
              </a:r>
              <a:endParaRPr lang="zh-CN" altLang="en-US" sz="2000" b="1" dirty="0">
                <a:latin typeface="Times New Roman" panose="02020603050405020304" pitchFamily="18" charset="0"/>
                <a:cs typeface="Times New Roman" panose="02020603050405020304" pitchFamily="18" charset="0"/>
              </a:endParaRPr>
            </a:p>
          </p:txBody>
        </p:sp>
        <p:sp>
          <p:nvSpPr>
            <p:cNvPr id="102" name="文本框 101">
              <a:extLst>
                <a:ext uri="{FF2B5EF4-FFF2-40B4-BE49-F238E27FC236}">
                  <a16:creationId xmlns:a16="http://schemas.microsoft.com/office/drawing/2014/main" id="{67C4F00A-099E-4119-A5A8-EFFBD569EE08}"/>
                </a:ext>
              </a:extLst>
            </p:cNvPr>
            <p:cNvSpPr txBox="1"/>
            <p:nvPr/>
          </p:nvSpPr>
          <p:spPr>
            <a:xfrm>
              <a:off x="4051171" y="2735243"/>
              <a:ext cx="397497" cy="400110"/>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Y</a:t>
              </a:r>
              <a:endParaRPr lang="zh-CN" altLang="en-US" sz="2000" b="1" dirty="0">
                <a:latin typeface="Times New Roman" panose="02020603050405020304" pitchFamily="18" charset="0"/>
                <a:cs typeface="Times New Roman" panose="02020603050405020304" pitchFamily="18" charset="0"/>
              </a:endParaRPr>
            </a:p>
          </p:txBody>
        </p:sp>
        <p:cxnSp>
          <p:nvCxnSpPr>
            <p:cNvPr id="103" name="直接连接符 102">
              <a:extLst>
                <a:ext uri="{FF2B5EF4-FFF2-40B4-BE49-F238E27FC236}">
                  <a16:creationId xmlns:a16="http://schemas.microsoft.com/office/drawing/2014/main" id="{2EAAD081-B5CD-4C37-8DE3-3D24ADF8C969}"/>
                </a:ext>
              </a:extLst>
            </p:cNvPr>
            <p:cNvCxnSpPr>
              <a:cxnSpLocks/>
            </p:cNvCxnSpPr>
            <p:nvPr/>
          </p:nvCxnSpPr>
          <p:spPr>
            <a:xfrm flipH="1">
              <a:off x="3869017" y="3035442"/>
              <a:ext cx="330738" cy="443615"/>
            </a:xfrm>
            <a:prstGeom prst="line">
              <a:avLst/>
            </a:prstGeom>
            <a:ln w="38100">
              <a:solidFill>
                <a:schemeClr val="tx1"/>
              </a:solidFill>
              <a:prstDash val="solid"/>
              <a:headEnd type="triangle"/>
            </a:ln>
          </p:spPr>
          <p:style>
            <a:lnRef idx="1">
              <a:schemeClr val="accent1"/>
            </a:lnRef>
            <a:fillRef idx="0">
              <a:schemeClr val="accent1"/>
            </a:fillRef>
            <a:effectRef idx="0">
              <a:schemeClr val="accent1"/>
            </a:effectRef>
            <a:fontRef idx="minor">
              <a:schemeClr val="tx1"/>
            </a:fontRef>
          </p:style>
        </p:cxnSp>
        <p:sp>
          <p:nvSpPr>
            <p:cNvPr id="104" name="椭圆 103">
              <a:extLst>
                <a:ext uri="{FF2B5EF4-FFF2-40B4-BE49-F238E27FC236}">
                  <a16:creationId xmlns:a16="http://schemas.microsoft.com/office/drawing/2014/main" id="{EC7F4764-0105-4CC5-AE0F-ACE58C62B3F5}"/>
                </a:ext>
              </a:extLst>
            </p:cNvPr>
            <p:cNvSpPr/>
            <p:nvPr/>
          </p:nvSpPr>
          <p:spPr>
            <a:xfrm>
              <a:off x="2765706" y="1191394"/>
              <a:ext cx="2309392" cy="758681"/>
            </a:xfrm>
            <a:prstGeom prst="ellipse">
              <a:avLst/>
            </a:prstGeom>
            <a:gradFill>
              <a:gsLst>
                <a:gs pos="48000">
                  <a:srgbClr val="F6A845">
                    <a:alpha val="70000"/>
                  </a:srgbClr>
                </a:gs>
                <a:gs pos="75000">
                  <a:srgbClr val="F26D34">
                    <a:alpha val="70000"/>
                  </a:srgbClr>
                </a:gs>
                <a:gs pos="0">
                  <a:srgbClr val="FBF55B">
                    <a:alpha val="70000"/>
                  </a:srgbClr>
                </a:gs>
                <a:gs pos="100000">
                  <a:srgbClr val="EF4829">
                    <a:alpha val="70000"/>
                  </a:srgbClr>
                </a:gs>
              </a:gsLst>
              <a:path path="shape">
                <a:fillToRect l="50000" t="50000" r="50000" b="50000"/>
              </a:path>
            </a:gradFill>
            <a:ln>
              <a:noFill/>
            </a:ln>
            <a:effectLst>
              <a:glow rad="673100">
                <a:srgbClr val="EF4829">
                  <a:alpha val="35000"/>
                </a:srgbClr>
              </a:glow>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82" name="图片 81">
            <a:extLst>
              <a:ext uri="{FF2B5EF4-FFF2-40B4-BE49-F238E27FC236}">
                <a16:creationId xmlns:a16="http://schemas.microsoft.com/office/drawing/2014/main" id="{17E16C58-47C3-4A85-91C0-F5CF04584A2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858357">
            <a:off x="11296043" y="21469944"/>
            <a:ext cx="712659" cy="618450"/>
          </a:xfrm>
          <a:prstGeom prst="rect">
            <a:avLst/>
          </a:prstGeom>
        </p:spPr>
      </p:pic>
      <p:sp>
        <p:nvSpPr>
          <p:cNvPr id="83" name="文本框 82">
            <a:extLst>
              <a:ext uri="{FF2B5EF4-FFF2-40B4-BE49-F238E27FC236}">
                <a16:creationId xmlns:a16="http://schemas.microsoft.com/office/drawing/2014/main" id="{C4572CC5-6C0F-4C2C-9B35-BA2632705554}"/>
              </a:ext>
            </a:extLst>
          </p:cNvPr>
          <p:cNvSpPr txBox="1"/>
          <p:nvPr/>
        </p:nvSpPr>
        <p:spPr>
          <a:xfrm>
            <a:off x="7896202" y="20367203"/>
            <a:ext cx="652655" cy="553998"/>
          </a:xfrm>
          <a:prstGeom prst="rect">
            <a:avLst/>
          </a:prstGeom>
          <a:noFill/>
        </p:spPr>
        <p:txBody>
          <a:bodyPr wrap="square" rtlCol="0">
            <a:spAutoFit/>
          </a:bodyPr>
          <a:lstStyle/>
          <a:p>
            <a:r>
              <a:rPr lang="en-US" altLang="zh-CN" sz="3000" dirty="0">
                <a:latin typeface="Helvetica" panose="020B0604020202030204" pitchFamily="34" charset="0"/>
              </a:rPr>
              <a:t>(b)</a:t>
            </a:r>
            <a:endParaRPr lang="zh-CN" altLang="en-US" sz="3000" dirty="0">
              <a:latin typeface="Helvetica" panose="020B0604020202030204" pitchFamily="34" charset="0"/>
            </a:endParaRPr>
          </a:p>
        </p:txBody>
      </p:sp>
      <p:sp>
        <p:nvSpPr>
          <p:cNvPr id="84" name="文本框 83">
            <a:extLst>
              <a:ext uri="{FF2B5EF4-FFF2-40B4-BE49-F238E27FC236}">
                <a16:creationId xmlns:a16="http://schemas.microsoft.com/office/drawing/2014/main" id="{3E4806D6-F747-4778-BBE8-4B1FF9E57E7F}"/>
              </a:ext>
            </a:extLst>
          </p:cNvPr>
          <p:cNvSpPr txBox="1"/>
          <p:nvPr/>
        </p:nvSpPr>
        <p:spPr>
          <a:xfrm>
            <a:off x="1591678" y="20367203"/>
            <a:ext cx="652655" cy="553998"/>
          </a:xfrm>
          <a:prstGeom prst="rect">
            <a:avLst/>
          </a:prstGeom>
          <a:noFill/>
        </p:spPr>
        <p:txBody>
          <a:bodyPr wrap="square" rtlCol="0">
            <a:spAutoFit/>
          </a:bodyPr>
          <a:lstStyle/>
          <a:p>
            <a:r>
              <a:rPr lang="en-US" altLang="zh-CN" sz="3000" dirty="0">
                <a:latin typeface="Helvetica" panose="020B0604020202030204" pitchFamily="34" charset="0"/>
              </a:rPr>
              <a:t>(a)</a:t>
            </a:r>
            <a:endParaRPr lang="zh-CN" altLang="en-US" sz="3000" dirty="0">
              <a:latin typeface="Helvetica" panose="020B0604020202030204" pitchFamily="34" charset="0"/>
            </a:endParaRPr>
          </a:p>
        </p:txBody>
      </p:sp>
      <p:sp>
        <p:nvSpPr>
          <p:cNvPr id="85" name="文本框 84">
            <a:extLst>
              <a:ext uri="{FF2B5EF4-FFF2-40B4-BE49-F238E27FC236}">
                <a16:creationId xmlns:a16="http://schemas.microsoft.com/office/drawing/2014/main" id="{FA2FE33C-4EA2-4B64-97ED-2B346277FD39}"/>
              </a:ext>
            </a:extLst>
          </p:cNvPr>
          <p:cNvSpPr txBox="1"/>
          <p:nvPr/>
        </p:nvSpPr>
        <p:spPr>
          <a:xfrm>
            <a:off x="3919757" y="23768776"/>
            <a:ext cx="1960689" cy="553998"/>
          </a:xfrm>
          <a:prstGeom prst="rect">
            <a:avLst/>
          </a:prstGeom>
          <a:noFill/>
        </p:spPr>
        <p:txBody>
          <a:bodyPr wrap="square" rtlCol="0">
            <a:spAutoFit/>
          </a:bodyPr>
          <a:lstStyle/>
          <a:p>
            <a:pPr algn="ctr"/>
            <a:r>
              <a:rPr lang="en-US" altLang="zh-CN" sz="3000" b="1" dirty="0">
                <a:latin typeface="Helvetica" panose="020B0604020202030204" pitchFamily="34" charset="0"/>
              </a:rPr>
              <a:t>water</a:t>
            </a:r>
            <a:endParaRPr lang="zh-CN" altLang="en-US" sz="3000" b="1" dirty="0">
              <a:latin typeface="Helvetica" panose="020B0604020202030204" pitchFamily="34" charset="0"/>
            </a:endParaRPr>
          </a:p>
        </p:txBody>
      </p:sp>
      <p:sp>
        <p:nvSpPr>
          <p:cNvPr id="86" name="文本框 85">
            <a:extLst>
              <a:ext uri="{FF2B5EF4-FFF2-40B4-BE49-F238E27FC236}">
                <a16:creationId xmlns:a16="http://schemas.microsoft.com/office/drawing/2014/main" id="{EE056E2F-B3FB-4DB9-A2FA-7288AD675BD0}"/>
              </a:ext>
            </a:extLst>
          </p:cNvPr>
          <p:cNvSpPr txBox="1"/>
          <p:nvPr/>
        </p:nvSpPr>
        <p:spPr>
          <a:xfrm>
            <a:off x="3935019" y="24637589"/>
            <a:ext cx="1960689" cy="553998"/>
          </a:xfrm>
          <a:prstGeom prst="rect">
            <a:avLst/>
          </a:prstGeom>
          <a:noFill/>
        </p:spPr>
        <p:txBody>
          <a:bodyPr wrap="square" rtlCol="0">
            <a:spAutoFit/>
          </a:bodyPr>
          <a:lstStyle/>
          <a:p>
            <a:pPr algn="ctr"/>
            <a:r>
              <a:rPr lang="en-US" altLang="zh-CN" sz="3000" b="1" dirty="0">
                <a:latin typeface="Helvetica" panose="020B0604020202030204" pitchFamily="34" charset="0"/>
              </a:rPr>
              <a:t>glass</a:t>
            </a:r>
            <a:endParaRPr lang="zh-CN" altLang="en-US" sz="3000" b="1" dirty="0">
              <a:latin typeface="Helvetica" panose="020B0604020202030204" pitchFamily="34" charset="0"/>
            </a:endParaRPr>
          </a:p>
        </p:txBody>
      </p:sp>
      <p:pic>
        <p:nvPicPr>
          <p:cNvPr id="109" name="图片 108">
            <a:extLst>
              <a:ext uri="{FF2B5EF4-FFF2-40B4-BE49-F238E27FC236}">
                <a16:creationId xmlns:a16="http://schemas.microsoft.com/office/drawing/2014/main" id="{D9F66D8B-8462-4C49-BFF1-A0189E1021CF}"/>
              </a:ext>
            </a:extLst>
          </p:cNvPr>
          <p:cNvPicPr>
            <a:picLocks noChangeAspect="1"/>
          </p:cNvPicPr>
          <p:nvPr/>
        </p:nvPicPr>
        <p:blipFill>
          <a:blip r:embed="rId9"/>
          <a:stretch>
            <a:fillRect/>
          </a:stretch>
        </p:blipFill>
        <p:spPr>
          <a:xfrm>
            <a:off x="460968" y="28565902"/>
            <a:ext cx="31257146" cy="490162"/>
          </a:xfrm>
          <a:prstGeom prst="rect">
            <a:avLst/>
          </a:prstGeom>
        </p:spPr>
      </p:pic>
      <p:cxnSp>
        <p:nvCxnSpPr>
          <p:cNvPr id="111" name="直接连接符 110">
            <a:extLst>
              <a:ext uri="{FF2B5EF4-FFF2-40B4-BE49-F238E27FC236}">
                <a16:creationId xmlns:a16="http://schemas.microsoft.com/office/drawing/2014/main" id="{E13B3457-473C-4E60-92AA-44F1B8E730AF}"/>
              </a:ext>
            </a:extLst>
          </p:cNvPr>
          <p:cNvCxnSpPr>
            <a:cxnSpLocks/>
          </p:cNvCxnSpPr>
          <p:nvPr/>
        </p:nvCxnSpPr>
        <p:spPr>
          <a:xfrm>
            <a:off x="1313150" y="28223002"/>
            <a:ext cx="30492528" cy="0"/>
          </a:xfrm>
          <a:prstGeom prst="line">
            <a:avLst/>
          </a:prstGeom>
          <a:ln>
            <a:solidFill>
              <a:srgbClr val="D9D9D9"/>
            </a:solidFill>
          </a:ln>
        </p:spPr>
        <p:style>
          <a:lnRef idx="1">
            <a:schemeClr val="accent3"/>
          </a:lnRef>
          <a:fillRef idx="0">
            <a:schemeClr val="accent3"/>
          </a:fillRef>
          <a:effectRef idx="0">
            <a:schemeClr val="accent3"/>
          </a:effectRef>
          <a:fontRef idx="minor">
            <a:schemeClr val="tx1"/>
          </a:fontRef>
        </p:style>
      </p:cxnSp>
      <p:pic>
        <p:nvPicPr>
          <p:cNvPr id="114" name="图片 113">
            <a:extLst>
              <a:ext uri="{FF2B5EF4-FFF2-40B4-BE49-F238E27FC236}">
                <a16:creationId xmlns:a16="http://schemas.microsoft.com/office/drawing/2014/main" id="{71BDE7FA-70CF-418D-837E-3A39D19C29C5}"/>
              </a:ext>
            </a:extLst>
          </p:cNvPr>
          <p:cNvPicPr>
            <a:picLocks noChangeAspect="1"/>
          </p:cNvPicPr>
          <p:nvPr/>
        </p:nvPicPr>
        <p:blipFill>
          <a:blip r:embed="rId10"/>
          <a:stretch>
            <a:fillRect/>
          </a:stretch>
        </p:blipFill>
        <p:spPr>
          <a:xfrm>
            <a:off x="1313150" y="38744312"/>
            <a:ext cx="3392070" cy="1387665"/>
          </a:xfrm>
          <a:prstGeom prst="rect">
            <a:avLst/>
          </a:prstGeom>
        </p:spPr>
      </p:pic>
      <p:sp>
        <p:nvSpPr>
          <p:cNvPr id="112" name="TextBox 1">
            <a:extLst>
              <a:ext uri="{FF2B5EF4-FFF2-40B4-BE49-F238E27FC236}">
                <a16:creationId xmlns:a16="http://schemas.microsoft.com/office/drawing/2014/main" id="{D3ECA622-F286-4B46-9C71-919B664EA2A7}"/>
              </a:ext>
            </a:extLst>
          </p:cNvPr>
          <p:cNvSpPr txBox="1"/>
          <p:nvPr/>
        </p:nvSpPr>
        <p:spPr>
          <a:xfrm>
            <a:off x="1225586" y="39339178"/>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115" name="图片 114">
            <a:extLst>
              <a:ext uri="{FF2B5EF4-FFF2-40B4-BE49-F238E27FC236}">
                <a16:creationId xmlns:a16="http://schemas.microsoft.com/office/drawing/2014/main" id="{1EB0BA54-72B8-4F56-92D5-5B3B90C39819}"/>
              </a:ext>
            </a:extLst>
          </p:cNvPr>
          <p:cNvPicPr>
            <a:picLocks noChangeAspect="1"/>
          </p:cNvPicPr>
          <p:nvPr/>
        </p:nvPicPr>
        <p:blipFill>
          <a:blip r:embed="rId9"/>
          <a:stretch>
            <a:fillRect/>
          </a:stretch>
        </p:blipFill>
        <p:spPr>
          <a:xfrm>
            <a:off x="1161100" y="38166823"/>
            <a:ext cx="31257146" cy="490162"/>
          </a:xfrm>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291030" y="36048449"/>
            <a:ext cx="15362501" cy="2866230"/>
          </a:xfrm>
        </p:spPr>
        <p:txBody>
          <a:bodyPr/>
          <a:lstStyle/>
          <a:p>
            <a:pPr algn="just"/>
            <a:r>
              <a:rPr lang="en-US" sz="3600" dirty="0"/>
              <a:t>FIGURE 2. (a-b)</a:t>
            </a:r>
            <a:r>
              <a:rPr lang="en-US" altLang="zh-CN" sz="3600" dirty="0"/>
              <a:t> Normalized electric field distribution, and (c-d) normalized thermal gradient distribution. (e) </a:t>
            </a:r>
            <a:r>
              <a:rPr lang="en-US" sz="3600" dirty="0"/>
              <a:t>Absorption as a function of incident angle and polarization. (f) Absorption varies with layer number (</a:t>
            </a:r>
            <a:r>
              <a:rPr lang="en-US" sz="3600" i="1" dirty="0"/>
              <a:t>N</a:t>
            </a:r>
            <a:r>
              <a:rPr lang="en-US" sz="3600" dirty="0"/>
              <a:t>) and polarization orientation (</a:t>
            </a:r>
            <a:r>
              <a:rPr lang="en-US" sz="3600" i="1" dirty="0"/>
              <a:t>φ</a:t>
            </a:r>
            <a:r>
              <a:rPr lang="en-US" sz="3600" dirty="0"/>
              <a:t>). (g–h) Thermophoretic force distribution (bottom) and spatial potential well distribution (top) in the trapping plane when p-polarization and s-polarization, with an incident power of 100 </a:t>
            </a:r>
            <a:r>
              <a:rPr lang="en-US" sz="3600" dirty="0" err="1"/>
              <a:t>μW</a:t>
            </a:r>
            <a:r>
              <a:rPr lang="en-US" sz="3600" dirty="0"/>
              <a:t>.</a:t>
            </a:r>
          </a:p>
          <a:p>
            <a:pPr algn="just"/>
            <a:endParaRPr lang="en-US" sz="3600" dirty="0"/>
          </a:p>
        </p:txBody>
      </p:sp>
      <p:cxnSp>
        <p:nvCxnSpPr>
          <p:cNvPr id="116" name="直接连接符 115">
            <a:extLst>
              <a:ext uri="{FF2B5EF4-FFF2-40B4-BE49-F238E27FC236}">
                <a16:creationId xmlns:a16="http://schemas.microsoft.com/office/drawing/2014/main" id="{52789EBE-1BE4-47B6-9FCD-2A3AC337F965}"/>
              </a:ext>
            </a:extLst>
          </p:cNvPr>
          <p:cNvCxnSpPr>
            <a:cxnSpLocks/>
          </p:cNvCxnSpPr>
          <p:nvPr/>
        </p:nvCxnSpPr>
        <p:spPr>
          <a:xfrm>
            <a:off x="1313150" y="39424402"/>
            <a:ext cx="30492528" cy="0"/>
          </a:xfrm>
          <a:prstGeom prst="line">
            <a:avLst/>
          </a:prstGeom>
          <a:ln>
            <a:solidFill>
              <a:srgbClr val="D9D9D9"/>
            </a:solidFill>
          </a:ln>
        </p:spPr>
        <p:style>
          <a:lnRef idx="1">
            <a:schemeClr val="accent3"/>
          </a:lnRef>
          <a:fillRef idx="0">
            <a:schemeClr val="accent3"/>
          </a:fillRef>
          <a:effectRef idx="0">
            <a:schemeClr val="accent3"/>
          </a:effectRef>
          <a:fontRef idx="minor">
            <a:schemeClr val="tx1"/>
          </a:fontRef>
        </p:style>
      </p:cxnSp>
      <p:pic>
        <p:nvPicPr>
          <p:cNvPr id="120" name="图片 119">
            <a:extLst>
              <a:ext uri="{FF2B5EF4-FFF2-40B4-BE49-F238E27FC236}">
                <a16:creationId xmlns:a16="http://schemas.microsoft.com/office/drawing/2014/main" id="{2CB03CF5-4EDA-404C-91CC-BE0E09FA58F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839768" y="28369774"/>
            <a:ext cx="16410361" cy="7776593"/>
          </a:xfrm>
          <a:prstGeom prst="rect">
            <a:avLst/>
          </a:prstGeom>
        </p:spPr>
      </p:pic>
      <p:pic>
        <p:nvPicPr>
          <p:cNvPr id="121" name="图片 120">
            <a:extLst>
              <a:ext uri="{FF2B5EF4-FFF2-40B4-BE49-F238E27FC236}">
                <a16:creationId xmlns:a16="http://schemas.microsoft.com/office/drawing/2014/main" id="{855B56BD-A24A-42CA-9F36-25672333C5C4}"/>
              </a:ext>
            </a:extLst>
          </p:cNvPr>
          <p:cNvPicPr>
            <a:picLocks noChangeAspect="1"/>
          </p:cNvPicPr>
          <p:nvPr/>
        </p:nvPicPr>
        <p:blipFill rotWithShape="1">
          <a:blip r:embed="rId12">
            <a:extLst>
              <a:ext uri="{28A0092B-C50C-407E-A947-70E740481C1C}">
                <a14:useLocalDpi xmlns:a14="http://schemas.microsoft.com/office/drawing/2010/main" val="0"/>
              </a:ext>
            </a:extLst>
          </a:blip>
          <a:srcRect t="84310" r="86248"/>
          <a:stretch/>
        </p:blipFill>
        <p:spPr>
          <a:xfrm>
            <a:off x="1050725" y="23823747"/>
            <a:ext cx="2765615" cy="2647260"/>
          </a:xfrm>
          <a:prstGeom prst="rect">
            <a:avLst/>
          </a:prstGeom>
        </p:spPr>
      </p:pic>
      <p:sp>
        <p:nvSpPr>
          <p:cNvPr id="122" name="文本框 121">
            <a:extLst>
              <a:ext uri="{FF2B5EF4-FFF2-40B4-BE49-F238E27FC236}">
                <a16:creationId xmlns:a16="http://schemas.microsoft.com/office/drawing/2014/main" id="{A4FE1BE5-CB02-4E42-A75F-8EDEEA353AF4}"/>
              </a:ext>
            </a:extLst>
          </p:cNvPr>
          <p:cNvSpPr txBox="1"/>
          <p:nvPr/>
        </p:nvSpPr>
        <p:spPr>
          <a:xfrm>
            <a:off x="19329440" y="28215739"/>
            <a:ext cx="652655" cy="553998"/>
          </a:xfrm>
          <a:prstGeom prst="rect">
            <a:avLst/>
          </a:prstGeom>
          <a:noFill/>
        </p:spPr>
        <p:txBody>
          <a:bodyPr wrap="square" rtlCol="0">
            <a:spAutoFit/>
          </a:bodyPr>
          <a:lstStyle/>
          <a:p>
            <a:r>
              <a:rPr lang="en-US" altLang="zh-CN" sz="3000" dirty="0">
                <a:latin typeface="Helvetica" panose="020B0604020202030204" pitchFamily="34" charset="0"/>
              </a:rPr>
              <a:t>(b)</a:t>
            </a:r>
            <a:endParaRPr lang="zh-CN" altLang="en-US" sz="3000" dirty="0">
              <a:latin typeface="Helvetica" panose="020B0604020202030204" pitchFamily="34" charset="0"/>
            </a:endParaRPr>
          </a:p>
        </p:txBody>
      </p:sp>
      <p:sp>
        <p:nvSpPr>
          <p:cNvPr id="123" name="文本框 122">
            <a:extLst>
              <a:ext uri="{FF2B5EF4-FFF2-40B4-BE49-F238E27FC236}">
                <a16:creationId xmlns:a16="http://schemas.microsoft.com/office/drawing/2014/main" id="{BA3FE4F4-D70A-4104-875C-F6444D489049}"/>
              </a:ext>
            </a:extLst>
          </p:cNvPr>
          <p:cNvSpPr txBox="1"/>
          <p:nvPr/>
        </p:nvSpPr>
        <p:spPr>
          <a:xfrm>
            <a:off x="15543882" y="28215739"/>
            <a:ext cx="652655" cy="553998"/>
          </a:xfrm>
          <a:prstGeom prst="rect">
            <a:avLst/>
          </a:prstGeom>
          <a:noFill/>
        </p:spPr>
        <p:txBody>
          <a:bodyPr wrap="square" rtlCol="0">
            <a:spAutoFit/>
          </a:bodyPr>
          <a:lstStyle/>
          <a:p>
            <a:r>
              <a:rPr lang="en-US" altLang="zh-CN" sz="3000" dirty="0">
                <a:latin typeface="Helvetica" panose="020B0604020202030204" pitchFamily="34" charset="0"/>
              </a:rPr>
              <a:t>(a)</a:t>
            </a:r>
            <a:endParaRPr lang="zh-CN" altLang="en-US" sz="3000" dirty="0">
              <a:latin typeface="Helvetica" panose="020B0604020202030204" pitchFamily="34" charset="0"/>
            </a:endParaRPr>
          </a:p>
        </p:txBody>
      </p:sp>
      <p:sp>
        <p:nvSpPr>
          <p:cNvPr id="124" name="文本框 123">
            <a:extLst>
              <a:ext uri="{FF2B5EF4-FFF2-40B4-BE49-F238E27FC236}">
                <a16:creationId xmlns:a16="http://schemas.microsoft.com/office/drawing/2014/main" id="{0F3FA672-D92E-4FE9-85DC-7AA33B322C1B}"/>
              </a:ext>
            </a:extLst>
          </p:cNvPr>
          <p:cNvSpPr txBox="1"/>
          <p:nvPr/>
        </p:nvSpPr>
        <p:spPr>
          <a:xfrm>
            <a:off x="19329440" y="32192677"/>
            <a:ext cx="652655" cy="553998"/>
          </a:xfrm>
          <a:prstGeom prst="rect">
            <a:avLst/>
          </a:prstGeom>
          <a:noFill/>
        </p:spPr>
        <p:txBody>
          <a:bodyPr wrap="square" rtlCol="0">
            <a:spAutoFit/>
          </a:bodyPr>
          <a:lstStyle/>
          <a:p>
            <a:r>
              <a:rPr lang="en-US" altLang="zh-CN" sz="3000" dirty="0">
                <a:latin typeface="Helvetica" panose="020B0604020202030204" pitchFamily="34" charset="0"/>
              </a:rPr>
              <a:t>(d)</a:t>
            </a:r>
            <a:endParaRPr lang="zh-CN" altLang="en-US" sz="3000" dirty="0">
              <a:latin typeface="Helvetica" panose="020B0604020202030204" pitchFamily="34" charset="0"/>
            </a:endParaRPr>
          </a:p>
        </p:txBody>
      </p:sp>
      <p:sp>
        <p:nvSpPr>
          <p:cNvPr id="125" name="文本框 124">
            <a:extLst>
              <a:ext uri="{FF2B5EF4-FFF2-40B4-BE49-F238E27FC236}">
                <a16:creationId xmlns:a16="http://schemas.microsoft.com/office/drawing/2014/main" id="{57FE39A2-F120-4EAE-81C8-7F334F0267DB}"/>
              </a:ext>
            </a:extLst>
          </p:cNvPr>
          <p:cNvSpPr txBox="1"/>
          <p:nvPr/>
        </p:nvSpPr>
        <p:spPr>
          <a:xfrm>
            <a:off x="15543882" y="32192677"/>
            <a:ext cx="652655" cy="553998"/>
          </a:xfrm>
          <a:prstGeom prst="rect">
            <a:avLst/>
          </a:prstGeom>
          <a:noFill/>
        </p:spPr>
        <p:txBody>
          <a:bodyPr wrap="square" rtlCol="0">
            <a:spAutoFit/>
          </a:bodyPr>
          <a:lstStyle/>
          <a:p>
            <a:r>
              <a:rPr lang="en-US" altLang="zh-CN" sz="3000" dirty="0">
                <a:latin typeface="Helvetica" panose="020B0604020202030204" pitchFamily="34" charset="0"/>
              </a:rPr>
              <a:t>(c)</a:t>
            </a:r>
            <a:endParaRPr lang="zh-CN" altLang="en-US" sz="3000" dirty="0">
              <a:latin typeface="Helvetica" panose="020B0604020202030204" pitchFamily="34" charset="0"/>
            </a:endParaRPr>
          </a:p>
        </p:txBody>
      </p:sp>
      <p:sp>
        <p:nvSpPr>
          <p:cNvPr id="130" name="文本框 129">
            <a:extLst>
              <a:ext uri="{FF2B5EF4-FFF2-40B4-BE49-F238E27FC236}">
                <a16:creationId xmlns:a16="http://schemas.microsoft.com/office/drawing/2014/main" id="{5E30C04E-9082-418C-8573-40868B09C5CC}"/>
              </a:ext>
            </a:extLst>
          </p:cNvPr>
          <p:cNvSpPr txBox="1"/>
          <p:nvPr/>
        </p:nvSpPr>
        <p:spPr>
          <a:xfrm>
            <a:off x="27810333" y="28215739"/>
            <a:ext cx="652655" cy="553998"/>
          </a:xfrm>
          <a:prstGeom prst="rect">
            <a:avLst/>
          </a:prstGeom>
          <a:noFill/>
        </p:spPr>
        <p:txBody>
          <a:bodyPr wrap="square" rtlCol="0">
            <a:spAutoFit/>
          </a:bodyPr>
          <a:lstStyle/>
          <a:p>
            <a:r>
              <a:rPr lang="en-US" altLang="zh-CN" sz="3000" dirty="0">
                <a:latin typeface="Helvetica" panose="020B0604020202030204" pitchFamily="34" charset="0"/>
              </a:rPr>
              <a:t>(f)</a:t>
            </a:r>
            <a:endParaRPr lang="zh-CN" altLang="en-US" sz="3000" dirty="0">
              <a:latin typeface="Helvetica" panose="020B0604020202030204" pitchFamily="34" charset="0"/>
            </a:endParaRPr>
          </a:p>
        </p:txBody>
      </p:sp>
      <p:sp>
        <p:nvSpPr>
          <p:cNvPr id="131" name="文本框 130">
            <a:extLst>
              <a:ext uri="{FF2B5EF4-FFF2-40B4-BE49-F238E27FC236}">
                <a16:creationId xmlns:a16="http://schemas.microsoft.com/office/drawing/2014/main" id="{5E65A646-80C0-491F-A5A1-151458965E1D}"/>
              </a:ext>
            </a:extLst>
          </p:cNvPr>
          <p:cNvSpPr txBox="1"/>
          <p:nvPr/>
        </p:nvSpPr>
        <p:spPr>
          <a:xfrm>
            <a:off x="23872374" y="28215739"/>
            <a:ext cx="652655" cy="553998"/>
          </a:xfrm>
          <a:prstGeom prst="rect">
            <a:avLst/>
          </a:prstGeom>
          <a:noFill/>
        </p:spPr>
        <p:txBody>
          <a:bodyPr wrap="square" rtlCol="0">
            <a:spAutoFit/>
          </a:bodyPr>
          <a:lstStyle/>
          <a:p>
            <a:r>
              <a:rPr lang="en-US" altLang="zh-CN" sz="3000" dirty="0">
                <a:latin typeface="Helvetica" panose="020B0604020202030204" pitchFamily="34" charset="0"/>
              </a:rPr>
              <a:t>(e)</a:t>
            </a:r>
            <a:endParaRPr lang="zh-CN" altLang="en-US" sz="3000" dirty="0">
              <a:latin typeface="Helvetica" panose="020B0604020202030204" pitchFamily="34" charset="0"/>
            </a:endParaRPr>
          </a:p>
        </p:txBody>
      </p:sp>
      <p:sp>
        <p:nvSpPr>
          <p:cNvPr id="132" name="文本框 131">
            <a:extLst>
              <a:ext uri="{FF2B5EF4-FFF2-40B4-BE49-F238E27FC236}">
                <a16:creationId xmlns:a16="http://schemas.microsoft.com/office/drawing/2014/main" id="{10C64F79-1351-4330-9060-A9F3D5CE2EE4}"/>
              </a:ext>
            </a:extLst>
          </p:cNvPr>
          <p:cNvSpPr txBox="1"/>
          <p:nvPr/>
        </p:nvSpPr>
        <p:spPr>
          <a:xfrm>
            <a:off x="27810333" y="32192677"/>
            <a:ext cx="652655" cy="553998"/>
          </a:xfrm>
          <a:prstGeom prst="rect">
            <a:avLst/>
          </a:prstGeom>
          <a:noFill/>
        </p:spPr>
        <p:txBody>
          <a:bodyPr wrap="square" rtlCol="0">
            <a:spAutoFit/>
          </a:bodyPr>
          <a:lstStyle/>
          <a:p>
            <a:r>
              <a:rPr lang="en-US" altLang="zh-CN" sz="3000" dirty="0">
                <a:latin typeface="Helvetica" panose="020B0604020202030204" pitchFamily="34" charset="0"/>
              </a:rPr>
              <a:t>(h)</a:t>
            </a:r>
            <a:endParaRPr lang="zh-CN" altLang="en-US" sz="3000" dirty="0">
              <a:latin typeface="Helvetica" panose="020B0604020202030204" pitchFamily="34" charset="0"/>
            </a:endParaRPr>
          </a:p>
        </p:txBody>
      </p:sp>
      <p:sp>
        <p:nvSpPr>
          <p:cNvPr id="133" name="文本框 132">
            <a:extLst>
              <a:ext uri="{FF2B5EF4-FFF2-40B4-BE49-F238E27FC236}">
                <a16:creationId xmlns:a16="http://schemas.microsoft.com/office/drawing/2014/main" id="{FE3B363B-AA69-438C-A589-44B195A36799}"/>
              </a:ext>
            </a:extLst>
          </p:cNvPr>
          <p:cNvSpPr txBox="1"/>
          <p:nvPr/>
        </p:nvSpPr>
        <p:spPr>
          <a:xfrm>
            <a:off x="23872374" y="32192677"/>
            <a:ext cx="652655" cy="553998"/>
          </a:xfrm>
          <a:prstGeom prst="rect">
            <a:avLst/>
          </a:prstGeom>
          <a:noFill/>
        </p:spPr>
        <p:txBody>
          <a:bodyPr wrap="square" rtlCol="0">
            <a:spAutoFit/>
          </a:bodyPr>
          <a:lstStyle/>
          <a:p>
            <a:r>
              <a:rPr lang="en-US" altLang="zh-CN" sz="3000" dirty="0">
                <a:latin typeface="Helvetica" panose="020B0604020202030204" pitchFamily="34" charset="0"/>
              </a:rPr>
              <a:t>(g)</a:t>
            </a:r>
            <a:endParaRPr lang="zh-CN" altLang="en-US" sz="3000" dirty="0">
              <a:latin typeface="Helvetica" panose="020B0604020202030204" pitchFamily="34" charset="0"/>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844613" y="28309922"/>
            <a:ext cx="15362501" cy="1303795"/>
          </a:xfrm>
        </p:spPr>
        <p:txBody>
          <a:bodyPr/>
          <a:lstStyle/>
          <a:p>
            <a:r>
              <a:rPr lang="en-US" altLang="zh-CN" dirty="0"/>
              <a:t>Results</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844611" y="29645159"/>
            <a:ext cx="13720199" cy="11045535"/>
          </a:xfrm>
        </p:spPr>
        <p:txBody>
          <a:bodyPr/>
          <a:lstStyle/>
          <a:p>
            <a:r>
              <a:rPr lang="en-US" sz="4400" dirty="0"/>
              <a:t>FIGURE 2 shows that, as the polarization orientation (</a:t>
            </a:r>
            <a:r>
              <a:rPr lang="en-US" sz="4400" i="1" dirty="0"/>
              <a:t>φ)</a:t>
            </a:r>
            <a:r>
              <a:rPr lang="en-US" sz="4400" dirty="0"/>
              <a:t> increases, the polarization state transitions from</a:t>
            </a:r>
            <a:r>
              <a:rPr lang="en-US" sz="4400" i="1" dirty="0"/>
              <a:t> p- </a:t>
            </a:r>
            <a:r>
              <a:rPr lang="en-US" sz="4400" dirty="0"/>
              <a:t>to </a:t>
            </a:r>
            <a:r>
              <a:rPr lang="en-US" sz="4400" i="1" dirty="0"/>
              <a:t>s</a:t>
            </a:r>
            <a:r>
              <a:rPr lang="en-US" sz="4400" dirty="0"/>
              <a:t>-polarization, resulting in a monotonic decrease in absorption, approaching near-zero values for pure </a:t>
            </a:r>
            <a:r>
              <a:rPr lang="en-US" sz="4400" i="1" dirty="0"/>
              <a:t>s</a:t>
            </a:r>
            <a:r>
              <a:rPr lang="en-US" sz="4400" dirty="0"/>
              <a:t>-polarization. Simultaneously, due to the synergistic interplay between interlayer charge screening and conductivity saturation, multilayer graphene structures (with </a:t>
            </a:r>
            <a:r>
              <a:rPr lang="en-US" sz="4400" i="1" dirty="0"/>
              <a:t>N</a:t>
            </a:r>
            <a:r>
              <a:rPr lang="en-US" sz="4400" dirty="0"/>
              <a:t> = 3~5 layers) exhibit enhanced absorption efficiency under </a:t>
            </a:r>
            <a:r>
              <a:rPr lang="en-US" sz="4400" i="1" dirty="0"/>
              <a:t>p</a:t>
            </a:r>
            <a:r>
              <a:rPr lang="en-US" sz="4400" dirty="0"/>
              <a:t>-polarization. Polarization-dependent absorption can significantly affect the temperature gradient and the </a:t>
            </a:r>
            <a:r>
              <a:rPr lang="en-US" altLang="zh-CN" sz="4400" dirty="0"/>
              <a:t>trapping capability</a:t>
            </a:r>
            <a:r>
              <a:rPr lang="en-US" sz="4400" dirty="0"/>
              <a:t>. Under </a:t>
            </a:r>
            <a:r>
              <a:rPr lang="en-US" sz="4400" i="1" dirty="0"/>
              <a:t>p</a:t>
            </a:r>
            <a:r>
              <a:rPr lang="en-US" sz="4400" dirty="0"/>
              <a:t>-polarization,</a:t>
            </a:r>
            <a:r>
              <a:rPr lang="zh-CN" altLang="en-US" sz="4400" dirty="0"/>
              <a:t> </a:t>
            </a:r>
            <a:r>
              <a:rPr lang="en-US" sz="4400" dirty="0"/>
              <a:t>the thermoelectric force exerted on the particle  surpasses that under </a:t>
            </a:r>
            <a:r>
              <a:rPr lang="en-US" sz="4400" i="1" dirty="0"/>
              <a:t>s</a:t>
            </a:r>
            <a:r>
              <a:rPr lang="en-US" sz="4400" dirty="0"/>
              <a:t>-polarization, and a pronounced and localized potential well exceeding −120 </a:t>
            </a:r>
            <a:r>
              <a:rPr lang="en-US" sz="4400" i="1" dirty="0" err="1"/>
              <a:t>k</a:t>
            </a:r>
            <a:r>
              <a:rPr lang="en-US" sz="4800" baseline="-25000" dirty="0" err="1"/>
              <a:t>B</a:t>
            </a:r>
            <a:r>
              <a:rPr lang="en-US" sz="4400" i="1" dirty="0" err="1"/>
              <a:t>T</a:t>
            </a:r>
            <a:r>
              <a:rPr lang="en-US" sz="4400" dirty="0"/>
              <a:t> is generated.</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4363</TotalTime>
  <Words>618</Words>
  <Application>Microsoft Office PowerPoint</Application>
  <PresentationFormat>自定义</PresentationFormat>
  <Paragraphs>31</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Arial</vt:lpstr>
      <vt:lpstr>Calibri</vt:lpstr>
      <vt:lpstr>Calibri Light</vt:lpstr>
      <vt:lpstr>Helvetica</vt:lpstr>
      <vt:lpstr>Times New Roman</vt:lpstr>
      <vt:lpstr>Office Theme</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陈 艺萱</cp:lastModifiedBy>
  <cp:revision>180</cp:revision>
  <cp:lastPrinted>2023-01-06T15:48:30Z</cp:lastPrinted>
  <dcterms:created xsi:type="dcterms:W3CDTF">2023-01-03T14:57:49Z</dcterms:created>
  <dcterms:modified xsi:type="dcterms:W3CDTF">2025-09-21T05:44:33Z</dcterms:modified>
</cp:coreProperties>
</file>