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3" r:id="rId17"/>
    <p:sldId id="265" r:id="rId19"/>
    <p:sldId id="267" r:id="rId2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7" Target="slides/slide7.xml" Type="http://schemas.openxmlformats.org/officeDocument/2006/relationships/slide"/><Relationship Id="rId19" Target="slides/slide8.xml" Type="http://schemas.openxmlformats.org/officeDocument/2006/relationships/slide"/><Relationship Id="rId21" Target="slides/slide9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4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5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7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8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8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9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9.png" Type="http://schemas.openxmlformats.org/officeDocument/2006/relationships/image"/><Relationship Id="rId3" Type="http://schemas.openxmlformats.org/officeDocument/2006/relationships/tags" Target="../tags/tag4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Torsion of an Isotropic Cosserat Elastic Cylinder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Background and Motivation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Cosserat theory of elasticity incorporates, in addition to the displacement vector as in classical elasticity, the concept of local rotation (or local spin) in the continuum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Each point has six degrees of freedom: three translations and three rotations (microrotations). 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theory can be used to model microinhomogeneous materials, foams, masonries, bones, and so 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displacements 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u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 and microrotations 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a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 are found solving the following system of equations: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848235"/>
            <a:ext cx="5245100" cy="2082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Objective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Demonstrate how to extend the built-in linear elastic material model to a Cosserat material through the addition of microrotation degrees of freedom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A cylindrical bar under pure torsion is analyzed and the effect of the Cosserat length scale parameter on the response is studied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93060" y="1332000"/>
            <a:ext cx="5003800" cy="3752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corresponding weak form solved by the finite element method is</a:t>
            </a:r>
          </a:p>
        </p:txBody>
      </p:sp>
      <p:sp>
        <p:nvSpPr>
          <p:cNvPr name="AutoShape 5" id="5"/>
          <p:cNvSpPr/>
          <p:nvPr/>
        </p:nvSpPr>
        <p:spPr>
          <a:xfrm flipH="false" flipV="false" rot="0">
            <a:off x="457200" y="2686435"/>
            <a:ext cx="8305200" cy="239841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/>
              <a:t/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Two additional parameters are introduced:</a:t>
            </a:r>
            <a:endParaRPr lang="en-US"/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Cosserat length scale L</a:t>
            </a:r>
            <a:r>
              <a:rPr lang="en-US" sz="1400" b="false" i="false" u="none" baseline="-25000">
                <a:solidFill>
                  <a:srgbClr val="393A39"/>
                </a:solidFill>
                <a:latin typeface="Lato"/>
              </a:rPr>
              <a:t>C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Cosserat couple modulus μ</a:t>
            </a:r>
            <a:r>
              <a:rPr lang="en-US" sz="1400" b="false" i="false" u="none" baseline="-25000">
                <a:solidFill>
                  <a:srgbClr val="393A39"/>
                </a:solidFill>
                <a:latin typeface="Lato"/>
              </a:rPr>
              <a:t>C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A 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Parametric Sweep 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 in combination with an </a:t>
            </a:r>
            <a:r>
              <a:rPr lang="en-US" sz="1600" b="true" i="false" u="none">
                <a:solidFill>
                  <a:srgbClr val="393A39"/>
                </a:solidFill>
                <a:latin typeface="Lato"/>
              </a:rPr>
              <a:t>Auxiliary Sweep </a:t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 is used to evaluate the effect of these parameters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848235"/>
            <a:ext cx="77216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Results: Cosserat length effect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true" i="false" lang="en-US" sz="1600" u="none">
                <a:solidFill>
                  <a:srgbClr val="393A39"/>
                </a:solidFill>
                <a:latin typeface="Lato"/>
              </a:rPr>
              <a:t>Zone I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(L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c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/R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0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&lt; 0.10): No size effect and the material behaves as a linear elastic solid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true" i="false" lang="en-US" sz="1600" u="none">
                <a:solidFill>
                  <a:srgbClr val="393A39"/>
                </a:solidFill>
                <a:latin typeface="Lato"/>
              </a:rPr>
              <a:t>Zone II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(0.1 &lt; L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c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/R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0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 &lt; 100): There is a transition where the size effect on the solution is clearly visible. 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true" i="false" lang="en-US" sz="1600" u="none">
                <a:solidFill>
                  <a:srgbClr val="393A39"/>
                </a:solidFill>
                <a:latin typeface="Lato"/>
              </a:rPr>
              <a:t>Zone III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(L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c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/R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0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 &gt; 100): Cosserat effects dominate and the microrotation is nearly constant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Reaction torque as a function of the Cosserate length parameter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Results: Cosserat couple modulus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bar becomes stiffer as the coupling μ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C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between the macro and micro rotations increases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effect is more visible for higher values of the Cosserat length L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c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Reaction torque for different values of the Cosserate couple parameter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Results: macrorotation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bar becomes stiffer as the ratio between the parameter L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c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and the cylinder’s radius R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0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increases. The bar twists only in the proximity of the constrained end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Torsional deformation for different values of the Cosserat length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Displacement, Arrow Plot&lt;/Node&gt;&lt;LinkType&gt;Image&lt;/LinkType&gt;&lt;ModelLink directoryType=&quot;none&quot;&gt;H:\hub\root\build\main\daily\test\tapplications\Structural_Mechanics_Module\Material_Models\cosserat_torsion.mph&lt;/ModelLink&gt;&lt;LocalPath&gt;cosserat_torsion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ff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COMSOL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ff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24.800466537475586&quot;/&gt;&lt;Property name=&quot;zoomanglefull&quot; type=&quot;real&quot; value=&quot;25.609180450439453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28.070680618286133, -37.427574157714844, 33.0706787109375&quot;/&gt;&lt;Property name=&quot;target&quot; type=&quot;realarray&quot; value=&quot;0, 0, 4.999998092651367&quot;/&gt;&lt;Property name=&quot;up&quot; type=&quot;realarray&quot; value=&quot;0.30869725346565247, 0.4115965962409973, 0.8574926257133484&quot;/&gt;&lt;Property name=&quot;rotationpoint&quot; type=&quot;realarray&quot; value=&quot;0, 0, 5&quot;/&gt;&lt;Property name=&quot;viewoffset&quot; type=&quot;realarray&quot; value=&quot;-3.9494558586739004E-4, -0.006953742426362467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37:03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2&lt;/Entity&gt;&lt;Tag&gt;pg2&lt;/Tag&gt;&lt;Node&gt;Results &amp;gt; Torque vs. Lc, muC = 0.01mu&lt;/Node&gt;&lt;LinkType&gt;Image&lt;/LinkType&gt;&lt;ModelLink directoryType=&quot;none&quot;&gt;H:\hub\root\build\main\daily\test\tapplications\Structural_Mechanics_Module\Material_Models\cosserat_torsion.mph&lt;/ModelLink&gt;&lt;LocalPath&gt;cosserat_torsion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COMSOL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8.224551326994889E-4&quot;/&gt;&lt;Property name=&quot;xmax&quot; type=&quot;real&quot; value=&quot;12158.717968210223&quot;/&gt;&lt;Property name=&quot;ymin&quot; type=&quot;real&quot; value=&quot;12.145336049499464&quot;/&gt;&lt;Property name=&quot;ymax&quot; type=&quot;real&quot; value=&quot;43.85466695050054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n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ff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37:06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Torque vs. Lc&lt;/Node&gt;&lt;LinkType&gt;Image&lt;/LinkType&gt;&lt;ModelLink directoryType=&quot;none&quot;&gt;H:\hub\root\build\main\daily\test\tapplications\Structural_Mechanics_Module\Material_Models\cosserat_torsion.mph&lt;/ModelLink&gt;&lt;LocalPath&gt;cosserat_torsion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COMSOL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8.224551326994889E-4&quot;/&gt;&lt;Property name=&quot;xmax&quot; type=&quot;real&quot; value=&quot;12158.717968210223&quot;/&gt;&lt;Property name=&quot;ymin&quot; type=&quot;real&quot; value=&quot;-97.22479660470091&quot;/&gt;&lt;Property name=&quot;ymax&quot; type=&quot;real&quot; value=&quot;4028.89590188942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n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ff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37:10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3&lt;/Entity&gt;&lt;Tag&gt;pg3&lt;/Tag&gt;&lt;Node&gt;Results &amp;gt; Macrorotation, r3&lt;/Node&gt;&lt;LinkType&gt;Image&lt;/LinkType&gt;&lt;ModelLink directoryType=&quot;none&quot;&gt;H:\hub\root\build\main\daily\test\tapplications\Structural_Mechanics_Module\Material_Models\cosserat_torsion.mph&lt;/ModelLink&gt;&lt;LocalPath&gt;cosserat_torsion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ff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COMSOL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ff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m, \small mm, \small m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plotgroup_pg3_3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26.31352424621582&quot;/&gt;&lt;Property name=&quot;zoomanglefull&quot; type=&quot;real&quot; value=&quot;22.7022228240966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2.5999999046325684, -65.5388412475586, 5&quot;/&gt;&lt;Property name=&quot;target&quot; type=&quot;realarray&quot; value=&quot;2.5999999046325684, 0, 5&quot;/&gt;&lt;Property name=&quot;up&quot; type=&quot;realarray&quot; value=&quot;0, -4.371138828673793E-8, 1&quot;/&gt;&lt;Property name=&quot;rotationpoint&quot; type=&quot;realarray&quot; value=&quot;2.5999999046325684, 0, 5&quot;/&gt;&lt;Property name=&quot;viewoffset&quot; type=&quot;realarray&quot; value=&quot;-0.053307004272937775, -0.0318930257291920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1013, 486&quot;/&gt;&lt;Property name=&quot;renderareasizedip&quot; type=&quot;realarray&quot; value=&quot;1013, 486&quot;/&gt;&lt;/PropSet&gt;&lt;PropSet id=&quot;axis&quot;/&gt;&lt;PropSet id=&quot;clip&quot;/&gt;&lt;PropSet id=&quot;table&quot;/&gt;&lt;UpdateTimeStamp&gt;Sep 26, 2024, 9:37:18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2024-09-26T19:37:25Z</dcterms:created>
  <dc:creator>COMSOL</dc:creator>
  <cp:lastModifiedBy>COMSOL</cp:lastModifiedBy>
  <dcterms:modified xsi:type="dcterms:W3CDTF">2024-09-26T19:37:25Z</dcterms:modified>
  <cp:revision>1</cp:revision>
  <dc:title>Torsion of an Isotropic Cosserat Elastic Cylinder</dc:title>
</cp:coreProperties>
</file>