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27" r:id="rId1"/>
    <p:sldMasterId id="2147483710" r:id="rId2"/>
  </p:sldMasterIdLst>
  <p:notesMasterIdLst>
    <p:notesMasterId r:id="rId11"/>
  </p:notesMasterIdLst>
  <p:handoutMasterIdLst>
    <p:handoutMasterId r:id="rId12"/>
  </p:handoutMasterIdLst>
  <p:sldIdLst>
    <p:sldId id="256" r:id="rId3"/>
    <p:sldId id="257" r:id="rId4"/>
    <p:sldId id="276" r:id="rId5"/>
    <p:sldId id="272" r:id="rId6"/>
    <p:sldId id="277" r:id="rId7"/>
    <p:sldId id="269" r:id="rId8"/>
    <p:sldId id="274" r:id="rId9"/>
    <p:sldId id="278" r:id="rId10"/>
  </p:sldIdLst>
  <p:sldSz cx="9144000" cy="5143500" type="screen16x9"/>
  <p:notesSz cx="6858000" cy="9144000"/>
  <p:embeddedFontLst>
    <p:embeddedFont>
      <p:font typeface="Calibri Light" panose="020F0302020204030204" pitchFamily="34" charset="0"/>
      <p:regular r:id="rId13"/>
      <p:italic r:id="rId14"/>
    </p:embeddedFont>
    <p:embeddedFont>
      <p:font typeface="Cambria Math" panose="02040503050406030204" pitchFamily="18" charset="0"/>
      <p:regular r:id="rId15"/>
    </p:embeddedFont>
    <p:embeddedFont>
      <p:font typeface="Lato" panose="020B0604020202020204" charset="0"/>
      <p:regular r:id="rId16"/>
      <p:bold r:id="rId17"/>
      <p:italic r:id="rId18"/>
      <p:boldItalic r:id="rId19"/>
    </p:embeddedFont>
    <p:embeddedFont>
      <p:font typeface="Lato Black" panose="020B0604020202020204" charset="0"/>
      <p:bold r:id="rId20"/>
      <p:italic r:id="rId21"/>
      <p:boldItalic r:id="rId22"/>
    </p:embeddedFont>
    <p:embeddedFont>
      <p:font typeface="Lato Light" panose="020F0302020204030203"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6"/>
            <p14:sldId id="257"/>
            <p14:sldId id="276"/>
            <p14:sldId id="272"/>
            <p14:sldId id="277"/>
            <p14:sldId id="269"/>
            <p14:sldId id="274"/>
            <p14:sldId id="278"/>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A342"/>
    <a:srgbClr val="204F81"/>
    <a:srgbClr val="BCD1D8"/>
    <a:srgbClr val="F19986"/>
    <a:srgbClr val="FFFFFF"/>
    <a:srgbClr val="EF3DE2"/>
    <a:srgbClr val="6B0964"/>
    <a:srgbClr val="E7937F"/>
    <a:srgbClr val="FBD695"/>
    <a:srgbClr val="3B81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7" autoAdjust="0"/>
    <p:restoredTop sz="91212" autoAdjust="0"/>
  </p:normalViewPr>
  <p:slideViewPr>
    <p:cSldViewPr>
      <p:cViewPr varScale="1">
        <p:scale>
          <a:sx n="132" d="100"/>
          <a:sy n="132" d="100"/>
        </p:scale>
        <p:origin x="822" y="108"/>
      </p:cViewPr>
      <p:guideLst>
        <p:guide orient="horz" pos="1620"/>
        <p:guide pos="2880"/>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11/28/2024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11/28/2024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F571C57B-2B8C-4FD0-A189-5F508C105402}" type="slidenum">
              <a:rPr lang="en-US" smtClean="0"/>
              <a:t>6</a:t>
            </a:fld>
            <a:endParaRPr lang="en-US"/>
          </a:p>
        </p:txBody>
      </p:sp>
    </p:spTree>
    <p:extLst>
      <p:ext uri="{BB962C8B-B14F-4D97-AF65-F5344CB8AC3E}">
        <p14:creationId xmlns:p14="http://schemas.microsoft.com/office/powerpoint/2010/main" val="3825229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6773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28531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58206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54720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994453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75713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287235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88915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1609323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3637238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33709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8619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449585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36877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3660928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13" b="0" i="0" u="none" strike="noStrike" kern="1200" cap="none" spc="0" normalizeH="0" baseline="0" noProof="0">
              <a:ln>
                <a:noFill/>
              </a:ln>
              <a:solidFill>
                <a:srgbClr val="FFFFFF"/>
              </a:solidFill>
              <a:effectLst/>
              <a:uLnTx/>
              <a:uFillTx/>
              <a:latin typeface="Lato"/>
              <a:ea typeface="+mn-ea"/>
              <a:cs typeface="+mn-cs"/>
            </a:endParaRPr>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marR="0" lvl="0" indent="0" algn="l" defTabSz="1219170" rtl="0" eaLnBrk="1" fontAlgn="auto" latinLnBrk="0" hangingPunct="1">
              <a:lnSpc>
                <a:spcPct val="100000"/>
              </a:lnSpc>
              <a:spcBef>
                <a:spcPts val="1333"/>
              </a:spcBef>
              <a:spcAft>
                <a:spcPts val="0"/>
              </a:spcAft>
              <a:buClrTx/>
              <a:buSzTx/>
              <a:buFont typeface="Wingdings" pitchFamily="2" charset="2"/>
              <a:buNone/>
              <a:tabLst/>
              <a:defRPr/>
            </a:pPr>
            <a:r>
              <a:rPr kumimoji="0" lang="en-US" sz="1200" b="0" i="0" u="none" strike="noStrike" kern="1200" cap="none" spc="0" normalizeH="0" baseline="0" noProof="0">
                <a:ln>
                  <a:noFill/>
                </a:ln>
                <a:solidFill>
                  <a:srgbClr val="393A39"/>
                </a:solidFill>
                <a:effectLst/>
                <a:uLnTx/>
                <a:uFillTx/>
                <a:latin typeface="Lato" panose="020F0502020204030203" pitchFamily="34" charset="0"/>
                <a:ea typeface="+mn-ea"/>
                <a:cs typeface="+mn-cs"/>
              </a:rPr>
              <a:t> </a:t>
            </a:r>
            <a:endParaRPr kumimoji="0" lang="en-US" sz="12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04363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127301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1502457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1917238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551625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0480670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34495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0764711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5247546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7042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8997395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099868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451522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65331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190404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3317329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88405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Lato"/>
              <a:ea typeface="+mn-ea"/>
              <a:cs typeface="+mn-cs"/>
            </a:endParaRPr>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Lato"/>
              <a:ea typeface="+mn-ea"/>
              <a:cs typeface="+mn-cs"/>
            </a:endParaRPr>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7969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6295149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Lato"/>
              <a:ea typeface="+mn-ea"/>
              <a:cs typeface="+mn-cs"/>
            </a:endParaRPr>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46506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227892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991209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113468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29870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718681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81471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300679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77839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7325B"/>
              </a:solidFill>
              <a:effectLst/>
              <a:uLnTx/>
              <a:uFillTx/>
              <a:latin typeface="Lato"/>
              <a:ea typeface="+mn-ea"/>
              <a:cs typeface="+mn-cs"/>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8186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9929630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1113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163631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5785671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2140922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596"/>
                </a:solidFill>
                <a:effectLst/>
                <a:uLnTx/>
                <a:uFillTx/>
                <a:latin typeface="Lato" panose="020F0502020204030203" pitchFamily="34" charset="77"/>
                <a:ea typeface="+mn-ea"/>
                <a:cs typeface="+mn-cs"/>
              </a:rPr>
              <a:t>Contact Us</a:t>
            </a:r>
          </a:p>
        </p:txBody>
      </p:sp>
    </p:spTree>
    <p:extLst>
      <p:ext uri="{BB962C8B-B14F-4D97-AF65-F5344CB8AC3E}">
        <p14:creationId xmlns:p14="http://schemas.microsoft.com/office/powerpoint/2010/main" val="151552240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596"/>
                </a:solidFill>
                <a:effectLst/>
                <a:uLnTx/>
                <a:uFillTx/>
                <a:latin typeface="Lato" panose="020F0502020204030203" pitchFamily="34" charset="77"/>
                <a:ea typeface="+mn-ea"/>
                <a:cs typeface="+mn-cs"/>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393A39"/>
                </a:solidFill>
                <a:effectLst/>
                <a:uLnTx/>
                <a:uFillTx/>
                <a:latin typeface="Lato" panose="020F0502020204030203" pitchFamily="34" charset="77"/>
                <a:ea typeface="+mn-ea"/>
                <a:cs typeface="+mn-cs"/>
              </a:rPr>
              <a:t>comsol.com</a:t>
            </a:r>
            <a:r>
              <a:rPr kumimoji="0" lang="en-US" sz="1600" b="0" i="0" u="none" strike="noStrike" kern="1200" cap="none" spc="0" normalizeH="0" baseline="0" noProof="0" dirty="0">
                <a:ln>
                  <a:noFill/>
                </a:ln>
                <a:solidFill>
                  <a:srgbClr val="393A39"/>
                </a:solidFill>
                <a:effectLst/>
                <a:uLnTx/>
                <a:uFillTx/>
                <a:latin typeface="Lato" panose="020F0502020204030203" pitchFamily="34" charset="77"/>
                <a:ea typeface="+mn-ea"/>
                <a:cs typeface="+mn-cs"/>
              </a:rPr>
              <a:t>/request-a-demo</a:t>
            </a:r>
          </a:p>
        </p:txBody>
      </p:sp>
    </p:spTree>
    <p:extLst>
      <p:ext uri="{BB962C8B-B14F-4D97-AF65-F5344CB8AC3E}">
        <p14:creationId xmlns:p14="http://schemas.microsoft.com/office/powerpoint/2010/main" val="71207337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596"/>
                </a:solidFill>
                <a:effectLst/>
                <a:uLnTx/>
                <a:uFillTx/>
                <a:latin typeface="Lato" panose="020F0502020204030203" pitchFamily="34" charset="77"/>
                <a:ea typeface="+mn-ea"/>
                <a:cs typeface="+mn-cs"/>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393A39"/>
                </a:solidFill>
                <a:effectLst/>
                <a:uLnTx/>
                <a:uFillTx/>
                <a:latin typeface="Lato" panose="020F0502020204030203" pitchFamily="34" charset="77"/>
                <a:ea typeface="+mn-ea"/>
                <a:cs typeface="+mn-cs"/>
              </a:rPr>
              <a:t>comsol.com</a:t>
            </a:r>
            <a:endParaRPr kumimoji="0" lang="en-US" sz="1600" b="0" i="0" u="none" strike="noStrike" kern="1200" cap="none" spc="0" normalizeH="0" baseline="0" noProof="0" dirty="0">
              <a:ln>
                <a:noFill/>
              </a:ln>
              <a:solidFill>
                <a:srgbClr val="393A39"/>
              </a:solidFill>
              <a:effectLst/>
              <a:uLnTx/>
              <a:uFillTx/>
              <a:latin typeface="Lato" panose="020F0502020204030203" pitchFamily="34" charset="77"/>
              <a:ea typeface="+mn-ea"/>
              <a:cs typeface="+mn-cs"/>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3A39"/>
              </a:solidFill>
              <a:effectLst/>
              <a:uLnTx/>
              <a:uFillTx/>
              <a:latin typeface="Lato"/>
              <a:ea typeface="+mn-ea"/>
              <a:cs typeface="+mn-cs"/>
            </a:endParaRPr>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Tree>
    <p:extLst>
      <p:ext uri="{BB962C8B-B14F-4D97-AF65-F5344CB8AC3E}">
        <p14:creationId xmlns:p14="http://schemas.microsoft.com/office/powerpoint/2010/main" val="45922536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5596"/>
                </a:solidFill>
                <a:effectLst/>
                <a:uLnTx/>
                <a:uFillTx/>
                <a:latin typeface="Lato" panose="020F0502020204030203" pitchFamily="34" charset="77"/>
                <a:ea typeface="+mn-ea"/>
                <a:cs typeface="+mn-cs"/>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393A39"/>
                </a:solidFill>
                <a:effectLst/>
                <a:uLnTx/>
                <a:uFillTx/>
                <a:latin typeface="Lato" panose="020F0502020204030203" pitchFamily="34" charset="77"/>
                <a:ea typeface="+mn-ea"/>
                <a:cs typeface="+mn-cs"/>
              </a:rPr>
              <a:t>comsol.com</a:t>
            </a:r>
            <a:endParaRPr kumimoji="0" lang="en-US" sz="1600" b="0" i="0" u="none" strike="noStrike" kern="1200" cap="none" spc="0" normalizeH="0" baseline="0" noProof="0" dirty="0">
              <a:ln>
                <a:noFill/>
              </a:ln>
              <a:solidFill>
                <a:srgbClr val="393A39"/>
              </a:solidFill>
              <a:effectLst/>
              <a:uLnTx/>
              <a:uFillTx/>
              <a:latin typeface="Lato" panose="020F0502020204030203" pitchFamily="34" charset="77"/>
              <a:ea typeface="+mn-ea"/>
              <a:cs typeface="+mn-cs"/>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93A39"/>
              </a:solidFill>
              <a:effectLst/>
              <a:uLnTx/>
              <a:uFillTx/>
              <a:latin typeface="Lato"/>
              <a:ea typeface="+mn-ea"/>
              <a:cs typeface="+mn-cs"/>
            </a:endParaRPr>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Lato"/>
              <a:ea typeface="+mn-ea"/>
              <a:cs typeface="+mn-cs"/>
            </a:endParaRPr>
          </a:p>
        </p:txBody>
      </p:sp>
    </p:spTree>
    <p:extLst>
      <p:ext uri="{BB962C8B-B14F-4D97-AF65-F5344CB8AC3E}">
        <p14:creationId xmlns:p14="http://schemas.microsoft.com/office/powerpoint/2010/main" val="22112192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6277195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36D80552-09B8-FA4F-AE67-B8C38C0AAFDF}"/>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1478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418479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27670812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3184467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4221894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59795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27279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1256024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712252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52688801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FA581B64-2D89-CD4B-B306-294F9C9DAD4E}"/>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308360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82116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97069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12343247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6437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25247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188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52580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21067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9.jp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theme" Target="../theme/theme2.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image" Target="../media/image3.png"/><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115163346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 id="2147483754" r:id="rId27"/>
    <p:sldLayoutId id="2147483755" r:id="rId28"/>
    <p:sldLayoutId id="2147483756" r:id="rId29"/>
    <p:sldLayoutId id="2147483757" r:id="rId30"/>
    <p:sldLayoutId id="2147483758" r:id="rId31"/>
    <p:sldLayoutId id="2147483759" r:id="rId32"/>
    <p:sldLayoutId id="2147483760" r:id="rId33"/>
    <p:sldLayoutId id="2147483761" r:id="rId34"/>
    <p:sldLayoutId id="2147483762" r:id="rId35"/>
    <p:sldLayoutId id="2147483763" r:id="rId36"/>
    <p:sldLayoutId id="2147483764" r:id="rId37"/>
    <p:sldLayoutId id="2147483765" r:id="rId38"/>
    <p:sldLayoutId id="2147483766" r:id="rId39"/>
    <p:sldLayoutId id="2147483767" r:id="rId40"/>
    <p:sldLayoutId id="2147483768" r:id="rId41"/>
    <p:sldLayoutId id="2147483769" r:id="rId42"/>
    <p:sldLayoutId id="2147483770" r:id="rId43"/>
    <p:sldLayoutId id="2147483771" r:id="rId44"/>
    <p:sldLayoutId id="2147483772" r:id="rId45"/>
    <p:sldLayoutId id="2147483773" r:id="rId46"/>
    <p:sldLayoutId id="2147483774" r:id="rId47"/>
    <p:sldLayoutId id="2147483775" r:id="rId48"/>
    <p:sldLayoutId id="2147483776" r:id="rId49"/>
    <p:sldLayoutId id="2147483777" r:id="rId50"/>
    <p:sldLayoutId id="2147483778" r:id="rId51"/>
    <p:sldLayoutId id="2147483779" r:id="rId52"/>
    <p:sldLayoutId id="2147483780" r:id="rId53"/>
    <p:sldLayoutId id="2147483781" r:id="rId54"/>
    <p:sldLayoutId id="2147483782" r:id="rId55"/>
    <p:sldLayoutId id="2147483783" r:id="rId56"/>
    <p:sldLayoutId id="2147483784"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003445558"/>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NUL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ctrTitle"/>
          </p:nvPr>
        </p:nvSpPr>
        <p:spPr>
          <a:xfrm>
            <a:off x="339755" y="841375"/>
            <a:ext cx="8670021" cy="1790700"/>
          </a:xfrm>
        </p:spPr>
        <p:txBody>
          <a:bodyPr/>
          <a:lstStyle/>
          <a:p>
            <a:r>
              <a:rPr lang="en-US" dirty="0"/>
              <a:t>Diffusion-Controlled Dendrite Formation Using the Level Set Method</a:t>
            </a:r>
            <a:endParaRPr lang="en-SE"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subTitle" idx="1"/>
          </p:nvPr>
        </p:nvSpPr>
        <p:spPr/>
        <p:txBody>
          <a:bodyPr/>
          <a:lstStyle/>
          <a:p>
            <a:r>
              <a:rPr lang="en-US" dirty="0"/>
              <a:t>COMSOL</a:t>
            </a:r>
            <a:endParaRPr lang="en-SE" dirty="0"/>
          </a:p>
        </p:txBody>
      </p:sp>
    </p:spTree>
    <p:extLst>
      <p:ext uri="{BB962C8B-B14F-4D97-AF65-F5344CB8AC3E}">
        <p14:creationId xmlns:p14="http://schemas.microsoft.com/office/powerpoint/2010/main" val="1907974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6BA394-6F75-4682-A356-58406833BBF1}"/>
              </a:ext>
            </a:extLst>
          </p:cNvPr>
          <p:cNvSpPr>
            <a:spLocks noGrp="1"/>
          </p:cNvSpPr>
          <p:nvPr>
            <p:ph type="title"/>
          </p:nvPr>
        </p:nvSpPr>
        <p:spPr/>
        <p:txBody>
          <a:bodyPr/>
          <a:lstStyle/>
          <a:p>
            <a:r>
              <a:rPr lang="en-US" dirty="0"/>
              <a:t>Overview</a:t>
            </a:r>
            <a:endParaRPr lang="en-SE" dirty="0"/>
          </a:p>
        </p:txBody>
      </p:sp>
      <p:sp>
        <p:nvSpPr>
          <p:cNvPr id="5" name="Content Placeholder 4">
            <a:extLst>
              <a:ext uri="{FF2B5EF4-FFF2-40B4-BE49-F238E27FC236}">
                <a16:creationId xmlns:a16="http://schemas.microsoft.com/office/drawing/2014/main" id="{2047B3D9-4D15-43C6-A5AF-82DE755C39B2}"/>
              </a:ext>
            </a:extLst>
          </p:cNvPr>
          <p:cNvSpPr>
            <a:spLocks noGrp="1"/>
          </p:cNvSpPr>
          <p:nvPr>
            <p:ph idx="1"/>
          </p:nvPr>
        </p:nvSpPr>
        <p:spPr/>
        <p:txBody>
          <a:bodyPr>
            <a:normAutofit fontScale="92500" lnSpcReduction="10000"/>
          </a:bodyPr>
          <a:lstStyle/>
          <a:p>
            <a:r>
              <a:rPr lang="en-US" sz="1800" dirty="0"/>
              <a:t>The present model demonstrates diffusion-controlled electrodeposition of copper on </a:t>
            </a:r>
            <a:r>
              <a:rPr lang="en-US" sz="1800" dirty="0" err="1"/>
              <a:t>microstructured</a:t>
            </a:r>
            <a:r>
              <a:rPr lang="en-US" sz="1800" dirty="0"/>
              <a:t> band electrode arrays (MEA).</a:t>
            </a:r>
          </a:p>
          <a:p>
            <a:endParaRPr lang="en-US" sz="788" dirty="0"/>
          </a:p>
          <a:p>
            <a:r>
              <a:rPr lang="en-US" sz="1800" dirty="0"/>
              <a:t>Mass transport by </a:t>
            </a:r>
            <a:r>
              <a:rPr lang="en-US" sz="1800" dirty="0" err="1"/>
              <a:t>Fickian</a:t>
            </a:r>
            <a:r>
              <a:rPr lang="en-US" sz="1800" dirty="0"/>
              <a:t> diffusion of copper ions is solved using the </a:t>
            </a:r>
            <a:r>
              <a:rPr lang="en-US" sz="1800" i="1" dirty="0"/>
              <a:t>Transport of Diluted Species</a:t>
            </a:r>
            <a:r>
              <a:rPr lang="en-US" sz="1800" dirty="0"/>
              <a:t> interface.</a:t>
            </a:r>
          </a:p>
          <a:p>
            <a:endParaRPr lang="en-US" sz="788" dirty="0"/>
          </a:p>
          <a:p>
            <a:r>
              <a:rPr lang="en-US" sz="1800" dirty="0"/>
              <a:t>Dendrite formation as a consequence of diffusion-controlled electrodeposition is captured using the </a:t>
            </a:r>
            <a:r>
              <a:rPr lang="en-US" sz="1800" i="1" dirty="0"/>
              <a:t>Level Set </a:t>
            </a:r>
            <a:r>
              <a:rPr lang="en-US" sz="1800" dirty="0"/>
              <a:t>interface.</a:t>
            </a:r>
          </a:p>
          <a:p>
            <a:endParaRPr lang="en-US" sz="788" dirty="0"/>
          </a:p>
          <a:p>
            <a:r>
              <a:rPr lang="en-US" sz="1800" dirty="0"/>
              <a:t>The electrodeposition velocity is prescribed in terms of diffusive flux in the model.</a:t>
            </a:r>
          </a:p>
          <a:p>
            <a:endParaRPr lang="en-US" sz="788" dirty="0"/>
          </a:p>
          <a:p>
            <a:r>
              <a:rPr lang="en-IN" sz="1800" dirty="0"/>
              <a:t>The dendrite formation is found to be more predominant for the peripheral electrode in MEA when compared to the inner electrodes in MEA.</a:t>
            </a:r>
            <a:endParaRPr lang="en-US" sz="1800" dirty="0"/>
          </a:p>
        </p:txBody>
      </p:sp>
    </p:spTree>
    <p:extLst>
      <p:ext uri="{BB962C8B-B14F-4D97-AF65-F5344CB8AC3E}">
        <p14:creationId xmlns:p14="http://schemas.microsoft.com/office/powerpoint/2010/main" val="275687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3AC6C-0422-48E3-B6C9-38BBFA180DBC}"/>
              </a:ext>
            </a:extLst>
          </p:cNvPr>
          <p:cNvSpPr>
            <a:spLocks noGrp="1"/>
          </p:cNvSpPr>
          <p:nvPr>
            <p:ph type="title"/>
          </p:nvPr>
        </p:nvSpPr>
        <p:spPr/>
        <p:txBody>
          <a:bodyPr/>
          <a:lstStyle/>
          <a:p>
            <a:r>
              <a:rPr lang="en-IN" dirty="0"/>
              <a:t>Model Geometry and Setup</a:t>
            </a:r>
          </a:p>
        </p:txBody>
      </p:sp>
      <p:sp>
        <p:nvSpPr>
          <p:cNvPr id="3" name="Content Placeholder 2">
            <a:extLst>
              <a:ext uri="{FF2B5EF4-FFF2-40B4-BE49-F238E27FC236}">
                <a16:creationId xmlns:a16="http://schemas.microsoft.com/office/drawing/2014/main" id="{1073CB7C-EDF6-4092-B093-41495473DA6D}"/>
              </a:ext>
            </a:extLst>
          </p:cNvPr>
          <p:cNvSpPr>
            <a:spLocks noGrp="1"/>
          </p:cNvSpPr>
          <p:nvPr>
            <p:ph idx="1"/>
          </p:nvPr>
        </p:nvSpPr>
        <p:spPr/>
        <p:txBody>
          <a:bodyPr/>
          <a:lstStyle/>
          <a:p>
            <a:endParaRPr lang="en-IN" dirty="0"/>
          </a:p>
        </p:txBody>
      </p:sp>
      <p:pic>
        <p:nvPicPr>
          <p:cNvPr id="4" name="Picture 3">
            <a:extLst>
              <a:ext uri="{FF2B5EF4-FFF2-40B4-BE49-F238E27FC236}">
                <a16:creationId xmlns:a16="http://schemas.microsoft.com/office/drawing/2014/main" id="{04F1E85A-92F9-4B98-BD48-6DF9449D0FAB}"/>
              </a:ext>
            </a:extLst>
          </p:cNvPr>
          <p:cNvPicPr>
            <a:picLocks noChangeAspect="1"/>
          </p:cNvPicPr>
          <p:nvPr/>
        </p:nvPicPr>
        <p:blipFill>
          <a:blip r:embed="rId2"/>
          <a:stretch>
            <a:fillRect/>
          </a:stretch>
        </p:blipFill>
        <p:spPr>
          <a:xfrm>
            <a:off x="2228851" y="1208108"/>
            <a:ext cx="4514192" cy="3438608"/>
          </a:xfrm>
          <a:prstGeom prst="rect">
            <a:avLst/>
          </a:prstGeom>
        </p:spPr>
      </p:pic>
      <p:sp>
        <p:nvSpPr>
          <p:cNvPr id="5" name="TextBox 4">
            <a:extLst>
              <a:ext uri="{FF2B5EF4-FFF2-40B4-BE49-F238E27FC236}">
                <a16:creationId xmlns:a16="http://schemas.microsoft.com/office/drawing/2014/main" id="{25BB16C9-5B5D-4B63-B071-A2228ADA34EE}"/>
              </a:ext>
            </a:extLst>
          </p:cNvPr>
          <p:cNvSpPr txBox="1"/>
          <p:nvPr/>
        </p:nvSpPr>
        <p:spPr>
          <a:xfrm>
            <a:off x="4174007" y="2065357"/>
            <a:ext cx="842988" cy="276999"/>
          </a:xfrm>
          <a:prstGeom prst="rect">
            <a:avLst/>
          </a:prstGeom>
          <a:noFill/>
        </p:spPr>
        <p:txBody>
          <a:bodyPr wrap="none" rtlCol="0">
            <a:spAutoFit/>
          </a:bodyPr>
          <a:lstStyle/>
          <a:p>
            <a:r>
              <a:rPr lang="en-IN" sz="1200" dirty="0">
                <a:latin typeface="Calibri Light" panose="020F0302020204030204" pitchFamily="34" charset="0"/>
              </a:rPr>
              <a:t>Electrolyte</a:t>
            </a:r>
          </a:p>
        </p:txBody>
      </p:sp>
      <p:sp>
        <p:nvSpPr>
          <p:cNvPr id="6" name="TextBox 5">
            <a:extLst>
              <a:ext uri="{FF2B5EF4-FFF2-40B4-BE49-F238E27FC236}">
                <a16:creationId xmlns:a16="http://schemas.microsoft.com/office/drawing/2014/main" id="{76654E6E-0211-435B-85D2-D9849240E2A8}"/>
              </a:ext>
            </a:extLst>
          </p:cNvPr>
          <p:cNvSpPr txBox="1"/>
          <p:nvPr/>
        </p:nvSpPr>
        <p:spPr>
          <a:xfrm>
            <a:off x="3217690" y="4012708"/>
            <a:ext cx="1565621" cy="461665"/>
          </a:xfrm>
          <a:prstGeom prst="rect">
            <a:avLst/>
          </a:prstGeom>
          <a:noFill/>
        </p:spPr>
        <p:txBody>
          <a:bodyPr wrap="none" rtlCol="0">
            <a:spAutoFit/>
          </a:bodyPr>
          <a:lstStyle/>
          <a:p>
            <a:pPr algn="ctr"/>
            <a:r>
              <a:rPr lang="en-IN" sz="1200" dirty="0">
                <a:latin typeface="Calibri Light" panose="020F0302020204030204" pitchFamily="34" charset="0"/>
              </a:rPr>
              <a:t>Copper MEA</a:t>
            </a:r>
          </a:p>
          <a:p>
            <a:pPr algn="ctr"/>
            <a:r>
              <a:rPr lang="en-IN" sz="1200" dirty="0">
                <a:latin typeface="Calibri Light" panose="020F0302020204030204" pitchFamily="34" charset="0"/>
              </a:rPr>
              <a:t>(Depositing boundary)</a:t>
            </a:r>
          </a:p>
        </p:txBody>
      </p:sp>
      <p:cxnSp>
        <p:nvCxnSpPr>
          <p:cNvPr id="7" name="Straight Arrow Connector 6">
            <a:extLst>
              <a:ext uri="{FF2B5EF4-FFF2-40B4-BE49-F238E27FC236}">
                <a16:creationId xmlns:a16="http://schemas.microsoft.com/office/drawing/2014/main" id="{D40CB9F7-608C-4660-95A0-F93C7B1CB68E}"/>
              </a:ext>
            </a:extLst>
          </p:cNvPr>
          <p:cNvCxnSpPr>
            <a:cxnSpLocks/>
          </p:cNvCxnSpPr>
          <p:nvPr/>
        </p:nvCxnSpPr>
        <p:spPr>
          <a:xfrm flipH="1" flipV="1">
            <a:off x="3507342" y="3771900"/>
            <a:ext cx="436009" cy="2286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8" name="Straight Arrow Connector 7">
            <a:extLst>
              <a:ext uri="{FF2B5EF4-FFF2-40B4-BE49-F238E27FC236}">
                <a16:creationId xmlns:a16="http://schemas.microsoft.com/office/drawing/2014/main" id="{818E7AD5-7399-4B02-A93F-54138F758000}"/>
              </a:ext>
            </a:extLst>
          </p:cNvPr>
          <p:cNvCxnSpPr>
            <a:cxnSpLocks/>
          </p:cNvCxnSpPr>
          <p:nvPr/>
        </p:nvCxnSpPr>
        <p:spPr>
          <a:xfrm flipV="1">
            <a:off x="4114800" y="3739348"/>
            <a:ext cx="457200" cy="26115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40E34CA2-C9FF-4518-83F6-C5E461827085}"/>
              </a:ext>
            </a:extLst>
          </p:cNvPr>
          <p:cNvCxnSpPr>
            <a:cxnSpLocks/>
          </p:cNvCxnSpPr>
          <p:nvPr/>
        </p:nvCxnSpPr>
        <p:spPr>
          <a:xfrm flipV="1">
            <a:off x="4024358" y="3726036"/>
            <a:ext cx="0" cy="27446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3D8E5549-2752-4A47-96D3-EC280A845652}"/>
                  </a:ext>
                </a:extLst>
              </p:cNvPr>
              <p:cNvSpPr txBox="1"/>
              <p:nvPr/>
            </p:nvSpPr>
            <p:spPr>
              <a:xfrm>
                <a:off x="3886200" y="2418126"/>
                <a:ext cx="1493422" cy="307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IN" sz="1050" i="1">
                              <a:latin typeface="Cambria Math" panose="02040503050406030204" pitchFamily="18" charset="0"/>
                            </a:rPr>
                          </m:ctrlPr>
                        </m:fPr>
                        <m:num>
                          <m:r>
                            <a:rPr lang="en-IN" sz="1050" i="1">
                              <a:latin typeface="Cambria Math" panose="02040503050406030204" pitchFamily="18" charset="0"/>
                              <a:ea typeface="Cambria Math" panose="02040503050406030204" pitchFamily="18" charset="0"/>
                            </a:rPr>
                            <m:t>𝜕</m:t>
                          </m:r>
                          <m:sSub>
                            <m:sSubPr>
                              <m:ctrlPr>
                                <a:rPr lang="en-IN" sz="1050" i="1">
                                  <a:latin typeface="Cambria Math" panose="02040503050406030204" pitchFamily="18" charset="0"/>
                                  <a:ea typeface="Cambria Math" panose="02040503050406030204" pitchFamily="18" charset="0"/>
                                </a:rPr>
                              </m:ctrlPr>
                            </m:sSubPr>
                            <m:e>
                              <m:r>
                                <a:rPr lang="en-IN" sz="1050" i="1">
                                  <a:latin typeface="Cambria Math" panose="02040503050406030204" pitchFamily="18" charset="0"/>
                                  <a:ea typeface="Cambria Math" panose="02040503050406030204" pitchFamily="18" charset="0"/>
                                </a:rPr>
                                <m:t>𝑐</m:t>
                              </m:r>
                            </m:e>
                            <m:sub>
                              <m:r>
                                <a:rPr lang="en-IN" sz="1050" i="1">
                                  <a:latin typeface="Cambria Math" panose="02040503050406030204" pitchFamily="18" charset="0"/>
                                  <a:ea typeface="Cambria Math" panose="02040503050406030204" pitchFamily="18" charset="0"/>
                                </a:rPr>
                                <m:t>𝑖</m:t>
                              </m:r>
                            </m:sub>
                          </m:sSub>
                        </m:num>
                        <m:den>
                          <m:r>
                            <a:rPr lang="en-IN" sz="1050" i="1">
                              <a:latin typeface="Cambria Math" panose="02040503050406030204" pitchFamily="18" charset="0"/>
                              <a:ea typeface="Cambria Math" panose="02040503050406030204" pitchFamily="18" charset="0"/>
                            </a:rPr>
                            <m:t>𝜕</m:t>
                          </m:r>
                          <m:r>
                            <a:rPr lang="en-IN" sz="1050" i="1">
                              <a:latin typeface="Cambria Math" panose="02040503050406030204" pitchFamily="18" charset="0"/>
                              <a:ea typeface="Cambria Math" panose="02040503050406030204" pitchFamily="18" charset="0"/>
                            </a:rPr>
                            <m:t>𝑡</m:t>
                          </m:r>
                        </m:den>
                      </m:f>
                      <m:r>
                        <a:rPr lang="en-IN" sz="1050" i="1">
                          <a:latin typeface="Cambria Math" panose="02040503050406030204" pitchFamily="18" charset="0"/>
                        </a:rPr>
                        <m:t>+</m:t>
                      </m:r>
                      <m:r>
                        <a:rPr lang="en-IN" sz="1050" i="1">
                          <a:latin typeface="Cambria Math" panose="02040503050406030204" pitchFamily="18" charset="0"/>
                          <a:ea typeface="Cambria Math" panose="02040503050406030204" pitchFamily="18" charset="0"/>
                        </a:rPr>
                        <m:t>𝛻</m:t>
                      </m:r>
                      <m:r>
                        <a:rPr lang="en-IN" sz="1050" i="1">
                          <a:latin typeface="Cambria Math" panose="02040503050406030204" pitchFamily="18" charset="0"/>
                          <a:ea typeface="Cambria Math" panose="02040503050406030204" pitchFamily="18" charset="0"/>
                        </a:rPr>
                        <m:t>∙</m:t>
                      </m:r>
                      <m:d>
                        <m:dPr>
                          <m:ctrlPr>
                            <a:rPr lang="en-IN" sz="1050" i="1">
                              <a:latin typeface="Cambria Math" panose="02040503050406030204" pitchFamily="18" charset="0"/>
                              <a:ea typeface="Cambria Math" panose="02040503050406030204" pitchFamily="18" charset="0"/>
                            </a:rPr>
                          </m:ctrlPr>
                        </m:dPr>
                        <m:e>
                          <m:r>
                            <a:rPr lang="en-IN" sz="1050" i="1">
                              <a:latin typeface="Cambria Math" panose="02040503050406030204" pitchFamily="18" charset="0"/>
                              <a:ea typeface="Cambria Math" panose="02040503050406030204" pitchFamily="18" charset="0"/>
                            </a:rPr>
                            <m:t>−</m:t>
                          </m:r>
                          <m:sSub>
                            <m:sSubPr>
                              <m:ctrlPr>
                                <a:rPr lang="en-IN" sz="1050" i="1">
                                  <a:latin typeface="Cambria Math" panose="02040503050406030204" pitchFamily="18" charset="0"/>
                                  <a:ea typeface="Cambria Math" panose="02040503050406030204" pitchFamily="18" charset="0"/>
                                </a:rPr>
                              </m:ctrlPr>
                            </m:sSubPr>
                            <m:e>
                              <m:r>
                                <a:rPr lang="en-IN" sz="1050" i="1">
                                  <a:latin typeface="Cambria Math" panose="02040503050406030204" pitchFamily="18" charset="0"/>
                                  <a:ea typeface="Cambria Math" panose="02040503050406030204" pitchFamily="18" charset="0"/>
                                </a:rPr>
                                <m:t>𝐷</m:t>
                              </m:r>
                            </m:e>
                            <m:sub>
                              <m:r>
                                <a:rPr lang="en-IN" sz="1050" i="1">
                                  <a:latin typeface="Cambria Math" panose="02040503050406030204" pitchFamily="18" charset="0"/>
                                  <a:ea typeface="Cambria Math" panose="02040503050406030204" pitchFamily="18" charset="0"/>
                                </a:rPr>
                                <m:t>𝑖</m:t>
                              </m:r>
                              <m:r>
                                <a:rPr lang="en-IN" sz="1050" i="1">
                                  <a:latin typeface="Cambria Math" panose="02040503050406030204" pitchFamily="18" charset="0"/>
                                  <a:ea typeface="Cambria Math" panose="02040503050406030204" pitchFamily="18" charset="0"/>
                                </a:rPr>
                                <m:t>,</m:t>
                              </m:r>
                              <m:r>
                                <m:rPr>
                                  <m:sty m:val="p"/>
                                </m:rPr>
                                <a:rPr lang="en-IN" sz="1050">
                                  <a:latin typeface="Cambria Math" panose="02040503050406030204" pitchFamily="18" charset="0"/>
                                  <a:ea typeface="Cambria Math" panose="02040503050406030204" pitchFamily="18" charset="0"/>
                                </a:rPr>
                                <m:t>eff</m:t>
                              </m:r>
                            </m:sub>
                          </m:sSub>
                          <m:r>
                            <a:rPr lang="en-IN" sz="1050" i="1">
                              <a:latin typeface="Cambria Math" panose="02040503050406030204" pitchFamily="18" charset="0"/>
                              <a:ea typeface="Cambria Math" panose="02040503050406030204" pitchFamily="18" charset="0"/>
                            </a:rPr>
                            <m:t>𝛻</m:t>
                          </m:r>
                          <m:sSub>
                            <m:sSubPr>
                              <m:ctrlPr>
                                <a:rPr lang="en-IN" sz="1050" i="1">
                                  <a:latin typeface="Cambria Math" panose="02040503050406030204" pitchFamily="18" charset="0"/>
                                  <a:ea typeface="Cambria Math" panose="02040503050406030204" pitchFamily="18" charset="0"/>
                                </a:rPr>
                              </m:ctrlPr>
                            </m:sSubPr>
                            <m:e>
                              <m:r>
                                <a:rPr lang="en-IN" sz="1050" i="1">
                                  <a:latin typeface="Cambria Math" panose="02040503050406030204" pitchFamily="18" charset="0"/>
                                  <a:ea typeface="Cambria Math" panose="02040503050406030204" pitchFamily="18" charset="0"/>
                                </a:rPr>
                                <m:t>𝑐</m:t>
                              </m:r>
                            </m:e>
                            <m:sub>
                              <m:r>
                                <a:rPr lang="en-IN" sz="1050" i="1">
                                  <a:latin typeface="Cambria Math" panose="02040503050406030204" pitchFamily="18" charset="0"/>
                                  <a:ea typeface="Cambria Math" panose="02040503050406030204" pitchFamily="18" charset="0"/>
                                </a:rPr>
                                <m:t>𝑖</m:t>
                              </m:r>
                            </m:sub>
                          </m:sSub>
                        </m:e>
                      </m:d>
                      <m:r>
                        <a:rPr lang="en-IN" sz="1050" i="1">
                          <a:latin typeface="Cambria Math" panose="02040503050406030204" pitchFamily="18" charset="0"/>
                        </a:rPr>
                        <m:t>=</m:t>
                      </m:r>
                      <m:r>
                        <a:rPr lang="en-US" sz="1050" i="1">
                          <a:latin typeface="Cambria Math" panose="02040503050406030204" pitchFamily="18" charset="0"/>
                        </a:rPr>
                        <m:t>0</m:t>
                      </m:r>
                    </m:oMath>
                  </m:oMathPara>
                </a14:m>
                <a:endParaRPr lang="en-IN" dirty="0"/>
              </a:p>
            </p:txBody>
          </p:sp>
        </mc:Choice>
        <mc:Fallback>
          <p:sp>
            <p:nvSpPr>
              <p:cNvPr id="10" name="TextBox 9">
                <a:extLst>
                  <a:ext uri="{FF2B5EF4-FFF2-40B4-BE49-F238E27FC236}">
                    <a16:creationId xmlns:a16="http://schemas.microsoft.com/office/drawing/2014/main" id="{3D8E5549-2752-4A47-96D3-EC280A845652}"/>
                  </a:ext>
                </a:extLst>
              </p:cNvPr>
              <p:cNvSpPr txBox="1">
                <a:spLocks noRot="1" noChangeAspect="1" noMove="1" noResize="1" noEditPoints="1" noAdjustHandles="1" noChangeArrowheads="1" noChangeShapeType="1" noTextEdit="1"/>
              </p:cNvSpPr>
              <p:nvPr/>
            </p:nvSpPr>
            <p:spPr>
              <a:xfrm>
                <a:off x="3886200" y="2418126"/>
                <a:ext cx="1493422" cy="307264"/>
              </a:xfrm>
              <a:prstGeom prst="rect">
                <a:avLst/>
              </a:prstGeom>
              <a:blipFill>
                <a:blip r:embed="rId3"/>
                <a:stretch>
                  <a:fillRect l="-2459" t="-6000" r="-1639" b="-16000"/>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566EB614-A266-4CBD-9673-94240266ABC5}"/>
                  </a:ext>
                </a:extLst>
              </p:cNvPr>
              <p:cNvSpPr txBox="1"/>
              <p:nvPr/>
            </p:nvSpPr>
            <p:spPr>
              <a:xfrm>
                <a:off x="3800213" y="2737582"/>
                <a:ext cx="1862356" cy="276999"/>
              </a:xfrm>
              <a:prstGeom prst="rect">
                <a:avLst/>
              </a:prstGeom>
              <a:noFill/>
            </p:spPr>
            <p:txBody>
              <a:bodyPr wrap="square" lIns="0" tIns="0" rIns="0" bIns="0" rtlCol="0">
                <a:spAutoFit/>
              </a:bodyPr>
              <a:lstStyle/>
              <a:p>
                <a14:m>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𝐷</m:t>
                        </m:r>
                      </m:e>
                      <m:sub>
                        <m:r>
                          <a:rPr lang="en-IN" sz="1200" i="1">
                            <a:latin typeface="Cambria Math" panose="02040503050406030204" pitchFamily="18" charset="0"/>
                            <a:ea typeface="Cambria Math" panose="02040503050406030204" pitchFamily="18" charset="0"/>
                          </a:rPr>
                          <m:t>𝑖</m:t>
                        </m:r>
                        <m:r>
                          <a:rPr lang="en-IN" sz="1200" i="1">
                            <a:latin typeface="Cambria Math" panose="02040503050406030204" pitchFamily="18" charset="0"/>
                            <a:ea typeface="Cambria Math" panose="02040503050406030204" pitchFamily="18" charset="0"/>
                          </a:rPr>
                          <m:t>,</m:t>
                        </m:r>
                        <m:r>
                          <m:rPr>
                            <m:sty m:val="p"/>
                          </m:rPr>
                          <a:rPr lang="en-IN" sz="1200">
                            <a:latin typeface="Cambria Math" panose="02040503050406030204" pitchFamily="18" charset="0"/>
                            <a:ea typeface="Cambria Math" panose="02040503050406030204" pitchFamily="18" charset="0"/>
                          </a:rPr>
                          <m:t>eff</m:t>
                        </m:r>
                      </m:sub>
                    </m:sSub>
                    <m:r>
                      <a:rPr lang="en-IN" sz="1200" i="1">
                        <a:latin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𝜀</m:t>
                            </m:r>
                          </m:e>
                          <m:sub>
                            <m:r>
                              <a:rPr lang="en-IN" sz="1200" i="1">
                                <a:latin typeface="Cambria Math" panose="02040503050406030204" pitchFamily="18" charset="0"/>
                                <a:ea typeface="Cambria Math" panose="02040503050406030204" pitchFamily="18" charset="0"/>
                              </a:rPr>
                              <m:t>𝑙</m:t>
                            </m:r>
                          </m:sub>
                        </m:sSub>
                        <m:r>
                          <a:rPr lang="en-IN" sz="1200" i="1">
                            <a:latin typeface="Cambria Math" panose="02040503050406030204" pitchFamily="18" charset="0"/>
                            <a:ea typeface="Cambria Math" panose="02040503050406030204" pitchFamily="18" charset="0"/>
                          </a:rPr>
                          <m:t>𝐷</m:t>
                        </m:r>
                      </m:e>
                      <m:sub>
                        <m:r>
                          <a:rPr lang="en-IN" sz="1200" i="1">
                            <a:latin typeface="Cambria Math" panose="02040503050406030204" pitchFamily="18" charset="0"/>
                            <a:ea typeface="Cambria Math" panose="02040503050406030204" pitchFamily="18" charset="0"/>
                          </a:rPr>
                          <m:t>𝑖</m:t>
                        </m:r>
                      </m:sub>
                    </m:sSub>
                  </m:oMath>
                </a14:m>
                <a:r>
                  <a:rPr lang="en-IN" dirty="0"/>
                  <a:t> </a:t>
                </a:r>
                <a14:m>
                  <m:oMath xmlns:m="http://schemas.openxmlformats.org/officeDocument/2006/math">
                    <m:r>
                      <a:rPr lang="en-IN" sz="1200" i="1">
                        <a:latin typeface="Cambria Math" panose="02040503050406030204" pitchFamily="18" charset="0"/>
                      </a:rPr>
                      <m:t>+</m:t>
                    </m:r>
                    <m:r>
                      <a:rPr lang="en-US" sz="1200" i="1">
                        <a:latin typeface="Cambria Math" panose="02040503050406030204" pitchFamily="18" charset="0"/>
                      </a:rPr>
                      <m:t>(1−</m:t>
                    </m:r>
                    <m:sSub>
                      <m:sSubPr>
                        <m:ctrlPr>
                          <a:rPr lang="en-IN" sz="1200" i="1">
                            <a:latin typeface="Cambria Math" panose="02040503050406030204" pitchFamily="18" charset="0"/>
                            <a:ea typeface="Cambria Math" panose="02040503050406030204" pitchFamily="18" charset="0"/>
                          </a:rPr>
                        </m:ctrlPr>
                      </m:sSubPr>
                      <m:e>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𝜀</m:t>
                            </m:r>
                          </m:e>
                          <m:sub>
                            <m:r>
                              <a:rPr lang="en-IN" sz="1200" i="1">
                                <a:latin typeface="Cambria Math" panose="02040503050406030204" pitchFamily="18" charset="0"/>
                                <a:ea typeface="Cambria Math" panose="02040503050406030204" pitchFamily="18" charset="0"/>
                              </a:rPr>
                              <m:t>𝑙</m:t>
                            </m:r>
                          </m:sub>
                        </m:sSub>
                        <m:r>
                          <a:rPr lang="en-US" sz="1200" i="1">
                            <a:latin typeface="Cambria Math" panose="02040503050406030204" pitchFamily="18" charset="0"/>
                            <a:ea typeface="Cambria Math" panose="02040503050406030204" pitchFamily="18" charset="0"/>
                          </a:rPr>
                          <m:t>)</m:t>
                        </m:r>
                        <m:r>
                          <a:rPr lang="en-IN" sz="1200" i="1">
                            <a:latin typeface="Cambria Math" panose="02040503050406030204" pitchFamily="18" charset="0"/>
                            <a:ea typeface="Cambria Math" panose="02040503050406030204" pitchFamily="18" charset="0"/>
                          </a:rPr>
                          <m:t>𝐷</m:t>
                        </m:r>
                      </m:e>
                      <m:sub>
                        <m:r>
                          <a:rPr lang="en-US" sz="1200" i="1">
                            <a:latin typeface="Cambria Math" panose="02040503050406030204" pitchFamily="18" charset="0"/>
                            <a:ea typeface="Cambria Math" panose="02040503050406030204" pitchFamily="18" charset="0"/>
                          </a:rPr>
                          <m:t>𝑑</m:t>
                        </m:r>
                      </m:sub>
                    </m:sSub>
                  </m:oMath>
                </a14:m>
                <a:endParaRPr lang="en-IN" sz="1200" dirty="0"/>
              </a:p>
            </p:txBody>
          </p:sp>
        </mc:Choice>
        <mc:Fallback>
          <p:sp>
            <p:nvSpPr>
              <p:cNvPr id="11" name="TextBox 10">
                <a:extLst>
                  <a:ext uri="{FF2B5EF4-FFF2-40B4-BE49-F238E27FC236}">
                    <a16:creationId xmlns:a16="http://schemas.microsoft.com/office/drawing/2014/main" id="{566EB614-A266-4CBD-9673-94240266ABC5}"/>
                  </a:ext>
                </a:extLst>
              </p:cNvPr>
              <p:cNvSpPr txBox="1">
                <a:spLocks noRot="1" noChangeAspect="1" noMove="1" noResize="1" noEditPoints="1" noAdjustHandles="1" noChangeArrowheads="1" noChangeShapeType="1" noTextEdit="1"/>
              </p:cNvSpPr>
              <p:nvPr/>
            </p:nvSpPr>
            <p:spPr>
              <a:xfrm>
                <a:off x="3800213" y="2737582"/>
                <a:ext cx="1862356" cy="276999"/>
              </a:xfrm>
              <a:prstGeom prst="rect">
                <a:avLst/>
              </a:prstGeom>
              <a:blipFill>
                <a:blip r:embed="rId4"/>
                <a:stretch>
                  <a:fillRect l="-2941" b="-21739"/>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FF977248-57BE-4FEF-B6C8-C0FE930B221E}"/>
                  </a:ext>
                </a:extLst>
              </p:cNvPr>
              <p:cNvSpPr txBox="1"/>
              <p:nvPr/>
            </p:nvSpPr>
            <p:spPr>
              <a:xfrm>
                <a:off x="4381529" y="1793166"/>
                <a:ext cx="563183" cy="19287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r>
                        <a:rPr lang="en-IN" sz="1200" i="1">
                          <a:latin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US" sz="1200" i="1">
                              <a:latin typeface="Cambria Math" panose="02040503050406030204" pitchFamily="18" charset="0"/>
                              <a:ea typeface="Cambria Math" panose="02040503050406030204" pitchFamily="18" charset="0"/>
                            </a:rPr>
                            <m:t>𝑖</m:t>
                          </m:r>
                          <m:r>
                            <a:rPr lang="en-US" sz="1200" i="1">
                              <a:latin typeface="Cambria Math" panose="02040503050406030204" pitchFamily="18" charset="0"/>
                              <a:ea typeface="Cambria Math" panose="02040503050406030204" pitchFamily="18" charset="0"/>
                            </a:rPr>
                            <m:t>,</m:t>
                          </m:r>
                          <m:r>
                            <a:rPr lang="en-US" sz="1200" i="1">
                              <a:latin typeface="Cambria Math" panose="02040503050406030204" pitchFamily="18" charset="0"/>
                              <a:ea typeface="Cambria Math" panose="02040503050406030204" pitchFamily="18" charset="0"/>
                            </a:rPr>
                            <m:t>𝑏</m:t>
                          </m:r>
                        </m:sub>
                      </m:sSub>
                    </m:oMath>
                  </m:oMathPara>
                </a14:m>
                <a:endParaRPr lang="en-IN" dirty="0"/>
              </a:p>
            </p:txBody>
          </p:sp>
        </mc:Choice>
        <mc:Fallback>
          <p:sp>
            <p:nvSpPr>
              <p:cNvPr id="12" name="TextBox 11">
                <a:extLst>
                  <a:ext uri="{FF2B5EF4-FFF2-40B4-BE49-F238E27FC236}">
                    <a16:creationId xmlns:a16="http://schemas.microsoft.com/office/drawing/2014/main" id="{FF977248-57BE-4FEF-B6C8-C0FE930B221E}"/>
                  </a:ext>
                </a:extLst>
              </p:cNvPr>
              <p:cNvSpPr txBox="1">
                <a:spLocks noRot="1" noChangeAspect="1" noMove="1" noResize="1" noEditPoints="1" noAdjustHandles="1" noChangeArrowheads="1" noChangeShapeType="1" noTextEdit="1"/>
              </p:cNvSpPr>
              <p:nvPr/>
            </p:nvSpPr>
            <p:spPr>
              <a:xfrm>
                <a:off x="4381529" y="1793166"/>
                <a:ext cx="563183" cy="192873"/>
              </a:xfrm>
              <a:prstGeom prst="rect">
                <a:avLst/>
              </a:prstGeom>
              <a:blipFill>
                <a:blip r:embed="rId5"/>
                <a:stretch>
                  <a:fillRect l="-4348" r="-2174" b="-12500"/>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0AB93BD-C5E8-4BD0-9160-ED599980FF9E}"/>
                  </a:ext>
                </a:extLst>
              </p:cNvPr>
              <p:cNvSpPr txBox="1"/>
              <p:nvPr/>
            </p:nvSpPr>
            <p:spPr>
              <a:xfrm>
                <a:off x="6377164" y="2758722"/>
                <a:ext cx="563183" cy="19287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r>
                        <a:rPr lang="en-IN" sz="1200" i="1">
                          <a:latin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US" sz="1200" i="1">
                              <a:latin typeface="Cambria Math" panose="02040503050406030204" pitchFamily="18" charset="0"/>
                              <a:ea typeface="Cambria Math" panose="02040503050406030204" pitchFamily="18" charset="0"/>
                            </a:rPr>
                            <m:t>𝑖</m:t>
                          </m:r>
                          <m:r>
                            <a:rPr lang="en-US" sz="1200" i="1">
                              <a:latin typeface="Cambria Math" panose="02040503050406030204" pitchFamily="18" charset="0"/>
                              <a:ea typeface="Cambria Math" panose="02040503050406030204" pitchFamily="18" charset="0"/>
                            </a:rPr>
                            <m:t>,</m:t>
                          </m:r>
                          <m:r>
                            <a:rPr lang="en-US" sz="1200" i="1">
                              <a:latin typeface="Cambria Math" panose="02040503050406030204" pitchFamily="18" charset="0"/>
                              <a:ea typeface="Cambria Math" panose="02040503050406030204" pitchFamily="18" charset="0"/>
                            </a:rPr>
                            <m:t>𝑏</m:t>
                          </m:r>
                        </m:sub>
                      </m:sSub>
                    </m:oMath>
                  </m:oMathPara>
                </a14:m>
                <a:endParaRPr lang="en-IN" dirty="0"/>
              </a:p>
            </p:txBody>
          </p:sp>
        </mc:Choice>
        <mc:Fallback>
          <p:sp>
            <p:nvSpPr>
              <p:cNvPr id="13" name="TextBox 12">
                <a:extLst>
                  <a:ext uri="{FF2B5EF4-FFF2-40B4-BE49-F238E27FC236}">
                    <a16:creationId xmlns:a16="http://schemas.microsoft.com/office/drawing/2014/main" id="{20AB93BD-C5E8-4BD0-9160-ED599980FF9E}"/>
                  </a:ext>
                </a:extLst>
              </p:cNvPr>
              <p:cNvSpPr txBox="1">
                <a:spLocks noRot="1" noChangeAspect="1" noMove="1" noResize="1" noEditPoints="1" noAdjustHandles="1" noChangeArrowheads="1" noChangeShapeType="1" noTextEdit="1"/>
              </p:cNvSpPr>
              <p:nvPr/>
            </p:nvSpPr>
            <p:spPr>
              <a:xfrm>
                <a:off x="6377164" y="2758722"/>
                <a:ext cx="563183" cy="192873"/>
              </a:xfrm>
              <a:prstGeom prst="rect">
                <a:avLst/>
              </a:prstGeom>
              <a:blipFill>
                <a:blip r:embed="rId6"/>
                <a:stretch>
                  <a:fillRect l="-3226" r="-2151" b="-16129"/>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3662119B-C587-434C-9CA6-77D3123EF34C}"/>
                  </a:ext>
                </a:extLst>
              </p:cNvPr>
              <p:cNvSpPr txBox="1"/>
              <p:nvPr/>
            </p:nvSpPr>
            <p:spPr>
              <a:xfrm>
                <a:off x="4400551" y="3493300"/>
                <a:ext cx="563183"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r>
                        <a:rPr lang="en-IN"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0</m:t>
                      </m:r>
                    </m:oMath>
                  </m:oMathPara>
                </a14:m>
                <a:endParaRPr lang="en-IN" dirty="0"/>
              </a:p>
            </p:txBody>
          </p:sp>
        </mc:Choice>
        <mc:Fallback>
          <p:sp>
            <p:nvSpPr>
              <p:cNvPr id="14" name="TextBox 13">
                <a:extLst>
                  <a:ext uri="{FF2B5EF4-FFF2-40B4-BE49-F238E27FC236}">
                    <a16:creationId xmlns:a16="http://schemas.microsoft.com/office/drawing/2014/main" id="{3662119B-C587-434C-9CA6-77D3123EF34C}"/>
                  </a:ext>
                </a:extLst>
              </p:cNvPr>
              <p:cNvSpPr txBox="1">
                <a:spLocks noRot="1" noChangeAspect="1" noMove="1" noResize="1" noEditPoints="1" noAdjustHandles="1" noChangeArrowheads="1" noChangeShapeType="1" noTextEdit="1"/>
              </p:cNvSpPr>
              <p:nvPr/>
            </p:nvSpPr>
            <p:spPr>
              <a:xfrm>
                <a:off x="4400551" y="3493300"/>
                <a:ext cx="563183" cy="184666"/>
              </a:xfrm>
              <a:prstGeom prst="rect">
                <a:avLst/>
              </a:prstGeom>
              <a:blipFill>
                <a:blip r:embed="rId7"/>
                <a:stretch>
                  <a:fillRect b="-20000"/>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A26470D1-0899-4EC3-9A3B-526B93E8A733}"/>
                  </a:ext>
                </a:extLst>
              </p:cNvPr>
              <p:cNvSpPr txBox="1"/>
              <p:nvPr/>
            </p:nvSpPr>
            <p:spPr>
              <a:xfrm>
                <a:off x="3715329" y="3512197"/>
                <a:ext cx="563183"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r>
                        <a:rPr lang="en-IN"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0</m:t>
                      </m:r>
                    </m:oMath>
                  </m:oMathPara>
                </a14:m>
                <a:endParaRPr lang="en-IN" dirty="0"/>
              </a:p>
            </p:txBody>
          </p:sp>
        </mc:Choice>
        <mc:Fallback>
          <p:sp>
            <p:nvSpPr>
              <p:cNvPr id="15" name="TextBox 14">
                <a:extLst>
                  <a:ext uri="{FF2B5EF4-FFF2-40B4-BE49-F238E27FC236}">
                    <a16:creationId xmlns:a16="http://schemas.microsoft.com/office/drawing/2014/main" id="{A26470D1-0899-4EC3-9A3B-526B93E8A733}"/>
                  </a:ext>
                </a:extLst>
              </p:cNvPr>
              <p:cNvSpPr txBox="1">
                <a:spLocks noRot="1" noChangeAspect="1" noMove="1" noResize="1" noEditPoints="1" noAdjustHandles="1" noChangeArrowheads="1" noChangeShapeType="1" noTextEdit="1"/>
              </p:cNvSpPr>
              <p:nvPr/>
            </p:nvSpPr>
            <p:spPr>
              <a:xfrm>
                <a:off x="3715329" y="3512197"/>
                <a:ext cx="563183" cy="184666"/>
              </a:xfrm>
              <a:prstGeom prst="rect">
                <a:avLst/>
              </a:prstGeom>
              <a:blipFill>
                <a:blip r:embed="rId8"/>
                <a:stretch>
                  <a:fillRect b="-20000"/>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413273C4-6E9C-42AA-B2A6-4E1E6133A397}"/>
                  </a:ext>
                </a:extLst>
              </p:cNvPr>
              <p:cNvSpPr txBox="1"/>
              <p:nvPr/>
            </p:nvSpPr>
            <p:spPr>
              <a:xfrm>
                <a:off x="3033110" y="3504030"/>
                <a:ext cx="563183"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r>
                        <a:rPr lang="en-IN" sz="1200" i="1">
                          <a:latin typeface="Cambria Math" panose="02040503050406030204" pitchFamily="18" charset="0"/>
                        </a:rPr>
                        <m:t>=</m:t>
                      </m:r>
                      <m:r>
                        <a:rPr lang="en-US" sz="1200" i="1">
                          <a:latin typeface="Cambria Math" panose="02040503050406030204" pitchFamily="18" charset="0"/>
                          <a:ea typeface="Cambria Math" panose="02040503050406030204" pitchFamily="18" charset="0"/>
                        </a:rPr>
                        <m:t>0</m:t>
                      </m:r>
                    </m:oMath>
                  </m:oMathPara>
                </a14:m>
                <a:endParaRPr lang="en-IN" dirty="0"/>
              </a:p>
            </p:txBody>
          </p:sp>
        </mc:Choice>
        <mc:Fallback>
          <p:sp>
            <p:nvSpPr>
              <p:cNvPr id="16" name="TextBox 15">
                <a:extLst>
                  <a:ext uri="{FF2B5EF4-FFF2-40B4-BE49-F238E27FC236}">
                    <a16:creationId xmlns:a16="http://schemas.microsoft.com/office/drawing/2014/main" id="{413273C4-6E9C-42AA-B2A6-4E1E6133A397}"/>
                  </a:ext>
                </a:extLst>
              </p:cNvPr>
              <p:cNvSpPr txBox="1">
                <a:spLocks noRot="1" noChangeAspect="1" noMove="1" noResize="1" noEditPoints="1" noAdjustHandles="1" noChangeArrowheads="1" noChangeShapeType="1" noTextEdit="1"/>
              </p:cNvSpPr>
              <p:nvPr/>
            </p:nvSpPr>
            <p:spPr>
              <a:xfrm>
                <a:off x="3033110" y="3504030"/>
                <a:ext cx="563183" cy="184666"/>
              </a:xfrm>
              <a:prstGeom prst="rect">
                <a:avLst/>
              </a:prstGeom>
              <a:blipFill>
                <a:blip r:embed="rId7"/>
                <a:stretch>
                  <a:fillRect b="-20000"/>
                </a:stretch>
              </a:blipFill>
            </p:spPr>
            <p:txBody>
              <a:bodyPr/>
              <a:lstStyle/>
              <a:p>
                <a:r>
                  <a:rPr lang="en-IN">
                    <a:noFill/>
                  </a:rPr>
                  <a:t> </a:t>
                </a:r>
              </a:p>
            </p:txBody>
          </p:sp>
        </mc:Fallback>
      </mc:AlternateContent>
    </p:spTree>
    <p:extLst>
      <p:ext uri="{BB962C8B-B14F-4D97-AF65-F5344CB8AC3E}">
        <p14:creationId xmlns:p14="http://schemas.microsoft.com/office/powerpoint/2010/main" val="3869802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Setup</a:t>
            </a:r>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p:txBody>
              <a:bodyPr>
                <a:noAutofit/>
              </a:bodyPr>
              <a:lstStyle/>
              <a:p>
                <a:r>
                  <a:rPr lang="en-US" sz="1200" dirty="0">
                    <a:cs typeface="Calibri Light" panose="020F0302020204030204" pitchFamily="34" charset="0"/>
                  </a:rPr>
                  <a:t>The transport of copper ionic species is solved according to the governing equation and boundary conditions described in the previous slide (Model Geometry and Setup).</a:t>
                </a:r>
              </a:p>
              <a:p>
                <a:r>
                  <a:rPr lang="en-US" sz="1200" dirty="0">
                    <a:cs typeface="Calibri Light" panose="020F0302020204030204" pitchFamily="34" charset="0"/>
                  </a:rPr>
                  <a:t>At the MEA surfaces, copper starts depositing which leads to a moving boundary scenario. The higher diffusion coefficient (of order -6) is set in the dendrite deposited region which ensures that zero concentration boundary condition at MEA surface is transferred to the moving dendrite boundary. </a:t>
                </a:r>
              </a:p>
              <a:p>
                <a:r>
                  <a:rPr lang="en-IN" sz="1200" dirty="0">
                    <a:cs typeface="Calibri Light" panose="020F0302020204030204" pitchFamily="34" charset="0"/>
                  </a:rPr>
                  <a:t>The </a:t>
                </a:r>
                <a:r>
                  <a:rPr lang="en-IN" sz="1200" i="1" dirty="0">
                    <a:cs typeface="Calibri Light" panose="020F0302020204030204" pitchFamily="34" charset="0"/>
                  </a:rPr>
                  <a:t>Level Set </a:t>
                </a:r>
                <a:r>
                  <a:rPr lang="en-IN" sz="1200" dirty="0">
                    <a:cs typeface="Calibri Light" panose="020F0302020204030204" pitchFamily="34" charset="0"/>
                  </a:rPr>
                  <a:t>interface is used to keep track of the dendrite formation due to diffusion-controlled electrodeposition, which sets up the equations for the movement of the interface between the liquid electrolyte and the deposited product. </a:t>
                </a:r>
              </a:p>
              <a:p>
                <a:r>
                  <a:rPr lang="en-US" sz="1200" dirty="0">
                    <a:cs typeface="Calibri Light" panose="020F0302020204030204" pitchFamily="34" charset="0"/>
                  </a:rPr>
                  <a:t>The initial value of level set variable is assumed to be 1 in the electrolyte domain.</a:t>
                </a:r>
              </a:p>
              <a:p>
                <a:r>
                  <a:rPr lang="en-US" sz="1200" dirty="0">
                    <a:cs typeface="Calibri Light" panose="020F0302020204030204" pitchFamily="34" charset="0"/>
                  </a:rPr>
                  <a:t>The Inlet node with level set variable of value 0 is prescribed at MEA boundaries, and value 1 at the remaining bottommost boundaries. The topmost boundary of the computational domain is prescribed with the Outlet node.</a:t>
                </a:r>
              </a:p>
              <a:p>
                <a:r>
                  <a:rPr lang="en-US" sz="1200" dirty="0">
                    <a:cs typeface="Calibri Light" panose="020F0302020204030204" pitchFamily="34" charset="0"/>
                  </a:rPr>
                  <a:t>The level set variable is advected by the velocity field, which is estimated from the diffusive flux of copper according to </a:t>
                </a:r>
              </a:p>
              <a:p>
                <a:pPr marL="0" indent="0">
                  <a:buNone/>
                </a:pPr>
                <a:endParaRPr lang="en-US" sz="675" dirty="0">
                  <a:cs typeface="Calibri Light" panose="020F0302020204030204" pitchFamily="34" charset="0"/>
                </a:endParaRPr>
              </a:p>
              <a:p>
                <a:r>
                  <a:rPr lang="en-US" sz="1200" dirty="0">
                    <a:cs typeface="Calibri Light" panose="020F0302020204030204" pitchFamily="34" charset="0"/>
                  </a:rPr>
                  <a:t>The electrolyte volume fraction term, </a:t>
                </a:r>
                <a14:m>
                  <m:oMath xmlns:m="http://schemas.openxmlformats.org/officeDocument/2006/math">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𝜀</m:t>
                        </m:r>
                      </m:e>
                      <m:sub>
                        <m:r>
                          <a:rPr lang="en-IN" sz="1200" i="1">
                            <a:latin typeface="Cambria Math" panose="02040503050406030204" pitchFamily="18" charset="0"/>
                            <a:ea typeface="Cambria Math" panose="02040503050406030204" pitchFamily="18" charset="0"/>
                          </a:rPr>
                          <m:t>𝑙</m:t>
                        </m:r>
                      </m:sub>
                    </m:sSub>
                    <m:r>
                      <a:rPr lang="en-IN" sz="1200" i="1">
                        <a:latin typeface="Cambria Math" panose="02040503050406030204" pitchFamily="18" charset="0"/>
                        <a:ea typeface="Cambria Math" panose="02040503050406030204" pitchFamily="18" charset="0"/>
                      </a:rPr>
                      <m:t>, </m:t>
                    </m:r>
                  </m:oMath>
                </a14:m>
                <a:r>
                  <a:rPr lang="en-US" sz="1200" dirty="0">
                    <a:cs typeface="Calibri Light" panose="020F0302020204030204" pitchFamily="34" charset="0"/>
                  </a:rPr>
                  <a:t>defined in terms of the level set variable, varies from 1 in the electrolyte domain to 0 in the copper deposited region.</a:t>
                </a: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blipFill>
                <a:blip r:embed="rId2"/>
                <a:stretch>
                  <a:fillRect l="-227" t="-487" b="-2314"/>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2714628" y="4039015"/>
                <a:ext cx="1657349" cy="285335"/>
              </a:xfrm>
              <a:prstGeom prst="rect">
                <a:avLst/>
              </a:prstGeom>
              <a:noFill/>
            </p:spPr>
            <p:txBody>
              <a:bodyPr wrap="square" lIns="0" tIns="0" rIns="0" bIns="0" rtlCol="0">
                <a:spAutoFit/>
              </a:bodyPr>
              <a:lstStyle/>
              <a:p>
                <a14:m>
                  <m:oMath xmlns:m="http://schemas.openxmlformats.org/officeDocument/2006/math">
                    <m:sSub>
                      <m:sSubPr>
                        <m:ctrlPr>
                          <a:rPr lang="en-IN" sz="1200" i="1">
                            <a:latin typeface="Cambria Math" panose="02040503050406030204" pitchFamily="18" charset="0"/>
                          </a:rPr>
                        </m:ctrlPr>
                      </m:sSubPr>
                      <m:e>
                        <m:r>
                          <a:rPr lang="en-US" sz="1200" i="1">
                            <a:latin typeface="Cambria Math" panose="02040503050406030204" pitchFamily="18" charset="0"/>
                          </a:rPr>
                          <m:t>𝑢</m:t>
                        </m:r>
                      </m:e>
                      <m:sub>
                        <m:r>
                          <a:rPr lang="en-US" sz="1200" i="1">
                            <a:latin typeface="Cambria Math" panose="02040503050406030204" pitchFamily="18" charset="0"/>
                          </a:rPr>
                          <m:t>𝑥</m:t>
                        </m:r>
                      </m:sub>
                    </m:sSub>
                    <m:r>
                      <a:rPr lang="en-IN" sz="1200" i="1">
                        <a:latin typeface="Cambria Math" panose="02040503050406030204" pitchFamily="18" charset="0"/>
                      </a:rPr>
                      <m:t>=</m:t>
                    </m:r>
                    <m:r>
                      <a:rPr lang="en-IN" sz="1200" i="1">
                        <a:latin typeface="Cambria Math" panose="02040503050406030204" pitchFamily="18" charset="0"/>
                        <a:ea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𝐷</m:t>
                        </m:r>
                      </m:e>
                      <m:sub>
                        <m:r>
                          <a:rPr lang="en-IN" sz="1200" i="1">
                            <a:latin typeface="Cambria Math" panose="02040503050406030204" pitchFamily="18" charset="0"/>
                            <a:ea typeface="Cambria Math" panose="02040503050406030204" pitchFamily="18" charset="0"/>
                          </a:rPr>
                          <m:t>𝑖</m:t>
                        </m:r>
                        <m:r>
                          <a:rPr lang="en-IN" sz="1200" i="1">
                            <a:latin typeface="Cambria Math" panose="02040503050406030204" pitchFamily="18" charset="0"/>
                            <a:ea typeface="Cambria Math" panose="02040503050406030204" pitchFamily="18" charset="0"/>
                          </a:rPr>
                          <m:t>,</m:t>
                        </m:r>
                        <m:r>
                          <m:rPr>
                            <m:sty m:val="p"/>
                          </m:rPr>
                          <a:rPr lang="en-IN" sz="1200">
                            <a:latin typeface="Cambria Math" panose="02040503050406030204" pitchFamily="18" charset="0"/>
                            <a:ea typeface="Cambria Math" panose="02040503050406030204" pitchFamily="18" charset="0"/>
                          </a:rPr>
                          <m:t>eff</m:t>
                        </m:r>
                      </m:sub>
                    </m:sSub>
                    <m:f>
                      <m:fPr>
                        <m:ctrlPr>
                          <a:rPr lang="en-IN" sz="1200" i="1">
                            <a:latin typeface="Cambria Math" panose="02040503050406030204" pitchFamily="18" charset="0"/>
                          </a:rPr>
                        </m:ctrlPr>
                      </m:fPr>
                      <m:num>
                        <m:r>
                          <a:rPr lang="en-IN" sz="1200" i="1">
                            <a:latin typeface="Cambria Math" panose="02040503050406030204" pitchFamily="18" charset="0"/>
                            <a:ea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num>
                      <m:den>
                        <m:r>
                          <a:rPr lang="en-IN" sz="1200" i="1">
                            <a:latin typeface="Cambria Math" panose="02040503050406030204" pitchFamily="18" charset="0"/>
                            <a:ea typeface="Cambria Math" panose="02040503050406030204" pitchFamily="18" charset="0"/>
                          </a:rPr>
                          <m:t>𝜕</m:t>
                        </m:r>
                        <m:r>
                          <a:rPr lang="en-US" sz="1200" i="1">
                            <a:latin typeface="Cambria Math" panose="02040503050406030204" pitchFamily="18" charset="0"/>
                            <a:ea typeface="Cambria Math" panose="02040503050406030204" pitchFamily="18" charset="0"/>
                          </a:rPr>
                          <m:t>𝑥</m:t>
                        </m:r>
                      </m:den>
                    </m:f>
                  </m:oMath>
                </a14:m>
                <a:r>
                  <a:rPr lang="en-IN" sz="1200" dirty="0">
                    <a:ea typeface="Cambria Math" panose="02040503050406030204" pitchFamily="18" charset="0"/>
                  </a:rPr>
                  <a:t> </a:t>
                </a:r>
                <a14:m>
                  <m:oMath xmlns:m="http://schemas.openxmlformats.org/officeDocument/2006/math">
                    <m:r>
                      <a:rPr lang="en-IN" sz="1200" i="1">
                        <a:latin typeface="Cambria Math" panose="02040503050406030204" pitchFamily="18" charset="0"/>
                        <a:ea typeface="Cambria Math" panose="02040503050406030204" pitchFamily="18" charset="0"/>
                      </a:rPr>
                      <m:t>×</m:t>
                    </m:r>
                    <m:f>
                      <m:fPr>
                        <m:ctrlPr>
                          <a:rPr lang="en-IN" sz="1200" i="1">
                            <a:latin typeface="Cambria Math" panose="02040503050406030204" pitchFamily="18" charset="0"/>
                          </a:rPr>
                        </m:ctrlPr>
                      </m:fPr>
                      <m:num>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𝑛</m:t>
                            </m:r>
                            <m:r>
                              <a:rPr lang="en-IN" sz="1200" i="1">
                                <a:latin typeface="Cambria Math" panose="02040503050406030204" pitchFamily="18" charset="0"/>
                                <a:ea typeface="Cambria Math" panose="02040503050406030204" pitchFamily="18" charset="0"/>
                              </a:rPr>
                              <m:t>𝑀</m:t>
                            </m:r>
                          </m:e>
                          <m:sub>
                            <m:r>
                              <a:rPr lang="en-US" sz="1200" i="1">
                                <a:latin typeface="Cambria Math" panose="02040503050406030204" pitchFamily="18" charset="0"/>
                                <a:ea typeface="Cambria Math" panose="02040503050406030204" pitchFamily="18" charset="0"/>
                              </a:rPr>
                              <m:t>𝐶𝑢</m:t>
                            </m:r>
                          </m:sub>
                        </m:sSub>
                      </m:num>
                      <m:den>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𝝔</m:t>
                            </m:r>
                          </m:e>
                          <m:sub>
                            <m:r>
                              <a:rPr lang="en-US" sz="1200" i="1">
                                <a:latin typeface="Cambria Math" panose="02040503050406030204" pitchFamily="18" charset="0"/>
                                <a:ea typeface="Cambria Math" panose="02040503050406030204" pitchFamily="18" charset="0"/>
                              </a:rPr>
                              <m:t>𝐶𝑢</m:t>
                            </m:r>
                          </m:sub>
                        </m:sSub>
                      </m:den>
                    </m:f>
                  </m:oMath>
                </a14:m>
                <a:endParaRPr lang="en-IN" sz="1200" dirty="0"/>
              </a:p>
            </p:txBody>
          </p:sp>
        </mc:Choice>
        <mc:Fallback>
          <p:sp>
            <p:nvSpPr>
              <p:cNvPr id="6" name="TextBox 5"/>
              <p:cNvSpPr txBox="1">
                <a:spLocks noRot="1" noChangeAspect="1" noMove="1" noResize="1" noEditPoints="1" noAdjustHandles="1" noChangeArrowheads="1" noChangeShapeType="1" noTextEdit="1"/>
              </p:cNvSpPr>
              <p:nvPr/>
            </p:nvSpPr>
            <p:spPr>
              <a:xfrm>
                <a:off x="2714628" y="4039015"/>
                <a:ext cx="1657349" cy="285335"/>
              </a:xfrm>
              <a:prstGeom prst="rect">
                <a:avLst/>
              </a:prstGeom>
              <a:blipFill>
                <a:blip r:embed="rId3"/>
                <a:stretch>
                  <a:fillRect l="-2206" t="-4348" b="-17391"/>
                </a:stretch>
              </a:blipFill>
            </p:spPr>
            <p:txBody>
              <a:bodyPr/>
              <a:lstStyle/>
              <a:p>
                <a:r>
                  <a:rPr lang="en-IN">
                    <a:noFill/>
                  </a:rPr>
                  <a:t> </a:t>
                </a:r>
              </a:p>
            </p:txBody>
          </p:sp>
        </mc:Fallback>
      </mc:AlternateContent>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3DA9BD1A-35A8-4F3D-BD8E-AE48B9B8FF41}"/>
                  </a:ext>
                </a:extLst>
              </p:cNvPr>
              <p:cNvSpPr txBox="1"/>
              <p:nvPr/>
            </p:nvSpPr>
            <p:spPr>
              <a:xfrm>
                <a:off x="4514852" y="4032219"/>
                <a:ext cx="1657349" cy="292131"/>
              </a:xfrm>
              <a:prstGeom prst="rect">
                <a:avLst/>
              </a:prstGeom>
              <a:noFill/>
            </p:spPr>
            <p:txBody>
              <a:bodyPr wrap="square" lIns="0" tIns="0" rIns="0" bIns="0" rtlCol="0">
                <a:spAutoFit/>
              </a:bodyPr>
              <a:lstStyle/>
              <a:p>
                <a14:m>
                  <m:oMath xmlns:m="http://schemas.openxmlformats.org/officeDocument/2006/math">
                    <m:sSub>
                      <m:sSubPr>
                        <m:ctrlPr>
                          <a:rPr lang="en-IN" sz="1200" i="1">
                            <a:latin typeface="Cambria Math" panose="02040503050406030204" pitchFamily="18" charset="0"/>
                          </a:rPr>
                        </m:ctrlPr>
                      </m:sSubPr>
                      <m:e>
                        <m:r>
                          <a:rPr lang="en-US" sz="1200" i="1">
                            <a:latin typeface="Cambria Math" panose="02040503050406030204" pitchFamily="18" charset="0"/>
                          </a:rPr>
                          <m:t>𝑢</m:t>
                        </m:r>
                      </m:e>
                      <m:sub>
                        <m:r>
                          <a:rPr lang="en-US" sz="1200" i="1">
                            <a:latin typeface="Cambria Math" panose="02040503050406030204" pitchFamily="18" charset="0"/>
                          </a:rPr>
                          <m:t>𝑦</m:t>
                        </m:r>
                      </m:sub>
                    </m:sSub>
                    <m:r>
                      <a:rPr lang="en-IN" sz="1200" i="1">
                        <a:latin typeface="Cambria Math" panose="02040503050406030204" pitchFamily="18" charset="0"/>
                      </a:rPr>
                      <m:t>=</m:t>
                    </m:r>
                    <m:r>
                      <a:rPr lang="en-IN" sz="1200" i="1">
                        <a:latin typeface="Cambria Math" panose="02040503050406030204" pitchFamily="18" charset="0"/>
                        <a:ea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𝐷</m:t>
                        </m:r>
                      </m:e>
                      <m:sub>
                        <m:r>
                          <a:rPr lang="en-IN" sz="1200" i="1">
                            <a:latin typeface="Cambria Math" panose="02040503050406030204" pitchFamily="18" charset="0"/>
                            <a:ea typeface="Cambria Math" panose="02040503050406030204" pitchFamily="18" charset="0"/>
                          </a:rPr>
                          <m:t>𝑖</m:t>
                        </m:r>
                        <m:r>
                          <a:rPr lang="en-IN" sz="1200" i="1">
                            <a:latin typeface="Cambria Math" panose="02040503050406030204" pitchFamily="18" charset="0"/>
                            <a:ea typeface="Cambria Math" panose="02040503050406030204" pitchFamily="18" charset="0"/>
                          </a:rPr>
                          <m:t>,</m:t>
                        </m:r>
                        <m:r>
                          <m:rPr>
                            <m:sty m:val="p"/>
                          </m:rPr>
                          <a:rPr lang="en-IN" sz="1200">
                            <a:latin typeface="Cambria Math" panose="02040503050406030204" pitchFamily="18" charset="0"/>
                            <a:ea typeface="Cambria Math" panose="02040503050406030204" pitchFamily="18" charset="0"/>
                          </a:rPr>
                          <m:t>eff</m:t>
                        </m:r>
                      </m:sub>
                    </m:sSub>
                    <m:f>
                      <m:fPr>
                        <m:ctrlPr>
                          <a:rPr lang="en-IN" sz="1200" i="1">
                            <a:latin typeface="Cambria Math" panose="02040503050406030204" pitchFamily="18" charset="0"/>
                          </a:rPr>
                        </m:ctrlPr>
                      </m:fPr>
                      <m:num>
                        <m:r>
                          <a:rPr lang="en-IN" sz="1200" i="1">
                            <a:latin typeface="Cambria Math" panose="02040503050406030204" pitchFamily="18" charset="0"/>
                            <a:ea typeface="Cambria Math" panose="02040503050406030204" pitchFamily="18" charset="0"/>
                          </a:rPr>
                          <m:t>𝜕</m:t>
                        </m:r>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𝑐</m:t>
                            </m:r>
                          </m:e>
                          <m:sub>
                            <m:r>
                              <a:rPr lang="en-IN" sz="1200" i="1">
                                <a:latin typeface="Cambria Math" panose="02040503050406030204" pitchFamily="18" charset="0"/>
                                <a:ea typeface="Cambria Math" panose="02040503050406030204" pitchFamily="18" charset="0"/>
                              </a:rPr>
                              <m:t>𝑖</m:t>
                            </m:r>
                          </m:sub>
                        </m:sSub>
                      </m:num>
                      <m:den>
                        <m:r>
                          <a:rPr lang="en-IN" sz="1200" i="1">
                            <a:latin typeface="Cambria Math" panose="02040503050406030204" pitchFamily="18" charset="0"/>
                            <a:ea typeface="Cambria Math" panose="02040503050406030204" pitchFamily="18" charset="0"/>
                          </a:rPr>
                          <m:t>𝜕</m:t>
                        </m:r>
                        <m:r>
                          <a:rPr lang="en-US" sz="1200" i="1">
                            <a:latin typeface="Cambria Math" panose="02040503050406030204" pitchFamily="18" charset="0"/>
                            <a:ea typeface="Cambria Math" panose="02040503050406030204" pitchFamily="18" charset="0"/>
                          </a:rPr>
                          <m:t>𝑦</m:t>
                        </m:r>
                      </m:den>
                    </m:f>
                  </m:oMath>
                </a14:m>
                <a:r>
                  <a:rPr lang="en-IN" sz="1200" dirty="0">
                    <a:ea typeface="Cambria Math" panose="02040503050406030204" pitchFamily="18" charset="0"/>
                  </a:rPr>
                  <a:t> </a:t>
                </a:r>
                <a14:m>
                  <m:oMath xmlns:m="http://schemas.openxmlformats.org/officeDocument/2006/math">
                    <m:r>
                      <a:rPr lang="en-IN" sz="1200" i="1">
                        <a:latin typeface="Cambria Math" panose="02040503050406030204" pitchFamily="18" charset="0"/>
                        <a:ea typeface="Cambria Math" panose="02040503050406030204" pitchFamily="18" charset="0"/>
                      </a:rPr>
                      <m:t>×</m:t>
                    </m:r>
                    <m:f>
                      <m:fPr>
                        <m:ctrlPr>
                          <a:rPr lang="en-IN" sz="1200" i="1">
                            <a:latin typeface="Cambria Math" panose="02040503050406030204" pitchFamily="18" charset="0"/>
                          </a:rPr>
                        </m:ctrlPr>
                      </m:fPr>
                      <m:num>
                        <m:sSub>
                          <m:sSubPr>
                            <m:ctrlPr>
                              <a:rPr lang="en-IN" sz="1200" i="1">
                                <a:latin typeface="Cambria Math" panose="02040503050406030204" pitchFamily="18" charset="0"/>
                                <a:ea typeface="Cambria Math" panose="02040503050406030204" pitchFamily="18" charset="0"/>
                              </a:rPr>
                            </m:ctrlPr>
                          </m:sSubPr>
                          <m:e>
                            <m:r>
                              <a:rPr lang="en-US" sz="1200" i="1">
                                <a:latin typeface="Cambria Math" panose="02040503050406030204" pitchFamily="18" charset="0"/>
                                <a:ea typeface="Cambria Math" panose="02040503050406030204" pitchFamily="18" charset="0"/>
                              </a:rPr>
                              <m:t>𝑛</m:t>
                            </m:r>
                            <m:r>
                              <a:rPr lang="en-IN" sz="1200" i="1">
                                <a:latin typeface="Cambria Math" panose="02040503050406030204" pitchFamily="18" charset="0"/>
                                <a:ea typeface="Cambria Math" panose="02040503050406030204" pitchFamily="18" charset="0"/>
                              </a:rPr>
                              <m:t>𝑀</m:t>
                            </m:r>
                          </m:e>
                          <m:sub>
                            <m:r>
                              <a:rPr lang="en-US" sz="1200" i="1">
                                <a:latin typeface="Cambria Math" panose="02040503050406030204" pitchFamily="18" charset="0"/>
                                <a:ea typeface="Cambria Math" panose="02040503050406030204" pitchFamily="18" charset="0"/>
                              </a:rPr>
                              <m:t>𝐶𝑢</m:t>
                            </m:r>
                          </m:sub>
                        </m:sSub>
                      </m:num>
                      <m:den>
                        <m:sSub>
                          <m:sSubPr>
                            <m:ctrlPr>
                              <a:rPr lang="en-IN" sz="1200" i="1">
                                <a:latin typeface="Cambria Math" panose="02040503050406030204" pitchFamily="18" charset="0"/>
                                <a:ea typeface="Cambria Math" panose="02040503050406030204" pitchFamily="18" charset="0"/>
                              </a:rPr>
                            </m:ctrlPr>
                          </m:sSubPr>
                          <m:e>
                            <m:r>
                              <a:rPr lang="en-IN" sz="1200" i="1">
                                <a:latin typeface="Cambria Math" panose="02040503050406030204" pitchFamily="18" charset="0"/>
                                <a:ea typeface="Cambria Math" panose="02040503050406030204" pitchFamily="18" charset="0"/>
                              </a:rPr>
                              <m:t>𝝔</m:t>
                            </m:r>
                          </m:e>
                          <m:sub>
                            <m:r>
                              <a:rPr lang="en-US" sz="1200" i="1">
                                <a:latin typeface="Cambria Math" panose="02040503050406030204" pitchFamily="18" charset="0"/>
                                <a:ea typeface="Cambria Math" panose="02040503050406030204" pitchFamily="18" charset="0"/>
                              </a:rPr>
                              <m:t>𝐶𝑢</m:t>
                            </m:r>
                          </m:sub>
                        </m:sSub>
                      </m:den>
                    </m:f>
                  </m:oMath>
                </a14:m>
                <a:endParaRPr lang="en-IN" sz="1200" dirty="0"/>
              </a:p>
            </p:txBody>
          </p:sp>
        </mc:Choice>
        <mc:Fallback>
          <p:sp>
            <p:nvSpPr>
              <p:cNvPr id="9" name="TextBox 8">
                <a:extLst>
                  <a:ext uri="{FF2B5EF4-FFF2-40B4-BE49-F238E27FC236}">
                    <a16:creationId xmlns:a16="http://schemas.microsoft.com/office/drawing/2014/main" id="{3DA9BD1A-35A8-4F3D-BD8E-AE48B9B8FF41}"/>
                  </a:ext>
                </a:extLst>
              </p:cNvPr>
              <p:cNvSpPr txBox="1">
                <a:spLocks noRot="1" noChangeAspect="1" noMove="1" noResize="1" noEditPoints="1" noAdjustHandles="1" noChangeArrowheads="1" noChangeShapeType="1" noTextEdit="1"/>
              </p:cNvSpPr>
              <p:nvPr/>
            </p:nvSpPr>
            <p:spPr>
              <a:xfrm>
                <a:off x="4514852" y="4032219"/>
                <a:ext cx="1657349" cy="292131"/>
              </a:xfrm>
              <a:prstGeom prst="rect">
                <a:avLst/>
              </a:prstGeom>
              <a:blipFill>
                <a:blip r:embed="rId4"/>
                <a:stretch>
                  <a:fillRect l="-2574" b="-14583"/>
                </a:stretch>
              </a:blipFill>
            </p:spPr>
            <p:txBody>
              <a:bodyPr/>
              <a:lstStyle/>
              <a:p>
                <a:r>
                  <a:rPr lang="en-IN">
                    <a:noFill/>
                  </a:rPr>
                  <a:t> </a:t>
                </a:r>
              </a:p>
            </p:txBody>
          </p:sp>
        </mc:Fallback>
      </mc:AlternateContent>
    </p:spTree>
    <p:extLst>
      <p:ext uri="{BB962C8B-B14F-4D97-AF65-F5344CB8AC3E}">
        <p14:creationId xmlns:p14="http://schemas.microsoft.com/office/powerpoint/2010/main" val="2431400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AF98D-46A7-44B1-B8AC-055611717C71}"/>
              </a:ext>
            </a:extLst>
          </p:cNvPr>
          <p:cNvSpPr>
            <a:spLocks noGrp="1"/>
          </p:cNvSpPr>
          <p:nvPr>
            <p:ph type="title"/>
          </p:nvPr>
        </p:nvSpPr>
        <p:spPr/>
        <p:txBody>
          <a:bodyPr/>
          <a:lstStyle/>
          <a:p>
            <a:r>
              <a:rPr lang="en-US" dirty="0"/>
              <a:t>Mesh</a:t>
            </a:r>
            <a:endParaRPr lang="en-IN" dirty="0"/>
          </a:p>
        </p:txBody>
      </p:sp>
      <p:sp>
        <p:nvSpPr>
          <p:cNvPr id="3" name="Content Placeholder 2">
            <a:extLst>
              <a:ext uri="{FF2B5EF4-FFF2-40B4-BE49-F238E27FC236}">
                <a16:creationId xmlns:a16="http://schemas.microsoft.com/office/drawing/2014/main" id="{EF185585-7A27-4915-A1AC-0F893EC54B78}"/>
              </a:ext>
            </a:extLst>
          </p:cNvPr>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lgn="ctr">
              <a:buNone/>
            </a:pPr>
            <a:r>
              <a:rPr lang="en-US" dirty="0"/>
              <a:t>A finer mesh near dendrite formation region</a:t>
            </a:r>
          </a:p>
          <a:p>
            <a:endParaRPr lang="en-IN" dirty="0"/>
          </a:p>
        </p:txBody>
      </p:sp>
      <p:pic>
        <p:nvPicPr>
          <p:cNvPr id="4" name="Picture 3">
            <a:extLst>
              <a:ext uri="{FF2B5EF4-FFF2-40B4-BE49-F238E27FC236}">
                <a16:creationId xmlns:a16="http://schemas.microsoft.com/office/drawing/2014/main" id="{ACEE3611-8003-4077-8D05-92294697D278}"/>
              </a:ext>
            </a:extLst>
          </p:cNvPr>
          <p:cNvPicPr>
            <a:picLocks noChangeAspect="1"/>
          </p:cNvPicPr>
          <p:nvPr/>
        </p:nvPicPr>
        <p:blipFill>
          <a:blip r:embed="rId2"/>
          <a:stretch>
            <a:fillRect/>
          </a:stretch>
        </p:blipFill>
        <p:spPr>
          <a:xfrm>
            <a:off x="2343150" y="1085850"/>
            <a:ext cx="4286250" cy="3214688"/>
          </a:xfrm>
          <a:prstGeom prst="rect">
            <a:avLst/>
          </a:prstGeom>
        </p:spPr>
      </p:pic>
    </p:spTree>
    <p:extLst>
      <p:ext uri="{BB962C8B-B14F-4D97-AF65-F5344CB8AC3E}">
        <p14:creationId xmlns:p14="http://schemas.microsoft.com/office/powerpoint/2010/main" val="3915523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2DB59C3-1D42-4339-936F-F9F884EB40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857250"/>
            <a:ext cx="4572000" cy="3429000"/>
          </a:xfrm>
          <a:prstGeom prst="rect">
            <a:avLst/>
          </a:prstGeom>
        </p:spPr>
      </p:pic>
      <p:pic>
        <p:nvPicPr>
          <p:cNvPr id="7" name="Picture 6">
            <a:extLst>
              <a:ext uri="{FF2B5EF4-FFF2-40B4-BE49-F238E27FC236}">
                <a16:creationId xmlns:a16="http://schemas.microsoft.com/office/drawing/2014/main" id="{93CE69BB-5800-43F0-977B-DBC13B4BD7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5681" y="857011"/>
            <a:ext cx="4572638" cy="3429479"/>
          </a:xfrm>
          <a:prstGeom prst="rect">
            <a:avLst/>
          </a:prstGeom>
        </p:spPr>
      </p:pic>
      <p:sp>
        <p:nvSpPr>
          <p:cNvPr id="5" name="Title 1">
            <a:extLst>
              <a:ext uri="{FF2B5EF4-FFF2-40B4-BE49-F238E27FC236}">
                <a16:creationId xmlns:a16="http://schemas.microsoft.com/office/drawing/2014/main" id="{32C24AFA-EFE0-4EC4-A1E2-8E16AEA56BDE}"/>
              </a:ext>
            </a:extLst>
          </p:cNvPr>
          <p:cNvSpPr txBox="1">
            <a:spLocks/>
          </p:cNvSpPr>
          <p:nvPr/>
        </p:nvSpPr>
        <p:spPr>
          <a:xfrm>
            <a:off x="457200" y="609600"/>
            <a:ext cx="8058150" cy="742950"/>
          </a:xfrm>
          <a:prstGeom prst="rect">
            <a:avLst/>
          </a:prstGeom>
        </p:spPr>
        <p:txBody>
          <a:bodyPr vert="horz" lIns="68580" tIns="34290" rIns="68580" bIns="34290" rtlCol="0" anchor="t">
            <a:normAutofit/>
          </a:bodyPr>
          <a:lst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a:lstStyle>
          <a:p>
            <a:r>
              <a:rPr lang="en-IN" sz="2400" dirty="0"/>
              <a:t>Model Results</a:t>
            </a:r>
          </a:p>
        </p:txBody>
      </p:sp>
    </p:spTree>
    <p:extLst>
      <p:ext uri="{BB962C8B-B14F-4D97-AF65-F5344CB8AC3E}">
        <p14:creationId xmlns:p14="http://schemas.microsoft.com/office/powerpoint/2010/main" val="1632790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Results</a:t>
            </a:r>
          </a:p>
        </p:txBody>
      </p:sp>
      <p:sp>
        <p:nvSpPr>
          <p:cNvPr id="5" name="Content Placeholder 4"/>
          <p:cNvSpPr>
            <a:spLocks noGrp="1"/>
          </p:cNvSpPr>
          <p:nvPr>
            <p:ph idx="1"/>
          </p:nvPr>
        </p:nvSpPr>
        <p:spPr/>
        <p:txBody>
          <a:bodyPr>
            <a:normAutofit/>
          </a:bodyPr>
          <a:lstStyle/>
          <a:p>
            <a:r>
              <a:rPr lang="en-US" sz="1800" dirty="0"/>
              <a:t>The model results demonstrate evolution of the dendrite formation and ionic concentration of copper ions with time.</a:t>
            </a:r>
            <a:endParaRPr lang="en-IN" sz="1800" dirty="0"/>
          </a:p>
          <a:p>
            <a:r>
              <a:rPr lang="en-IN" sz="1800" dirty="0"/>
              <a:t>The streamline plot for the total flux of copper ions and the surface plot for the level set variable indicating the dendrite formation region can be seen in the model results.</a:t>
            </a:r>
          </a:p>
          <a:p>
            <a:r>
              <a:rPr lang="en-IN" sz="1800" dirty="0"/>
              <a:t>It can be seen that dendrite formation is more predominant for the peripheral electrode in MEA when compared to the inner electrodes in MEA, which is attributed to the higher diffusive flux at the peripheral electrode. </a:t>
            </a:r>
          </a:p>
          <a:p>
            <a:pPr marL="0" indent="0">
              <a:buNone/>
            </a:pPr>
            <a:endParaRPr lang="en-IN" sz="1800" dirty="0"/>
          </a:p>
        </p:txBody>
      </p:sp>
    </p:spTree>
    <p:extLst>
      <p:ext uri="{BB962C8B-B14F-4D97-AF65-F5344CB8AC3E}">
        <p14:creationId xmlns:p14="http://schemas.microsoft.com/office/powerpoint/2010/main" val="731777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D12B4-FC2B-4B7C-90EB-B51A924EE5A4}"/>
              </a:ext>
            </a:extLst>
          </p:cNvPr>
          <p:cNvSpPr>
            <a:spLocks noGrp="1"/>
          </p:cNvSpPr>
          <p:nvPr>
            <p:ph type="title"/>
          </p:nvPr>
        </p:nvSpPr>
        <p:spPr/>
        <p:txBody>
          <a:bodyPr/>
          <a:lstStyle/>
          <a:p>
            <a:r>
              <a:rPr lang="en-US" dirty="0"/>
              <a:t>Reference</a:t>
            </a:r>
            <a:endParaRPr lang="en-IN" dirty="0"/>
          </a:p>
        </p:txBody>
      </p:sp>
      <p:sp>
        <p:nvSpPr>
          <p:cNvPr id="3" name="Content Placeholder 2">
            <a:extLst>
              <a:ext uri="{FF2B5EF4-FFF2-40B4-BE49-F238E27FC236}">
                <a16:creationId xmlns:a16="http://schemas.microsoft.com/office/drawing/2014/main" id="{D5E97DE6-584C-4BD8-9193-9905F82A120E}"/>
              </a:ext>
            </a:extLst>
          </p:cNvPr>
          <p:cNvSpPr>
            <a:spLocks noGrp="1"/>
          </p:cNvSpPr>
          <p:nvPr>
            <p:ph idx="1"/>
          </p:nvPr>
        </p:nvSpPr>
        <p:spPr/>
        <p:txBody>
          <a:bodyPr/>
          <a:lstStyle/>
          <a:p>
            <a:r>
              <a:rPr lang="en-IN" sz="1800" dirty="0"/>
              <a:t>C. </a:t>
            </a:r>
            <a:r>
              <a:rPr lang="en-IN" sz="1800" dirty="0" err="1"/>
              <a:t>Lupo</a:t>
            </a:r>
            <a:r>
              <a:rPr lang="en-IN" sz="1800" dirty="0"/>
              <a:t> and D. </a:t>
            </a:r>
            <a:r>
              <a:rPr lang="en-IN" sz="1800" dirty="0" err="1"/>
              <a:t>Schlettwein</a:t>
            </a:r>
            <a:r>
              <a:rPr lang="en-IN" sz="1800" dirty="0"/>
              <a:t>, </a:t>
            </a:r>
            <a:r>
              <a:rPr lang="en-IN" sz="1800" dirty="0" err="1"/>
              <a:t>Modeling</a:t>
            </a:r>
            <a:r>
              <a:rPr lang="en-IN" sz="1800" dirty="0"/>
              <a:t> of dendrite formation as a consequence of diffusion-controlled electrodeposition, </a:t>
            </a:r>
            <a:r>
              <a:rPr lang="en-US" sz="1800" i="1" dirty="0"/>
              <a:t>Journal of The Electrochemical Society</a:t>
            </a:r>
            <a:r>
              <a:rPr lang="en-US" sz="1800" dirty="0"/>
              <a:t>, 166 (1) D3182-D3189 (2019).</a:t>
            </a:r>
            <a:endParaRPr lang="fr-FR" sz="1800" i="1" dirty="0"/>
          </a:p>
          <a:p>
            <a:endParaRPr lang="en-IN" dirty="0"/>
          </a:p>
        </p:txBody>
      </p:sp>
    </p:spTree>
    <p:extLst>
      <p:ext uri="{BB962C8B-B14F-4D97-AF65-F5344CB8AC3E}">
        <p14:creationId xmlns:p14="http://schemas.microsoft.com/office/powerpoint/2010/main" val="3709920310"/>
      </p:ext>
    </p:extLst>
  </p:cSld>
  <p:clrMapOvr>
    <a:masterClrMapping/>
  </p:clrMapOvr>
</p:sld>
</file>

<file path=ppt/theme/theme1.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27051</TotalTime>
  <Words>516</Words>
  <Application>Microsoft Office PowerPoint</Application>
  <PresentationFormat>On-screen Show (16:9)</PresentationFormat>
  <Paragraphs>53</Paragraphs>
  <Slides>8</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Wingdings</vt:lpstr>
      <vt:lpstr>Calibri Light</vt:lpstr>
      <vt:lpstr>Cambria Math</vt:lpstr>
      <vt:lpstr>Lato Black</vt:lpstr>
      <vt:lpstr>Arial</vt:lpstr>
      <vt:lpstr>Lato Light</vt:lpstr>
      <vt:lpstr>Lato</vt:lpstr>
      <vt:lpstr>2_comsol-slide-template-NEW</vt:lpstr>
      <vt:lpstr>1_comsol-slide-template-NEW</vt:lpstr>
      <vt:lpstr>Diffusion-Controlled Dendrite Formation Using the Level Set Method</vt:lpstr>
      <vt:lpstr>Overview</vt:lpstr>
      <vt:lpstr>Model Geometry and Setup</vt:lpstr>
      <vt:lpstr>Model Setup</vt:lpstr>
      <vt:lpstr>Mesh</vt:lpstr>
      <vt:lpstr>PowerPoint Presentation</vt:lpstr>
      <vt:lpstr>Model Results</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Kiran Deshpande</cp:lastModifiedBy>
  <cp:revision>284</cp:revision>
  <dcterms:created xsi:type="dcterms:W3CDTF">2019-11-14T21:25:40Z</dcterms:created>
  <dcterms:modified xsi:type="dcterms:W3CDTF">2024-11-28T04:05:40Z</dcterms:modified>
</cp:coreProperties>
</file>