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61" r:id="rId2"/>
    <p:sldId id="262" r:id="rId3"/>
    <p:sldId id="263" r:id="rId4"/>
    <p:sldId id="268" r:id="rId5"/>
    <p:sldId id="269" r:id="rId6"/>
    <p:sldId id="270" r:id="rId7"/>
    <p:sldId id="265" r:id="rId8"/>
    <p:sldId id="267" r:id="rId9"/>
    <p:sldId id="277" r:id="rId10"/>
    <p:sldId id="278" r:id="rId11"/>
    <p:sldId id="271" r:id="rId12"/>
    <p:sldId id="266" r:id="rId13"/>
    <p:sldId id="272" r:id="rId14"/>
    <p:sldId id="274" r:id="rId15"/>
    <p:sldId id="273" r:id="rId16"/>
    <p:sldId id="275" r:id="rId17"/>
    <p:sldId id="276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7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6E9356-AC72-409D-90D8-8C02829E7BF8}" type="datetimeFigureOut">
              <a:rPr lang="en-US" smtClean="0"/>
              <a:t>5/16/2017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3A9A2-A8E6-44B9-B8F3-91C5FB4F6B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You</a:t>
            </a:r>
            <a:r>
              <a:rPr lang="sv-SE" baseline="0" dirty="0" smtClean="0"/>
              <a:t> can use the heading from the application documentation for the title.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3B24A-2E59-4563-9805-F82E0DE2C1F4}" type="slidenum">
              <a:rPr lang="sv-SE" smtClean="0"/>
              <a:pPr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04631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228600" y="455295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Unless otherwise noted, any of the images, text, and equations here may be copied and modified for your own internal use. © Copyright 2017 COMSOL. All trademarks are the property of their respective owners. See </a:t>
            </a:r>
            <a:r>
              <a:rPr lang="en-US" sz="600" dirty="0" smtClean="0">
                <a:hlinkClick r:id="rId2"/>
              </a:rPr>
              <a:t>www.comsol.com/trademarks</a:t>
            </a:r>
            <a:r>
              <a:rPr lang="en-US" sz="600" dirty="0" smtClean="0"/>
              <a:t>.</a:t>
            </a:r>
            <a:endParaRPr lang="en-US" sz="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Eigenfrequency Shifts Caused by Temperature Changes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0798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Shapes, Cantilever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200" y="1504950"/>
            <a:ext cx="4165600" cy="3124200"/>
          </a:xfrm>
        </p:spPr>
      </p:pic>
    </p:spTree>
    <p:extLst>
      <p:ext uri="{BB962C8B-B14F-4D97-AF65-F5344CB8AC3E}">
        <p14:creationId xmlns:p14="http://schemas.microsoft.com/office/powerpoint/2010/main" val="1451200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Frequency Shifts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E=E</a:t>
            </a:r>
            <a:r>
              <a:rPr lang="en-US" baseline="-25000" dirty="0" smtClean="0"/>
              <a:t>0</a:t>
            </a:r>
            <a:r>
              <a:rPr lang="en-US" dirty="0" smtClean="0"/>
              <a:t>(1+</a:t>
            </a:r>
            <a:r>
              <a:rPr lang="en-US" dirty="0" smtClean="0">
                <a:latin typeface="Symbol" panose="05050102010706020507" pitchFamily="18" charset="2"/>
              </a:rPr>
              <a:t>bD</a:t>
            </a:r>
            <a:r>
              <a:rPr lang="en-US" dirty="0" smtClean="0"/>
              <a:t>T)</a:t>
            </a:r>
          </a:p>
          <a:p>
            <a:r>
              <a:rPr lang="en-US" dirty="0" smtClean="0"/>
              <a:t>Indices</a:t>
            </a:r>
          </a:p>
          <a:p>
            <a:pPr lvl="1"/>
            <a:r>
              <a:rPr lang="en-US" dirty="0" smtClean="0"/>
              <a:t>Bending : b</a:t>
            </a:r>
          </a:p>
          <a:p>
            <a:pPr lvl="1"/>
            <a:r>
              <a:rPr lang="en-US" dirty="0" smtClean="0"/>
              <a:t>Twisting: t</a:t>
            </a:r>
          </a:p>
          <a:p>
            <a:pPr lvl="1"/>
            <a:r>
              <a:rPr lang="en-US" dirty="0" smtClean="0"/>
              <a:t>Axial: a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733550"/>
            <a:ext cx="3829050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4250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Results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Clamped: Dominated by stress softening</a:t>
            </a:r>
          </a:p>
          <a:p>
            <a:pPr lvl="1"/>
            <a:r>
              <a:rPr lang="en-US" dirty="0" smtClean="0"/>
              <a:t>Constrained expansion causes compressive stress</a:t>
            </a:r>
          </a:p>
          <a:p>
            <a:r>
              <a:rPr lang="en-US" dirty="0" smtClean="0"/>
              <a:t>Cantilever: Very good fit to analytical values</a:t>
            </a:r>
          </a:p>
          <a:p>
            <a:pPr lvl="1"/>
            <a:r>
              <a:rPr lang="en-US" dirty="0" smtClean="0"/>
              <a:t>Local stresses at constraints affect results</a:t>
            </a:r>
          </a:p>
          <a:p>
            <a:r>
              <a:rPr lang="en-US" dirty="0" smtClean="0"/>
              <a:t>Temperature dependence of E is important in practice</a:t>
            </a:r>
          </a:p>
          <a:p>
            <a:r>
              <a:rPr lang="en-US" dirty="0" smtClean="0"/>
              <a:t>Even at extreme thermal expansion (30000 K), the prestressed eigenfrequency analysis gives correct values</a:t>
            </a:r>
          </a:p>
        </p:txBody>
      </p:sp>
    </p:spTree>
    <p:extLst>
      <p:ext uri="{BB962C8B-B14F-4D97-AF65-F5344CB8AC3E}">
        <p14:creationId xmlns:p14="http://schemas.microsoft.com/office/powerpoint/2010/main" val="382558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4114800" cy="3124200"/>
          </a:xfrm>
        </p:spPr>
        <p:txBody>
          <a:bodyPr/>
          <a:lstStyle/>
          <a:p>
            <a:r>
              <a:rPr lang="en-US" dirty="0" smtClean="0"/>
              <a:t>Frequency shifts:</a:t>
            </a:r>
          </a:p>
          <a:p>
            <a:pPr lvl="1"/>
            <a:r>
              <a:rPr lang="en-US" dirty="0" smtClean="0"/>
              <a:t>Global Evaluation </a:t>
            </a:r>
          </a:p>
          <a:p>
            <a:pPr lvl="1"/>
            <a:r>
              <a:rPr lang="en-US" dirty="0" smtClean="0"/>
              <a:t>withsol</a:t>
            </a:r>
            <a:r>
              <a:rPr lang="en-US" dirty="0" smtClean="0"/>
              <a:t>()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478" y="1733550"/>
            <a:ext cx="4641322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1" y="3790950"/>
            <a:ext cx="5029199" cy="53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4118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Frequency Shift, Cantilever, 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T=10 K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3108546"/>
              </p:ext>
            </p:extLst>
          </p:nvPr>
        </p:nvGraphicFramePr>
        <p:xfrm>
          <a:off x="762000" y="1962150"/>
          <a:ext cx="75438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2278"/>
                <a:gridCol w="1661922"/>
                <a:gridCol w="2057400"/>
                <a:gridCol w="2362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Analytical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Fixed Constraint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Expanding</a:t>
                      </a:r>
                      <a:r>
                        <a:rPr lang="en-US" baseline="0" dirty="0" smtClean="0"/>
                        <a:t> Constraint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Bending,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1.00040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1.00039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1.00040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Bending,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1.00030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1.00028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1.00030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Twisting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1.00025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1.00025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1.00026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Axial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1.00020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1.00020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1.00020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8225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Frequency Shift, Cantilever,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T=10 K, Temperature dependent 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3059808"/>
              </p:ext>
            </p:extLst>
          </p:nvPr>
        </p:nvGraphicFramePr>
        <p:xfrm>
          <a:off x="1676400" y="1962150"/>
          <a:ext cx="5486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2278"/>
                <a:gridCol w="1661922"/>
                <a:gridCol w="2362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Analytical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Expanding</a:t>
                      </a:r>
                      <a:r>
                        <a:rPr lang="en-US" baseline="0" dirty="0" smtClean="0"/>
                        <a:t> Constraint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Bending,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0.99990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0.99990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Bending,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0.99980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0.99980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Twisting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0.99975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0.99976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Axial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0.99970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0.99970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65942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Frequency Shift, Cantilever,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T=30000 K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4724175"/>
              </p:ext>
            </p:extLst>
          </p:nvPr>
        </p:nvGraphicFramePr>
        <p:xfrm>
          <a:off x="838200" y="1962150"/>
          <a:ext cx="7315199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895600"/>
                <a:gridCol w="23621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Thermal expansion + prestressed eigenfrequency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Larger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geometry</a:t>
                      </a:r>
                      <a:r>
                        <a:rPr lang="en-US" baseline="0" dirty="0" smtClean="0"/>
                        <a:t> + lower density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Bending,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2.2309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2.2308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Bending,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1.8759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1.8759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Twisting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1.6702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1.6695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Twisting, finer mesh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1.6703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1.6701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Axial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1.5292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1.5292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00177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Frequency Shift, 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T=10 </a:t>
            </a:r>
            <a:r>
              <a:rPr lang="en-US" dirty="0" smtClean="0"/>
              <a:t>K, </a:t>
            </a:r>
            <a:br>
              <a:rPr lang="en-US" dirty="0" smtClean="0"/>
            </a:br>
            <a:r>
              <a:rPr lang="en-US" dirty="0" smtClean="0"/>
              <a:t>Cantilever and Clamped,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0508010"/>
              </p:ext>
            </p:extLst>
          </p:nvPr>
        </p:nvGraphicFramePr>
        <p:xfrm>
          <a:off x="1676400" y="1733550"/>
          <a:ext cx="5486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2278"/>
                <a:gridCol w="1661922"/>
                <a:gridCol w="2362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Cantilever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Clamped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Bending,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1.00039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0.9943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Bending,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1.00028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0.9986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Twisting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1.00025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1.00006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Axial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1.00020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1.00005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71475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Stress softening in clamped beam due to compressive stress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913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Background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In high precision applications, it may be necessary to take the shift in eigenfrequencies caused by changes in temperature into account</a:t>
            </a:r>
          </a:p>
          <a:p>
            <a:r>
              <a:rPr lang="en-US" dirty="0" smtClean="0"/>
              <a:t>This can be easily be modeled in COMSOL Multiphysics</a:t>
            </a:r>
          </a:p>
          <a:p>
            <a:r>
              <a:rPr lang="en-US" dirty="0" smtClean="0"/>
              <a:t>In this verification example, the following effects are studied:</a:t>
            </a:r>
          </a:p>
          <a:p>
            <a:pPr lvl="1"/>
            <a:r>
              <a:rPr lang="en-US" dirty="0" smtClean="0"/>
              <a:t>Stress stiffening</a:t>
            </a:r>
          </a:p>
          <a:p>
            <a:pPr lvl="1"/>
            <a:r>
              <a:rPr lang="en-US" dirty="0" smtClean="0"/>
              <a:t>Changes in geometry caused by thermal expansion</a:t>
            </a:r>
          </a:p>
          <a:p>
            <a:pPr lvl="1"/>
            <a:r>
              <a:rPr lang="en-US" dirty="0" smtClean="0"/>
              <a:t>Temperature dependent Young’s modulus</a:t>
            </a:r>
          </a:p>
        </p:txBody>
      </p:sp>
    </p:spTree>
    <p:extLst>
      <p:ext uri="{BB962C8B-B14F-4D97-AF65-F5344CB8AC3E}">
        <p14:creationId xmlns:p14="http://schemas.microsoft.com/office/powerpoint/2010/main" val="96555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Geometry and Boundary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191000" cy="3124200"/>
          </a:xfrm>
        </p:spPr>
        <p:txBody>
          <a:bodyPr>
            <a:normAutofit/>
          </a:bodyPr>
          <a:lstStyle/>
          <a:p>
            <a:r>
              <a:rPr lang="en-US" dirty="0" smtClean="0"/>
              <a:t>Rectangular beam</a:t>
            </a:r>
          </a:p>
          <a:p>
            <a:r>
              <a:rPr lang="en-US" dirty="0" smtClean="0"/>
              <a:t>Two cases:</a:t>
            </a:r>
          </a:p>
          <a:p>
            <a:pPr lvl="1"/>
            <a:r>
              <a:rPr lang="en-US" dirty="0" smtClean="0"/>
              <a:t>Clamped: Both ends fixed</a:t>
            </a:r>
          </a:p>
          <a:p>
            <a:pPr lvl="1"/>
            <a:r>
              <a:rPr lang="en-US" dirty="0" smtClean="0"/>
              <a:t>Cantilever: Left end fixed</a:t>
            </a:r>
          </a:p>
          <a:p>
            <a:r>
              <a:rPr lang="en-US" dirty="0" smtClean="0"/>
              <a:t>Thermal expansion with uniform 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122" y="1809750"/>
            <a:ext cx="3798277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532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428750"/>
            <a:ext cx="5569857" cy="30780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1636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5638800" cy="3124200"/>
          </a:xfrm>
        </p:spPr>
        <p:txBody>
          <a:bodyPr/>
          <a:lstStyle/>
          <a:p>
            <a:r>
              <a:rPr lang="en-US" dirty="0" smtClean="0"/>
              <a:t>Nodes are deactivated in different combinations in the studies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352550"/>
            <a:ext cx="2124075" cy="3086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8720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Expansion of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4114800" cy="3124200"/>
          </a:xfrm>
        </p:spPr>
        <p:txBody>
          <a:bodyPr/>
          <a:lstStyle/>
          <a:p>
            <a:r>
              <a:rPr lang="en-US" dirty="0" smtClean="0"/>
              <a:t>Avoid local stresses caused by inhibited thermal expansion</a:t>
            </a:r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581150"/>
            <a:ext cx="2971800" cy="28901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069" y="3105150"/>
            <a:ext cx="1482815" cy="1406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9893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Temperature Dependent E</a:t>
            </a:r>
            <a:endParaRPr lang="sv-S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28750"/>
            <a:ext cx="4724400" cy="32702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222259"/>
            <a:ext cx="3505200" cy="1250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7162800" y="2952750"/>
            <a:ext cx="0" cy="1447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4648200" y="3002316"/>
            <a:ext cx="22860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945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0215061"/>
              </p:ext>
            </p:extLst>
          </p:nvPr>
        </p:nvGraphicFramePr>
        <p:xfrm>
          <a:off x="533401" y="1428750"/>
          <a:ext cx="6019799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599"/>
                <a:gridCol w="1905000"/>
                <a:gridCol w="914400"/>
                <a:gridCol w="609600"/>
                <a:gridCol w="914400"/>
                <a:gridCol w="1066800"/>
              </a:tblGrid>
              <a:tr h="27016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Study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Type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Boundary</a:t>
                      </a:r>
                      <a:r>
                        <a:rPr lang="en-US" sz="1200" baseline="0" dirty="0" smtClean="0"/>
                        <a:t> Conditions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200" dirty="0" smtClean="0"/>
                        <a:t>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Expanding Constraints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Temperature dependent E</a:t>
                      </a:r>
                      <a:endParaRPr lang="en-US" sz="1200" dirty="0"/>
                    </a:p>
                  </a:txBody>
                  <a:tcPr/>
                </a:tc>
              </a:tr>
              <a:tr h="27016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Eigenfrequency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Clamped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</a:tr>
              <a:tr h="27016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Prestressed Eigenfrequency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Cantilever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</a:tr>
              <a:tr h="27016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Eigenfrequency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Clamped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</a:tr>
              <a:tr h="27016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Prestressed Eigenfrequency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Cantilever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</a:tr>
              <a:tr h="27016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Linear Buckling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Clamped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</a:tr>
              <a:tr h="27016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Prestressed Eigenfrequency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Cantilever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/>
                </a:tc>
              </a:tr>
              <a:tr h="27016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Prestressed Eigenfrequency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Cantilever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</a:tr>
              <a:tr h="27016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Prestressed Eigenfrequency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Cantilever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30000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/>
                </a:tc>
              </a:tr>
              <a:tr h="27016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Eigenfrequency (updated geometry and density)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Cantilever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266950"/>
            <a:ext cx="2743200" cy="12583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0860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Shapes, Clamped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200" y="1504950"/>
            <a:ext cx="4165600" cy="3124200"/>
          </a:xfrm>
        </p:spPr>
      </p:pic>
    </p:spTree>
    <p:extLst>
      <p:ext uri="{BB962C8B-B14F-4D97-AF65-F5344CB8AC3E}">
        <p14:creationId xmlns:p14="http://schemas.microsoft.com/office/powerpoint/2010/main" val="1061539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414</Words>
  <Application>Microsoft Office PowerPoint</Application>
  <PresentationFormat>On-screen Show (16:9)</PresentationFormat>
  <Paragraphs>175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Eigenfrequency Shifts Caused by Temperature Changes</vt:lpstr>
      <vt:lpstr>Background</vt:lpstr>
      <vt:lpstr>Geometry and Boundary Conditions</vt:lpstr>
      <vt:lpstr>Parameters</vt:lpstr>
      <vt:lpstr>Model</vt:lpstr>
      <vt:lpstr>Thermal Expansion of Constraints</vt:lpstr>
      <vt:lpstr>Temperature Dependent E</vt:lpstr>
      <vt:lpstr>Studies</vt:lpstr>
      <vt:lpstr>Mode Shapes, Clamped</vt:lpstr>
      <vt:lpstr>Mode Shapes, Cantilever</vt:lpstr>
      <vt:lpstr>Expected Frequency Shifts</vt:lpstr>
      <vt:lpstr>Results</vt:lpstr>
      <vt:lpstr>Evaluation</vt:lpstr>
      <vt:lpstr>Frequency Shift, Cantilever, DT=10 K</vt:lpstr>
      <vt:lpstr>Frequency Shift, Cantilever,  DT=10 K, Temperature dependent E</vt:lpstr>
      <vt:lpstr>Frequency Shift, Cantilever,  DT=30000 K</vt:lpstr>
      <vt:lpstr>Frequency Shift, DT=10 K,  Cantilever and Clamped,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Henrik Sönnerlind</dc:creator>
  <cp:lastModifiedBy>Henrik Sönnerlind</cp:lastModifiedBy>
  <cp:revision>34</cp:revision>
  <dcterms:created xsi:type="dcterms:W3CDTF">2006-08-16T00:00:00Z</dcterms:created>
  <dcterms:modified xsi:type="dcterms:W3CDTF">2017-05-16T12:21:27Z</dcterms:modified>
</cp:coreProperties>
</file>