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6" r:id="rId3"/>
    <p:sldMasterId id="2147483737" r:id="rId4"/>
    <p:sldMasterId id="2147483745" r:id="rId5"/>
  </p:sldMasterIdLst>
  <p:notesMasterIdLst>
    <p:notesMasterId r:id="rId33"/>
  </p:notesMasterIdLst>
  <p:sldIdLst>
    <p:sldId id="325" r:id="rId6"/>
    <p:sldId id="326" r:id="rId7"/>
    <p:sldId id="318" r:id="rId8"/>
    <p:sldId id="319" r:id="rId9"/>
    <p:sldId id="327" r:id="rId10"/>
    <p:sldId id="261" r:id="rId11"/>
    <p:sldId id="271" r:id="rId12"/>
    <p:sldId id="260" r:id="rId13"/>
    <p:sldId id="270" r:id="rId14"/>
    <p:sldId id="265" r:id="rId15"/>
    <p:sldId id="331" r:id="rId16"/>
    <p:sldId id="332" r:id="rId17"/>
    <p:sldId id="333" r:id="rId18"/>
    <p:sldId id="266" r:id="rId19"/>
    <p:sldId id="258" r:id="rId20"/>
    <p:sldId id="269" r:id="rId21"/>
    <p:sldId id="273" r:id="rId22"/>
    <p:sldId id="259" r:id="rId23"/>
    <p:sldId id="272" r:id="rId24"/>
    <p:sldId id="328" r:id="rId25"/>
    <p:sldId id="268" r:id="rId26"/>
    <p:sldId id="274" r:id="rId27"/>
    <p:sldId id="278" r:id="rId28"/>
    <p:sldId id="329" r:id="rId29"/>
    <p:sldId id="321" r:id="rId30"/>
    <p:sldId id="316" r:id="rId31"/>
    <p:sldId id="32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937BE26F-A1E2-46D7-972B-51F293A13C2A}">
          <p14:sldIdLst>
            <p14:sldId id="325"/>
            <p14:sldId id="326"/>
            <p14:sldId id="318"/>
            <p14:sldId id="319"/>
            <p14:sldId id="327"/>
            <p14:sldId id="261"/>
            <p14:sldId id="271"/>
            <p14:sldId id="260"/>
            <p14:sldId id="270"/>
            <p14:sldId id="265"/>
            <p14:sldId id="331"/>
            <p14:sldId id="332"/>
            <p14:sldId id="333"/>
            <p14:sldId id="266"/>
            <p14:sldId id="258"/>
            <p14:sldId id="269"/>
            <p14:sldId id="273"/>
            <p14:sldId id="259"/>
            <p14:sldId id="272"/>
            <p14:sldId id="328"/>
            <p14:sldId id="268"/>
            <p14:sldId id="274"/>
            <p14:sldId id="278"/>
            <p14:sldId id="329"/>
            <p14:sldId id="321"/>
            <p14:sldId id="316"/>
            <p14:sldId id="32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1F8F"/>
    <a:srgbClr val="F7941D"/>
    <a:srgbClr val="BADB47"/>
    <a:srgbClr val="FE5B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51" autoAdjust="0"/>
    <p:restoredTop sz="78301" autoAdjust="0"/>
  </p:normalViewPr>
  <p:slideViewPr>
    <p:cSldViewPr snapToGrid="0">
      <p:cViewPr>
        <p:scale>
          <a:sx n="90" d="100"/>
          <a:sy n="90" d="100"/>
        </p:scale>
        <p:origin x="6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ableStyles" Target="tableStyles.xml"/><Relationship Id="rId5" Type="http://schemas.openxmlformats.org/officeDocument/2006/relationships/slideMaster" Target="slideMasters/slideMaster3.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2.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3872F4-80CE-2F4D-9041-AAA6F073E1AF}" type="datetimeFigureOut">
              <a:rPr lang="en-US" smtClean="0"/>
              <a:t>8/28/2024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F76A13-BFAE-274E-950B-CA8C50151629}" type="slidenum">
              <a:rPr lang="en-US" smtClean="0"/>
              <a:t>‹#›</a:t>
            </a:fld>
            <a:endParaRPr lang="en-US"/>
          </a:p>
        </p:txBody>
      </p:sp>
    </p:spTree>
    <p:extLst>
      <p:ext uri="{BB962C8B-B14F-4D97-AF65-F5344CB8AC3E}">
        <p14:creationId xmlns:p14="http://schemas.microsoft.com/office/powerpoint/2010/main" val="1990392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this project?</a:t>
            </a:r>
          </a:p>
          <a:p>
            <a:r>
              <a:rPr lang="en-US"/>
              <a:t>What was the challenge?</a:t>
            </a:r>
          </a:p>
          <a:p>
            <a:r>
              <a:rPr lang="en-US"/>
              <a:t>What were the goals?</a:t>
            </a:r>
          </a:p>
          <a:p>
            <a:endParaRPr lang="en-US"/>
          </a:p>
        </p:txBody>
      </p:sp>
      <p:sp>
        <p:nvSpPr>
          <p:cNvPr id="4" name="Slide Number Placeholder 3"/>
          <p:cNvSpPr>
            <a:spLocks noGrp="1"/>
          </p:cNvSpPr>
          <p:nvPr>
            <p:ph type="sldNum" sz="quarter" idx="5"/>
          </p:nvPr>
        </p:nvSpPr>
        <p:spPr/>
        <p:txBody>
          <a:bodyPr/>
          <a:lstStyle/>
          <a:p>
            <a:fld id="{A5F76A13-BFAE-274E-950B-CA8C50151629}" type="slidenum">
              <a:rPr lang="en-US" smtClean="0"/>
              <a:t>2</a:t>
            </a:fld>
            <a:endParaRPr lang="en-US"/>
          </a:p>
        </p:txBody>
      </p:sp>
    </p:spTree>
    <p:extLst>
      <p:ext uri="{BB962C8B-B14F-4D97-AF65-F5344CB8AC3E}">
        <p14:creationId xmlns:p14="http://schemas.microsoft.com/office/powerpoint/2010/main" val="1294195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16</a:t>
            </a:fld>
            <a:endParaRPr lang="en-US"/>
          </a:p>
        </p:txBody>
      </p:sp>
    </p:spTree>
    <p:extLst>
      <p:ext uri="{BB962C8B-B14F-4D97-AF65-F5344CB8AC3E}">
        <p14:creationId xmlns:p14="http://schemas.microsoft.com/office/powerpoint/2010/main" val="30059437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a:latin typeface="Calibri" panose="020F0502020204030204" pitchFamily="34" charset="0"/>
                <a:cs typeface="Calibri" panose="020F0502020204030204" pitchFamily="34" charset="0"/>
              </a:rPr>
              <a:t>Edges meshed conformal with surrounding tetrahedral elements</a:t>
            </a:r>
          </a:p>
          <a:p>
            <a:pPr marL="171450" indent="-171450">
              <a:buFont typeface="Arial" panose="020B0604020202020204" pitchFamily="34" charset="0"/>
              <a:buChar char="•"/>
            </a:pPr>
            <a:r>
              <a:rPr lang="en-US" sz="1200">
                <a:latin typeface="Calibri" panose="020F0502020204030204" pitchFamily="34" charset="0"/>
                <a:cs typeface="Calibri" panose="020F0502020204030204" pitchFamily="34" charset="0"/>
              </a:rPr>
              <a:t>Physical radius of features represented by Thin Rod physics feature and line source for perfusion</a:t>
            </a:r>
          </a:p>
          <a:p>
            <a:pPr marL="171450" indent="-171450">
              <a:buFont typeface="Arial" panose="020B0604020202020204" pitchFamily="34" charset="0"/>
              <a:buChar char="•"/>
            </a:pPr>
            <a:r>
              <a:rPr lang="en-US" sz="1200">
                <a:latin typeface="Calibri" panose="020F0502020204030204" pitchFamily="34" charset="0"/>
                <a:cs typeface="Calibri" panose="020F0502020204030204" pitchFamily="34" charset="0"/>
              </a:rPr>
              <a:t>Tangential conduction effects included based on cross sectional area and thermal conductivity of feature</a:t>
            </a:r>
          </a:p>
          <a:p>
            <a:pPr marL="171450" indent="-171450">
              <a:buFont typeface="Arial" panose="020B0604020202020204" pitchFamily="34" charset="0"/>
              <a:buChar char="•"/>
            </a:pPr>
            <a:r>
              <a:rPr lang="en-US" sz="1200">
                <a:latin typeface="Calibri" panose="020F0502020204030204" pitchFamily="34" charset="0"/>
                <a:cs typeface="Calibri" panose="020F0502020204030204" pitchFamily="34" charset="0"/>
              </a:rPr>
              <a:t>1D heat source/sink equation applies perfusion cooling and metabolic heating</a:t>
            </a:r>
          </a:p>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17</a:t>
            </a:fld>
            <a:endParaRPr lang="en-US"/>
          </a:p>
        </p:txBody>
      </p:sp>
    </p:spTree>
    <p:extLst>
      <p:ext uri="{BB962C8B-B14F-4D97-AF65-F5344CB8AC3E}">
        <p14:creationId xmlns:p14="http://schemas.microsoft.com/office/powerpoint/2010/main" val="14597110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18</a:t>
            </a:fld>
            <a:endParaRPr lang="en-US"/>
          </a:p>
        </p:txBody>
      </p:sp>
    </p:spTree>
    <p:extLst>
      <p:ext uri="{BB962C8B-B14F-4D97-AF65-F5344CB8AC3E}">
        <p14:creationId xmlns:p14="http://schemas.microsoft.com/office/powerpoint/2010/main" val="1618703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panose="020F0502020204030204" pitchFamily="34" charset="0"/>
                <a:cs typeface="Calibri" panose="020F0502020204030204" pitchFamily="34" charset="0"/>
              </a:rPr>
              <a:t>Frequency domain, mf, solves in 20 minutes using 263 GB RAM and ~30 minutes</a:t>
            </a:r>
          </a:p>
          <a:p>
            <a:r>
              <a:rPr lang="en-US">
                <a:latin typeface="Calibri" panose="020F0502020204030204" pitchFamily="34" charset="0"/>
                <a:cs typeface="Calibri" panose="020F0502020204030204" pitchFamily="34" charset="0"/>
              </a:rPr>
              <a:t>Transient thermal solution for 3600 seconds of heating takes 100 GB RAM and ~6 hrs</a:t>
            </a:r>
          </a:p>
          <a:p>
            <a:r>
              <a:rPr lang="en-US">
                <a:latin typeface="Calibri" panose="020F0502020204030204" pitchFamily="34" charset="0"/>
                <a:cs typeface="Calibri" panose="020F0502020204030204" pitchFamily="34" charset="0"/>
              </a:rPr>
              <a:t>Explicit event turns coil off when average surface temperature of metal reaches 75 °C</a:t>
            </a:r>
          </a:p>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19</a:t>
            </a:fld>
            <a:endParaRPr lang="en-US"/>
          </a:p>
        </p:txBody>
      </p:sp>
    </p:spTree>
    <p:extLst>
      <p:ext uri="{BB962C8B-B14F-4D97-AF65-F5344CB8AC3E}">
        <p14:creationId xmlns:p14="http://schemas.microsoft.com/office/powerpoint/2010/main" val="572563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prstClr val="black"/>
                </a:solidFill>
              </a:rPr>
              <a:t>Expected vs obtained results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prstClr val="black"/>
                </a:solidFill>
              </a:rPr>
              <a:t>What did this study show?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A5F76A13-BFAE-274E-950B-CA8C50151629}" type="slidenum">
              <a:rPr lang="en-US" smtClean="0"/>
              <a:t>20</a:t>
            </a:fld>
            <a:endParaRPr lang="en-US"/>
          </a:p>
        </p:txBody>
      </p:sp>
    </p:spTree>
    <p:extLst>
      <p:ext uri="{BB962C8B-B14F-4D97-AF65-F5344CB8AC3E}">
        <p14:creationId xmlns:p14="http://schemas.microsoft.com/office/powerpoint/2010/main" val="12046305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21</a:t>
            </a:fld>
            <a:endParaRPr lang="en-US"/>
          </a:p>
        </p:txBody>
      </p:sp>
    </p:spTree>
    <p:extLst>
      <p:ext uri="{BB962C8B-B14F-4D97-AF65-F5344CB8AC3E}">
        <p14:creationId xmlns:p14="http://schemas.microsoft.com/office/powerpoint/2010/main" val="22921882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22</a:t>
            </a:fld>
            <a:endParaRPr lang="en-US"/>
          </a:p>
        </p:txBody>
      </p:sp>
    </p:spTree>
    <p:extLst>
      <p:ext uri="{BB962C8B-B14F-4D97-AF65-F5344CB8AC3E}">
        <p14:creationId xmlns:p14="http://schemas.microsoft.com/office/powerpoint/2010/main" val="2547370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Depth of damage compared to allowable by FDA</a:t>
            </a:r>
          </a:p>
          <a:p>
            <a:r>
              <a:rPr lang="en-US"/>
              <a:t>JT – Ask Solenic what FDA requirement is for safety in terms of damage to tissues?</a:t>
            </a:r>
          </a:p>
        </p:txBody>
      </p:sp>
      <p:sp>
        <p:nvSpPr>
          <p:cNvPr id="4" name="Slide Number Placeholder 3"/>
          <p:cNvSpPr>
            <a:spLocks noGrp="1"/>
          </p:cNvSpPr>
          <p:nvPr>
            <p:ph type="sldNum" sz="quarter" idx="5"/>
          </p:nvPr>
        </p:nvSpPr>
        <p:spPr/>
        <p:txBody>
          <a:bodyPr/>
          <a:lstStyle/>
          <a:p>
            <a:fld id="{A5F76A13-BFAE-274E-950B-CA8C50151629}" type="slidenum">
              <a:rPr lang="en-US" smtClean="0"/>
              <a:t>23</a:t>
            </a:fld>
            <a:endParaRPr lang="en-US"/>
          </a:p>
        </p:txBody>
      </p:sp>
    </p:spTree>
    <p:extLst>
      <p:ext uri="{BB962C8B-B14F-4D97-AF65-F5344CB8AC3E}">
        <p14:creationId xmlns:p14="http://schemas.microsoft.com/office/powerpoint/2010/main" val="41074754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prstClr val="black"/>
                </a:solidFill>
              </a:rPr>
              <a:t>How did the results impact the project?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prstClr val="black"/>
                </a:solidFill>
              </a:rPr>
              <a:t>Include any quantifiable data points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A5F76A13-BFAE-274E-950B-CA8C50151629}" type="slidenum">
              <a:rPr lang="en-US" smtClean="0"/>
              <a:t>24</a:t>
            </a:fld>
            <a:endParaRPr lang="en-US"/>
          </a:p>
        </p:txBody>
      </p:sp>
    </p:spTree>
    <p:extLst>
      <p:ext uri="{BB962C8B-B14F-4D97-AF65-F5344CB8AC3E}">
        <p14:creationId xmlns:p14="http://schemas.microsoft.com/office/powerpoint/2010/main" val="31308726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Multiphysics model developed of knee treatment</a:t>
            </a:r>
          </a:p>
          <a:p>
            <a:r>
              <a:rPr lang="en-US"/>
              <a:t>Customized use of COMSOL general equation solver structure leveraged to define cement layers</a:t>
            </a:r>
          </a:p>
          <a:p>
            <a:r>
              <a:rPr lang="en-US"/>
              <a:t>Novel procedure requires FDA approval</a:t>
            </a:r>
          </a:p>
          <a:p>
            <a:r>
              <a:rPr lang="en-US"/>
              <a:t>Simulations support approval process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E8BD0F-5D0D-4840-BDC8-1E2CD44F6D4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1274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this project?</a:t>
            </a:r>
          </a:p>
          <a:p>
            <a:r>
              <a:rPr lang="en-US"/>
              <a:t>What was the challenge?</a:t>
            </a:r>
          </a:p>
          <a:p>
            <a:r>
              <a:rPr lang="en-US"/>
              <a:t>What were the goals?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How </a:t>
            </a:r>
            <a:r>
              <a:rPr lang="en-US" dirty="0"/>
              <a:t>does the customer feel?  Excited about the possibilities, overwhelmed by the engineering needed to implement, and eager to get their product to market so they can help </a:t>
            </a:r>
            <a:r>
              <a:rPr lang="en-US"/>
              <a:t>patients.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Healthy tissue may be damaged if system design is inappropriate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3</a:t>
            </a:fld>
            <a:endParaRPr lang="en-US"/>
          </a:p>
        </p:txBody>
      </p:sp>
    </p:spTree>
    <p:extLst>
      <p:ext uri="{BB962C8B-B14F-4D97-AF65-F5344CB8AC3E}">
        <p14:creationId xmlns:p14="http://schemas.microsoft.com/office/powerpoint/2010/main" val="20233260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i="0" u="none" strike="noStrike" baseline="0" dirty="0">
                <a:latin typeface="MinionPro-Regular"/>
              </a:rPr>
              <a:t>By (x1)demonstrating the impact of simulations on product design, (x2)developing applications that enable your</a:t>
            </a:r>
          </a:p>
          <a:p>
            <a:pPr algn="l"/>
            <a:r>
              <a:rPr lang="en-US" sz="1200" b="0" i="0" u="none" strike="noStrike" baseline="0" dirty="0">
                <a:latin typeface="MinionPro-Regular"/>
              </a:rPr>
              <a:t>engineers to conduct additional simulations, (x3)training your engineers to develop their own simulations, and (x4) providing ongoing coaching for your engineers, </a:t>
            </a:r>
            <a:endParaRPr lang="en-US" dirty="0"/>
          </a:p>
          <a:p>
            <a:endParaRPr lang="en-US" dirty="0"/>
          </a:p>
        </p:txBody>
      </p:sp>
      <p:sp>
        <p:nvSpPr>
          <p:cNvPr id="4" name="Slide Number Placeholder 3"/>
          <p:cNvSpPr>
            <a:spLocks noGrp="1"/>
          </p:cNvSpPr>
          <p:nvPr>
            <p:ph type="sldNum" sz="quarter" idx="5"/>
          </p:nvPr>
        </p:nvSpPr>
        <p:spPr/>
        <p:txBody>
          <a:bodyPr/>
          <a:lstStyle/>
          <a:p>
            <a:pPr defTabSz="931774">
              <a:defRPr/>
            </a:pPr>
            <a:fld id="{39E8BD0F-5D0D-4840-BDC8-1E2CD44F6D47}" type="slidenum">
              <a:rPr lang="en-US">
                <a:solidFill>
                  <a:prstClr val="black"/>
                </a:solidFill>
                <a:latin typeface="Calibri" panose="020F0502020204030204"/>
              </a:rPr>
              <a:pPr defTabSz="931774">
                <a:defRPr/>
              </a:pPr>
              <a:t>26</a:t>
            </a:fld>
            <a:endParaRPr lang="en-US">
              <a:solidFill>
                <a:prstClr val="black"/>
              </a:solidFill>
              <a:latin typeface="Calibri" panose="020F0502020204030204"/>
            </a:endParaRPr>
          </a:p>
        </p:txBody>
      </p:sp>
    </p:spTree>
    <p:extLst>
      <p:ext uri="{BB962C8B-B14F-4D97-AF65-F5344CB8AC3E}">
        <p14:creationId xmlns:p14="http://schemas.microsoft.com/office/powerpoint/2010/main" val="7177255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F76A13-BFAE-274E-950B-CA8C5015162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6198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this project?</a:t>
            </a:r>
          </a:p>
          <a:p>
            <a:r>
              <a:rPr lang="en-US"/>
              <a:t>What was the challenge?</a:t>
            </a:r>
          </a:p>
          <a:p>
            <a:r>
              <a:rPr lang="en-US"/>
              <a:t>What were the goals?</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E8BD0F-5D0D-4840-BDC8-1E2CD44F6D4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8392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prstClr val="black"/>
                </a:solidFill>
              </a:rPr>
              <a:t>Why did we use modeling?    Short timetable to develop prototype and extensive animal testing is expensive for FDA safety approval process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prstClr val="black"/>
                </a:solidFill>
              </a:rPr>
              <a:t>Why did we use COMSOL?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prstClr val="black"/>
                </a:solidFill>
              </a:rPr>
              <a:t>Ans: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prstClr val="black"/>
                </a:solidFill>
              </a:rPr>
              <a:t>     1)  Fundamental process combines electromagnetics and heat transfer. Multiphysics capabilities are excellent.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prstClr val="black"/>
                </a:solidFill>
              </a:rPr>
              <a:t>     2)  Development of cement regions crucial to accurate simulation of heating near implant.  No CAD available.  How to define?  Customization of COMSOL to solve general PDEs allowed us to develop equations and solve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A5F76A13-BFAE-274E-950B-CA8C50151629}" type="slidenum">
              <a:rPr lang="en-US" smtClean="0"/>
              <a:t>5</a:t>
            </a:fld>
            <a:endParaRPr lang="en-US"/>
          </a:p>
        </p:txBody>
      </p:sp>
    </p:spTree>
    <p:extLst>
      <p:ext uri="{BB962C8B-B14F-4D97-AF65-F5344CB8AC3E}">
        <p14:creationId xmlns:p14="http://schemas.microsoft.com/office/powerpoint/2010/main" val="1753920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6</a:t>
            </a:fld>
            <a:endParaRPr lang="en-US"/>
          </a:p>
        </p:txBody>
      </p:sp>
    </p:spTree>
    <p:extLst>
      <p:ext uri="{BB962C8B-B14F-4D97-AF65-F5344CB8AC3E}">
        <p14:creationId xmlns:p14="http://schemas.microsoft.com/office/powerpoint/2010/main" val="4201715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8</a:t>
            </a:fld>
            <a:endParaRPr lang="en-US"/>
          </a:p>
        </p:txBody>
      </p:sp>
    </p:spTree>
    <p:extLst>
      <p:ext uri="{BB962C8B-B14F-4D97-AF65-F5344CB8AC3E}">
        <p14:creationId xmlns:p14="http://schemas.microsoft.com/office/powerpoint/2010/main" val="1675589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9</a:t>
            </a:fld>
            <a:endParaRPr lang="en-US"/>
          </a:p>
        </p:txBody>
      </p:sp>
    </p:spTree>
    <p:extLst>
      <p:ext uri="{BB962C8B-B14F-4D97-AF65-F5344CB8AC3E}">
        <p14:creationId xmlns:p14="http://schemas.microsoft.com/office/powerpoint/2010/main" val="4203571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solidFill>
                  <a:srgbClr val="F7941D"/>
                </a:solidFill>
              </a:rPr>
              <a:t>Cement location specified using equation-based approach</a:t>
            </a:r>
            <a:endParaRPr lang="en-US" sz="1200" b="1">
              <a:solidFill>
                <a:srgbClr val="F7941D"/>
              </a:solidFill>
              <a:latin typeface="+mn-lt"/>
            </a:endParaRPr>
          </a:p>
          <a:p>
            <a:pPr marL="0" indent="0">
              <a:buNone/>
            </a:pPr>
            <a:endParaRPr lang="en-US"/>
          </a:p>
          <a:p>
            <a:pPr marL="0" indent="0">
              <a:buNone/>
            </a:pPr>
            <a:r>
              <a:rPr lang="en-US"/>
              <a:t>Three-step process for including cement without explicit geometry:</a:t>
            </a:r>
          </a:p>
          <a:p>
            <a:pPr marL="514350" indent="-514350">
              <a:buFont typeface="+mj-lt"/>
              <a:buAutoNum type="arabicPeriod"/>
            </a:pPr>
            <a:r>
              <a:rPr lang="en-US"/>
              <a:t>Use PDEs to calculate proximity to bone and implant at all locations in relevant domains (solved as pre-processing step)</a:t>
            </a:r>
          </a:p>
          <a:p>
            <a:pPr marL="514350" indent="-514350">
              <a:buFont typeface="+mj-lt"/>
              <a:buAutoNum type="arabicPeriod"/>
            </a:pPr>
            <a:r>
              <a:rPr lang="en-US"/>
              <a:t>Define smoothed, distributed Boolean variable as function of proximity variables</a:t>
            </a:r>
          </a:p>
          <a:p>
            <a:pPr marL="514350" indent="-514350">
              <a:buFont typeface="+mj-lt"/>
              <a:buAutoNum type="arabicPeriod"/>
            </a:pPr>
            <a:r>
              <a:rPr lang="en-US"/>
              <a:t>Set up material properties to toggle between cement properties and synovial fluid properties as function of Boolean variable</a:t>
            </a:r>
          </a:p>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10</a:t>
            </a:fld>
            <a:endParaRPr lang="en-US"/>
          </a:p>
        </p:txBody>
      </p:sp>
    </p:spTree>
    <p:extLst>
      <p:ext uri="{BB962C8B-B14F-4D97-AF65-F5344CB8AC3E}">
        <p14:creationId xmlns:p14="http://schemas.microsoft.com/office/powerpoint/2010/main" val="3417462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5F76A13-BFAE-274E-950B-CA8C50151629}" type="slidenum">
              <a:rPr lang="en-US" smtClean="0"/>
              <a:t>14</a:t>
            </a:fld>
            <a:endParaRPr lang="en-US"/>
          </a:p>
        </p:txBody>
      </p:sp>
    </p:spTree>
    <p:extLst>
      <p:ext uri="{BB962C8B-B14F-4D97-AF65-F5344CB8AC3E}">
        <p14:creationId xmlns:p14="http://schemas.microsoft.com/office/powerpoint/2010/main" val="25090077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1.jp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2FDEC0C-6D05-C67F-2EF4-2716D833E9EE}"/>
              </a:ext>
            </a:extLst>
          </p:cNvPr>
          <p:cNvPicPr>
            <a:picLocks noChangeAspect="1"/>
          </p:cNvPicPr>
          <p:nvPr userDrawn="1"/>
        </p:nvPicPr>
        <p:blipFill>
          <a:blip r:embed="rId2"/>
          <a:stretch>
            <a:fillRect/>
          </a:stretch>
        </p:blipFill>
        <p:spPr>
          <a:xfrm>
            <a:off x="0" y="0"/>
            <a:ext cx="12265572" cy="6858000"/>
          </a:xfrm>
          <a:prstGeom prst="rect">
            <a:avLst/>
          </a:prstGeom>
        </p:spPr>
      </p:pic>
      <p:pic>
        <p:nvPicPr>
          <p:cNvPr id="5" name="Picture 4">
            <a:extLst>
              <a:ext uri="{FF2B5EF4-FFF2-40B4-BE49-F238E27FC236}">
                <a16:creationId xmlns:a16="http://schemas.microsoft.com/office/drawing/2014/main" id="{3D21A390-5D1C-0632-EB44-2AA4BBC168A8}"/>
              </a:ext>
            </a:extLst>
          </p:cNvPr>
          <p:cNvPicPr>
            <a:picLocks noChangeAspect="1"/>
          </p:cNvPicPr>
          <p:nvPr userDrawn="1"/>
        </p:nvPicPr>
        <p:blipFill>
          <a:blip r:embed="rId3"/>
          <a:stretch>
            <a:fillRect/>
          </a:stretch>
        </p:blipFill>
        <p:spPr>
          <a:xfrm>
            <a:off x="584633" y="1203325"/>
            <a:ext cx="5803900" cy="3949700"/>
          </a:xfrm>
          <a:prstGeom prst="rect">
            <a:avLst/>
          </a:prstGeom>
        </p:spPr>
      </p:pic>
      <p:pic>
        <p:nvPicPr>
          <p:cNvPr id="6" name="Picture 5">
            <a:extLst>
              <a:ext uri="{FF2B5EF4-FFF2-40B4-BE49-F238E27FC236}">
                <a16:creationId xmlns:a16="http://schemas.microsoft.com/office/drawing/2014/main" id="{4A03FA0A-FB41-0317-6138-8F5C8DCCAB80}"/>
              </a:ext>
            </a:extLst>
          </p:cNvPr>
          <p:cNvPicPr>
            <a:picLocks noChangeAspect="1"/>
          </p:cNvPicPr>
          <p:nvPr userDrawn="1"/>
        </p:nvPicPr>
        <p:blipFill>
          <a:blip r:embed="rId4"/>
          <a:stretch>
            <a:fillRect/>
          </a:stretch>
        </p:blipFill>
        <p:spPr>
          <a:xfrm>
            <a:off x="5926520" y="2114057"/>
            <a:ext cx="2641600" cy="698500"/>
          </a:xfrm>
          <a:prstGeom prst="rect">
            <a:avLst/>
          </a:prstGeom>
        </p:spPr>
      </p:pic>
      <p:sp>
        <p:nvSpPr>
          <p:cNvPr id="7" name="Title 1">
            <a:extLst>
              <a:ext uri="{FF2B5EF4-FFF2-40B4-BE49-F238E27FC236}">
                <a16:creationId xmlns:a16="http://schemas.microsoft.com/office/drawing/2014/main" id="{8DD7F244-E8CA-C6EA-A610-9E2DDD469A32}"/>
              </a:ext>
            </a:extLst>
          </p:cNvPr>
          <p:cNvSpPr>
            <a:spLocks noGrp="1"/>
          </p:cNvSpPr>
          <p:nvPr>
            <p:ph type="ctrTitle" hasCustomPrompt="1"/>
          </p:nvPr>
        </p:nvSpPr>
        <p:spPr>
          <a:xfrm>
            <a:off x="5579644" y="3544173"/>
            <a:ext cx="6061911" cy="715476"/>
          </a:xfrm>
          <a:prstGeom prst="rect">
            <a:avLst/>
          </a:prstGeom>
        </p:spPr>
        <p:txBody>
          <a:bodyPr anchor="b"/>
          <a:lstStyle>
            <a:lvl1pPr algn="ctr">
              <a:defRPr sz="3200" b="1">
                <a:solidFill>
                  <a:schemeClr val="bg1"/>
                </a:solidFill>
              </a:defRPr>
            </a:lvl1pPr>
          </a:lstStyle>
          <a:p>
            <a:r>
              <a:rPr lang="en-US" dirty="0"/>
              <a:t>Click to edit slide title</a:t>
            </a:r>
          </a:p>
        </p:txBody>
      </p:sp>
      <p:sp>
        <p:nvSpPr>
          <p:cNvPr id="8" name="Subtitle 2">
            <a:extLst>
              <a:ext uri="{FF2B5EF4-FFF2-40B4-BE49-F238E27FC236}">
                <a16:creationId xmlns:a16="http://schemas.microsoft.com/office/drawing/2014/main" id="{31DE6E89-5BBC-1F12-CEC7-46EB651DCC42}"/>
              </a:ext>
            </a:extLst>
          </p:cNvPr>
          <p:cNvSpPr>
            <a:spLocks noGrp="1"/>
          </p:cNvSpPr>
          <p:nvPr>
            <p:ph type="subTitle" idx="1" hasCustomPrompt="1"/>
          </p:nvPr>
        </p:nvSpPr>
        <p:spPr>
          <a:xfrm>
            <a:off x="5581934" y="4397436"/>
            <a:ext cx="6100550" cy="475190"/>
          </a:xfrm>
          <a:prstGeom prst="rect">
            <a:avLst/>
          </a:prstGeom>
        </p:spPr>
        <p:txBody>
          <a:bodyPr/>
          <a:lstStyle>
            <a:lvl1pPr marL="0" indent="0" algn="ctr">
              <a:buNone/>
              <a:defRPr sz="24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date</a:t>
            </a:r>
          </a:p>
        </p:txBody>
      </p:sp>
      <p:pic>
        <p:nvPicPr>
          <p:cNvPr id="9" name="Picture 8">
            <a:extLst>
              <a:ext uri="{FF2B5EF4-FFF2-40B4-BE49-F238E27FC236}">
                <a16:creationId xmlns:a16="http://schemas.microsoft.com/office/drawing/2014/main" id="{00AEC34F-7374-DBA0-21CE-531980200EA2}"/>
              </a:ext>
            </a:extLst>
          </p:cNvPr>
          <p:cNvPicPr>
            <a:picLocks noChangeAspect="1"/>
          </p:cNvPicPr>
          <p:nvPr userDrawn="1"/>
        </p:nvPicPr>
        <p:blipFill>
          <a:blip r:embed="rId5"/>
          <a:stretch>
            <a:fillRect/>
          </a:stretch>
        </p:blipFill>
        <p:spPr>
          <a:xfrm>
            <a:off x="0" y="6449683"/>
            <a:ext cx="12192000" cy="76200"/>
          </a:xfrm>
          <a:prstGeom prst="rect">
            <a:avLst/>
          </a:prstGeom>
        </p:spPr>
      </p:pic>
      <p:sp>
        <p:nvSpPr>
          <p:cNvPr id="10" name="Footer Placeholder 2">
            <a:extLst>
              <a:ext uri="{FF2B5EF4-FFF2-40B4-BE49-F238E27FC236}">
                <a16:creationId xmlns:a16="http://schemas.microsoft.com/office/drawing/2014/main" id="{FCD32D2F-593E-8AFE-2730-D5D477B47D5A}"/>
              </a:ext>
            </a:extLst>
          </p:cNvPr>
          <p:cNvSpPr txBox="1">
            <a:spLocks/>
          </p:cNvSpPr>
          <p:nvPr userDrawn="1"/>
        </p:nvSpPr>
        <p:spPr>
          <a:xfrm>
            <a:off x="188020" y="6496437"/>
            <a:ext cx="41148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 AltaSim Technologies.  All Rights Reserved.</a:t>
            </a:r>
          </a:p>
        </p:txBody>
      </p:sp>
      <p:sp>
        <p:nvSpPr>
          <p:cNvPr id="11" name="Slide Number Placeholder 5">
            <a:extLst>
              <a:ext uri="{FF2B5EF4-FFF2-40B4-BE49-F238E27FC236}">
                <a16:creationId xmlns:a16="http://schemas.microsoft.com/office/drawing/2014/main" id="{85260E10-A862-CF25-3F57-407032C33BCB}"/>
              </a:ext>
            </a:extLst>
          </p:cNvPr>
          <p:cNvSpPr>
            <a:spLocks noGrp="1"/>
          </p:cNvSpPr>
          <p:nvPr>
            <p:ph type="sldNum" sz="quarter" idx="12"/>
          </p:nvPr>
        </p:nvSpPr>
        <p:spPr>
          <a:xfrm>
            <a:off x="8610600" y="6535874"/>
            <a:ext cx="2743200" cy="365125"/>
          </a:xfrm>
          <a:prstGeom prst="rect">
            <a:avLst/>
          </a:prstGeom>
        </p:spPr>
        <p:txBody>
          <a:bodyPr/>
          <a:lstStyle/>
          <a:p>
            <a:fld id="{83FAFC4D-6D5A-0B4B-8E6C-17896262C6A4}" type="slidenum">
              <a:rPr lang="en-US" smtClean="0"/>
              <a:t>‹#›</a:t>
            </a:fld>
            <a:endParaRPr lang="en-US"/>
          </a:p>
        </p:txBody>
      </p:sp>
    </p:spTree>
    <p:extLst>
      <p:ext uri="{BB962C8B-B14F-4D97-AF65-F5344CB8AC3E}">
        <p14:creationId xmlns:p14="http://schemas.microsoft.com/office/powerpoint/2010/main" val="1371725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DFAC0A6-7754-DE76-4E9D-869879001A67}"/>
              </a:ext>
            </a:extLst>
          </p:cNvPr>
          <p:cNvSpPr>
            <a:spLocks noGrp="1"/>
          </p:cNvSpPr>
          <p:nvPr>
            <p:ph type="sldNum" sz="quarter" idx="12"/>
          </p:nvPr>
        </p:nvSpPr>
        <p:spPr>
          <a:xfrm>
            <a:off x="8610600" y="6535874"/>
            <a:ext cx="2743200" cy="365125"/>
          </a:xfrm>
          <a:prstGeom prst="rect">
            <a:avLst/>
          </a:prstGeom>
        </p:spPr>
        <p:txBody>
          <a:bodyPr/>
          <a:lstStyle/>
          <a:p>
            <a:fld id="{83FAFC4D-6D5A-0B4B-8E6C-17896262C6A4}" type="slidenum">
              <a:rPr lang="en-US" smtClean="0"/>
              <a:t>‹#›</a:t>
            </a:fld>
            <a:endParaRPr lang="en-US"/>
          </a:p>
        </p:txBody>
      </p:sp>
    </p:spTree>
    <p:extLst>
      <p:ext uri="{BB962C8B-B14F-4D97-AF65-F5344CB8AC3E}">
        <p14:creationId xmlns:p14="http://schemas.microsoft.com/office/powerpoint/2010/main" val="2401104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352DAA3-304A-7852-16B9-BA160D84DA47}"/>
              </a:ext>
            </a:extLst>
          </p:cNvPr>
          <p:cNvSpPr>
            <a:spLocks noGrp="1"/>
          </p:cNvSpPr>
          <p:nvPr>
            <p:ph type="sldNum" sz="quarter" idx="12"/>
          </p:nvPr>
        </p:nvSpPr>
        <p:spPr>
          <a:xfrm>
            <a:off x="8610600" y="6535014"/>
            <a:ext cx="2743200" cy="365125"/>
          </a:xfrm>
          <a:prstGeom prst="rect">
            <a:avLst/>
          </a:prstGeom>
        </p:spPr>
        <p:txBody>
          <a:bodyPr/>
          <a:lstStyle>
            <a:lvl1pPr>
              <a:defRPr>
                <a:solidFill>
                  <a:schemeClr val="bg1"/>
                </a:solidFill>
              </a:defRPr>
            </a:lvl1pPr>
          </a:lstStyle>
          <a:p>
            <a:fld id="{83FAFC4D-6D5A-0B4B-8E6C-17896262C6A4}" type="slidenum">
              <a:rPr lang="en-US" smtClean="0"/>
              <a:pPr/>
              <a:t>‹#›</a:t>
            </a:fld>
            <a:endParaRPr lang="en-US" dirty="0"/>
          </a:p>
        </p:txBody>
      </p:sp>
      <p:sp>
        <p:nvSpPr>
          <p:cNvPr id="7" name="Title 1">
            <a:extLst>
              <a:ext uri="{FF2B5EF4-FFF2-40B4-BE49-F238E27FC236}">
                <a16:creationId xmlns:a16="http://schemas.microsoft.com/office/drawing/2014/main" id="{AD0271FA-0A59-3E6D-417A-DC089C3A917F}"/>
              </a:ext>
            </a:extLst>
          </p:cNvPr>
          <p:cNvSpPr>
            <a:spLocks noGrp="1"/>
          </p:cNvSpPr>
          <p:nvPr>
            <p:ph type="ctrTitle"/>
          </p:nvPr>
        </p:nvSpPr>
        <p:spPr>
          <a:xfrm>
            <a:off x="1524000" y="1122363"/>
            <a:ext cx="9144000" cy="2387600"/>
          </a:xfrm>
          <a:prstGeom prst="rect">
            <a:avLst/>
          </a:prstGeom>
        </p:spPr>
        <p:txBody>
          <a:bodyPr anchor="b"/>
          <a:lstStyle>
            <a:lvl1pPr algn="ctr">
              <a:defRPr sz="3200"/>
            </a:lvl1pPr>
          </a:lstStyle>
          <a:p>
            <a:r>
              <a:rPr lang="en-US" dirty="0"/>
              <a:t>Click to edit Master title style</a:t>
            </a:r>
          </a:p>
        </p:txBody>
      </p:sp>
      <p:sp>
        <p:nvSpPr>
          <p:cNvPr id="8" name="Subtitle 2">
            <a:extLst>
              <a:ext uri="{FF2B5EF4-FFF2-40B4-BE49-F238E27FC236}">
                <a16:creationId xmlns:a16="http://schemas.microsoft.com/office/drawing/2014/main" id="{16CEE2B5-8197-E635-0BD1-48769DC856CF}"/>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b="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447931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97597-5991-06F4-BCDF-2A122E6F9861}"/>
              </a:ext>
            </a:extLst>
          </p:cNvPr>
          <p:cNvSpPr>
            <a:spLocks noGrp="1"/>
          </p:cNvSpPr>
          <p:nvPr>
            <p:ph type="title"/>
          </p:nvPr>
        </p:nvSpPr>
        <p:spPr>
          <a:xfrm>
            <a:off x="838200" y="365125"/>
            <a:ext cx="10515600" cy="1325563"/>
          </a:xfrm>
          <a:prstGeom prst="rect">
            <a:avLst/>
          </a:prstGeom>
        </p:spPr>
        <p:txBody>
          <a:bodyPr/>
          <a:lstStyle>
            <a:lvl1pPr algn="l">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9375D170-6314-EC7C-598A-407C83E9B13E}"/>
              </a:ext>
            </a:extLst>
          </p:cNvPr>
          <p:cNvSpPr>
            <a:spLocks noGrp="1"/>
          </p:cNvSpPr>
          <p:nvPr>
            <p:ph idx="1"/>
          </p:nvPr>
        </p:nvSpPr>
        <p:spPr>
          <a:xfrm>
            <a:off x="838200" y="1825625"/>
            <a:ext cx="10515600" cy="4351338"/>
          </a:xfrm>
          <a:prstGeom prst="rect">
            <a:avLst/>
          </a:prstGeom>
        </p:spPr>
        <p:txBody>
          <a:bodyPr/>
          <a:lstStyle>
            <a:lvl1pPr>
              <a:defRPr sz="28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AB766FA1-50F4-F480-6578-294B897BDA8C}"/>
              </a:ext>
            </a:extLst>
          </p:cNvPr>
          <p:cNvSpPr>
            <a:spLocks noGrp="1"/>
          </p:cNvSpPr>
          <p:nvPr>
            <p:ph type="sldNum" sz="quarter" idx="12"/>
          </p:nvPr>
        </p:nvSpPr>
        <p:spPr>
          <a:xfrm>
            <a:off x="8610600" y="6535874"/>
            <a:ext cx="2743200" cy="365125"/>
          </a:xfrm>
          <a:prstGeom prst="rect">
            <a:avLst/>
          </a:prstGeom>
        </p:spPr>
        <p:txBody>
          <a:bodyPr/>
          <a:lstStyle/>
          <a:p>
            <a:fld id="{83FAFC4D-6D5A-0B4B-8E6C-17896262C6A4}" type="slidenum">
              <a:rPr lang="en-US" smtClean="0"/>
              <a:t>‹#›</a:t>
            </a:fld>
            <a:endParaRPr lang="en-US"/>
          </a:p>
        </p:txBody>
      </p:sp>
    </p:spTree>
    <p:extLst>
      <p:ext uri="{BB962C8B-B14F-4D97-AF65-F5344CB8AC3E}">
        <p14:creationId xmlns:p14="http://schemas.microsoft.com/office/powerpoint/2010/main" val="10537480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F439E-CB44-CC84-BE03-9BC384CEE64B}"/>
              </a:ext>
            </a:extLst>
          </p:cNvPr>
          <p:cNvSpPr>
            <a:spLocks noGrp="1"/>
          </p:cNvSpPr>
          <p:nvPr>
            <p:ph type="title"/>
          </p:nvPr>
        </p:nvSpPr>
        <p:spPr>
          <a:xfrm>
            <a:off x="838200" y="365125"/>
            <a:ext cx="10515600" cy="1325563"/>
          </a:xfrm>
          <a:prstGeom prst="rect">
            <a:avLst/>
          </a:prstGeom>
        </p:spPr>
        <p:txBody>
          <a:bodyPr/>
          <a:lstStyle>
            <a:lvl1pPr algn="l">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D5E197AB-FCD6-8DDE-9FBE-B28718DABA7A}"/>
              </a:ext>
            </a:extLst>
          </p:cNvPr>
          <p:cNvSpPr>
            <a:spLocks noGrp="1"/>
          </p:cNvSpPr>
          <p:nvPr>
            <p:ph sz="half" idx="1"/>
          </p:nvPr>
        </p:nvSpPr>
        <p:spPr>
          <a:xfrm>
            <a:off x="838200" y="1825625"/>
            <a:ext cx="5181600" cy="4351338"/>
          </a:xfrm>
          <a:prstGeom prst="rect">
            <a:avLst/>
          </a:prstGeom>
        </p:spPr>
        <p:txBody>
          <a:bodyPr/>
          <a:lstStyle>
            <a:lvl1pPr>
              <a:defRPr sz="28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F4D81781-96C5-886D-C226-270F1A7D0A5A}"/>
              </a:ext>
            </a:extLst>
          </p:cNvPr>
          <p:cNvSpPr>
            <a:spLocks noGrp="1"/>
          </p:cNvSpPr>
          <p:nvPr>
            <p:ph sz="half" idx="2"/>
          </p:nvPr>
        </p:nvSpPr>
        <p:spPr>
          <a:xfrm>
            <a:off x="6172200" y="1825625"/>
            <a:ext cx="5181600" cy="4351338"/>
          </a:xfrm>
          <a:prstGeom prst="rect">
            <a:avLst/>
          </a:prstGeom>
        </p:spPr>
        <p:txBody>
          <a:bodyPr/>
          <a:lstStyle>
            <a:lvl1pPr>
              <a:defRPr sz="28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E1C8B399-0324-699F-309C-C678A9F73EAB}"/>
              </a:ext>
            </a:extLst>
          </p:cNvPr>
          <p:cNvSpPr>
            <a:spLocks noGrp="1"/>
          </p:cNvSpPr>
          <p:nvPr>
            <p:ph type="sldNum" sz="quarter" idx="12"/>
          </p:nvPr>
        </p:nvSpPr>
        <p:spPr>
          <a:xfrm>
            <a:off x="8610600" y="6535874"/>
            <a:ext cx="2743200" cy="365125"/>
          </a:xfrm>
          <a:prstGeom prst="rect">
            <a:avLst/>
          </a:prstGeom>
        </p:spPr>
        <p:txBody>
          <a:bodyPr/>
          <a:lstStyle/>
          <a:p>
            <a:fld id="{83FAFC4D-6D5A-0B4B-8E6C-17896262C6A4}" type="slidenum">
              <a:rPr lang="en-US" smtClean="0"/>
              <a:t>‹#›</a:t>
            </a:fld>
            <a:endParaRPr lang="en-US"/>
          </a:p>
        </p:txBody>
      </p:sp>
    </p:spTree>
    <p:extLst>
      <p:ext uri="{BB962C8B-B14F-4D97-AF65-F5344CB8AC3E}">
        <p14:creationId xmlns:p14="http://schemas.microsoft.com/office/powerpoint/2010/main" val="1152337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16494-6FF8-4A30-09A6-8EE26C8A34DB}"/>
              </a:ext>
            </a:extLst>
          </p:cNvPr>
          <p:cNvSpPr>
            <a:spLocks noGrp="1"/>
          </p:cNvSpPr>
          <p:nvPr>
            <p:ph type="title"/>
          </p:nvPr>
        </p:nvSpPr>
        <p:spPr>
          <a:xfrm>
            <a:off x="839788" y="365125"/>
            <a:ext cx="10515600" cy="1325563"/>
          </a:xfrm>
          <a:prstGeom prst="rect">
            <a:avLst/>
          </a:prstGeom>
        </p:spPr>
        <p:txBody>
          <a:bodyPr/>
          <a:lstStyle>
            <a:lvl1pPr algn="l">
              <a:defRPr sz="3200"/>
            </a:lvl1pPr>
          </a:lstStyle>
          <a:p>
            <a:r>
              <a:rPr lang="en-US" dirty="0"/>
              <a:t>Click to edit Master title style</a:t>
            </a:r>
          </a:p>
        </p:txBody>
      </p:sp>
      <p:sp>
        <p:nvSpPr>
          <p:cNvPr id="3" name="Text Placeholder 2">
            <a:extLst>
              <a:ext uri="{FF2B5EF4-FFF2-40B4-BE49-F238E27FC236}">
                <a16:creationId xmlns:a16="http://schemas.microsoft.com/office/drawing/2014/main" id="{52C2F799-3533-AB24-B7D3-8A6F534132FB}"/>
              </a:ext>
            </a:extLst>
          </p:cNvPr>
          <p:cNvSpPr>
            <a:spLocks noGrp="1"/>
          </p:cNvSpPr>
          <p:nvPr>
            <p:ph type="body" idx="1"/>
          </p:nvPr>
        </p:nvSpPr>
        <p:spPr>
          <a:xfrm>
            <a:off x="839788" y="1681163"/>
            <a:ext cx="5157787" cy="823912"/>
          </a:xfrm>
          <a:prstGeom prst="rect">
            <a:avLst/>
          </a:prstGeom>
        </p:spPr>
        <p:txBody>
          <a:bodyPr anchor="b"/>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5F21039D-B42E-F41A-CC15-EF9C690C0D96}"/>
              </a:ext>
            </a:extLst>
          </p:cNvPr>
          <p:cNvSpPr>
            <a:spLocks noGrp="1"/>
          </p:cNvSpPr>
          <p:nvPr>
            <p:ph sz="half" idx="2"/>
          </p:nvPr>
        </p:nvSpPr>
        <p:spPr>
          <a:xfrm>
            <a:off x="839788" y="2505075"/>
            <a:ext cx="5157787" cy="3684588"/>
          </a:xfrm>
          <a:prstGeom prst="rect">
            <a:avLst/>
          </a:prstGeom>
        </p:spPr>
        <p:txBody>
          <a:bodyPr/>
          <a:lstStyle>
            <a:lvl1pPr>
              <a:defRPr sz="28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F367FDA9-4D15-35AD-61AF-260FE3754939}"/>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0C4D7B0-FCD8-E47C-CE59-C87DB232004B}"/>
              </a:ext>
            </a:extLst>
          </p:cNvPr>
          <p:cNvSpPr>
            <a:spLocks noGrp="1"/>
          </p:cNvSpPr>
          <p:nvPr>
            <p:ph sz="quarter" idx="4"/>
          </p:nvPr>
        </p:nvSpPr>
        <p:spPr>
          <a:xfrm>
            <a:off x="6172200" y="2505075"/>
            <a:ext cx="5183188" cy="3684588"/>
          </a:xfrm>
          <a:prstGeom prst="rect">
            <a:avLst/>
          </a:prstGeom>
        </p:spPr>
        <p:txBody>
          <a:bodyPr/>
          <a:lstStyle>
            <a:lvl1pPr>
              <a:defRPr sz="28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a:extLst>
              <a:ext uri="{FF2B5EF4-FFF2-40B4-BE49-F238E27FC236}">
                <a16:creationId xmlns:a16="http://schemas.microsoft.com/office/drawing/2014/main" id="{BBBD150F-F248-CACA-2CAD-664732FBF66E}"/>
              </a:ext>
            </a:extLst>
          </p:cNvPr>
          <p:cNvSpPr>
            <a:spLocks noGrp="1"/>
          </p:cNvSpPr>
          <p:nvPr>
            <p:ph type="sldNum" sz="quarter" idx="12"/>
          </p:nvPr>
        </p:nvSpPr>
        <p:spPr>
          <a:xfrm>
            <a:off x="8610600" y="6535874"/>
            <a:ext cx="2743200" cy="365125"/>
          </a:xfrm>
          <a:prstGeom prst="rect">
            <a:avLst/>
          </a:prstGeom>
        </p:spPr>
        <p:txBody>
          <a:bodyPr/>
          <a:lstStyle/>
          <a:p>
            <a:fld id="{83FAFC4D-6D5A-0B4B-8E6C-17896262C6A4}" type="slidenum">
              <a:rPr lang="en-US" smtClean="0"/>
              <a:t>‹#›</a:t>
            </a:fld>
            <a:endParaRPr lang="en-US"/>
          </a:p>
        </p:txBody>
      </p:sp>
    </p:spTree>
    <p:extLst>
      <p:ext uri="{BB962C8B-B14F-4D97-AF65-F5344CB8AC3E}">
        <p14:creationId xmlns:p14="http://schemas.microsoft.com/office/powerpoint/2010/main" val="610967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0F7F9-6A0D-163E-B98A-2111C818FD93}"/>
              </a:ext>
            </a:extLst>
          </p:cNvPr>
          <p:cNvSpPr>
            <a:spLocks noGrp="1"/>
          </p:cNvSpPr>
          <p:nvPr>
            <p:ph type="title"/>
          </p:nvPr>
        </p:nvSpPr>
        <p:spPr>
          <a:xfrm>
            <a:off x="839788" y="457200"/>
            <a:ext cx="3932237" cy="1600200"/>
          </a:xfrm>
          <a:prstGeom prst="rect">
            <a:avLst/>
          </a:prstGeom>
        </p:spPr>
        <p:txBody>
          <a:bodyPr anchor="b"/>
          <a:lstStyle>
            <a:lvl1pPr>
              <a:defRPr sz="2800"/>
            </a:lvl1pPr>
          </a:lstStyle>
          <a:p>
            <a:r>
              <a:rPr lang="en-US" dirty="0"/>
              <a:t>Click to edit Master title style</a:t>
            </a:r>
          </a:p>
        </p:txBody>
      </p:sp>
      <p:sp>
        <p:nvSpPr>
          <p:cNvPr id="3" name="Content Placeholder 2">
            <a:extLst>
              <a:ext uri="{FF2B5EF4-FFF2-40B4-BE49-F238E27FC236}">
                <a16:creationId xmlns:a16="http://schemas.microsoft.com/office/drawing/2014/main" id="{2DC0E1C3-D41A-E60B-66CE-CA48E76A6DE7}"/>
              </a:ext>
            </a:extLst>
          </p:cNvPr>
          <p:cNvSpPr>
            <a:spLocks noGrp="1"/>
          </p:cNvSpPr>
          <p:nvPr>
            <p:ph idx="1"/>
          </p:nvPr>
        </p:nvSpPr>
        <p:spPr>
          <a:xfrm>
            <a:off x="5183188" y="987425"/>
            <a:ext cx="6172200" cy="4873625"/>
          </a:xfrm>
          <a:prstGeom prst="rect">
            <a:avLst/>
          </a:prstGeom>
        </p:spPr>
        <p:txBody>
          <a:bodyPr/>
          <a:lstStyle>
            <a:lvl1pPr>
              <a:defRPr sz="2800"/>
            </a:lvl1pPr>
            <a:lvl2pPr>
              <a:defRPr sz="24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1DFD9B7-C541-B4F8-4E8B-88A32CBEABB2}"/>
              </a:ext>
            </a:extLst>
          </p:cNvPr>
          <p:cNvSpPr>
            <a:spLocks noGrp="1"/>
          </p:cNvSpPr>
          <p:nvPr>
            <p:ph type="body" sz="half" idx="2"/>
          </p:nvPr>
        </p:nvSpPr>
        <p:spPr>
          <a:xfrm>
            <a:off x="839788" y="2057400"/>
            <a:ext cx="3932237" cy="3811588"/>
          </a:xfrm>
          <a:prstGeom prst="rect">
            <a:avLst/>
          </a:prstGeom>
        </p:spPr>
        <p:txBody>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B794DEB3-9D06-F60B-B718-7A8203FC6C69}"/>
              </a:ext>
            </a:extLst>
          </p:cNvPr>
          <p:cNvSpPr>
            <a:spLocks noGrp="1"/>
          </p:cNvSpPr>
          <p:nvPr>
            <p:ph type="sldNum" sz="quarter" idx="12"/>
          </p:nvPr>
        </p:nvSpPr>
        <p:spPr>
          <a:xfrm>
            <a:off x="8610600" y="6535874"/>
            <a:ext cx="2743200" cy="365125"/>
          </a:xfrm>
          <a:prstGeom prst="rect">
            <a:avLst/>
          </a:prstGeom>
        </p:spPr>
        <p:txBody>
          <a:bodyPr/>
          <a:lstStyle/>
          <a:p>
            <a:fld id="{83FAFC4D-6D5A-0B4B-8E6C-17896262C6A4}" type="slidenum">
              <a:rPr lang="en-US" smtClean="0"/>
              <a:t>‹#›</a:t>
            </a:fld>
            <a:endParaRPr lang="en-US"/>
          </a:p>
        </p:txBody>
      </p:sp>
    </p:spTree>
    <p:extLst>
      <p:ext uri="{BB962C8B-B14F-4D97-AF65-F5344CB8AC3E}">
        <p14:creationId xmlns:p14="http://schemas.microsoft.com/office/powerpoint/2010/main" val="21104637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47180-3B88-C366-8C55-6790C08F206E}"/>
              </a:ext>
            </a:extLst>
          </p:cNvPr>
          <p:cNvSpPr>
            <a:spLocks noGrp="1"/>
          </p:cNvSpPr>
          <p:nvPr>
            <p:ph type="title"/>
          </p:nvPr>
        </p:nvSpPr>
        <p:spPr>
          <a:xfrm>
            <a:off x="839788" y="457200"/>
            <a:ext cx="3932237" cy="1600200"/>
          </a:xfrm>
          <a:prstGeom prst="rect">
            <a:avLst/>
          </a:prstGeom>
        </p:spPr>
        <p:txBody>
          <a:bodyPr anchor="b"/>
          <a:lstStyle>
            <a:lvl1pPr>
              <a:defRPr sz="2800"/>
            </a:lvl1pPr>
          </a:lstStyle>
          <a:p>
            <a:r>
              <a:rPr lang="en-US" dirty="0"/>
              <a:t>Click to edit Master title style</a:t>
            </a:r>
          </a:p>
        </p:txBody>
      </p:sp>
      <p:sp>
        <p:nvSpPr>
          <p:cNvPr id="3" name="Picture Placeholder 2">
            <a:extLst>
              <a:ext uri="{FF2B5EF4-FFF2-40B4-BE49-F238E27FC236}">
                <a16:creationId xmlns:a16="http://schemas.microsoft.com/office/drawing/2014/main" id="{9BEB3E57-BB7B-F4EE-C311-A1FF230C2996}"/>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3FF2649-D4DF-9565-98B5-2D64BD951535}"/>
              </a:ext>
            </a:extLst>
          </p:cNvPr>
          <p:cNvSpPr>
            <a:spLocks noGrp="1"/>
          </p:cNvSpPr>
          <p:nvPr>
            <p:ph type="body" sz="half" idx="2"/>
          </p:nvPr>
        </p:nvSpPr>
        <p:spPr>
          <a:xfrm>
            <a:off x="839788" y="2057400"/>
            <a:ext cx="3932237" cy="3811588"/>
          </a:xfrm>
          <a:prstGeom prst="rect">
            <a:avLst/>
          </a:prstGeom>
        </p:spPr>
        <p:txBody>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D6A557B2-4077-EE56-C306-785BBE3F0B8A}"/>
              </a:ext>
            </a:extLst>
          </p:cNvPr>
          <p:cNvSpPr>
            <a:spLocks noGrp="1"/>
          </p:cNvSpPr>
          <p:nvPr>
            <p:ph type="sldNum" sz="quarter" idx="12"/>
          </p:nvPr>
        </p:nvSpPr>
        <p:spPr>
          <a:xfrm>
            <a:off x="8610600" y="6536294"/>
            <a:ext cx="2743200" cy="365125"/>
          </a:xfrm>
          <a:prstGeom prst="rect">
            <a:avLst/>
          </a:prstGeom>
        </p:spPr>
        <p:txBody>
          <a:bodyPr/>
          <a:lstStyle/>
          <a:p>
            <a:fld id="{83FAFC4D-6D5A-0B4B-8E6C-17896262C6A4}" type="slidenum">
              <a:rPr lang="en-US" smtClean="0"/>
              <a:t>‹#›</a:t>
            </a:fld>
            <a:endParaRPr lang="en-US"/>
          </a:p>
        </p:txBody>
      </p:sp>
    </p:spTree>
    <p:extLst>
      <p:ext uri="{BB962C8B-B14F-4D97-AF65-F5344CB8AC3E}">
        <p14:creationId xmlns:p14="http://schemas.microsoft.com/office/powerpoint/2010/main" val="2273959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1DAC9-CAA2-F1B2-6DCE-9E21990B48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D8B3BE-6B6A-5CA6-B5BE-035B098F09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57E94D-754C-8A0E-9218-F0DFEBA9247E}"/>
              </a:ext>
            </a:extLst>
          </p:cNvPr>
          <p:cNvSpPr>
            <a:spLocks noGrp="1"/>
          </p:cNvSpPr>
          <p:nvPr>
            <p:ph type="dt" sz="half" idx="10"/>
          </p:nvPr>
        </p:nvSpPr>
        <p:spPr/>
        <p:txBody>
          <a:bodyPr/>
          <a:lstStyle/>
          <a:p>
            <a:fld id="{12421F59-622F-3F48-9FF3-3E62CACDFEAD}" type="datetimeFigureOut">
              <a:rPr lang="en-US" smtClean="0"/>
              <a:t>8/28/2024</a:t>
            </a:fld>
            <a:endParaRPr lang="en-US"/>
          </a:p>
        </p:txBody>
      </p:sp>
      <p:sp>
        <p:nvSpPr>
          <p:cNvPr id="5" name="Footer Placeholder 4">
            <a:extLst>
              <a:ext uri="{FF2B5EF4-FFF2-40B4-BE49-F238E27FC236}">
                <a16:creationId xmlns:a16="http://schemas.microsoft.com/office/drawing/2014/main" id="{090F2BF8-95DA-344D-4FA0-89ADAEBD17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088DD-87E9-BE02-FB8D-209CD6E908CF}"/>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16470774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4C37-00EF-96D6-21CD-47FB5AFABC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6A0E1C-4AD3-0F21-6651-34BC272E4A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0E84B6-EB8F-B949-5ECB-9811BC5EE675}"/>
              </a:ext>
            </a:extLst>
          </p:cNvPr>
          <p:cNvSpPr>
            <a:spLocks noGrp="1"/>
          </p:cNvSpPr>
          <p:nvPr>
            <p:ph type="dt" sz="half" idx="10"/>
          </p:nvPr>
        </p:nvSpPr>
        <p:spPr/>
        <p:txBody>
          <a:bodyPr/>
          <a:lstStyle/>
          <a:p>
            <a:fld id="{12421F59-622F-3F48-9FF3-3E62CACDFEAD}" type="datetimeFigureOut">
              <a:rPr lang="en-US" smtClean="0"/>
              <a:t>8/28/2024</a:t>
            </a:fld>
            <a:endParaRPr lang="en-US"/>
          </a:p>
        </p:txBody>
      </p:sp>
      <p:sp>
        <p:nvSpPr>
          <p:cNvPr id="5" name="Footer Placeholder 4">
            <a:extLst>
              <a:ext uri="{FF2B5EF4-FFF2-40B4-BE49-F238E27FC236}">
                <a16:creationId xmlns:a16="http://schemas.microsoft.com/office/drawing/2014/main" id="{EE237821-533E-160B-3D62-F83F501A38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CE21AA-F9CC-8FA0-B12D-6D6D0FB57157}"/>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199514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C4B6-75B5-5454-D6B5-283D3E5028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0A60D8A-1617-0A12-8AA0-F50EBEF489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5DC980-7602-CE35-C526-76911F557041}"/>
              </a:ext>
            </a:extLst>
          </p:cNvPr>
          <p:cNvSpPr>
            <a:spLocks noGrp="1"/>
          </p:cNvSpPr>
          <p:nvPr>
            <p:ph type="dt" sz="half" idx="10"/>
          </p:nvPr>
        </p:nvSpPr>
        <p:spPr/>
        <p:txBody>
          <a:bodyPr/>
          <a:lstStyle/>
          <a:p>
            <a:fld id="{12421F59-622F-3F48-9FF3-3E62CACDFEAD}" type="datetimeFigureOut">
              <a:rPr lang="en-US" smtClean="0"/>
              <a:t>8/28/2024</a:t>
            </a:fld>
            <a:endParaRPr lang="en-US"/>
          </a:p>
        </p:txBody>
      </p:sp>
      <p:sp>
        <p:nvSpPr>
          <p:cNvPr id="5" name="Footer Placeholder 4">
            <a:extLst>
              <a:ext uri="{FF2B5EF4-FFF2-40B4-BE49-F238E27FC236}">
                <a16:creationId xmlns:a16="http://schemas.microsoft.com/office/drawing/2014/main" id="{44252256-6A29-1244-6CB8-D82C8A7CD6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23095-BB59-F821-F2DE-F6B742E095B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1700548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w/ log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97597-5991-06F4-BCDF-2A122E6F9861}"/>
              </a:ext>
            </a:extLst>
          </p:cNvPr>
          <p:cNvSpPr>
            <a:spLocks noGrp="1"/>
          </p:cNvSpPr>
          <p:nvPr>
            <p:ph type="title" hasCustomPrompt="1"/>
          </p:nvPr>
        </p:nvSpPr>
        <p:spPr>
          <a:xfrm>
            <a:off x="838200" y="365125"/>
            <a:ext cx="8631477" cy="549275"/>
          </a:xfrm>
          <a:prstGeom prst="rect">
            <a:avLst/>
          </a:prstGeom>
        </p:spPr>
        <p:txBody>
          <a:bodyPr/>
          <a:lstStyle>
            <a:lvl1pPr algn="l">
              <a:defRPr sz="3200">
                <a:latin typeface="Calibri" panose="020F0502020204030204" pitchFamily="34" charset="0"/>
                <a:cs typeface="Calibri" panose="020F0502020204030204" pitchFamily="34" charset="0"/>
              </a:defRPr>
            </a:lvl1pPr>
          </a:lstStyle>
          <a:p>
            <a:r>
              <a:rPr lang="en-US" dirty="0"/>
              <a:t>Click to edit slide title</a:t>
            </a:r>
          </a:p>
        </p:txBody>
      </p:sp>
      <p:sp>
        <p:nvSpPr>
          <p:cNvPr id="3" name="Content Placeholder 2">
            <a:extLst>
              <a:ext uri="{FF2B5EF4-FFF2-40B4-BE49-F238E27FC236}">
                <a16:creationId xmlns:a16="http://schemas.microsoft.com/office/drawing/2014/main" id="{9375D170-6314-EC7C-598A-407C83E9B13E}"/>
              </a:ext>
            </a:extLst>
          </p:cNvPr>
          <p:cNvSpPr>
            <a:spLocks noGrp="1"/>
          </p:cNvSpPr>
          <p:nvPr>
            <p:ph idx="1" hasCustomPrompt="1"/>
          </p:nvPr>
        </p:nvSpPr>
        <p:spPr>
          <a:xfrm>
            <a:off x="838199" y="1027134"/>
            <a:ext cx="10685929" cy="5149829"/>
          </a:xfrm>
          <a:prstGeom prst="rect">
            <a:avLst/>
          </a:prstGeom>
        </p:spPr>
        <p:txBody>
          <a:bodyPr/>
          <a:lstStyle>
            <a:lvl1pPr>
              <a:defRPr sz="2800"/>
            </a:lvl1pPr>
          </a:lstStyle>
          <a:p>
            <a:pPr lvl="0"/>
            <a:r>
              <a:rPr lang="en-US" dirty="0"/>
              <a:t>Click to edit slide title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AB766FA1-50F4-F480-6578-294B897BDA8C}"/>
              </a:ext>
            </a:extLst>
          </p:cNvPr>
          <p:cNvSpPr>
            <a:spLocks noGrp="1"/>
          </p:cNvSpPr>
          <p:nvPr>
            <p:ph type="sldNum" sz="quarter" idx="12"/>
          </p:nvPr>
        </p:nvSpPr>
        <p:spPr>
          <a:xfrm>
            <a:off x="8610600" y="6535874"/>
            <a:ext cx="2743200" cy="365125"/>
          </a:xfrm>
          <a:prstGeom prst="rect">
            <a:avLst/>
          </a:prstGeom>
        </p:spPr>
        <p:txBody>
          <a:bodyPr/>
          <a:lstStyle/>
          <a:p>
            <a:fld id="{83FAFC4D-6D5A-0B4B-8E6C-17896262C6A4}" type="slidenum">
              <a:rPr lang="en-US" smtClean="0"/>
              <a:t>‹#›</a:t>
            </a:fld>
            <a:endParaRPr lang="en-US"/>
          </a:p>
        </p:txBody>
      </p:sp>
      <p:pic>
        <p:nvPicPr>
          <p:cNvPr id="4" name="Picture 3">
            <a:extLst>
              <a:ext uri="{FF2B5EF4-FFF2-40B4-BE49-F238E27FC236}">
                <a16:creationId xmlns:a16="http://schemas.microsoft.com/office/drawing/2014/main" id="{958A5C58-AD22-1C9F-C7E4-91CC79F623FA}"/>
              </a:ext>
            </a:extLst>
          </p:cNvPr>
          <p:cNvPicPr>
            <a:picLocks noChangeAspect="1"/>
          </p:cNvPicPr>
          <p:nvPr userDrawn="1"/>
        </p:nvPicPr>
        <p:blipFill>
          <a:blip r:embed="rId2"/>
          <a:stretch>
            <a:fillRect/>
          </a:stretch>
        </p:blipFill>
        <p:spPr>
          <a:xfrm>
            <a:off x="9630979" y="376226"/>
            <a:ext cx="2014483" cy="532676"/>
          </a:xfrm>
          <a:prstGeom prst="rect">
            <a:avLst/>
          </a:prstGeom>
        </p:spPr>
      </p:pic>
    </p:spTree>
    <p:extLst>
      <p:ext uri="{BB962C8B-B14F-4D97-AF65-F5344CB8AC3E}">
        <p14:creationId xmlns:p14="http://schemas.microsoft.com/office/powerpoint/2010/main" val="31768396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DE9FA-380F-8B8F-50DB-CD70D1E430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C06CE8-1441-C50F-7B86-3B76147D01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25A77-4195-B7B3-100D-4E2415F68D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2E02CA-B9B0-F5CE-5B1F-0FB6128767C7}"/>
              </a:ext>
            </a:extLst>
          </p:cNvPr>
          <p:cNvSpPr>
            <a:spLocks noGrp="1"/>
          </p:cNvSpPr>
          <p:nvPr>
            <p:ph type="dt" sz="half" idx="10"/>
          </p:nvPr>
        </p:nvSpPr>
        <p:spPr/>
        <p:txBody>
          <a:bodyPr/>
          <a:lstStyle/>
          <a:p>
            <a:fld id="{12421F59-622F-3F48-9FF3-3E62CACDFEAD}" type="datetimeFigureOut">
              <a:rPr lang="en-US" smtClean="0"/>
              <a:t>8/28/2024</a:t>
            </a:fld>
            <a:endParaRPr lang="en-US"/>
          </a:p>
        </p:txBody>
      </p:sp>
      <p:sp>
        <p:nvSpPr>
          <p:cNvPr id="6" name="Footer Placeholder 5">
            <a:extLst>
              <a:ext uri="{FF2B5EF4-FFF2-40B4-BE49-F238E27FC236}">
                <a16:creationId xmlns:a16="http://schemas.microsoft.com/office/drawing/2014/main" id="{583DAD27-A60B-1B7D-E0AB-A39392ECB3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64228C-4BDB-C9C1-5498-81DCBDF5B29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7552389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D823E-F3AD-D0ED-0FBD-96DCFB4393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87AE15-680C-6DA7-59D1-3FA91D9249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3D8584-5D63-30FB-ABCF-9BE14B3AD2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3119BA-EFE3-2B85-AD63-5FAE080E3C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A8FABA-C883-9533-B913-06918A61AD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0D0859-DB54-79E5-2C6C-9FD7459BDEAA}"/>
              </a:ext>
            </a:extLst>
          </p:cNvPr>
          <p:cNvSpPr>
            <a:spLocks noGrp="1"/>
          </p:cNvSpPr>
          <p:nvPr>
            <p:ph type="dt" sz="half" idx="10"/>
          </p:nvPr>
        </p:nvSpPr>
        <p:spPr/>
        <p:txBody>
          <a:bodyPr/>
          <a:lstStyle/>
          <a:p>
            <a:fld id="{12421F59-622F-3F48-9FF3-3E62CACDFEAD}" type="datetimeFigureOut">
              <a:rPr lang="en-US" smtClean="0"/>
              <a:t>8/28/2024</a:t>
            </a:fld>
            <a:endParaRPr lang="en-US"/>
          </a:p>
        </p:txBody>
      </p:sp>
      <p:sp>
        <p:nvSpPr>
          <p:cNvPr id="8" name="Footer Placeholder 7">
            <a:extLst>
              <a:ext uri="{FF2B5EF4-FFF2-40B4-BE49-F238E27FC236}">
                <a16:creationId xmlns:a16="http://schemas.microsoft.com/office/drawing/2014/main" id="{C4B219F0-7D30-04AD-6B6B-10321BFFFC7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8F8BDF-2E13-56A4-8211-4EE23CEBC57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8042750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72D6B-7E7A-7054-52BE-C210263988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D942BB-AA0C-0286-78C5-6A80A1F98102}"/>
              </a:ext>
            </a:extLst>
          </p:cNvPr>
          <p:cNvSpPr>
            <a:spLocks noGrp="1"/>
          </p:cNvSpPr>
          <p:nvPr>
            <p:ph type="dt" sz="half" idx="10"/>
          </p:nvPr>
        </p:nvSpPr>
        <p:spPr/>
        <p:txBody>
          <a:bodyPr/>
          <a:lstStyle/>
          <a:p>
            <a:fld id="{12421F59-622F-3F48-9FF3-3E62CACDFEAD}" type="datetimeFigureOut">
              <a:rPr lang="en-US" smtClean="0"/>
              <a:t>8/28/2024</a:t>
            </a:fld>
            <a:endParaRPr lang="en-US"/>
          </a:p>
        </p:txBody>
      </p:sp>
      <p:sp>
        <p:nvSpPr>
          <p:cNvPr id="4" name="Footer Placeholder 3">
            <a:extLst>
              <a:ext uri="{FF2B5EF4-FFF2-40B4-BE49-F238E27FC236}">
                <a16:creationId xmlns:a16="http://schemas.microsoft.com/office/drawing/2014/main" id="{20C95FE5-B046-AFB9-DB3E-E0A955D0B8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E24911-E8A5-45BA-E321-BFABEC647C5C}"/>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8377706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5160F0-EF11-A500-46D7-061637C43EB0}"/>
              </a:ext>
            </a:extLst>
          </p:cNvPr>
          <p:cNvSpPr>
            <a:spLocks noGrp="1"/>
          </p:cNvSpPr>
          <p:nvPr>
            <p:ph type="dt" sz="half" idx="10"/>
          </p:nvPr>
        </p:nvSpPr>
        <p:spPr/>
        <p:txBody>
          <a:bodyPr/>
          <a:lstStyle/>
          <a:p>
            <a:fld id="{12421F59-622F-3F48-9FF3-3E62CACDFEAD}" type="datetimeFigureOut">
              <a:rPr lang="en-US" smtClean="0"/>
              <a:t>8/28/2024</a:t>
            </a:fld>
            <a:endParaRPr lang="en-US"/>
          </a:p>
        </p:txBody>
      </p:sp>
      <p:sp>
        <p:nvSpPr>
          <p:cNvPr id="3" name="Footer Placeholder 2">
            <a:extLst>
              <a:ext uri="{FF2B5EF4-FFF2-40B4-BE49-F238E27FC236}">
                <a16:creationId xmlns:a16="http://schemas.microsoft.com/office/drawing/2014/main" id="{9E7A3343-F085-835D-A598-DCAAC55B67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EB2039-F894-D4E3-2B18-D6C36FA64EB1}"/>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7425866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98603-036F-761F-5FA6-BC599BB983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7EA7777-F7F6-C670-C31A-756E68EC38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62C590-DD2C-71CD-EFA8-20D75F4B2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DCA92E-249E-EDF4-4C72-DD5D3E464EA3}"/>
              </a:ext>
            </a:extLst>
          </p:cNvPr>
          <p:cNvSpPr>
            <a:spLocks noGrp="1"/>
          </p:cNvSpPr>
          <p:nvPr>
            <p:ph type="dt" sz="half" idx="10"/>
          </p:nvPr>
        </p:nvSpPr>
        <p:spPr/>
        <p:txBody>
          <a:bodyPr/>
          <a:lstStyle/>
          <a:p>
            <a:fld id="{12421F59-622F-3F48-9FF3-3E62CACDFEAD}" type="datetimeFigureOut">
              <a:rPr lang="en-US" smtClean="0"/>
              <a:t>8/28/2024</a:t>
            </a:fld>
            <a:endParaRPr lang="en-US"/>
          </a:p>
        </p:txBody>
      </p:sp>
      <p:sp>
        <p:nvSpPr>
          <p:cNvPr id="6" name="Footer Placeholder 5">
            <a:extLst>
              <a:ext uri="{FF2B5EF4-FFF2-40B4-BE49-F238E27FC236}">
                <a16:creationId xmlns:a16="http://schemas.microsoft.com/office/drawing/2014/main" id="{E5536977-8186-4CF8-5775-DF911ACCB1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798228-19DC-A75D-6C36-2564ECCB21FB}"/>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2130826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94E64-2299-AFCC-C9C3-C86812F015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0BBCF3-4874-3F20-ABFE-60EF002226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6E4A045-5686-0371-EA89-CEE9301D55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8CF9D3-CA5B-351B-E8C5-E9BE2190B810}"/>
              </a:ext>
            </a:extLst>
          </p:cNvPr>
          <p:cNvSpPr>
            <a:spLocks noGrp="1"/>
          </p:cNvSpPr>
          <p:nvPr>
            <p:ph type="dt" sz="half" idx="10"/>
          </p:nvPr>
        </p:nvSpPr>
        <p:spPr/>
        <p:txBody>
          <a:bodyPr/>
          <a:lstStyle/>
          <a:p>
            <a:fld id="{12421F59-622F-3F48-9FF3-3E62CACDFEAD}" type="datetimeFigureOut">
              <a:rPr lang="en-US" smtClean="0"/>
              <a:t>8/28/2024</a:t>
            </a:fld>
            <a:endParaRPr lang="en-US"/>
          </a:p>
        </p:txBody>
      </p:sp>
      <p:sp>
        <p:nvSpPr>
          <p:cNvPr id="6" name="Footer Placeholder 5">
            <a:extLst>
              <a:ext uri="{FF2B5EF4-FFF2-40B4-BE49-F238E27FC236}">
                <a16:creationId xmlns:a16="http://schemas.microsoft.com/office/drawing/2014/main" id="{1AF77F7C-D5B6-A013-8FFE-F5E8E6D7B6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7429A3-AD49-1A86-246A-16436596937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10661398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34B6F-A9A1-B954-EB38-9800097539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C86AADB-B0A1-E66D-4205-F93437553E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50559C-8A95-D686-AFBD-17E33C70F4AB}"/>
              </a:ext>
            </a:extLst>
          </p:cNvPr>
          <p:cNvSpPr>
            <a:spLocks noGrp="1"/>
          </p:cNvSpPr>
          <p:nvPr>
            <p:ph type="dt" sz="half" idx="10"/>
          </p:nvPr>
        </p:nvSpPr>
        <p:spPr/>
        <p:txBody>
          <a:bodyPr/>
          <a:lstStyle/>
          <a:p>
            <a:fld id="{12421F59-622F-3F48-9FF3-3E62CACDFEAD}" type="datetimeFigureOut">
              <a:rPr lang="en-US" smtClean="0"/>
              <a:t>8/28/2024</a:t>
            </a:fld>
            <a:endParaRPr lang="en-US"/>
          </a:p>
        </p:txBody>
      </p:sp>
      <p:sp>
        <p:nvSpPr>
          <p:cNvPr id="5" name="Footer Placeholder 4">
            <a:extLst>
              <a:ext uri="{FF2B5EF4-FFF2-40B4-BE49-F238E27FC236}">
                <a16:creationId xmlns:a16="http://schemas.microsoft.com/office/drawing/2014/main" id="{A9FA7C71-40AF-6746-9B82-0268BF34CB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C4F867-D0B0-A55B-34AF-CFEBF3A0BBF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9311682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3D8CB6-50CB-E198-5D4D-C6D09B8DFE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C6A2CF-896A-9124-01E2-AC4C58FAC9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6DA69-1475-3D40-A20E-DB3098A81D27}"/>
              </a:ext>
            </a:extLst>
          </p:cNvPr>
          <p:cNvSpPr>
            <a:spLocks noGrp="1"/>
          </p:cNvSpPr>
          <p:nvPr>
            <p:ph type="dt" sz="half" idx="10"/>
          </p:nvPr>
        </p:nvSpPr>
        <p:spPr/>
        <p:txBody>
          <a:bodyPr/>
          <a:lstStyle/>
          <a:p>
            <a:fld id="{12421F59-622F-3F48-9FF3-3E62CACDFEAD}" type="datetimeFigureOut">
              <a:rPr lang="en-US" smtClean="0"/>
              <a:t>8/28/2024</a:t>
            </a:fld>
            <a:endParaRPr lang="en-US"/>
          </a:p>
        </p:txBody>
      </p:sp>
      <p:sp>
        <p:nvSpPr>
          <p:cNvPr id="5" name="Footer Placeholder 4">
            <a:extLst>
              <a:ext uri="{FF2B5EF4-FFF2-40B4-BE49-F238E27FC236}">
                <a16:creationId xmlns:a16="http://schemas.microsoft.com/office/drawing/2014/main" id="{7B75B116-26AF-BF77-D292-C75752DB97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C9A38-8E6B-34B4-01A7-178CA27D642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077942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w/ log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F439E-CB44-CC84-BE03-9BC384CEE64B}"/>
              </a:ext>
            </a:extLst>
          </p:cNvPr>
          <p:cNvSpPr>
            <a:spLocks noGrp="1"/>
          </p:cNvSpPr>
          <p:nvPr>
            <p:ph type="title" hasCustomPrompt="1"/>
          </p:nvPr>
        </p:nvSpPr>
        <p:spPr>
          <a:xfrm>
            <a:off x="838200" y="365125"/>
            <a:ext cx="8631477" cy="549275"/>
          </a:xfrm>
          <a:prstGeom prst="rect">
            <a:avLst/>
          </a:prstGeom>
        </p:spPr>
        <p:txBody>
          <a:bodyPr/>
          <a:lstStyle>
            <a:lvl1pPr algn="l">
              <a:defRPr sz="3200">
                <a:latin typeface="Calibri" panose="020F0502020204030204" pitchFamily="34" charset="0"/>
                <a:cs typeface="Calibri" panose="020F0502020204030204" pitchFamily="34" charset="0"/>
              </a:defRPr>
            </a:lvl1pPr>
          </a:lstStyle>
          <a:p>
            <a:r>
              <a:rPr lang="en-US" dirty="0"/>
              <a:t>Click to edit slide title</a:t>
            </a:r>
          </a:p>
        </p:txBody>
      </p:sp>
      <p:sp>
        <p:nvSpPr>
          <p:cNvPr id="3" name="Content Placeholder 2">
            <a:extLst>
              <a:ext uri="{FF2B5EF4-FFF2-40B4-BE49-F238E27FC236}">
                <a16:creationId xmlns:a16="http://schemas.microsoft.com/office/drawing/2014/main" id="{D5E197AB-FCD6-8DDE-9FBE-B28718DABA7A}"/>
              </a:ext>
            </a:extLst>
          </p:cNvPr>
          <p:cNvSpPr>
            <a:spLocks noGrp="1"/>
          </p:cNvSpPr>
          <p:nvPr>
            <p:ph sz="half" idx="1" hasCustomPrompt="1"/>
          </p:nvPr>
        </p:nvSpPr>
        <p:spPr>
          <a:xfrm>
            <a:off x="838200" y="1027134"/>
            <a:ext cx="5181600" cy="5149829"/>
          </a:xfrm>
          <a:prstGeom prst="rect">
            <a:avLst/>
          </a:prstGeom>
        </p:spPr>
        <p:txBody>
          <a:bodyPr/>
          <a:lstStyle>
            <a:lvl1pPr>
              <a:defRPr sz="2800"/>
            </a:lvl1pPr>
          </a:lstStyle>
          <a:p>
            <a:pPr lvl="0"/>
            <a:r>
              <a:rPr lang="en-US" dirty="0"/>
              <a:t>Click to edit slide title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E1C8B399-0324-699F-309C-C678A9F73EAB}"/>
              </a:ext>
            </a:extLst>
          </p:cNvPr>
          <p:cNvSpPr>
            <a:spLocks noGrp="1"/>
          </p:cNvSpPr>
          <p:nvPr>
            <p:ph type="sldNum" sz="quarter" idx="12"/>
          </p:nvPr>
        </p:nvSpPr>
        <p:spPr>
          <a:xfrm>
            <a:off x="8610600" y="6535874"/>
            <a:ext cx="2743200" cy="365125"/>
          </a:xfrm>
          <a:prstGeom prst="rect">
            <a:avLst/>
          </a:prstGeom>
        </p:spPr>
        <p:txBody>
          <a:bodyPr/>
          <a:lstStyle/>
          <a:p>
            <a:fld id="{83FAFC4D-6D5A-0B4B-8E6C-17896262C6A4}" type="slidenum">
              <a:rPr lang="en-US" smtClean="0"/>
              <a:t>‹#›</a:t>
            </a:fld>
            <a:endParaRPr lang="en-US" dirty="0"/>
          </a:p>
        </p:txBody>
      </p:sp>
      <p:pic>
        <p:nvPicPr>
          <p:cNvPr id="5" name="Picture 4">
            <a:extLst>
              <a:ext uri="{FF2B5EF4-FFF2-40B4-BE49-F238E27FC236}">
                <a16:creationId xmlns:a16="http://schemas.microsoft.com/office/drawing/2014/main" id="{88569338-FD1D-08D7-8B2F-232323F4BEF0}"/>
              </a:ext>
            </a:extLst>
          </p:cNvPr>
          <p:cNvPicPr>
            <a:picLocks noChangeAspect="1"/>
          </p:cNvPicPr>
          <p:nvPr userDrawn="1"/>
        </p:nvPicPr>
        <p:blipFill>
          <a:blip r:embed="rId2"/>
          <a:stretch>
            <a:fillRect/>
          </a:stretch>
        </p:blipFill>
        <p:spPr>
          <a:xfrm>
            <a:off x="9630979" y="376226"/>
            <a:ext cx="2014483" cy="532676"/>
          </a:xfrm>
          <a:prstGeom prst="rect">
            <a:avLst/>
          </a:prstGeom>
        </p:spPr>
      </p:pic>
    </p:spTree>
    <p:extLst>
      <p:ext uri="{BB962C8B-B14F-4D97-AF65-F5344CB8AC3E}">
        <p14:creationId xmlns:p14="http://schemas.microsoft.com/office/powerpoint/2010/main" val="1303922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w/ log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F439E-CB44-CC84-BE03-9BC384CEE64B}"/>
              </a:ext>
            </a:extLst>
          </p:cNvPr>
          <p:cNvSpPr>
            <a:spLocks noGrp="1"/>
          </p:cNvSpPr>
          <p:nvPr>
            <p:ph type="title" hasCustomPrompt="1"/>
          </p:nvPr>
        </p:nvSpPr>
        <p:spPr>
          <a:xfrm>
            <a:off x="838200" y="365125"/>
            <a:ext cx="8631477" cy="549275"/>
          </a:xfrm>
          <a:prstGeom prst="rect">
            <a:avLst/>
          </a:prstGeom>
        </p:spPr>
        <p:txBody>
          <a:bodyPr/>
          <a:lstStyle>
            <a:lvl1pPr algn="l">
              <a:defRPr sz="3200">
                <a:latin typeface="Calibri" panose="020F0502020204030204" pitchFamily="34" charset="0"/>
                <a:cs typeface="Calibri" panose="020F0502020204030204" pitchFamily="34" charset="0"/>
              </a:defRPr>
            </a:lvl1pPr>
          </a:lstStyle>
          <a:p>
            <a:r>
              <a:rPr lang="en-US" dirty="0"/>
              <a:t>Click to edit slide title</a:t>
            </a:r>
          </a:p>
        </p:txBody>
      </p:sp>
      <p:sp>
        <p:nvSpPr>
          <p:cNvPr id="7" name="Slide Number Placeholder 6">
            <a:extLst>
              <a:ext uri="{FF2B5EF4-FFF2-40B4-BE49-F238E27FC236}">
                <a16:creationId xmlns:a16="http://schemas.microsoft.com/office/drawing/2014/main" id="{E1C8B399-0324-699F-309C-C678A9F73EAB}"/>
              </a:ext>
            </a:extLst>
          </p:cNvPr>
          <p:cNvSpPr>
            <a:spLocks noGrp="1"/>
          </p:cNvSpPr>
          <p:nvPr>
            <p:ph type="sldNum" sz="quarter" idx="12"/>
          </p:nvPr>
        </p:nvSpPr>
        <p:spPr>
          <a:xfrm>
            <a:off x="8610600" y="6535874"/>
            <a:ext cx="2743200" cy="365125"/>
          </a:xfrm>
          <a:prstGeom prst="rect">
            <a:avLst/>
          </a:prstGeom>
        </p:spPr>
        <p:txBody>
          <a:bodyPr/>
          <a:lstStyle/>
          <a:p>
            <a:fld id="{83FAFC4D-6D5A-0B4B-8E6C-17896262C6A4}" type="slidenum">
              <a:rPr lang="en-US" smtClean="0"/>
              <a:t>‹#›</a:t>
            </a:fld>
            <a:endParaRPr lang="en-US" dirty="0"/>
          </a:p>
        </p:txBody>
      </p:sp>
      <p:pic>
        <p:nvPicPr>
          <p:cNvPr id="5" name="Picture 4">
            <a:extLst>
              <a:ext uri="{FF2B5EF4-FFF2-40B4-BE49-F238E27FC236}">
                <a16:creationId xmlns:a16="http://schemas.microsoft.com/office/drawing/2014/main" id="{88569338-FD1D-08D7-8B2F-232323F4BEF0}"/>
              </a:ext>
            </a:extLst>
          </p:cNvPr>
          <p:cNvPicPr>
            <a:picLocks noChangeAspect="1"/>
          </p:cNvPicPr>
          <p:nvPr userDrawn="1"/>
        </p:nvPicPr>
        <p:blipFill>
          <a:blip r:embed="rId2"/>
          <a:stretch>
            <a:fillRect/>
          </a:stretch>
        </p:blipFill>
        <p:spPr>
          <a:xfrm>
            <a:off x="9630979" y="376226"/>
            <a:ext cx="2014483" cy="532676"/>
          </a:xfrm>
          <a:prstGeom prst="rect">
            <a:avLst/>
          </a:prstGeom>
        </p:spPr>
      </p:pic>
    </p:spTree>
    <p:extLst>
      <p:ext uri="{BB962C8B-B14F-4D97-AF65-F5344CB8AC3E}">
        <p14:creationId xmlns:p14="http://schemas.microsoft.com/office/powerpoint/2010/main" val="2513108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wo Content w/ logo">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1C8B399-0324-699F-309C-C678A9F73EAB}"/>
              </a:ext>
            </a:extLst>
          </p:cNvPr>
          <p:cNvSpPr>
            <a:spLocks noGrp="1"/>
          </p:cNvSpPr>
          <p:nvPr>
            <p:ph type="sldNum" sz="quarter" idx="12"/>
          </p:nvPr>
        </p:nvSpPr>
        <p:spPr>
          <a:xfrm>
            <a:off x="8610600" y="6535874"/>
            <a:ext cx="2743200" cy="365125"/>
          </a:xfrm>
          <a:prstGeom prst="rect">
            <a:avLst/>
          </a:prstGeom>
        </p:spPr>
        <p:txBody>
          <a:bodyPr/>
          <a:lstStyle/>
          <a:p>
            <a:fld id="{83FAFC4D-6D5A-0B4B-8E6C-17896262C6A4}" type="slidenum">
              <a:rPr lang="en-US" smtClean="0"/>
              <a:t>‹#›</a:t>
            </a:fld>
            <a:endParaRPr lang="en-US" dirty="0"/>
          </a:p>
        </p:txBody>
      </p:sp>
      <p:pic>
        <p:nvPicPr>
          <p:cNvPr id="5" name="Picture 4">
            <a:extLst>
              <a:ext uri="{FF2B5EF4-FFF2-40B4-BE49-F238E27FC236}">
                <a16:creationId xmlns:a16="http://schemas.microsoft.com/office/drawing/2014/main" id="{88569338-FD1D-08D7-8B2F-232323F4BEF0}"/>
              </a:ext>
            </a:extLst>
          </p:cNvPr>
          <p:cNvPicPr>
            <a:picLocks noChangeAspect="1"/>
          </p:cNvPicPr>
          <p:nvPr userDrawn="1"/>
        </p:nvPicPr>
        <p:blipFill>
          <a:blip r:embed="rId2"/>
          <a:stretch>
            <a:fillRect/>
          </a:stretch>
        </p:blipFill>
        <p:spPr>
          <a:xfrm>
            <a:off x="9630979" y="376226"/>
            <a:ext cx="2014483" cy="532676"/>
          </a:xfrm>
          <a:prstGeom prst="rect">
            <a:avLst/>
          </a:prstGeom>
        </p:spPr>
      </p:pic>
    </p:spTree>
    <p:extLst>
      <p:ext uri="{BB962C8B-B14F-4D97-AF65-F5344CB8AC3E}">
        <p14:creationId xmlns:p14="http://schemas.microsoft.com/office/powerpoint/2010/main" val="2965497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Bo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BBBD150F-F248-CACA-2CAD-664732FBF66E}"/>
              </a:ext>
            </a:extLst>
          </p:cNvPr>
          <p:cNvSpPr>
            <a:spLocks noGrp="1"/>
          </p:cNvSpPr>
          <p:nvPr>
            <p:ph type="sldNum" sz="quarter" idx="12"/>
          </p:nvPr>
        </p:nvSpPr>
        <p:spPr>
          <a:xfrm>
            <a:off x="8610600" y="6533774"/>
            <a:ext cx="2743200" cy="365125"/>
          </a:xfrm>
          <a:prstGeom prst="rect">
            <a:avLst/>
          </a:prstGeom>
        </p:spPr>
        <p:txBody>
          <a:bodyPr/>
          <a:lstStyle/>
          <a:p>
            <a:fld id="{83FAFC4D-6D5A-0B4B-8E6C-17896262C6A4}" type="slidenum">
              <a:rPr lang="en-US" smtClean="0"/>
              <a:t>‹#›</a:t>
            </a:fld>
            <a:endParaRPr lang="en-US"/>
          </a:p>
        </p:txBody>
      </p:sp>
      <p:pic>
        <p:nvPicPr>
          <p:cNvPr id="2" name="Picture 1">
            <a:extLst>
              <a:ext uri="{FF2B5EF4-FFF2-40B4-BE49-F238E27FC236}">
                <a16:creationId xmlns:a16="http://schemas.microsoft.com/office/drawing/2014/main" id="{239B7A9C-1830-3C28-DE39-DF2F3FAD8209}"/>
              </a:ext>
            </a:extLst>
          </p:cNvPr>
          <p:cNvPicPr>
            <a:picLocks noChangeAspect="1"/>
          </p:cNvPicPr>
          <p:nvPr userDrawn="1"/>
        </p:nvPicPr>
        <p:blipFill>
          <a:blip r:embed="rId2"/>
          <a:stretch>
            <a:fillRect/>
          </a:stretch>
        </p:blipFill>
        <p:spPr>
          <a:xfrm>
            <a:off x="1292773" y="3079750"/>
            <a:ext cx="2641600" cy="698500"/>
          </a:xfrm>
          <a:prstGeom prst="rect">
            <a:avLst/>
          </a:prstGeom>
        </p:spPr>
      </p:pic>
      <p:sp>
        <p:nvSpPr>
          <p:cNvPr id="3" name="Title 1">
            <a:extLst>
              <a:ext uri="{FF2B5EF4-FFF2-40B4-BE49-F238E27FC236}">
                <a16:creationId xmlns:a16="http://schemas.microsoft.com/office/drawing/2014/main" id="{E821C2CF-9C4B-FBEE-D164-61BD8B678562}"/>
              </a:ext>
            </a:extLst>
          </p:cNvPr>
          <p:cNvSpPr>
            <a:spLocks noGrp="1"/>
          </p:cNvSpPr>
          <p:nvPr>
            <p:ph type="title" hasCustomPrompt="1"/>
          </p:nvPr>
        </p:nvSpPr>
        <p:spPr>
          <a:xfrm>
            <a:off x="4158916" y="3108325"/>
            <a:ext cx="7054515" cy="645528"/>
          </a:xfrm>
          <a:prstGeom prst="rect">
            <a:avLst/>
          </a:prstGeom>
        </p:spPr>
        <p:txBody>
          <a:bodyPr/>
          <a:lstStyle>
            <a:lvl1pPr algn="l">
              <a:defRPr sz="3200">
                <a:latin typeface="Calibri" panose="020F0502020204030204" pitchFamily="34" charset="0"/>
                <a:cs typeface="Calibri" panose="020F0502020204030204" pitchFamily="34" charset="0"/>
              </a:defRPr>
            </a:lvl1pPr>
          </a:lstStyle>
          <a:p>
            <a:r>
              <a:rPr lang="en-US" dirty="0"/>
              <a:t>Click to edit slide title</a:t>
            </a:r>
          </a:p>
        </p:txBody>
      </p:sp>
    </p:spTree>
    <p:extLst>
      <p:ext uri="{BB962C8B-B14F-4D97-AF65-F5344CB8AC3E}">
        <p14:creationId xmlns:p14="http://schemas.microsoft.com/office/powerpoint/2010/main" val="565056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31F51816-6345-C849-993F-296D6E336999}"/>
              </a:ext>
            </a:extLst>
          </p:cNvPr>
          <p:cNvSpPr txBox="1">
            <a:spLocks/>
          </p:cNvSpPr>
          <p:nvPr userDrawn="1"/>
        </p:nvSpPr>
        <p:spPr>
          <a:xfrm>
            <a:off x="9220200" y="6492875"/>
            <a:ext cx="2743200" cy="365125"/>
          </a:xfrm>
          <a:prstGeom prst="rect">
            <a:avLst/>
          </a:prstGeom>
        </p:spPr>
        <p:txBody>
          <a:bodyPr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A468DA1-E18B-A04B-8A1D-D94E1D5E92EB}" type="slidenum">
              <a:rPr lang="en-US" smtClean="0"/>
              <a:pPr algn="r"/>
              <a:t>‹#›</a:t>
            </a:fld>
            <a:endParaRPr lang="en-US" dirty="0"/>
          </a:p>
        </p:txBody>
      </p:sp>
      <p:sp>
        <p:nvSpPr>
          <p:cNvPr id="4" name="Title 1">
            <a:extLst>
              <a:ext uri="{FF2B5EF4-FFF2-40B4-BE49-F238E27FC236}">
                <a16:creationId xmlns:a16="http://schemas.microsoft.com/office/drawing/2014/main" id="{7E34CA6F-6892-194C-9194-7449E7924559}"/>
              </a:ext>
            </a:extLst>
          </p:cNvPr>
          <p:cNvSpPr>
            <a:spLocks noGrp="1"/>
          </p:cNvSpPr>
          <p:nvPr>
            <p:ph type="title"/>
          </p:nvPr>
        </p:nvSpPr>
        <p:spPr>
          <a:xfrm>
            <a:off x="914400" y="457200"/>
            <a:ext cx="10363200" cy="731520"/>
          </a:xfrm>
          <a:prstGeom prst="rect">
            <a:avLst/>
          </a:prstGeom>
        </p:spPr>
        <p:txBody>
          <a:bodyPr/>
          <a:lstStyle>
            <a:lvl1pPr>
              <a:defRPr sz="3200"/>
            </a:lvl1pPr>
          </a:lstStyle>
          <a:p>
            <a:r>
              <a:rPr lang="en-US" dirty="0"/>
              <a:t>Click to edit Master title style</a:t>
            </a:r>
          </a:p>
        </p:txBody>
      </p:sp>
      <p:sp>
        <p:nvSpPr>
          <p:cNvPr id="5" name="Content Placeholder 2">
            <a:extLst>
              <a:ext uri="{FF2B5EF4-FFF2-40B4-BE49-F238E27FC236}">
                <a16:creationId xmlns:a16="http://schemas.microsoft.com/office/drawing/2014/main" id="{38671764-058E-FB4E-966C-D21C60B394E1}"/>
              </a:ext>
            </a:extLst>
          </p:cNvPr>
          <p:cNvSpPr>
            <a:spLocks noGrp="1"/>
          </p:cNvSpPr>
          <p:nvPr>
            <p:ph idx="1"/>
          </p:nvPr>
        </p:nvSpPr>
        <p:spPr>
          <a:xfrm>
            <a:off x="914400" y="1338262"/>
            <a:ext cx="10363200" cy="461725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a:extLst>
              <a:ext uri="{FF2B5EF4-FFF2-40B4-BE49-F238E27FC236}">
                <a16:creationId xmlns:a16="http://schemas.microsoft.com/office/drawing/2014/main" id="{807C2BA6-CF0B-FAF7-CC67-67A43C52EB87}"/>
              </a:ext>
            </a:extLst>
          </p:cNvPr>
          <p:cNvPicPr>
            <a:picLocks noChangeAspect="1"/>
          </p:cNvPicPr>
          <p:nvPr userDrawn="1"/>
        </p:nvPicPr>
        <p:blipFill>
          <a:blip r:embed="rId2"/>
          <a:stretch>
            <a:fillRect/>
          </a:stretch>
        </p:blipFill>
        <p:spPr>
          <a:xfrm>
            <a:off x="9263117" y="556622"/>
            <a:ext cx="2014483" cy="532676"/>
          </a:xfrm>
          <a:prstGeom prst="rect">
            <a:avLst/>
          </a:prstGeom>
        </p:spPr>
      </p:pic>
    </p:spTree>
    <p:extLst>
      <p:ext uri="{BB962C8B-B14F-4D97-AF65-F5344CB8AC3E}">
        <p14:creationId xmlns:p14="http://schemas.microsoft.com/office/powerpoint/2010/main" val="3948748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A4F40-5EEA-734C-91FD-B9E499D8519A}"/>
              </a:ext>
            </a:extLst>
          </p:cNvPr>
          <p:cNvSpPr>
            <a:spLocks noGrp="1"/>
          </p:cNvSpPr>
          <p:nvPr>
            <p:ph type="ctrTitle"/>
          </p:nvPr>
        </p:nvSpPr>
        <p:spPr>
          <a:xfrm>
            <a:off x="6001407" y="3342289"/>
            <a:ext cx="5654566" cy="1986456"/>
          </a:xfrm>
          <a:prstGeom prst="rect">
            <a:avLst/>
          </a:prstGeom>
        </p:spPr>
        <p:txBody>
          <a:bodyPr anchor="t"/>
          <a:lstStyle>
            <a:lvl1pPr algn="l">
              <a:defRPr sz="3200"/>
            </a:lvl1pPr>
          </a:lstStyle>
          <a:p>
            <a:r>
              <a:rPr lang="en-US" dirty="0"/>
              <a:t>Click to edit Master title style</a:t>
            </a:r>
          </a:p>
        </p:txBody>
      </p:sp>
    </p:spTree>
    <p:extLst>
      <p:ext uri="{BB962C8B-B14F-4D97-AF65-F5344CB8AC3E}">
        <p14:creationId xmlns:p14="http://schemas.microsoft.com/office/powerpoint/2010/main" val="762361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DFAC0A6-7754-DE76-4E9D-869879001A67}"/>
              </a:ext>
            </a:extLst>
          </p:cNvPr>
          <p:cNvSpPr>
            <a:spLocks noGrp="1"/>
          </p:cNvSpPr>
          <p:nvPr>
            <p:ph type="sldNum" sz="quarter" idx="12"/>
          </p:nvPr>
        </p:nvSpPr>
        <p:spPr>
          <a:xfrm>
            <a:off x="8610600" y="6535874"/>
            <a:ext cx="2743200" cy="365125"/>
          </a:xfrm>
          <a:prstGeom prst="rect">
            <a:avLst/>
          </a:prstGeom>
        </p:spPr>
        <p:txBody>
          <a:bodyPr/>
          <a:lstStyle/>
          <a:p>
            <a:fld id="{83FAFC4D-6D5A-0B4B-8E6C-17896262C6A4}" type="slidenum">
              <a:rPr lang="en-US" smtClean="0"/>
              <a:t>‹#›</a:t>
            </a:fld>
            <a:endParaRPr lang="en-US"/>
          </a:p>
        </p:txBody>
      </p:sp>
    </p:spTree>
    <p:extLst>
      <p:ext uri="{BB962C8B-B14F-4D97-AF65-F5344CB8AC3E}">
        <p14:creationId xmlns:p14="http://schemas.microsoft.com/office/powerpoint/2010/main" val="1827200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2.png"/><Relationship Id="rId4" Type="http://schemas.openxmlformats.org/officeDocument/2006/relationships/slideLayout" Target="../slideLayouts/slideLayout13.xml"/><Relationship Id="rId9"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A130B53-4B08-47B5-FF03-01E4A2EDC286}"/>
              </a:ext>
            </a:extLst>
          </p:cNvPr>
          <p:cNvPicPr>
            <a:picLocks noChangeAspect="1"/>
          </p:cNvPicPr>
          <p:nvPr userDrawn="1"/>
        </p:nvPicPr>
        <p:blipFill>
          <a:blip r:embed="rId11"/>
          <a:stretch>
            <a:fillRect/>
          </a:stretch>
        </p:blipFill>
        <p:spPr>
          <a:xfrm>
            <a:off x="0" y="6449683"/>
            <a:ext cx="12192000" cy="76200"/>
          </a:xfrm>
          <a:prstGeom prst="rect">
            <a:avLst/>
          </a:prstGeom>
        </p:spPr>
      </p:pic>
      <p:pic>
        <p:nvPicPr>
          <p:cNvPr id="8" name="Picture 7">
            <a:extLst>
              <a:ext uri="{FF2B5EF4-FFF2-40B4-BE49-F238E27FC236}">
                <a16:creationId xmlns:a16="http://schemas.microsoft.com/office/drawing/2014/main" id="{F9F6BB59-121F-DA52-7A7D-1F39DD4BB3E6}"/>
              </a:ext>
            </a:extLst>
          </p:cNvPr>
          <p:cNvPicPr>
            <a:picLocks noChangeAspect="1"/>
          </p:cNvPicPr>
          <p:nvPr userDrawn="1"/>
        </p:nvPicPr>
        <p:blipFill>
          <a:blip r:embed="rId12"/>
          <a:stretch>
            <a:fillRect/>
          </a:stretch>
        </p:blipFill>
        <p:spPr>
          <a:xfrm>
            <a:off x="0" y="6505902"/>
            <a:ext cx="12192000" cy="368300"/>
          </a:xfrm>
          <a:prstGeom prst="rect">
            <a:avLst/>
          </a:prstGeom>
        </p:spPr>
      </p:pic>
      <p:sp>
        <p:nvSpPr>
          <p:cNvPr id="12" name="Slide Number Placeholder 3">
            <a:extLst>
              <a:ext uri="{FF2B5EF4-FFF2-40B4-BE49-F238E27FC236}">
                <a16:creationId xmlns:a16="http://schemas.microsoft.com/office/drawing/2014/main" id="{CAE5B295-8120-EB7F-7231-EF9D7DD9B174}"/>
              </a:ext>
            </a:extLst>
          </p:cNvPr>
          <p:cNvSpPr>
            <a:spLocks noGrp="1"/>
          </p:cNvSpPr>
          <p:nvPr>
            <p:ph type="sldNum" sz="quarter" idx="4"/>
          </p:nvPr>
        </p:nvSpPr>
        <p:spPr>
          <a:xfrm>
            <a:off x="8759696" y="6530100"/>
            <a:ext cx="2743200" cy="365125"/>
          </a:xfrm>
          <a:prstGeom prst="rect">
            <a:avLst/>
          </a:prstGeom>
        </p:spPr>
        <p:txBody>
          <a:bodyPr/>
          <a:lstStyle>
            <a:lvl1pPr algn="r">
              <a:defRPr sz="1200">
                <a:solidFill>
                  <a:schemeClr val="bg1"/>
                </a:solidFill>
              </a:defRPr>
            </a:lvl1pPr>
          </a:lstStyle>
          <a:p>
            <a:fld id="{6EEF6CD7-3C58-0646-9677-31FAD82BA0DB}" type="slidenum">
              <a:rPr lang="en-US" smtClean="0"/>
              <a:pPr/>
              <a:t>‹#›</a:t>
            </a:fld>
            <a:endParaRPr lang="en-US" dirty="0"/>
          </a:p>
        </p:txBody>
      </p:sp>
      <p:sp>
        <p:nvSpPr>
          <p:cNvPr id="3" name="Footer Placeholder 2">
            <a:extLst>
              <a:ext uri="{FF2B5EF4-FFF2-40B4-BE49-F238E27FC236}">
                <a16:creationId xmlns:a16="http://schemas.microsoft.com/office/drawing/2014/main" id="{261673CF-E3BF-F631-ACCD-9A2F421C1315}"/>
              </a:ext>
            </a:extLst>
          </p:cNvPr>
          <p:cNvSpPr txBox="1">
            <a:spLocks/>
          </p:cNvSpPr>
          <p:nvPr userDrawn="1"/>
        </p:nvSpPr>
        <p:spPr>
          <a:xfrm>
            <a:off x="188020" y="6496437"/>
            <a:ext cx="41148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 AltaSim Technologies.  All Rights Reserved.</a:t>
            </a:r>
          </a:p>
        </p:txBody>
      </p:sp>
    </p:spTree>
    <p:extLst>
      <p:ext uri="{BB962C8B-B14F-4D97-AF65-F5344CB8AC3E}">
        <p14:creationId xmlns:p14="http://schemas.microsoft.com/office/powerpoint/2010/main" val="1054502952"/>
      </p:ext>
    </p:extLst>
  </p:cSld>
  <p:clrMap bg1="lt1" tx1="dk1" bg2="lt2" tx2="dk2" accent1="accent1" accent2="accent2" accent3="accent3" accent4="accent4" accent5="accent5" accent6="accent6" hlink="hlink" folHlink="folHlink"/>
  <p:sldLayoutIdLst>
    <p:sldLayoutId id="2147483729" r:id="rId1"/>
    <p:sldLayoutId id="2147483705" r:id="rId2"/>
    <p:sldLayoutId id="2147483706" r:id="rId3"/>
    <p:sldLayoutId id="2147483731" r:id="rId4"/>
    <p:sldLayoutId id="2147483732" r:id="rId5"/>
    <p:sldLayoutId id="2147483728" r:id="rId6"/>
    <p:sldLayoutId id="2147483735" r:id="rId7"/>
    <p:sldLayoutId id="2147483736" r:id="rId8"/>
    <p:sldLayoutId id="2147483757" r:id="rId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A130B53-4B08-47B5-FF03-01E4A2EDC286}"/>
              </a:ext>
            </a:extLst>
          </p:cNvPr>
          <p:cNvPicPr>
            <a:picLocks noChangeAspect="1"/>
          </p:cNvPicPr>
          <p:nvPr userDrawn="1"/>
        </p:nvPicPr>
        <p:blipFill>
          <a:blip r:embed="rId9"/>
          <a:stretch>
            <a:fillRect/>
          </a:stretch>
        </p:blipFill>
        <p:spPr>
          <a:xfrm>
            <a:off x="0" y="6449683"/>
            <a:ext cx="12192000" cy="76200"/>
          </a:xfrm>
          <a:prstGeom prst="rect">
            <a:avLst/>
          </a:prstGeom>
        </p:spPr>
      </p:pic>
      <p:pic>
        <p:nvPicPr>
          <p:cNvPr id="8" name="Picture 7">
            <a:extLst>
              <a:ext uri="{FF2B5EF4-FFF2-40B4-BE49-F238E27FC236}">
                <a16:creationId xmlns:a16="http://schemas.microsoft.com/office/drawing/2014/main" id="{F9F6BB59-121F-DA52-7A7D-1F39DD4BB3E6}"/>
              </a:ext>
            </a:extLst>
          </p:cNvPr>
          <p:cNvPicPr>
            <a:picLocks noChangeAspect="1"/>
          </p:cNvPicPr>
          <p:nvPr userDrawn="1"/>
        </p:nvPicPr>
        <p:blipFill>
          <a:blip r:embed="rId10"/>
          <a:stretch>
            <a:fillRect/>
          </a:stretch>
        </p:blipFill>
        <p:spPr>
          <a:xfrm>
            <a:off x="0" y="6505902"/>
            <a:ext cx="12192000" cy="368300"/>
          </a:xfrm>
          <a:prstGeom prst="rect">
            <a:avLst/>
          </a:prstGeom>
        </p:spPr>
      </p:pic>
      <p:sp>
        <p:nvSpPr>
          <p:cNvPr id="11" name="Footer Placeholder 2">
            <a:extLst>
              <a:ext uri="{FF2B5EF4-FFF2-40B4-BE49-F238E27FC236}">
                <a16:creationId xmlns:a16="http://schemas.microsoft.com/office/drawing/2014/main" id="{02524830-48E2-FB88-AF5E-B1C432A8CE2C}"/>
              </a:ext>
            </a:extLst>
          </p:cNvPr>
          <p:cNvSpPr txBox="1">
            <a:spLocks/>
          </p:cNvSpPr>
          <p:nvPr userDrawn="1"/>
        </p:nvSpPr>
        <p:spPr>
          <a:xfrm>
            <a:off x="188020" y="6496437"/>
            <a:ext cx="41148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 </a:t>
            </a:r>
            <a:r>
              <a:rPr lang="en-US" sz="1200" dirty="0" err="1">
                <a:solidFill>
                  <a:schemeClr val="bg1"/>
                </a:solidFill>
              </a:rPr>
              <a:t>AltaSim</a:t>
            </a:r>
            <a:r>
              <a:rPr lang="en-US" sz="1200" dirty="0">
                <a:solidFill>
                  <a:schemeClr val="bg1"/>
                </a:solidFill>
              </a:rPr>
              <a:t> Technologies.  All Rights Reserved.</a:t>
            </a:r>
          </a:p>
        </p:txBody>
      </p:sp>
      <p:sp>
        <p:nvSpPr>
          <p:cNvPr id="12" name="Slide Number Placeholder 3">
            <a:extLst>
              <a:ext uri="{FF2B5EF4-FFF2-40B4-BE49-F238E27FC236}">
                <a16:creationId xmlns:a16="http://schemas.microsoft.com/office/drawing/2014/main" id="{CAE5B295-8120-EB7F-7231-EF9D7DD9B174}"/>
              </a:ext>
            </a:extLst>
          </p:cNvPr>
          <p:cNvSpPr>
            <a:spLocks noGrp="1"/>
          </p:cNvSpPr>
          <p:nvPr>
            <p:ph type="sldNum" sz="quarter" idx="4"/>
          </p:nvPr>
        </p:nvSpPr>
        <p:spPr>
          <a:xfrm>
            <a:off x="8610600" y="6530100"/>
            <a:ext cx="2743200" cy="365125"/>
          </a:xfrm>
          <a:prstGeom prst="rect">
            <a:avLst/>
          </a:prstGeom>
        </p:spPr>
        <p:txBody>
          <a:bodyPr/>
          <a:lstStyle>
            <a:lvl1pPr algn="r">
              <a:defRPr sz="1200">
                <a:solidFill>
                  <a:schemeClr val="bg1"/>
                </a:solidFill>
              </a:defRPr>
            </a:lvl1pPr>
          </a:lstStyle>
          <a:p>
            <a:fld id="{6EEF6CD7-3C58-0646-9677-31FAD82BA0DB}" type="slidenum">
              <a:rPr lang="en-US" smtClean="0"/>
              <a:pPr/>
              <a:t>‹#›</a:t>
            </a:fld>
            <a:endParaRPr lang="en-US" dirty="0"/>
          </a:p>
        </p:txBody>
      </p:sp>
    </p:spTree>
    <p:extLst>
      <p:ext uri="{BB962C8B-B14F-4D97-AF65-F5344CB8AC3E}">
        <p14:creationId xmlns:p14="http://schemas.microsoft.com/office/powerpoint/2010/main" val="2969899952"/>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309577-D045-2D8F-45D3-C3F12931D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F893E958-8CFC-8426-A74B-05C998E96A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C59D43-1CC8-C97D-2AF3-A7A79496EE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t>8/28/2024</a:t>
            </a:fld>
            <a:endParaRPr lang="en-US"/>
          </a:p>
        </p:txBody>
      </p:sp>
      <p:sp>
        <p:nvSpPr>
          <p:cNvPr id="5" name="Footer Placeholder 4">
            <a:extLst>
              <a:ext uri="{FF2B5EF4-FFF2-40B4-BE49-F238E27FC236}">
                <a16:creationId xmlns:a16="http://schemas.microsoft.com/office/drawing/2014/main" id="{800EC684-30E7-3A2F-F317-FE6CD01AC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BD85CB-DD8D-244E-0BB9-0949AAB7CB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t>‹#›</a:t>
            </a:fld>
            <a:endParaRPr lang="en-US"/>
          </a:p>
        </p:txBody>
      </p:sp>
    </p:spTree>
    <p:extLst>
      <p:ext uri="{BB962C8B-B14F-4D97-AF65-F5344CB8AC3E}">
        <p14:creationId xmlns:p14="http://schemas.microsoft.com/office/powerpoint/2010/main" val="4193011644"/>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41.emf"/></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8F2D1-4751-D981-E66E-3552526A8D31}"/>
              </a:ext>
            </a:extLst>
          </p:cNvPr>
          <p:cNvSpPr>
            <a:spLocks noGrp="1"/>
          </p:cNvSpPr>
          <p:nvPr>
            <p:ph type="ctrTitle"/>
          </p:nvPr>
        </p:nvSpPr>
        <p:spPr>
          <a:xfrm>
            <a:off x="219182" y="1800457"/>
            <a:ext cx="7691919" cy="2387600"/>
          </a:xfrm>
        </p:spPr>
        <p:txBody>
          <a:bodyPr>
            <a:normAutofit fontScale="90000"/>
          </a:bodyPr>
          <a:lstStyle/>
          <a:p>
            <a:r>
              <a:rPr lang="en-US"/>
              <a:t>Electromagnetic Heating Simulation of Medical Treatment for Infections After Knee Replacement Surgery</a:t>
            </a:r>
          </a:p>
        </p:txBody>
      </p:sp>
      <p:sp>
        <p:nvSpPr>
          <p:cNvPr id="3" name="Subtitle 2">
            <a:extLst>
              <a:ext uri="{FF2B5EF4-FFF2-40B4-BE49-F238E27FC236}">
                <a16:creationId xmlns:a16="http://schemas.microsoft.com/office/drawing/2014/main" id="{3E5D35B4-7C7E-42E8-30C2-EE83295A1705}"/>
              </a:ext>
            </a:extLst>
          </p:cNvPr>
          <p:cNvSpPr>
            <a:spLocks noGrp="1"/>
          </p:cNvSpPr>
          <p:nvPr>
            <p:ph type="subTitle" idx="1"/>
          </p:nvPr>
        </p:nvSpPr>
        <p:spPr>
          <a:xfrm>
            <a:off x="589051" y="4119937"/>
            <a:ext cx="7054922" cy="2309117"/>
          </a:xfrm>
        </p:spPr>
        <p:txBody>
          <a:bodyPr>
            <a:normAutofit fontScale="92500" lnSpcReduction="20000"/>
          </a:bodyPr>
          <a:lstStyle/>
          <a:p>
            <a:br>
              <a:rPr lang="en-US" sz="2400"/>
            </a:br>
            <a:r>
              <a:rPr lang="en-US" sz="2400" b="0"/>
              <a:t>Josh Thomas, Luke Gritter, and Kyle Koppenhoefer </a:t>
            </a:r>
          </a:p>
          <a:p>
            <a:r>
              <a:rPr lang="en-US" sz="2400" b="0"/>
              <a:t>from AltaSim Technologies</a:t>
            </a:r>
          </a:p>
          <a:p>
            <a:br>
              <a:rPr lang="en-US" sz="2400" b="0"/>
            </a:br>
            <a:r>
              <a:rPr lang="en-US" sz="2400" b="0"/>
              <a:t>Bibin Prasad, John Tepper, and Rajiv Chopra </a:t>
            </a:r>
          </a:p>
          <a:p>
            <a:r>
              <a:rPr lang="en-US" sz="2400" b="0"/>
              <a:t>from Solenic Medical</a:t>
            </a:r>
            <a:br>
              <a:rPr lang="en-US" sz="2400" b="0"/>
            </a:br>
            <a:endParaRPr lang="en-US"/>
          </a:p>
        </p:txBody>
      </p:sp>
      <p:pic>
        <p:nvPicPr>
          <p:cNvPr id="5" name="Picture 4" descr="A computer generated image of a machine&#10;&#10;Description automatically generated">
            <a:extLst>
              <a:ext uri="{FF2B5EF4-FFF2-40B4-BE49-F238E27FC236}">
                <a16:creationId xmlns:a16="http://schemas.microsoft.com/office/drawing/2014/main" id="{3F22F48F-3B4E-67C4-6679-D6387B1BCAD4}"/>
              </a:ext>
            </a:extLst>
          </p:cNvPr>
          <p:cNvPicPr>
            <a:picLocks noChangeAspect="1"/>
          </p:cNvPicPr>
          <p:nvPr/>
        </p:nvPicPr>
        <p:blipFill>
          <a:blip r:embed="rId2"/>
          <a:stretch>
            <a:fillRect/>
          </a:stretch>
        </p:blipFill>
        <p:spPr>
          <a:xfrm>
            <a:off x="7290371" y="256853"/>
            <a:ext cx="6323744" cy="6323744"/>
          </a:xfrm>
          <a:prstGeom prst="rect">
            <a:avLst/>
          </a:prstGeom>
        </p:spPr>
      </p:pic>
    </p:spTree>
    <p:extLst>
      <p:ext uri="{BB962C8B-B14F-4D97-AF65-F5344CB8AC3E}">
        <p14:creationId xmlns:p14="http://schemas.microsoft.com/office/powerpoint/2010/main" val="1475149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E7F042-05FB-7B9E-F46D-A5E86E13BB9D}"/>
              </a:ext>
            </a:extLst>
          </p:cNvPr>
          <p:cNvSpPr>
            <a:spLocks noGrp="1"/>
          </p:cNvSpPr>
          <p:nvPr>
            <p:ph sz="half" idx="1"/>
          </p:nvPr>
        </p:nvSpPr>
        <p:spPr>
          <a:xfrm>
            <a:off x="6752978" y="2110611"/>
            <a:ext cx="5181600" cy="3278648"/>
          </a:xfrm>
        </p:spPr>
        <p:txBody>
          <a:bodyPr/>
          <a:lstStyle/>
          <a:p>
            <a:pPr>
              <a:buClr>
                <a:srgbClr val="BADB47"/>
              </a:buClr>
            </a:pPr>
            <a:r>
              <a:rPr lang="en-US" dirty="0"/>
              <a:t>No CAD for cement regions that provide a permanent surgical connection between metal and bone</a:t>
            </a:r>
          </a:p>
          <a:p>
            <a:pPr>
              <a:buClr>
                <a:srgbClr val="BADB47"/>
              </a:buClr>
            </a:pPr>
            <a:r>
              <a:rPr lang="en-US" dirty="0"/>
              <a:t>Custom PDE implementation to calculate the extent of cement gap fill between metal and bone</a:t>
            </a:r>
          </a:p>
        </p:txBody>
      </p:sp>
      <p:sp>
        <p:nvSpPr>
          <p:cNvPr id="4" name="Slide Number Placeholder 3">
            <a:extLst>
              <a:ext uri="{FF2B5EF4-FFF2-40B4-BE49-F238E27FC236}">
                <a16:creationId xmlns:a16="http://schemas.microsoft.com/office/drawing/2014/main" id="{BC3F8626-F15D-7BB3-EB2F-FB5F64DE727C}"/>
              </a:ext>
            </a:extLst>
          </p:cNvPr>
          <p:cNvSpPr>
            <a:spLocks noGrp="1"/>
          </p:cNvSpPr>
          <p:nvPr>
            <p:ph type="sldNum" sz="quarter" idx="12"/>
          </p:nvPr>
        </p:nvSpPr>
        <p:spPr/>
        <p:txBody>
          <a:bodyPr/>
          <a:lstStyle/>
          <a:p>
            <a:fld id="{83FAFC4D-6D5A-0B4B-8E6C-17896262C6A4}" type="slidenum">
              <a:rPr lang="en-US" smtClean="0"/>
              <a:t>10</a:t>
            </a:fld>
            <a:endParaRPr lang="en-US" dirty="0"/>
          </a:p>
        </p:txBody>
      </p:sp>
      <p:pic>
        <p:nvPicPr>
          <p:cNvPr id="5" name="Picture 4" descr="A close-up of a knee joint&#10;&#10;Description automatically generated with low confidence">
            <a:extLst>
              <a:ext uri="{FF2B5EF4-FFF2-40B4-BE49-F238E27FC236}">
                <a16:creationId xmlns:a16="http://schemas.microsoft.com/office/drawing/2014/main" id="{1CDC21F1-53AA-5FED-ED62-A35B1EEC77E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344" r="13726"/>
          <a:stretch/>
        </p:blipFill>
        <p:spPr>
          <a:xfrm>
            <a:off x="3595907" y="1473832"/>
            <a:ext cx="2712296" cy="46405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descr="A close-up of a knee joint&#10;&#10;Description automatically generated with low confidence">
            <a:extLst>
              <a:ext uri="{FF2B5EF4-FFF2-40B4-BE49-F238E27FC236}">
                <a16:creationId xmlns:a16="http://schemas.microsoft.com/office/drawing/2014/main" id="{BF62992D-5568-133E-F756-EC27C7553A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90" t="8758" r="28912" b="8888"/>
          <a:stretch/>
        </p:blipFill>
        <p:spPr>
          <a:xfrm>
            <a:off x="693736" y="1469985"/>
            <a:ext cx="2457396" cy="46443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Title 4">
            <a:extLst>
              <a:ext uri="{FF2B5EF4-FFF2-40B4-BE49-F238E27FC236}">
                <a16:creationId xmlns:a16="http://schemas.microsoft.com/office/drawing/2014/main" id="{102BA636-CDC9-9E0B-AB46-79E5BB1D9BB0}"/>
              </a:ext>
            </a:extLst>
          </p:cNvPr>
          <p:cNvSpPr txBox="1">
            <a:spLocks/>
          </p:cNvSpPr>
          <p:nvPr/>
        </p:nvSpPr>
        <p:spPr>
          <a:xfrm>
            <a:off x="838200" y="415210"/>
            <a:ext cx="6833788"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Cement Geometry</a:t>
            </a:r>
          </a:p>
        </p:txBody>
      </p:sp>
    </p:spTree>
    <p:extLst>
      <p:ext uri="{BB962C8B-B14F-4D97-AF65-F5344CB8AC3E}">
        <p14:creationId xmlns:p14="http://schemas.microsoft.com/office/powerpoint/2010/main" val="3666832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7C2A044-4389-845E-2865-8CECE479E30C}"/>
              </a:ext>
            </a:extLst>
          </p:cNvPr>
          <p:cNvGrpSpPr>
            <a:grpSpLocks noChangeAspect="1"/>
          </p:cNvGrpSpPr>
          <p:nvPr/>
        </p:nvGrpSpPr>
        <p:grpSpPr>
          <a:xfrm>
            <a:off x="6646665" y="1451548"/>
            <a:ext cx="5386425" cy="4318096"/>
            <a:chOff x="5214071" y="1329297"/>
            <a:chExt cx="6896545" cy="5528703"/>
          </a:xfrm>
        </p:grpSpPr>
        <p:grpSp>
          <p:nvGrpSpPr>
            <p:cNvPr id="8" name="Group 7">
              <a:extLst>
                <a:ext uri="{FF2B5EF4-FFF2-40B4-BE49-F238E27FC236}">
                  <a16:creationId xmlns:a16="http://schemas.microsoft.com/office/drawing/2014/main" id="{EB56E149-DFDE-6967-DDBF-732B2F28AFEE}"/>
                </a:ext>
              </a:extLst>
            </p:cNvPr>
            <p:cNvGrpSpPr/>
            <p:nvPr/>
          </p:nvGrpSpPr>
          <p:grpSpPr>
            <a:xfrm>
              <a:off x="5214071" y="1338261"/>
              <a:ext cx="6896545" cy="5519739"/>
              <a:chOff x="5214071" y="1338261"/>
              <a:chExt cx="6896545" cy="5519739"/>
            </a:xfrm>
          </p:grpSpPr>
          <p:pic>
            <p:nvPicPr>
              <p:cNvPr id="11" name="Picture 10" descr="A picture containing screenshot&#10;&#10;Description automatically generated">
                <a:extLst>
                  <a:ext uri="{FF2B5EF4-FFF2-40B4-BE49-F238E27FC236}">
                    <a16:creationId xmlns:a16="http://schemas.microsoft.com/office/drawing/2014/main" id="{D9B9F48D-EB23-CE4F-6DB7-B54BCA4DF75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314" r="18144" b="2222"/>
              <a:stretch/>
            </p:blipFill>
            <p:spPr>
              <a:xfrm>
                <a:off x="5214071" y="1338261"/>
                <a:ext cx="3142246" cy="5519739"/>
              </a:xfrm>
              <a:prstGeom prst="rect">
                <a:avLst/>
              </a:prstGeom>
            </p:spPr>
          </p:pic>
          <p:pic>
            <p:nvPicPr>
              <p:cNvPr id="12" name="Picture 11" descr="A picture containing screenshot&#10;&#10;Description automatically generated">
                <a:extLst>
                  <a:ext uri="{FF2B5EF4-FFF2-40B4-BE49-F238E27FC236}">
                    <a16:creationId xmlns:a16="http://schemas.microsoft.com/office/drawing/2014/main" id="{7B98AEC7-15FB-9233-B3FD-2C144EC450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314" r="4684" b="2222"/>
              <a:stretch/>
            </p:blipFill>
            <p:spPr>
              <a:xfrm>
                <a:off x="8451701" y="1338262"/>
                <a:ext cx="3658915" cy="5519738"/>
              </a:xfrm>
              <a:prstGeom prst="rect">
                <a:avLst/>
              </a:prstGeom>
            </p:spPr>
          </p:pic>
        </p:grpSp>
        <p:sp>
          <p:nvSpPr>
            <p:cNvPr id="9" name="TextBox 10">
              <a:extLst>
                <a:ext uri="{FF2B5EF4-FFF2-40B4-BE49-F238E27FC236}">
                  <a16:creationId xmlns:a16="http://schemas.microsoft.com/office/drawing/2014/main" id="{F84CDAFF-0100-9A76-F28F-EDAE3199AFC5}"/>
                </a:ext>
              </a:extLst>
            </p:cNvPr>
            <p:cNvSpPr txBox="1"/>
            <p:nvPr/>
          </p:nvSpPr>
          <p:spPr>
            <a:xfrm>
              <a:off x="5763422" y="1329297"/>
              <a:ext cx="2256231" cy="369332"/>
            </a:xfrm>
            <a:prstGeom prst="rect">
              <a:avLst/>
            </a:prstGeom>
            <a:solidFill>
              <a:schemeClr val="bg1"/>
            </a:solidFill>
            <a:ln>
              <a:noFill/>
            </a:ln>
          </p:spPr>
          <p:txBody>
            <a:bodyPr wrap="square"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pPr algn="ctr"/>
              <a:r>
                <a:rPr lang="en-US" sz="1800" b="0" u="sng" dirty="0">
                  <a:latin typeface="+mn-lt"/>
                </a:rPr>
                <a:t>Proximity to implant</a:t>
              </a:r>
            </a:p>
          </p:txBody>
        </p:sp>
        <p:sp>
          <p:nvSpPr>
            <p:cNvPr id="10" name="TextBox 11">
              <a:extLst>
                <a:ext uri="{FF2B5EF4-FFF2-40B4-BE49-F238E27FC236}">
                  <a16:creationId xmlns:a16="http://schemas.microsoft.com/office/drawing/2014/main" id="{A25EC0A6-1895-7F31-FB3E-40E60BA98443}"/>
                </a:ext>
              </a:extLst>
            </p:cNvPr>
            <p:cNvSpPr txBox="1"/>
            <p:nvPr/>
          </p:nvSpPr>
          <p:spPr>
            <a:xfrm>
              <a:off x="9021369" y="1329297"/>
              <a:ext cx="2256231" cy="369332"/>
            </a:xfrm>
            <a:prstGeom prst="rect">
              <a:avLst/>
            </a:prstGeom>
            <a:solidFill>
              <a:schemeClr val="bg1"/>
            </a:solidFill>
            <a:ln>
              <a:noFill/>
            </a:ln>
          </p:spPr>
          <p:txBody>
            <a:bodyPr wrap="square"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pPr algn="ctr"/>
              <a:r>
                <a:rPr lang="en-US" sz="1800" b="0" u="sng" dirty="0">
                  <a:latin typeface="+mn-lt"/>
                </a:rPr>
                <a:t>Proximity to bone</a:t>
              </a:r>
            </a:p>
          </p:txBody>
        </p:sp>
      </p:grpSp>
      <p:sp>
        <p:nvSpPr>
          <p:cNvPr id="2" name="Title 1">
            <a:extLst>
              <a:ext uri="{FF2B5EF4-FFF2-40B4-BE49-F238E27FC236}">
                <a16:creationId xmlns:a16="http://schemas.microsoft.com/office/drawing/2014/main" id="{B7D75686-56D6-9FB0-2B7A-D0CA4DC3FA28}"/>
              </a:ext>
            </a:extLst>
          </p:cNvPr>
          <p:cNvSpPr>
            <a:spLocks noGrp="1"/>
          </p:cNvSpPr>
          <p:nvPr>
            <p:ph type="title"/>
          </p:nvPr>
        </p:nvSpPr>
        <p:spPr/>
        <p:txBody>
          <a:bodyPr/>
          <a:lstStyle/>
          <a:p>
            <a:r>
              <a:rPr lang="en-US" sz="4000" b="1">
                <a:solidFill>
                  <a:srgbClr val="F7941D"/>
                </a:solidFill>
              </a:rPr>
              <a:t>Used two reaction-diffusion equations to calculate proximity</a:t>
            </a:r>
          </a:p>
        </p:txBody>
      </p:sp>
      <p:sp>
        <p:nvSpPr>
          <p:cNvPr id="3" name="Slide Number Placeholder 2">
            <a:extLst>
              <a:ext uri="{FF2B5EF4-FFF2-40B4-BE49-F238E27FC236}">
                <a16:creationId xmlns:a16="http://schemas.microsoft.com/office/drawing/2014/main" id="{BEE5ED5F-ACAB-015C-9106-F04670685BCA}"/>
              </a:ext>
            </a:extLst>
          </p:cNvPr>
          <p:cNvSpPr>
            <a:spLocks noGrp="1"/>
          </p:cNvSpPr>
          <p:nvPr>
            <p:ph type="sldNum" sz="quarter" idx="12"/>
          </p:nvPr>
        </p:nvSpPr>
        <p:spPr/>
        <p:txBody>
          <a:bodyPr/>
          <a:lstStyle/>
          <a:p>
            <a:fld id="{83FAFC4D-6D5A-0B4B-8E6C-17896262C6A4}" type="slidenum">
              <a:rPr lang="en-US" smtClean="0"/>
              <a:t>11</a:t>
            </a:fld>
            <a:endParaRPr lang="en-US" dirty="0"/>
          </a:p>
        </p:txBody>
      </p:sp>
      <p:pic>
        <p:nvPicPr>
          <p:cNvPr id="4" name="Picture 3" descr="A picture containing screenshot&#10;&#10;Description automatically generated">
            <a:extLst>
              <a:ext uri="{FF2B5EF4-FFF2-40B4-BE49-F238E27FC236}">
                <a16:creationId xmlns:a16="http://schemas.microsoft.com/office/drawing/2014/main" id="{0E173A72-27EF-B27B-5735-2C3A31AA7D4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314" r="4684" b="2222"/>
          <a:stretch/>
        </p:blipFill>
        <p:spPr>
          <a:xfrm>
            <a:off x="9175359" y="1458550"/>
            <a:ext cx="2857731" cy="4311094"/>
          </a:xfrm>
          <a:prstGeom prst="rect">
            <a:avLst/>
          </a:prstGeom>
        </p:spPr>
      </p:pic>
      <p:sp>
        <p:nvSpPr>
          <p:cNvPr id="5" name="TextBox 10">
            <a:extLst>
              <a:ext uri="{FF2B5EF4-FFF2-40B4-BE49-F238E27FC236}">
                <a16:creationId xmlns:a16="http://schemas.microsoft.com/office/drawing/2014/main" id="{09E95B76-6F60-8F2D-E7E0-519A821FED41}"/>
              </a:ext>
            </a:extLst>
          </p:cNvPr>
          <p:cNvSpPr txBox="1"/>
          <p:nvPr/>
        </p:nvSpPr>
        <p:spPr>
          <a:xfrm>
            <a:off x="7075726" y="1451548"/>
            <a:ext cx="1762189" cy="288460"/>
          </a:xfrm>
          <a:prstGeom prst="rect">
            <a:avLst/>
          </a:prstGeom>
          <a:solidFill>
            <a:schemeClr val="bg1"/>
          </a:solidFill>
          <a:ln>
            <a:noFill/>
          </a:ln>
        </p:spPr>
        <p:txBody>
          <a:bodyPr wrap="square"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pPr algn="ctr"/>
            <a:r>
              <a:rPr lang="en-US" sz="1800" b="0" u="sng" dirty="0">
                <a:latin typeface="+mn-lt"/>
              </a:rPr>
              <a:t>Proximity to implant</a:t>
            </a:r>
          </a:p>
        </p:txBody>
      </p:sp>
      <p:sp>
        <p:nvSpPr>
          <p:cNvPr id="6" name="TextBox 11">
            <a:extLst>
              <a:ext uri="{FF2B5EF4-FFF2-40B4-BE49-F238E27FC236}">
                <a16:creationId xmlns:a16="http://schemas.microsoft.com/office/drawing/2014/main" id="{7113CDA5-F629-00DB-E00D-16B95E2B4B2B}"/>
              </a:ext>
            </a:extLst>
          </p:cNvPr>
          <p:cNvSpPr txBox="1"/>
          <p:nvPr/>
        </p:nvSpPr>
        <p:spPr>
          <a:xfrm>
            <a:off x="9620288" y="1451548"/>
            <a:ext cx="1762189" cy="288460"/>
          </a:xfrm>
          <a:prstGeom prst="rect">
            <a:avLst/>
          </a:prstGeom>
          <a:solidFill>
            <a:schemeClr val="bg1"/>
          </a:solidFill>
          <a:ln>
            <a:noFill/>
          </a:ln>
        </p:spPr>
        <p:txBody>
          <a:bodyPr wrap="square"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pPr algn="ctr"/>
            <a:r>
              <a:rPr lang="en-US" sz="1800" b="0" u="sng" dirty="0">
                <a:latin typeface="+mn-lt"/>
              </a:rPr>
              <a:t>Proximity to bone</a:t>
            </a:r>
          </a:p>
        </p:txBody>
      </p:sp>
      <p:sp>
        <p:nvSpPr>
          <p:cNvPr id="16" name="Content Placeholder 2">
            <a:extLst>
              <a:ext uri="{FF2B5EF4-FFF2-40B4-BE49-F238E27FC236}">
                <a16:creationId xmlns:a16="http://schemas.microsoft.com/office/drawing/2014/main" id="{12C2DC8D-EE4A-3ABA-D892-CD42F8134503}"/>
              </a:ext>
            </a:extLst>
          </p:cNvPr>
          <p:cNvSpPr txBox="1">
            <a:spLocks/>
          </p:cNvSpPr>
          <p:nvPr/>
        </p:nvSpPr>
        <p:spPr>
          <a:xfrm>
            <a:off x="457200" y="1706730"/>
            <a:ext cx="6166883" cy="43180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7200"/>
              </a:spcAft>
            </a:pPr>
            <a:r>
              <a:rPr lang="en-US">
                <a:latin typeface="Calibri" panose="020F0502020204030204" pitchFamily="34" charset="0"/>
                <a:cs typeface="Calibri" panose="020F0502020204030204" pitchFamily="34" charset="0"/>
              </a:rPr>
              <a:t>PDEs for proximity variables p1 and p2:</a:t>
            </a:r>
          </a:p>
          <a:p>
            <a:r>
              <a:rPr lang="en-US" i="1">
                <a:latin typeface="Calibri" panose="020F0502020204030204" pitchFamily="34" charset="0"/>
                <a:cs typeface="Calibri" panose="020F0502020204030204" pitchFamily="34" charset="0"/>
              </a:rPr>
              <a:t>C</a:t>
            </a:r>
            <a:r>
              <a:rPr lang="en-US" i="1" baseline="-25000">
                <a:latin typeface="Calibri" panose="020F0502020204030204" pitchFamily="34" charset="0"/>
                <a:cs typeface="Calibri" panose="020F0502020204030204" pitchFamily="34" charset="0"/>
              </a:rPr>
              <a:t>1</a:t>
            </a:r>
            <a:r>
              <a:rPr lang="en-US">
                <a:latin typeface="Calibri" panose="020F0502020204030204" pitchFamily="34" charset="0"/>
                <a:cs typeface="Calibri" panose="020F0502020204030204" pitchFamily="34" charset="0"/>
              </a:rPr>
              <a:t> and </a:t>
            </a:r>
            <a:r>
              <a:rPr lang="en-US" i="1">
                <a:latin typeface="Calibri" panose="020F0502020204030204" pitchFamily="34" charset="0"/>
                <a:cs typeface="Calibri" panose="020F0502020204030204" pitchFamily="34" charset="0"/>
              </a:rPr>
              <a:t>C</a:t>
            </a:r>
            <a:r>
              <a:rPr lang="en-US" i="1" baseline="-25000">
                <a:latin typeface="Calibri" panose="020F0502020204030204" pitchFamily="34" charset="0"/>
                <a:cs typeface="Calibri" panose="020F0502020204030204" pitchFamily="34" charset="0"/>
              </a:rPr>
              <a:t>2</a:t>
            </a:r>
            <a:r>
              <a:rPr lang="en-US">
                <a:latin typeface="Calibri" panose="020F0502020204030204" pitchFamily="34" charset="0"/>
                <a:cs typeface="Calibri" panose="020F0502020204030204" pitchFamily="34" charset="0"/>
              </a:rPr>
              <a:t> are smoothing factors on order of 1; </a:t>
            </a:r>
            <a:r>
              <a:rPr lang="en-US" i="1">
                <a:latin typeface="Calibri" panose="020F0502020204030204" pitchFamily="34" charset="0"/>
                <a:cs typeface="Calibri" panose="020F0502020204030204" pitchFamily="34" charset="0"/>
              </a:rPr>
              <a:t>h</a:t>
            </a:r>
            <a:r>
              <a:rPr lang="en-US">
                <a:latin typeface="Calibri" panose="020F0502020204030204" pitchFamily="34" charset="0"/>
                <a:cs typeface="Calibri" panose="020F0502020204030204" pitchFamily="34" charset="0"/>
              </a:rPr>
              <a:t> is local element size</a:t>
            </a:r>
          </a:p>
          <a:p>
            <a:pPr>
              <a:spcAft>
                <a:spcPts val="600"/>
              </a:spcAft>
            </a:pPr>
            <a:r>
              <a:rPr lang="en-US">
                <a:latin typeface="Calibri" panose="020F0502020204030204" pitchFamily="34" charset="0"/>
                <a:cs typeface="Calibri" panose="020F0502020204030204" pitchFamily="34" charset="0"/>
              </a:rPr>
              <a:t>Proximity variables are set to 1 on boundaries that contact cement</a:t>
            </a:r>
          </a:p>
          <a:p>
            <a:endParaRPr lang="en-US" dirty="0"/>
          </a:p>
        </p:txBody>
      </p:sp>
      <mc:AlternateContent xmlns:mc="http://schemas.openxmlformats.org/markup-compatibility/2006">
        <mc:Choice xmlns:a14="http://schemas.microsoft.com/office/drawing/2010/main" Requires="a14">
          <p:sp>
            <p:nvSpPr>
              <p:cNvPr id="17" name="TextBox 1">
                <a:extLst>
                  <a:ext uri="{FF2B5EF4-FFF2-40B4-BE49-F238E27FC236}">
                    <a16:creationId xmlns:a16="http://schemas.microsoft.com/office/drawing/2014/main" id="{DF2436E3-495B-4E54-EE6C-867464618907}"/>
                  </a:ext>
                </a:extLst>
              </p:cNvPr>
              <p:cNvSpPr txBox="1"/>
              <p:nvPr/>
            </p:nvSpPr>
            <p:spPr>
              <a:xfrm>
                <a:off x="2025545" y="2227228"/>
                <a:ext cx="2439963" cy="276999"/>
              </a:xfrm>
              <a:prstGeom prst="rect">
                <a:avLst/>
              </a:prstGeom>
              <a:noFill/>
              <a:ln>
                <a:noFill/>
              </a:ln>
            </p:spPr>
            <p:txBody>
              <a:bodyPr wrap="none" lIns="0" tIns="0" rIns="0" bIns="0"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pPr/>
                <a14:m>
                  <m:oMathPara xmlns:m="http://schemas.openxmlformats.org/officeDocument/2006/math">
                    <m:oMathParaPr>
                      <m:jc m:val="centerGroup"/>
                    </m:oMathParaPr>
                    <m:oMath xmlns:m="http://schemas.openxmlformats.org/officeDocument/2006/math">
                      <m:r>
                        <m:rPr>
                          <m:sty m:val="p"/>
                        </m:rP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m:t>
                      </m:r>
                      <m:d>
                        <m:dPr>
                          <m:begChr m:val="["/>
                          <m:endChr m:val="]"/>
                          <m:ctrlPr>
                            <a:rPr lang="en-US" sz="1800" b="0" i="1" smtClean="0">
                              <a:latin typeface="Cambria Math" panose="02040503050406030204" pitchFamily="18"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m:t>
                          </m:r>
                          <m:sSup>
                            <m:sSupPr>
                              <m:ctrlPr>
                                <a:rPr lang="en-US" sz="1800" b="0" i="1" smtClean="0">
                                  <a:latin typeface="Cambria Math" panose="02040503050406030204" pitchFamily="18" charset="0"/>
                                  <a:ea typeface="Cambria Math" panose="02040503050406030204" pitchFamily="18" charset="0"/>
                                </a:rPr>
                              </m:ctrlPr>
                            </m:sSupPr>
                            <m:e>
                              <m:d>
                                <m:dPr>
                                  <m:ctrlPr>
                                    <a:rPr lang="en-US" sz="1800" b="0" i="1" smtClean="0">
                                      <a:latin typeface="Cambria Math" panose="02040503050406030204" pitchFamily="18" charset="0"/>
                                      <a:ea typeface="Cambria Math" panose="02040503050406030204" pitchFamily="18" charset="0"/>
                                    </a:rPr>
                                  </m:ctrlPr>
                                </m:dPr>
                                <m:e>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𝐶</m:t>
                                      </m:r>
                                    </m:e>
                                    <m:sub>
                                      <m:r>
                                        <a:rPr lang="en-US" sz="1800" b="0" i="1" smtClean="0">
                                          <a:latin typeface="Cambria Math" panose="02040503050406030204" pitchFamily="18" charset="0"/>
                                          <a:ea typeface="Cambria Math" panose="02040503050406030204" pitchFamily="18" charset="0"/>
                                        </a:rPr>
                                        <m:t>1</m:t>
                                      </m:r>
                                    </m:sub>
                                  </m:sSub>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h</m:t>
                                  </m:r>
                                </m:e>
                              </m:d>
                            </m:e>
                            <m:sup>
                              <m:r>
                                <a:rPr lang="en-US" sz="1800" b="0" i="1" smtClean="0">
                                  <a:latin typeface="Cambria Math" panose="02040503050406030204" pitchFamily="18" charset="0"/>
                                  <a:ea typeface="Cambria Math" panose="02040503050406030204" pitchFamily="18" charset="0"/>
                                </a:rPr>
                                <m:t>2</m:t>
                              </m:r>
                            </m:sup>
                          </m:sSup>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𝑝</m:t>
                              </m:r>
                            </m:e>
                            <m:sub>
                              <m:r>
                                <a:rPr lang="en-US" sz="1800" b="0" i="1" smtClean="0">
                                  <a:latin typeface="Cambria Math" panose="02040503050406030204" pitchFamily="18" charset="0"/>
                                  <a:ea typeface="Cambria Math" panose="02040503050406030204" pitchFamily="18" charset="0"/>
                                </a:rPr>
                                <m:t>1</m:t>
                              </m:r>
                            </m:sub>
                          </m:sSub>
                        </m:e>
                      </m:d>
                      <m:r>
                        <a:rPr lang="en-US" sz="1800" b="0" i="1" smtClean="0">
                          <a:latin typeface="Cambria Math" panose="02040503050406030204" pitchFamily="18" charset="0"/>
                          <a:ea typeface="Cambria Math" panose="02040503050406030204" pitchFamily="18" charset="0"/>
                        </a:rPr>
                        <m:t>=−</m:t>
                      </m:r>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𝑝</m:t>
                          </m:r>
                        </m:e>
                        <m:sub>
                          <m:r>
                            <a:rPr lang="en-US" sz="1800" b="0" i="1" smtClean="0">
                              <a:latin typeface="Cambria Math" panose="02040503050406030204" pitchFamily="18" charset="0"/>
                              <a:ea typeface="Cambria Math" panose="02040503050406030204" pitchFamily="18" charset="0"/>
                            </a:rPr>
                            <m:t>1</m:t>
                          </m:r>
                        </m:sub>
                      </m:sSub>
                    </m:oMath>
                  </m:oMathPara>
                </a14:m>
                <a:endParaRPr lang="en-US" sz="1800" b="0" dirty="0">
                  <a:latin typeface="+mn-lt"/>
                </a:endParaRPr>
              </a:p>
            </p:txBody>
          </p:sp>
        </mc:Choice>
        <mc:Fallback>
          <p:sp>
            <p:nvSpPr>
              <p:cNvPr id="17" name="TextBox 1">
                <a:extLst>
                  <a:ext uri="{FF2B5EF4-FFF2-40B4-BE49-F238E27FC236}">
                    <a16:creationId xmlns:a16="http://schemas.microsoft.com/office/drawing/2014/main" id="{DF2436E3-495B-4E54-EE6C-867464618907}"/>
                  </a:ext>
                </a:extLst>
              </p:cNvPr>
              <p:cNvSpPr txBox="1">
                <a:spLocks noRot="1" noChangeAspect="1" noMove="1" noResize="1" noEditPoints="1" noAdjustHandles="1" noChangeArrowheads="1" noChangeShapeType="1" noTextEdit="1"/>
              </p:cNvSpPr>
              <p:nvPr/>
            </p:nvSpPr>
            <p:spPr>
              <a:xfrm>
                <a:off x="2025545" y="2227228"/>
                <a:ext cx="2439963" cy="276999"/>
              </a:xfrm>
              <a:prstGeom prst="rect">
                <a:avLst/>
              </a:prstGeom>
              <a:blipFill>
                <a:blip r:embed="rId4"/>
                <a:stretch>
                  <a:fillRect l="-1746" t="-4348" r="-499" b="-23913"/>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5">
                <a:extLst>
                  <a:ext uri="{FF2B5EF4-FFF2-40B4-BE49-F238E27FC236}">
                    <a16:creationId xmlns:a16="http://schemas.microsoft.com/office/drawing/2014/main" id="{3ABF1286-01EE-A336-21AA-17E8CCADD88B}"/>
                  </a:ext>
                </a:extLst>
              </p:cNvPr>
              <p:cNvSpPr txBox="1"/>
              <p:nvPr/>
            </p:nvSpPr>
            <p:spPr>
              <a:xfrm>
                <a:off x="2025545" y="2668393"/>
                <a:ext cx="2455929" cy="276999"/>
              </a:xfrm>
              <a:prstGeom prst="rect">
                <a:avLst/>
              </a:prstGeom>
              <a:noFill/>
              <a:ln>
                <a:noFill/>
              </a:ln>
            </p:spPr>
            <p:txBody>
              <a:bodyPr wrap="none" lIns="0" tIns="0" rIns="0" bIns="0"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pPr/>
                <a14:m>
                  <m:oMathPara xmlns:m="http://schemas.openxmlformats.org/officeDocument/2006/math">
                    <m:oMathParaPr>
                      <m:jc m:val="centerGroup"/>
                    </m:oMathParaPr>
                    <m:oMath xmlns:m="http://schemas.openxmlformats.org/officeDocument/2006/math">
                      <m:r>
                        <m:rPr>
                          <m:sty m:val="p"/>
                        </m:rP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m:t>
                      </m:r>
                      <m:d>
                        <m:dPr>
                          <m:begChr m:val="["/>
                          <m:endChr m:val="]"/>
                          <m:ctrlPr>
                            <a:rPr lang="en-US" sz="1800" b="0" i="1" smtClean="0">
                              <a:latin typeface="Cambria Math" panose="02040503050406030204" pitchFamily="18"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m:t>
                          </m:r>
                          <m:sSup>
                            <m:sSupPr>
                              <m:ctrlPr>
                                <a:rPr lang="en-US" sz="1800" b="0" i="1" smtClean="0">
                                  <a:latin typeface="Cambria Math" panose="02040503050406030204" pitchFamily="18" charset="0"/>
                                  <a:ea typeface="Cambria Math" panose="02040503050406030204" pitchFamily="18" charset="0"/>
                                </a:rPr>
                              </m:ctrlPr>
                            </m:sSupPr>
                            <m:e>
                              <m:d>
                                <m:dPr>
                                  <m:ctrlPr>
                                    <a:rPr lang="en-US" sz="1800" b="0" i="1" smtClean="0">
                                      <a:latin typeface="Cambria Math" panose="02040503050406030204" pitchFamily="18" charset="0"/>
                                      <a:ea typeface="Cambria Math" panose="02040503050406030204" pitchFamily="18" charset="0"/>
                                    </a:rPr>
                                  </m:ctrlPr>
                                </m:dPr>
                                <m:e>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𝐶</m:t>
                                      </m:r>
                                    </m:e>
                                    <m:sub>
                                      <m:r>
                                        <a:rPr lang="en-US" sz="1800" b="0" i="1" smtClean="0">
                                          <a:latin typeface="Cambria Math" panose="02040503050406030204" pitchFamily="18" charset="0"/>
                                          <a:ea typeface="Cambria Math" panose="02040503050406030204" pitchFamily="18" charset="0"/>
                                        </a:rPr>
                                        <m:t>2</m:t>
                                      </m:r>
                                    </m:sub>
                                  </m:sSub>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h</m:t>
                                  </m:r>
                                </m:e>
                              </m:d>
                            </m:e>
                            <m:sup>
                              <m:r>
                                <a:rPr lang="en-US" sz="1800" b="0" i="1" smtClean="0">
                                  <a:latin typeface="Cambria Math" panose="02040503050406030204" pitchFamily="18" charset="0"/>
                                  <a:ea typeface="Cambria Math" panose="02040503050406030204" pitchFamily="18" charset="0"/>
                                </a:rPr>
                                <m:t>2</m:t>
                              </m:r>
                            </m:sup>
                          </m:sSup>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𝑝</m:t>
                              </m:r>
                            </m:e>
                            <m:sub>
                              <m:r>
                                <a:rPr lang="en-US" sz="1800" b="0" i="1" smtClean="0">
                                  <a:latin typeface="Cambria Math" panose="02040503050406030204" pitchFamily="18" charset="0"/>
                                  <a:ea typeface="Cambria Math" panose="02040503050406030204" pitchFamily="18" charset="0"/>
                                </a:rPr>
                                <m:t>2</m:t>
                              </m:r>
                            </m:sub>
                          </m:sSub>
                        </m:e>
                      </m:d>
                      <m:r>
                        <a:rPr lang="en-US" sz="1800" b="0" i="1" smtClean="0">
                          <a:latin typeface="Cambria Math" panose="02040503050406030204" pitchFamily="18" charset="0"/>
                          <a:ea typeface="Cambria Math" panose="02040503050406030204" pitchFamily="18" charset="0"/>
                        </a:rPr>
                        <m:t>=−</m:t>
                      </m:r>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𝑝</m:t>
                          </m:r>
                        </m:e>
                        <m:sub>
                          <m:r>
                            <a:rPr lang="en-US" sz="1800" b="0" i="1" smtClean="0">
                              <a:latin typeface="Cambria Math" panose="02040503050406030204" pitchFamily="18" charset="0"/>
                              <a:ea typeface="Cambria Math" panose="02040503050406030204" pitchFamily="18" charset="0"/>
                            </a:rPr>
                            <m:t>2</m:t>
                          </m:r>
                        </m:sub>
                      </m:sSub>
                    </m:oMath>
                  </m:oMathPara>
                </a14:m>
                <a:endParaRPr lang="en-US" sz="1800" b="0" dirty="0">
                  <a:latin typeface="+mn-lt"/>
                </a:endParaRPr>
              </a:p>
            </p:txBody>
          </p:sp>
        </mc:Choice>
        <mc:Fallback>
          <p:sp>
            <p:nvSpPr>
              <p:cNvPr id="18" name="TextBox 5">
                <a:extLst>
                  <a:ext uri="{FF2B5EF4-FFF2-40B4-BE49-F238E27FC236}">
                    <a16:creationId xmlns:a16="http://schemas.microsoft.com/office/drawing/2014/main" id="{3ABF1286-01EE-A336-21AA-17E8CCADD88B}"/>
                  </a:ext>
                </a:extLst>
              </p:cNvPr>
              <p:cNvSpPr txBox="1">
                <a:spLocks noRot="1" noChangeAspect="1" noMove="1" noResize="1" noEditPoints="1" noAdjustHandles="1" noChangeArrowheads="1" noChangeShapeType="1" noTextEdit="1"/>
              </p:cNvSpPr>
              <p:nvPr/>
            </p:nvSpPr>
            <p:spPr>
              <a:xfrm>
                <a:off x="2025545" y="2668393"/>
                <a:ext cx="2455929" cy="276999"/>
              </a:xfrm>
              <a:prstGeom prst="rect">
                <a:avLst/>
              </a:prstGeom>
              <a:blipFill>
                <a:blip r:embed="rId5"/>
                <a:stretch>
                  <a:fillRect l="-1737" t="-4444" r="-744" b="-26667"/>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1371814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icture containing screenshot&#10;&#10;Description automatically generated">
            <a:extLst>
              <a:ext uri="{FF2B5EF4-FFF2-40B4-BE49-F238E27FC236}">
                <a16:creationId xmlns:a16="http://schemas.microsoft.com/office/drawing/2014/main" id="{AAE4F061-5092-B444-83B6-8766BF8B9A6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529" r="3344" b="1177"/>
          <a:stretch/>
        </p:blipFill>
        <p:spPr>
          <a:xfrm>
            <a:off x="8863464" y="1450964"/>
            <a:ext cx="3179722" cy="4822922"/>
          </a:xfrm>
          <a:prstGeom prst="rect">
            <a:avLst/>
          </a:prstGeom>
        </p:spPr>
      </p:pic>
      <p:sp>
        <p:nvSpPr>
          <p:cNvPr id="2" name="Title 1">
            <a:extLst>
              <a:ext uri="{FF2B5EF4-FFF2-40B4-BE49-F238E27FC236}">
                <a16:creationId xmlns:a16="http://schemas.microsoft.com/office/drawing/2014/main" id="{B7D75686-56D6-9FB0-2B7A-D0CA4DC3FA28}"/>
              </a:ext>
            </a:extLst>
          </p:cNvPr>
          <p:cNvSpPr>
            <a:spLocks noGrp="1"/>
          </p:cNvSpPr>
          <p:nvPr>
            <p:ph type="title"/>
          </p:nvPr>
        </p:nvSpPr>
        <p:spPr/>
        <p:txBody>
          <a:bodyPr/>
          <a:lstStyle/>
          <a:p>
            <a:r>
              <a:rPr lang="en-US" sz="4000" b="1">
                <a:solidFill>
                  <a:srgbClr val="F7941D"/>
                </a:solidFill>
              </a:rPr>
              <a:t>Calculated material properties from proximity variables</a:t>
            </a:r>
          </a:p>
        </p:txBody>
      </p:sp>
      <p:sp>
        <p:nvSpPr>
          <p:cNvPr id="3" name="Slide Number Placeholder 2">
            <a:extLst>
              <a:ext uri="{FF2B5EF4-FFF2-40B4-BE49-F238E27FC236}">
                <a16:creationId xmlns:a16="http://schemas.microsoft.com/office/drawing/2014/main" id="{BEE5ED5F-ACAB-015C-9106-F04670685BCA}"/>
              </a:ext>
            </a:extLst>
          </p:cNvPr>
          <p:cNvSpPr>
            <a:spLocks noGrp="1"/>
          </p:cNvSpPr>
          <p:nvPr>
            <p:ph type="sldNum" sz="quarter" idx="12"/>
          </p:nvPr>
        </p:nvSpPr>
        <p:spPr/>
        <p:txBody>
          <a:bodyPr/>
          <a:lstStyle/>
          <a:p>
            <a:fld id="{83FAFC4D-6D5A-0B4B-8E6C-17896262C6A4}" type="slidenum">
              <a:rPr lang="en-US" smtClean="0"/>
              <a:t>12</a:t>
            </a:fld>
            <a:endParaRPr lang="en-US" dirty="0"/>
          </a:p>
        </p:txBody>
      </p:sp>
      <p:sp>
        <p:nvSpPr>
          <p:cNvPr id="13" name="Content Placeholder 2">
            <a:extLst>
              <a:ext uri="{FF2B5EF4-FFF2-40B4-BE49-F238E27FC236}">
                <a16:creationId xmlns:a16="http://schemas.microsoft.com/office/drawing/2014/main" id="{7383FF68-5E4E-4FD4-A537-E1E0939F6595}"/>
              </a:ext>
            </a:extLst>
          </p:cNvPr>
          <p:cNvSpPr txBox="1">
            <a:spLocks/>
          </p:cNvSpPr>
          <p:nvPr/>
        </p:nvSpPr>
        <p:spPr>
          <a:xfrm>
            <a:off x="659218" y="1770525"/>
            <a:ext cx="6060558" cy="43180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Calibri" panose="020F0502020204030204" pitchFamily="34" charset="0"/>
                <a:cs typeface="Calibri" panose="020F0502020204030204" pitchFamily="34" charset="0"/>
              </a:rPr>
              <a:t>Boolean variable is function of product of proximity variables:</a:t>
            </a:r>
          </a:p>
          <a:p>
            <a:pPr lvl="1"/>
            <a:r>
              <a:rPr lang="en-US">
                <a:latin typeface="Calibri" panose="020F0502020204030204" pitchFamily="34" charset="0"/>
                <a:cs typeface="Calibri" panose="020F0502020204030204" pitchFamily="34" charset="0"/>
              </a:rPr>
              <a:t>Variable definition:</a:t>
            </a:r>
          </a:p>
          <a:p>
            <a:pPr lvl="1"/>
            <a:r>
              <a:rPr lang="en-US">
                <a:latin typeface="Calibri" panose="020F0502020204030204" pitchFamily="34" charset="0"/>
                <a:cs typeface="Calibri" panose="020F0502020204030204" pitchFamily="34" charset="0"/>
              </a:rPr>
              <a:t>Smooth transition from cement (</a:t>
            </a:r>
            <a:r>
              <a:rPr lang="el-GR" i="1">
                <a:latin typeface="Calibri" panose="020F0502020204030204" pitchFamily="34" charset="0"/>
                <a:cs typeface="Calibri" panose="020F0502020204030204" pitchFamily="34" charset="0"/>
              </a:rPr>
              <a:t>φ</a:t>
            </a:r>
            <a:r>
              <a:rPr lang="en-US">
                <a:latin typeface="Calibri" panose="020F0502020204030204" pitchFamily="34" charset="0"/>
                <a:cs typeface="Calibri" panose="020F0502020204030204" pitchFamily="34" charset="0"/>
              </a:rPr>
              <a:t> = 1) to synovial fluid (</a:t>
            </a:r>
            <a:r>
              <a:rPr lang="el-GR" i="1">
                <a:latin typeface="Calibri" panose="020F0502020204030204" pitchFamily="34" charset="0"/>
                <a:cs typeface="Calibri" panose="020F0502020204030204" pitchFamily="34" charset="0"/>
              </a:rPr>
              <a:t>φ</a:t>
            </a:r>
            <a:r>
              <a:rPr lang="en-US">
                <a:latin typeface="Calibri" panose="020F0502020204030204" pitchFamily="34" charset="0"/>
                <a:cs typeface="Calibri" panose="020F0502020204030204" pitchFamily="34" charset="0"/>
              </a:rPr>
              <a:t> = 0)</a:t>
            </a:r>
          </a:p>
          <a:p>
            <a:pPr lvl="1">
              <a:spcAft>
                <a:spcPts val="600"/>
              </a:spcAft>
            </a:pPr>
            <a:r>
              <a:rPr lang="en-US">
                <a:latin typeface="Calibri" panose="020F0502020204030204" pitchFamily="34" charset="0"/>
                <a:cs typeface="Calibri" panose="020F0502020204030204" pitchFamily="34" charset="0"/>
              </a:rPr>
              <a:t>Expression is arbitrary and visually tuned</a:t>
            </a:r>
          </a:p>
          <a:p>
            <a:pPr>
              <a:spcAft>
                <a:spcPts val="600"/>
              </a:spcAft>
            </a:pPr>
            <a:r>
              <a:rPr lang="en-US">
                <a:latin typeface="Calibri" panose="020F0502020204030204" pitchFamily="34" charset="0"/>
                <a:cs typeface="Calibri" panose="020F0502020204030204" pitchFamily="34" charset="0"/>
              </a:rPr>
              <a:t>Material properties smoothly transition between cement and synovial fluid:</a:t>
            </a:r>
          </a:p>
          <a:p>
            <a:endParaRPr lang="en-US" dirty="0"/>
          </a:p>
        </p:txBody>
      </p:sp>
      <mc:AlternateContent xmlns:mc="http://schemas.openxmlformats.org/markup-compatibility/2006">
        <mc:Choice xmlns:a14="http://schemas.microsoft.com/office/drawing/2010/main" Requires="a14">
          <p:sp>
            <p:nvSpPr>
              <p:cNvPr id="14" name="TextBox 1">
                <a:extLst>
                  <a:ext uri="{FF2B5EF4-FFF2-40B4-BE49-F238E27FC236}">
                    <a16:creationId xmlns:a16="http://schemas.microsoft.com/office/drawing/2014/main" id="{F701ABD9-561C-0B54-ABE7-9E43E60A2074}"/>
                  </a:ext>
                </a:extLst>
              </p:cNvPr>
              <p:cNvSpPr txBox="1"/>
              <p:nvPr/>
            </p:nvSpPr>
            <p:spPr>
              <a:xfrm>
                <a:off x="3877717" y="2681066"/>
                <a:ext cx="3596971" cy="307777"/>
              </a:xfrm>
              <a:prstGeom prst="rect">
                <a:avLst/>
              </a:prstGeom>
              <a:noFill/>
              <a:ln>
                <a:noFill/>
              </a:ln>
            </p:spPr>
            <p:txBody>
              <a:bodyPr wrap="square" lIns="0" tIns="0" rIns="0" bIns="0"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ea typeface="Cambria Math" panose="02040503050406030204" pitchFamily="18" charset="0"/>
                        </a:rPr>
                        <m:t>𝜑</m:t>
                      </m:r>
                      <m:r>
                        <a:rPr lang="en-US" sz="2000" b="0" i="1" smtClean="0">
                          <a:latin typeface="Cambria Math" panose="02040503050406030204" pitchFamily="18" charset="0"/>
                          <a:ea typeface="Cambria Math" panose="02040503050406030204" pitchFamily="18" charset="0"/>
                        </a:rPr>
                        <m:t>=</m:t>
                      </m:r>
                      <m:r>
                        <m:rPr>
                          <m:sty m:val="p"/>
                        </m:rPr>
                        <a:rPr lang="en-US" sz="2000" b="0" i="0" smtClean="0">
                          <a:latin typeface="Cambria Math" panose="02040503050406030204" pitchFamily="18" charset="0"/>
                        </a:rPr>
                        <m:t>flc</m:t>
                      </m:r>
                      <m:r>
                        <a:rPr lang="en-US" sz="2000" b="0" i="0" smtClean="0">
                          <a:latin typeface="Cambria Math" panose="02040503050406030204" pitchFamily="18" charset="0"/>
                        </a:rPr>
                        <m:t>1</m:t>
                      </m:r>
                      <m:r>
                        <m:rPr>
                          <m:sty m:val="p"/>
                        </m:rPr>
                        <a:rPr lang="en-US" sz="2000" b="0" i="0" smtClean="0">
                          <a:latin typeface="Cambria Math" panose="02040503050406030204" pitchFamily="18" charset="0"/>
                        </a:rPr>
                        <m:t>hs</m:t>
                      </m:r>
                      <m:d>
                        <m:dPr>
                          <m:ctrlPr>
                            <a:rPr lang="en-US" sz="2000" b="0" i="1" smtClean="0">
                              <a:latin typeface="Cambria Math" panose="02040503050406030204" pitchFamily="18" charset="0"/>
                            </a:rPr>
                          </m:ctrlPr>
                        </m:dPr>
                        <m:e>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1</m:t>
                                  </m:r>
                                </m:sub>
                              </m:sSub>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2</m:t>
                                  </m:r>
                                </m:sub>
                              </m:sSub>
                            </m:sup>
                          </m:sSup>
                          <m:r>
                            <a:rPr lang="en-US" sz="2000" b="0" i="1" smtClean="0">
                              <a:latin typeface="Cambria Math" panose="02040503050406030204" pitchFamily="18" charset="0"/>
                            </a:rPr>
                            <m:t>−1.16 ,0.15</m:t>
                          </m:r>
                        </m:e>
                      </m:d>
                    </m:oMath>
                  </m:oMathPara>
                </a14:m>
                <a:endParaRPr lang="en-US" sz="1800" b="0" dirty="0">
                  <a:latin typeface="+mn-lt"/>
                </a:endParaRPr>
              </a:p>
            </p:txBody>
          </p:sp>
        </mc:Choice>
        <mc:Fallback>
          <p:sp>
            <p:nvSpPr>
              <p:cNvPr id="14" name="TextBox 1">
                <a:extLst>
                  <a:ext uri="{FF2B5EF4-FFF2-40B4-BE49-F238E27FC236}">
                    <a16:creationId xmlns:a16="http://schemas.microsoft.com/office/drawing/2014/main" id="{F701ABD9-561C-0B54-ABE7-9E43E60A2074}"/>
                  </a:ext>
                </a:extLst>
              </p:cNvPr>
              <p:cNvSpPr txBox="1">
                <a:spLocks noRot="1" noChangeAspect="1" noMove="1" noResize="1" noEditPoints="1" noAdjustHandles="1" noChangeArrowheads="1" noChangeShapeType="1" noTextEdit="1"/>
              </p:cNvSpPr>
              <p:nvPr/>
            </p:nvSpPr>
            <p:spPr>
              <a:xfrm>
                <a:off x="3877717" y="2681066"/>
                <a:ext cx="3596971" cy="307777"/>
              </a:xfrm>
              <a:prstGeom prst="rect">
                <a:avLst/>
              </a:prstGeom>
              <a:blipFill>
                <a:blip r:embed="rId3"/>
                <a:stretch>
                  <a:fillRect l="-1017" b="-26000"/>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B70BCE0A-042C-3A8A-7881-ACF3B284C746}"/>
                  </a:ext>
                </a:extLst>
              </p:cNvPr>
              <p:cNvSpPr txBox="1"/>
              <p:nvPr/>
            </p:nvSpPr>
            <p:spPr>
              <a:xfrm>
                <a:off x="3002461" y="5102789"/>
                <a:ext cx="4291474" cy="354521"/>
              </a:xfrm>
              <a:prstGeom prst="rect">
                <a:avLst/>
              </a:prstGeom>
              <a:noFill/>
              <a:ln>
                <a:noFill/>
              </a:ln>
            </p:spPr>
            <p:txBody>
              <a:bodyPr wrap="square" lIns="0" tIns="0" rIns="0" bIns="0"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𝑘</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𝑘</m:t>
                          </m:r>
                        </m:e>
                        <m:sub>
                          <m:r>
                            <a:rPr lang="en-US" sz="2000" b="0" i="1" smtClean="0">
                              <a:latin typeface="Cambria Math" panose="02040503050406030204" pitchFamily="18" charset="0"/>
                            </a:rPr>
                            <m:t>𝑓𝑙𝑢𝑖𝑑</m:t>
                          </m:r>
                        </m:sub>
                      </m:sSub>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𝑘</m:t>
                              </m:r>
                            </m:e>
                            <m:sub>
                              <m:r>
                                <a:rPr lang="en-US" sz="2000" b="0" i="1" smtClean="0">
                                  <a:latin typeface="Cambria Math" panose="02040503050406030204" pitchFamily="18" charset="0"/>
                                </a:rPr>
                                <m:t>𝑐𝑒𝑚𝑒𝑛𝑡</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𝑘</m:t>
                              </m:r>
                            </m:e>
                            <m:sub>
                              <m:r>
                                <a:rPr lang="en-US" sz="2000" b="0" i="1" smtClean="0">
                                  <a:latin typeface="Cambria Math" panose="02040503050406030204" pitchFamily="18" charset="0"/>
                                </a:rPr>
                                <m:t>𝑓𝑙𝑢𝑖𝑑</m:t>
                              </m:r>
                            </m:sub>
                          </m:sSub>
                        </m:e>
                      </m:d>
                      <m:r>
                        <a:rPr lang="en-US" sz="2000" b="0" i="1" smtClean="0">
                          <a:latin typeface="Cambria Math" panose="02040503050406030204" pitchFamily="18" charset="0"/>
                          <a:ea typeface="Cambria Math" panose="02040503050406030204" pitchFamily="18" charset="0"/>
                        </a:rPr>
                        <m:t>𝜑</m:t>
                      </m:r>
                    </m:oMath>
                  </m:oMathPara>
                </a14:m>
                <a:endParaRPr lang="en-US" sz="2000" b="0" dirty="0">
                  <a:latin typeface="+mn-lt"/>
                </a:endParaRPr>
              </a:p>
            </p:txBody>
          </p:sp>
        </mc:Choice>
        <mc:Fallback>
          <p:sp>
            <p:nvSpPr>
              <p:cNvPr id="15" name="TextBox 14">
                <a:extLst>
                  <a:ext uri="{FF2B5EF4-FFF2-40B4-BE49-F238E27FC236}">
                    <a16:creationId xmlns:a16="http://schemas.microsoft.com/office/drawing/2014/main" id="{B70BCE0A-042C-3A8A-7881-ACF3B284C746}"/>
                  </a:ext>
                </a:extLst>
              </p:cNvPr>
              <p:cNvSpPr txBox="1">
                <a:spLocks noRot="1" noChangeAspect="1" noMove="1" noResize="1" noEditPoints="1" noAdjustHandles="1" noChangeArrowheads="1" noChangeShapeType="1" noTextEdit="1"/>
              </p:cNvSpPr>
              <p:nvPr/>
            </p:nvSpPr>
            <p:spPr>
              <a:xfrm>
                <a:off x="3002461" y="5102789"/>
                <a:ext cx="4291474" cy="354521"/>
              </a:xfrm>
              <a:prstGeom prst="rect">
                <a:avLst/>
              </a:prstGeom>
              <a:blipFill>
                <a:blip r:embed="rId4"/>
                <a:stretch>
                  <a:fillRect b="-24138"/>
                </a:stretch>
              </a:blipFill>
              <a:ln>
                <a:noFill/>
              </a:ln>
            </p:spPr>
            <p:txBody>
              <a:bodyPr/>
              <a:lstStyle/>
              <a:p>
                <a:r>
                  <a:rPr lang="en-US">
                    <a:noFill/>
                  </a:rPr>
                  <a:t> </a:t>
                </a:r>
              </a:p>
            </p:txBody>
          </p:sp>
        </mc:Fallback>
      </mc:AlternateContent>
      <p:sp>
        <p:nvSpPr>
          <p:cNvPr id="19" name="TextBox 7">
            <a:extLst>
              <a:ext uri="{FF2B5EF4-FFF2-40B4-BE49-F238E27FC236}">
                <a16:creationId xmlns:a16="http://schemas.microsoft.com/office/drawing/2014/main" id="{A1AAA1A6-2CFF-1219-CDC8-ADF686EC60C7}"/>
              </a:ext>
            </a:extLst>
          </p:cNvPr>
          <p:cNvSpPr txBox="1"/>
          <p:nvPr/>
        </p:nvSpPr>
        <p:spPr>
          <a:xfrm>
            <a:off x="8237249" y="1399294"/>
            <a:ext cx="1355940" cy="1077218"/>
          </a:xfrm>
          <a:prstGeom prst="rect">
            <a:avLst/>
          </a:prstGeom>
          <a:noFill/>
          <a:ln>
            <a:noFill/>
          </a:ln>
        </p:spPr>
        <p:txBody>
          <a:bodyPr wrap="square"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r>
              <a:rPr lang="en-US" sz="1600" b="0" dirty="0">
                <a:solidFill>
                  <a:srgbClr val="C00000"/>
                </a:solidFill>
                <a:latin typeface="+mn-lt"/>
              </a:rPr>
              <a:t>Red</a:t>
            </a:r>
            <a:r>
              <a:rPr lang="en-US" sz="1600" b="0" dirty="0">
                <a:latin typeface="+mn-lt"/>
              </a:rPr>
              <a:t> is cement, </a:t>
            </a:r>
            <a:r>
              <a:rPr lang="en-US" sz="1600" b="0" dirty="0">
                <a:solidFill>
                  <a:srgbClr val="201F8F"/>
                </a:solidFill>
                <a:latin typeface="+mn-lt"/>
              </a:rPr>
              <a:t>blue</a:t>
            </a:r>
            <a:r>
              <a:rPr lang="en-US" sz="1600" b="0" dirty="0">
                <a:latin typeface="+mn-lt"/>
              </a:rPr>
              <a:t> is synovial fluid</a:t>
            </a:r>
          </a:p>
        </p:txBody>
      </p:sp>
    </p:spTree>
    <p:extLst>
      <p:ext uri="{BB962C8B-B14F-4D97-AF65-F5344CB8AC3E}">
        <p14:creationId xmlns:p14="http://schemas.microsoft.com/office/powerpoint/2010/main" val="3329118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icture containing screenshot&#10;&#10;Description automatically generated">
            <a:extLst>
              <a:ext uri="{FF2B5EF4-FFF2-40B4-BE49-F238E27FC236}">
                <a16:creationId xmlns:a16="http://schemas.microsoft.com/office/drawing/2014/main" id="{AAE4F061-5092-B444-83B6-8766BF8B9A6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529" r="3344" b="1177"/>
          <a:stretch/>
        </p:blipFill>
        <p:spPr>
          <a:xfrm>
            <a:off x="8863464" y="1450964"/>
            <a:ext cx="3179722" cy="4822922"/>
          </a:xfrm>
          <a:prstGeom prst="rect">
            <a:avLst/>
          </a:prstGeom>
        </p:spPr>
      </p:pic>
      <p:sp>
        <p:nvSpPr>
          <p:cNvPr id="2" name="Title 1">
            <a:extLst>
              <a:ext uri="{FF2B5EF4-FFF2-40B4-BE49-F238E27FC236}">
                <a16:creationId xmlns:a16="http://schemas.microsoft.com/office/drawing/2014/main" id="{B7D75686-56D6-9FB0-2B7A-D0CA4DC3FA28}"/>
              </a:ext>
            </a:extLst>
          </p:cNvPr>
          <p:cNvSpPr>
            <a:spLocks noGrp="1"/>
          </p:cNvSpPr>
          <p:nvPr>
            <p:ph type="title"/>
          </p:nvPr>
        </p:nvSpPr>
        <p:spPr/>
        <p:txBody>
          <a:bodyPr/>
          <a:lstStyle/>
          <a:p>
            <a:r>
              <a:rPr lang="en-US" sz="4000" b="1">
                <a:solidFill>
                  <a:srgbClr val="F7941D"/>
                </a:solidFill>
              </a:rPr>
              <a:t>Calculated material properties from proximity variables</a:t>
            </a:r>
          </a:p>
        </p:txBody>
      </p:sp>
      <p:sp>
        <p:nvSpPr>
          <p:cNvPr id="3" name="Slide Number Placeholder 2">
            <a:extLst>
              <a:ext uri="{FF2B5EF4-FFF2-40B4-BE49-F238E27FC236}">
                <a16:creationId xmlns:a16="http://schemas.microsoft.com/office/drawing/2014/main" id="{BEE5ED5F-ACAB-015C-9106-F04670685BCA}"/>
              </a:ext>
            </a:extLst>
          </p:cNvPr>
          <p:cNvSpPr>
            <a:spLocks noGrp="1"/>
          </p:cNvSpPr>
          <p:nvPr>
            <p:ph type="sldNum" sz="quarter" idx="12"/>
          </p:nvPr>
        </p:nvSpPr>
        <p:spPr/>
        <p:txBody>
          <a:bodyPr/>
          <a:lstStyle/>
          <a:p>
            <a:fld id="{83FAFC4D-6D5A-0B4B-8E6C-17896262C6A4}" type="slidenum">
              <a:rPr lang="en-US" smtClean="0"/>
              <a:t>13</a:t>
            </a:fld>
            <a:endParaRPr lang="en-US" dirty="0"/>
          </a:p>
        </p:txBody>
      </p:sp>
      <p:sp>
        <p:nvSpPr>
          <p:cNvPr id="13" name="Content Placeholder 2">
            <a:extLst>
              <a:ext uri="{FF2B5EF4-FFF2-40B4-BE49-F238E27FC236}">
                <a16:creationId xmlns:a16="http://schemas.microsoft.com/office/drawing/2014/main" id="{7383FF68-5E4E-4FD4-A537-E1E0939F6595}"/>
              </a:ext>
            </a:extLst>
          </p:cNvPr>
          <p:cNvSpPr txBox="1">
            <a:spLocks/>
          </p:cNvSpPr>
          <p:nvPr/>
        </p:nvSpPr>
        <p:spPr>
          <a:xfrm>
            <a:off x="659218" y="1770525"/>
            <a:ext cx="6060558" cy="43180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Calibri" panose="020F0502020204030204" pitchFamily="34" charset="0"/>
                <a:cs typeface="Calibri" panose="020F0502020204030204" pitchFamily="34" charset="0"/>
              </a:rPr>
              <a:t>Boolean variable is function of product of proximity variables:</a:t>
            </a:r>
          </a:p>
          <a:p>
            <a:pPr lvl="1"/>
            <a:r>
              <a:rPr lang="en-US">
                <a:latin typeface="Calibri" panose="020F0502020204030204" pitchFamily="34" charset="0"/>
                <a:cs typeface="Calibri" panose="020F0502020204030204" pitchFamily="34" charset="0"/>
              </a:rPr>
              <a:t>Variable definition:</a:t>
            </a:r>
          </a:p>
          <a:p>
            <a:pPr lvl="1"/>
            <a:r>
              <a:rPr lang="en-US">
                <a:latin typeface="Calibri" panose="020F0502020204030204" pitchFamily="34" charset="0"/>
                <a:cs typeface="Calibri" panose="020F0502020204030204" pitchFamily="34" charset="0"/>
              </a:rPr>
              <a:t>Smooth transition from cement (</a:t>
            </a:r>
            <a:r>
              <a:rPr lang="el-GR" i="1">
                <a:latin typeface="Calibri" panose="020F0502020204030204" pitchFamily="34" charset="0"/>
                <a:cs typeface="Calibri" panose="020F0502020204030204" pitchFamily="34" charset="0"/>
              </a:rPr>
              <a:t>φ</a:t>
            </a:r>
            <a:r>
              <a:rPr lang="en-US">
                <a:latin typeface="Calibri" panose="020F0502020204030204" pitchFamily="34" charset="0"/>
                <a:cs typeface="Calibri" panose="020F0502020204030204" pitchFamily="34" charset="0"/>
              </a:rPr>
              <a:t> = 1) to synovial fluid (</a:t>
            </a:r>
            <a:r>
              <a:rPr lang="el-GR" i="1">
                <a:latin typeface="Calibri" panose="020F0502020204030204" pitchFamily="34" charset="0"/>
                <a:cs typeface="Calibri" panose="020F0502020204030204" pitchFamily="34" charset="0"/>
              </a:rPr>
              <a:t>φ</a:t>
            </a:r>
            <a:r>
              <a:rPr lang="en-US">
                <a:latin typeface="Calibri" panose="020F0502020204030204" pitchFamily="34" charset="0"/>
                <a:cs typeface="Calibri" panose="020F0502020204030204" pitchFamily="34" charset="0"/>
              </a:rPr>
              <a:t> = 0)</a:t>
            </a:r>
          </a:p>
          <a:p>
            <a:pPr lvl="1">
              <a:spcAft>
                <a:spcPts val="600"/>
              </a:spcAft>
            </a:pPr>
            <a:r>
              <a:rPr lang="en-US">
                <a:latin typeface="Calibri" panose="020F0502020204030204" pitchFamily="34" charset="0"/>
                <a:cs typeface="Calibri" panose="020F0502020204030204" pitchFamily="34" charset="0"/>
              </a:rPr>
              <a:t>Expression is arbitrary and visually tuned</a:t>
            </a:r>
          </a:p>
          <a:p>
            <a:pPr>
              <a:spcAft>
                <a:spcPts val="600"/>
              </a:spcAft>
            </a:pPr>
            <a:r>
              <a:rPr lang="en-US">
                <a:latin typeface="Calibri" panose="020F0502020204030204" pitchFamily="34" charset="0"/>
                <a:cs typeface="Calibri" panose="020F0502020204030204" pitchFamily="34" charset="0"/>
              </a:rPr>
              <a:t>Material properties smoothly transition between cement and synovial fluid:</a:t>
            </a:r>
          </a:p>
          <a:p>
            <a:endParaRPr lang="en-US" dirty="0"/>
          </a:p>
        </p:txBody>
      </p:sp>
      <mc:AlternateContent xmlns:mc="http://schemas.openxmlformats.org/markup-compatibility/2006">
        <mc:Choice xmlns:a14="http://schemas.microsoft.com/office/drawing/2010/main" Requires="a14">
          <p:sp>
            <p:nvSpPr>
              <p:cNvPr id="14" name="TextBox 1">
                <a:extLst>
                  <a:ext uri="{FF2B5EF4-FFF2-40B4-BE49-F238E27FC236}">
                    <a16:creationId xmlns:a16="http://schemas.microsoft.com/office/drawing/2014/main" id="{F701ABD9-561C-0B54-ABE7-9E43E60A2074}"/>
                  </a:ext>
                </a:extLst>
              </p:cNvPr>
              <p:cNvSpPr txBox="1"/>
              <p:nvPr/>
            </p:nvSpPr>
            <p:spPr>
              <a:xfrm>
                <a:off x="3877717" y="2681066"/>
                <a:ext cx="3596971" cy="307777"/>
              </a:xfrm>
              <a:prstGeom prst="rect">
                <a:avLst/>
              </a:prstGeom>
              <a:noFill/>
              <a:ln>
                <a:noFill/>
              </a:ln>
            </p:spPr>
            <p:txBody>
              <a:bodyPr wrap="square" lIns="0" tIns="0" rIns="0" bIns="0"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ea typeface="Cambria Math" panose="02040503050406030204" pitchFamily="18" charset="0"/>
                        </a:rPr>
                        <m:t>𝜑</m:t>
                      </m:r>
                      <m:r>
                        <a:rPr lang="en-US" sz="2000" b="0" i="1" smtClean="0">
                          <a:latin typeface="Cambria Math" panose="02040503050406030204" pitchFamily="18" charset="0"/>
                          <a:ea typeface="Cambria Math" panose="02040503050406030204" pitchFamily="18" charset="0"/>
                        </a:rPr>
                        <m:t>=</m:t>
                      </m:r>
                      <m:r>
                        <m:rPr>
                          <m:sty m:val="p"/>
                        </m:rPr>
                        <a:rPr lang="en-US" sz="2000" b="0" i="0" smtClean="0">
                          <a:latin typeface="Cambria Math" panose="02040503050406030204" pitchFamily="18" charset="0"/>
                        </a:rPr>
                        <m:t>flc</m:t>
                      </m:r>
                      <m:r>
                        <a:rPr lang="en-US" sz="2000" b="0" i="0" smtClean="0">
                          <a:latin typeface="Cambria Math" panose="02040503050406030204" pitchFamily="18" charset="0"/>
                        </a:rPr>
                        <m:t>1</m:t>
                      </m:r>
                      <m:r>
                        <m:rPr>
                          <m:sty m:val="p"/>
                        </m:rPr>
                        <a:rPr lang="en-US" sz="2000" b="0" i="0" smtClean="0">
                          <a:latin typeface="Cambria Math" panose="02040503050406030204" pitchFamily="18" charset="0"/>
                        </a:rPr>
                        <m:t>hs</m:t>
                      </m:r>
                      <m:d>
                        <m:dPr>
                          <m:ctrlPr>
                            <a:rPr lang="en-US" sz="2000" b="0" i="1" smtClean="0">
                              <a:latin typeface="Cambria Math" panose="02040503050406030204" pitchFamily="18" charset="0"/>
                            </a:rPr>
                          </m:ctrlPr>
                        </m:dPr>
                        <m:e>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1</m:t>
                                  </m:r>
                                </m:sub>
                              </m:sSub>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2</m:t>
                                  </m:r>
                                </m:sub>
                              </m:sSub>
                            </m:sup>
                          </m:sSup>
                          <m:r>
                            <a:rPr lang="en-US" sz="2000" b="0" i="1" smtClean="0">
                              <a:latin typeface="Cambria Math" panose="02040503050406030204" pitchFamily="18" charset="0"/>
                            </a:rPr>
                            <m:t>−1.16 ,0.15</m:t>
                          </m:r>
                        </m:e>
                      </m:d>
                    </m:oMath>
                  </m:oMathPara>
                </a14:m>
                <a:endParaRPr lang="en-US" sz="1800" b="0" dirty="0">
                  <a:latin typeface="+mn-lt"/>
                </a:endParaRPr>
              </a:p>
            </p:txBody>
          </p:sp>
        </mc:Choice>
        <mc:Fallback>
          <p:sp>
            <p:nvSpPr>
              <p:cNvPr id="14" name="TextBox 1">
                <a:extLst>
                  <a:ext uri="{FF2B5EF4-FFF2-40B4-BE49-F238E27FC236}">
                    <a16:creationId xmlns:a16="http://schemas.microsoft.com/office/drawing/2014/main" id="{F701ABD9-561C-0B54-ABE7-9E43E60A2074}"/>
                  </a:ext>
                </a:extLst>
              </p:cNvPr>
              <p:cNvSpPr txBox="1">
                <a:spLocks noRot="1" noChangeAspect="1" noMove="1" noResize="1" noEditPoints="1" noAdjustHandles="1" noChangeArrowheads="1" noChangeShapeType="1" noTextEdit="1"/>
              </p:cNvSpPr>
              <p:nvPr/>
            </p:nvSpPr>
            <p:spPr>
              <a:xfrm>
                <a:off x="3877717" y="2681066"/>
                <a:ext cx="3596971" cy="307777"/>
              </a:xfrm>
              <a:prstGeom prst="rect">
                <a:avLst/>
              </a:prstGeom>
              <a:blipFill>
                <a:blip r:embed="rId3"/>
                <a:stretch>
                  <a:fillRect l="-1017" b="-26000"/>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B70BCE0A-042C-3A8A-7881-ACF3B284C746}"/>
                  </a:ext>
                </a:extLst>
              </p:cNvPr>
              <p:cNvSpPr txBox="1"/>
              <p:nvPr/>
            </p:nvSpPr>
            <p:spPr>
              <a:xfrm>
                <a:off x="3002461" y="5102789"/>
                <a:ext cx="4291474" cy="354521"/>
              </a:xfrm>
              <a:prstGeom prst="rect">
                <a:avLst/>
              </a:prstGeom>
              <a:noFill/>
              <a:ln>
                <a:noFill/>
              </a:ln>
            </p:spPr>
            <p:txBody>
              <a:bodyPr wrap="square" lIns="0" tIns="0" rIns="0" bIns="0"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𝑘</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𝑘</m:t>
                          </m:r>
                        </m:e>
                        <m:sub>
                          <m:r>
                            <a:rPr lang="en-US" sz="2000" b="0" i="1" smtClean="0">
                              <a:latin typeface="Cambria Math" panose="02040503050406030204" pitchFamily="18" charset="0"/>
                            </a:rPr>
                            <m:t>𝑓𝑙𝑢𝑖𝑑</m:t>
                          </m:r>
                        </m:sub>
                      </m:sSub>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𝑘</m:t>
                              </m:r>
                            </m:e>
                            <m:sub>
                              <m:r>
                                <a:rPr lang="en-US" sz="2000" b="0" i="1" smtClean="0">
                                  <a:latin typeface="Cambria Math" panose="02040503050406030204" pitchFamily="18" charset="0"/>
                                </a:rPr>
                                <m:t>𝑐𝑒𝑚𝑒𝑛𝑡</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𝑘</m:t>
                              </m:r>
                            </m:e>
                            <m:sub>
                              <m:r>
                                <a:rPr lang="en-US" sz="2000" b="0" i="1" smtClean="0">
                                  <a:latin typeface="Cambria Math" panose="02040503050406030204" pitchFamily="18" charset="0"/>
                                </a:rPr>
                                <m:t>𝑓𝑙𝑢𝑖𝑑</m:t>
                              </m:r>
                            </m:sub>
                          </m:sSub>
                        </m:e>
                      </m:d>
                      <m:r>
                        <a:rPr lang="en-US" sz="2000" b="0" i="1" smtClean="0">
                          <a:latin typeface="Cambria Math" panose="02040503050406030204" pitchFamily="18" charset="0"/>
                          <a:ea typeface="Cambria Math" panose="02040503050406030204" pitchFamily="18" charset="0"/>
                        </a:rPr>
                        <m:t>𝜑</m:t>
                      </m:r>
                    </m:oMath>
                  </m:oMathPara>
                </a14:m>
                <a:endParaRPr lang="en-US" sz="2000" b="0" dirty="0">
                  <a:latin typeface="+mn-lt"/>
                </a:endParaRPr>
              </a:p>
            </p:txBody>
          </p:sp>
        </mc:Choice>
        <mc:Fallback>
          <p:sp>
            <p:nvSpPr>
              <p:cNvPr id="15" name="TextBox 14">
                <a:extLst>
                  <a:ext uri="{FF2B5EF4-FFF2-40B4-BE49-F238E27FC236}">
                    <a16:creationId xmlns:a16="http://schemas.microsoft.com/office/drawing/2014/main" id="{B70BCE0A-042C-3A8A-7881-ACF3B284C746}"/>
                  </a:ext>
                </a:extLst>
              </p:cNvPr>
              <p:cNvSpPr txBox="1">
                <a:spLocks noRot="1" noChangeAspect="1" noMove="1" noResize="1" noEditPoints="1" noAdjustHandles="1" noChangeArrowheads="1" noChangeShapeType="1" noTextEdit="1"/>
              </p:cNvSpPr>
              <p:nvPr/>
            </p:nvSpPr>
            <p:spPr>
              <a:xfrm>
                <a:off x="3002461" y="5102789"/>
                <a:ext cx="4291474" cy="354521"/>
              </a:xfrm>
              <a:prstGeom prst="rect">
                <a:avLst/>
              </a:prstGeom>
              <a:blipFill>
                <a:blip r:embed="rId4"/>
                <a:stretch>
                  <a:fillRect b="-24138"/>
                </a:stretch>
              </a:blipFill>
              <a:ln>
                <a:noFill/>
              </a:ln>
            </p:spPr>
            <p:txBody>
              <a:bodyPr/>
              <a:lstStyle/>
              <a:p>
                <a:r>
                  <a:rPr lang="en-US">
                    <a:noFill/>
                  </a:rPr>
                  <a:t> </a:t>
                </a:r>
              </a:p>
            </p:txBody>
          </p:sp>
        </mc:Fallback>
      </mc:AlternateContent>
      <p:sp>
        <p:nvSpPr>
          <p:cNvPr id="19" name="TextBox 7">
            <a:extLst>
              <a:ext uri="{FF2B5EF4-FFF2-40B4-BE49-F238E27FC236}">
                <a16:creationId xmlns:a16="http://schemas.microsoft.com/office/drawing/2014/main" id="{A1AAA1A6-2CFF-1219-CDC8-ADF686EC60C7}"/>
              </a:ext>
            </a:extLst>
          </p:cNvPr>
          <p:cNvSpPr txBox="1"/>
          <p:nvPr/>
        </p:nvSpPr>
        <p:spPr>
          <a:xfrm>
            <a:off x="8237249" y="1399294"/>
            <a:ext cx="1355940" cy="1077218"/>
          </a:xfrm>
          <a:prstGeom prst="rect">
            <a:avLst/>
          </a:prstGeom>
          <a:noFill/>
          <a:ln>
            <a:noFill/>
          </a:ln>
        </p:spPr>
        <p:txBody>
          <a:bodyPr wrap="square" rtlCol="0">
            <a:spAutoFit/>
          </a:bodyPr>
          <a:lstStyle>
            <a:defPPr>
              <a:defRPr lang="en-US"/>
            </a:defPPr>
            <a:lvl1pPr algn="l" rtl="0" eaLnBrk="0" fontAlgn="base" hangingPunct="0">
              <a:spcBef>
                <a:spcPct val="0"/>
              </a:spcBef>
              <a:spcAft>
                <a:spcPct val="0"/>
              </a:spcAft>
              <a:defRPr sz="1400" b="1" kern="1200">
                <a:solidFill>
                  <a:schemeClr val="tx1"/>
                </a:solidFill>
                <a:latin typeface="Arial" charset="0"/>
                <a:ea typeface="+mn-ea"/>
                <a:cs typeface="+mn-cs"/>
              </a:defRPr>
            </a:lvl1pPr>
            <a:lvl2pPr marL="457200" algn="l" rtl="0" eaLnBrk="0" fontAlgn="base" hangingPunct="0">
              <a:spcBef>
                <a:spcPct val="0"/>
              </a:spcBef>
              <a:spcAft>
                <a:spcPct val="0"/>
              </a:spcAft>
              <a:defRPr sz="1400" b="1" kern="1200">
                <a:solidFill>
                  <a:schemeClr val="tx1"/>
                </a:solidFill>
                <a:latin typeface="Arial" charset="0"/>
                <a:ea typeface="+mn-ea"/>
                <a:cs typeface="+mn-cs"/>
              </a:defRPr>
            </a:lvl2pPr>
            <a:lvl3pPr marL="914400" algn="l" rtl="0" eaLnBrk="0" fontAlgn="base" hangingPunct="0">
              <a:spcBef>
                <a:spcPct val="0"/>
              </a:spcBef>
              <a:spcAft>
                <a:spcPct val="0"/>
              </a:spcAft>
              <a:defRPr sz="1400" b="1" kern="1200">
                <a:solidFill>
                  <a:schemeClr val="tx1"/>
                </a:solidFill>
                <a:latin typeface="Arial" charset="0"/>
                <a:ea typeface="+mn-ea"/>
                <a:cs typeface="+mn-cs"/>
              </a:defRPr>
            </a:lvl3pPr>
            <a:lvl4pPr marL="1371600" algn="l" rtl="0" eaLnBrk="0" fontAlgn="base" hangingPunct="0">
              <a:spcBef>
                <a:spcPct val="0"/>
              </a:spcBef>
              <a:spcAft>
                <a:spcPct val="0"/>
              </a:spcAft>
              <a:defRPr sz="1400" b="1" kern="1200">
                <a:solidFill>
                  <a:schemeClr val="tx1"/>
                </a:solidFill>
                <a:latin typeface="Arial" charset="0"/>
                <a:ea typeface="+mn-ea"/>
                <a:cs typeface="+mn-cs"/>
              </a:defRPr>
            </a:lvl4pPr>
            <a:lvl5pPr marL="1828800" algn="l" rtl="0" eaLnBrk="0" fontAlgn="base" hangingPunct="0">
              <a:spcBef>
                <a:spcPct val="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400" b="1" kern="1200">
                <a:solidFill>
                  <a:schemeClr val="tx1"/>
                </a:solidFill>
                <a:latin typeface="Arial" charset="0"/>
                <a:ea typeface="+mn-ea"/>
                <a:cs typeface="+mn-cs"/>
              </a:defRPr>
            </a:lvl6pPr>
            <a:lvl7pPr marL="2743200" algn="l" defTabSz="914400" rtl="0" eaLnBrk="1" latinLnBrk="0" hangingPunct="1">
              <a:defRPr sz="1400" b="1" kern="1200">
                <a:solidFill>
                  <a:schemeClr val="tx1"/>
                </a:solidFill>
                <a:latin typeface="Arial" charset="0"/>
                <a:ea typeface="+mn-ea"/>
                <a:cs typeface="+mn-cs"/>
              </a:defRPr>
            </a:lvl7pPr>
            <a:lvl8pPr marL="3200400" algn="l" defTabSz="914400" rtl="0" eaLnBrk="1" latinLnBrk="0" hangingPunct="1">
              <a:defRPr sz="1400" b="1" kern="1200">
                <a:solidFill>
                  <a:schemeClr val="tx1"/>
                </a:solidFill>
                <a:latin typeface="Arial" charset="0"/>
                <a:ea typeface="+mn-ea"/>
                <a:cs typeface="+mn-cs"/>
              </a:defRPr>
            </a:lvl8pPr>
            <a:lvl9pPr marL="3657600" algn="l" defTabSz="914400" rtl="0" eaLnBrk="1" latinLnBrk="0" hangingPunct="1">
              <a:defRPr sz="1400" b="1" kern="1200">
                <a:solidFill>
                  <a:schemeClr val="tx1"/>
                </a:solidFill>
                <a:latin typeface="Arial" charset="0"/>
                <a:ea typeface="+mn-ea"/>
                <a:cs typeface="+mn-cs"/>
              </a:defRPr>
            </a:lvl9pPr>
          </a:lstStyle>
          <a:p>
            <a:r>
              <a:rPr lang="en-US" sz="1600" b="0" dirty="0">
                <a:solidFill>
                  <a:srgbClr val="C00000"/>
                </a:solidFill>
                <a:latin typeface="+mn-lt"/>
              </a:rPr>
              <a:t>Red</a:t>
            </a:r>
            <a:r>
              <a:rPr lang="en-US" sz="1600" b="0" dirty="0">
                <a:latin typeface="+mn-lt"/>
              </a:rPr>
              <a:t> is cement, </a:t>
            </a:r>
            <a:r>
              <a:rPr lang="en-US" sz="1600" b="0" dirty="0">
                <a:solidFill>
                  <a:srgbClr val="201F8F"/>
                </a:solidFill>
                <a:latin typeface="+mn-lt"/>
              </a:rPr>
              <a:t>blue</a:t>
            </a:r>
            <a:r>
              <a:rPr lang="en-US" sz="1600" b="0" dirty="0">
                <a:latin typeface="+mn-lt"/>
              </a:rPr>
              <a:t> is synovial fluid</a:t>
            </a:r>
          </a:p>
        </p:txBody>
      </p:sp>
    </p:spTree>
    <p:extLst>
      <p:ext uri="{BB962C8B-B14F-4D97-AF65-F5344CB8AC3E}">
        <p14:creationId xmlns:p14="http://schemas.microsoft.com/office/powerpoint/2010/main" val="3384298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381F174-BB38-8A44-35BC-9B539079943C}"/>
              </a:ext>
            </a:extLst>
          </p:cNvPr>
          <p:cNvSpPr>
            <a:spLocks noGrp="1"/>
          </p:cNvSpPr>
          <p:nvPr>
            <p:ph type="sldNum" sz="quarter" idx="12"/>
          </p:nvPr>
        </p:nvSpPr>
        <p:spPr/>
        <p:txBody>
          <a:bodyPr/>
          <a:lstStyle/>
          <a:p>
            <a:fld id="{83FAFC4D-6D5A-0B4B-8E6C-17896262C6A4}" type="slidenum">
              <a:rPr lang="en-US" smtClean="0"/>
              <a:t>14</a:t>
            </a:fld>
            <a:endParaRPr lang="en-US" dirty="0"/>
          </a:p>
        </p:txBody>
      </p:sp>
      <p:pic>
        <p:nvPicPr>
          <p:cNvPr id="5" name="Picture 4" descr="A close-up of a knee joint&#10;&#10;Description automatically generated with low confidence">
            <a:extLst>
              <a:ext uri="{FF2B5EF4-FFF2-40B4-BE49-F238E27FC236}">
                <a16:creationId xmlns:a16="http://schemas.microsoft.com/office/drawing/2014/main" id="{C601F4BD-7253-7EA8-FF63-82AB9B61ACD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518" t="6667" r="21940" b="11574"/>
          <a:stretch/>
        </p:blipFill>
        <p:spPr>
          <a:xfrm>
            <a:off x="7608563" y="1517946"/>
            <a:ext cx="2925634" cy="458601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Title 4">
            <a:extLst>
              <a:ext uri="{FF2B5EF4-FFF2-40B4-BE49-F238E27FC236}">
                <a16:creationId xmlns:a16="http://schemas.microsoft.com/office/drawing/2014/main" id="{99DBF0BE-FCCF-05E5-D4F6-A19564AEAEF2}"/>
              </a:ext>
            </a:extLst>
          </p:cNvPr>
          <p:cNvSpPr txBox="1">
            <a:spLocks/>
          </p:cNvSpPr>
          <p:nvPr/>
        </p:nvSpPr>
        <p:spPr>
          <a:xfrm>
            <a:off x="585277" y="389416"/>
            <a:ext cx="9021710"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Approach Produces Cement Distribution</a:t>
            </a:r>
          </a:p>
        </p:txBody>
      </p:sp>
      <p:sp>
        <p:nvSpPr>
          <p:cNvPr id="2" name="Content Placeholder 2">
            <a:extLst>
              <a:ext uri="{FF2B5EF4-FFF2-40B4-BE49-F238E27FC236}">
                <a16:creationId xmlns:a16="http://schemas.microsoft.com/office/drawing/2014/main" id="{B7939430-CECF-A7AC-D471-117E57066505}"/>
              </a:ext>
            </a:extLst>
          </p:cNvPr>
          <p:cNvSpPr txBox="1">
            <a:spLocks/>
          </p:cNvSpPr>
          <p:nvPr/>
        </p:nvSpPr>
        <p:spPr>
          <a:xfrm>
            <a:off x="691115" y="1919381"/>
            <a:ext cx="6039294" cy="43180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Calibri" panose="020F0502020204030204" pitchFamily="34" charset="0"/>
                <a:cs typeface="Calibri" panose="020F0502020204030204" pitchFamily="34" charset="0"/>
              </a:rPr>
              <a:t>Cement fills all gaps between bone and implant</a:t>
            </a:r>
          </a:p>
          <a:p>
            <a:r>
              <a:rPr lang="en-US">
                <a:latin typeface="Calibri" panose="020F0502020204030204" pitchFamily="34" charset="0"/>
                <a:cs typeface="Calibri" panose="020F0502020204030204" pitchFamily="34" charset="0"/>
              </a:rPr>
              <a:t>Overfill at edges is relatively small</a:t>
            </a:r>
          </a:p>
          <a:p>
            <a:r>
              <a:rPr lang="en-US">
                <a:latin typeface="Calibri" panose="020F0502020204030204" pitchFamily="34" charset="0"/>
                <a:cs typeface="Calibri" panose="020F0502020204030204" pitchFamily="34" charset="0"/>
              </a:rPr>
              <a:t>Gives good approximation to expected cement distribution from “spread, press, wipe” process used by surgeons</a:t>
            </a:r>
          </a:p>
          <a:p>
            <a:endParaRPr lang="en-US" dirty="0"/>
          </a:p>
        </p:txBody>
      </p:sp>
    </p:spTree>
    <p:extLst>
      <p:ext uri="{BB962C8B-B14F-4D97-AF65-F5344CB8AC3E}">
        <p14:creationId xmlns:p14="http://schemas.microsoft.com/office/powerpoint/2010/main" val="3986748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E7F042-05FB-7B9E-F46D-A5E86E13BB9D}"/>
              </a:ext>
            </a:extLst>
          </p:cNvPr>
          <p:cNvSpPr>
            <a:spLocks noGrp="1"/>
          </p:cNvSpPr>
          <p:nvPr>
            <p:ph sz="half" idx="1"/>
          </p:nvPr>
        </p:nvSpPr>
        <p:spPr>
          <a:xfrm>
            <a:off x="6096000" y="1702864"/>
            <a:ext cx="5863542" cy="3452269"/>
          </a:xfrm>
        </p:spPr>
        <p:txBody>
          <a:bodyPr/>
          <a:lstStyle/>
          <a:p>
            <a:pPr>
              <a:buClr>
                <a:srgbClr val="BADB47"/>
              </a:buClr>
            </a:pPr>
            <a:r>
              <a:rPr lang="en-US" dirty="0"/>
              <a:t>Magnetic fields interact with metal implants causing heating</a:t>
            </a:r>
          </a:p>
          <a:p>
            <a:pPr>
              <a:buClr>
                <a:srgbClr val="BADB47"/>
              </a:buClr>
            </a:pPr>
            <a:r>
              <a:rPr lang="en-US" dirty="0"/>
              <a:t>Frequency domain solution simulates heat source</a:t>
            </a:r>
          </a:p>
          <a:p>
            <a:pPr>
              <a:buClr>
                <a:srgbClr val="BADB47"/>
              </a:buClr>
            </a:pPr>
            <a:r>
              <a:rPr lang="en-US" dirty="0"/>
              <a:t>Transient temperature rise simulated via energy equation with metabolic heating and perfusion cooling effect</a:t>
            </a:r>
          </a:p>
          <a:p>
            <a:endParaRPr lang="en-US" dirty="0"/>
          </a:p>
        </p:txBody>
      </p:sp>
      <p:sp>
        <p:nvSpPr>
          <p:cNvPr id="4" name="Slide Number Placeholder 3">
            <a:extLst>
              <a:ext uri="{FF2B5EF4-FFF2-40B4-BE49-F238E27FC236}">
                <a16:creationId xmlns:a16="http://schemas.microsoft.com/office/drawing/2014/main" id="{BC3F8626-F15D-7BB3-EB2F-FB5F64DE727C}"/>
              </a:ext>
            </a:extLst>
          </p:cNvPr>
          <p:cNvSpPr>
            <a:spLocks noGrp="1"/>
          </p:cNvSpPr>
          <p:nvPr>
            <p:ph type="sldNum" sz="quarter" idx="12"/>
          </p:nvPr>
        </p:nvSpPr>
        <p:spPr/>
        <p:txBody>
          <a:bodyPr/>
          <a:lstStyle/>
          <a:p>
            <a:fld id="{83FAFC4D-6D5A-0B4B-8E6C-17896262C6A4}" type="slidenum">
              <a:rPr lang="en-US" smtClean="0"/>
              <a:t>15</a:t>
            </a:fld>
            <a:endParaRPr lang="en-US" dirty="0"/>
          </a:p>
        </p:txBody>
      </p:sp>
      <p:sp>
        <p:nvSpPr>
          <p:cNvPr id="5" name="Title 4">
            <a:extLst>
              <a:ext uri="{FF2B5EF4-FFF2-40B4-BE49-F238E27FC236}">
                <a16:creationId xmlns:a16="http://schemas.microsoft.com/office/drawing/2014/main" id="{393E9C33-8C87-851C-D927-94C1BC3D87F6}"/>
              </a:ext>
            </a:extLst>
          </p:cNvPr>
          <p:cNvSpPr txBox="1">
            <a:spLocks/>
          </p:cNvSpPr>
          <p:nvPr/>
        </p:nvSpPr>
        <p:spPr>
          <a:xfrm>
            <a:off x="838200" y="432672"/>
            <a:ext cx="9021710"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Multiphysics Analysis</a:t>
            </a:r>
          </a:p>
        </p:txBody>
      </p:sp>
      <p:pic>
        <p:nvPicPr>
          <p:cNvPr id="11" name="Picture 10" descr="A screenshot of a computer&#10;&#10;Description automatically generated">
            <a:extLst>
              <a:ext uri="{FF2B5EF4-FFF2-40B4-BE49-F238E27FC236}">
                <a16:creationId xmlns:a16="http://schemas.microsoft.com/office/drawing/2014/main" id="{3E588D9E-73E2-E4EC-63B3-CFDFE228EDCD}"/>
              </a:ext>
            </a:extLst>
          </p:cNvPr>
          <p:cNvPicPr>
            <a:picLocks noChangeAspect="1"/>
          </p:cNvPicPr>
          <p:nvPr/>
        </p:nvPicPr>
        <p:blipFill>
          <a:blip r:embed="rId2"/>
          <a:stretch>
            <a:fillRect/>
          </a:stretch>
        </p:blipFill>
        <p:spPr>
          <a:xfrm>
            <a:off x="-87775" y="337110"/>
            <a:ext cx="6183775" cy="6183775"/>
          </a:xfrm>
          <a:prstGeom prst="rect">
            <a:avLst/>
          </a:prstGeom>
        </p:spPr>
      </p:pic>
    </p:spTree>
    <p:extLst>
      <p:ext uri="{BB962C8B-B14F-4D97-AF65-F5344CB8AC3E}">
        <p14:creationId xmlns:p14="http://schemas.microsoft.com/office/powerpoint/2010/main" val="77488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77F731D-71BE-8B92-0019-7E24FA2D295E}"/>
              </a:ext>
            </a:extLst>
          </p:cNvPr>
          <p:cNvSpPr>
            <a:spLocks noGrp="1"/>
          </p:cNvSpPr>
          <p:nvPr>
            <p:ph type="sldNum" sz="quarter" idx="12"/>
          </p:nvPr>
        </p:nvSpPr>
        <p:spPr/>
        <p:txBody>
          <a:bodyPr/>
          <a:lstStyle/>
          <a:p>
            <a:fld id="{83FAFC4D-6D5A-0B4B-8E6C-17896262C6A4}" type="slidenum">
              <a:rPr lang="en-US" smtClean="0"/>
              <a:t>16</a:t>
            </a:fld>
            <a:endParaRPr lang="en-US" dirty="0"/>
          </a:p>
        </p:txBody>
      </p:sp>
      <p:pic>
        <p:nvPicPr>
          <p:cNvPr id="5" name="Picture 4">
            <a:extLst>
              <a:ext uri="{FF2B5EF4-FFF2-40B4-BE49-F238E27FC236}">
                <a16:creationId xmlns:a16="http://schemas.microsoft.com/office/drawing/2014/main" id="{097FB1B7-2486-B175-A7C2-F26146F0921A}"/>
              </a:ext>
            </a:extLst>
          </p:cNvPr>
          <p:cNvPicPr>
            <a:picLocks noChangeAspect="1"/>
          </p:cNvPicPr>
          <p:nvPr/>
        </p:nvPicPr>
        <p:blipFill>
          <a:blip r:embed="rId3"/>
          <a:stretch>
            <a:fillRect/>
          </a:stretch>
        </p:blipFill>
        <p:spPr>
          <a:xfrm>
            <a:off x="1373662" y="2381648"/>
            <a:ext cx="3462698" cy="36909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a:extLst>
              <a:ext uri="{FF2B5EF4-FFF2-40B4-BE49-F238E27FC236}">
                <a16:creationId xmlns:a16="http://schemas.microsoft.com/office/drawing/2014/main" id="{C512D8EF-2D63-6729-A741-F211299078EF}"/>
              </a:ext>
            </a:extLst>
          </p:cNvPr>
          <p:cNvPicPr>
            <a:picLocks noChangeAspect="1"/>
          </p:cNvPicPr>
          <p:nvPr/>
        </p:nvPicPr>
        <p:blipFill>
          <a:blip r:embed="rId4"/>
          <a:stretch>
            <a:fillRect/>
          </a:stretch>
        </p:blipFill>
        <p:spPr>
          <a:xfrm>
            <a:off x="2860621" y="1515615"/>
            <a:ext cx="1047750" cy="514350"/>
          </a:xfrm>
          <a:prstGeom prst="rect">
            <a:avLst/>
          </a:prstGeom>
        </p:spPr>
      </p:pic>
      <p:sp>
        <p:nvSpPr>
          <p:cNvPr id="9" name="TextBox 8">
            <a:extLst>
              <a:ext uri="{FF2B5EF4-FFF2-40B4-BE49-F238E27FC236}">
                <a16:creationId xmlns:a16="http://schemas.microsoft.com/office/drawing/2014/main" id="{71F4E283-2877-4E6D-F120-7338FFFABCDC}"/>
              </a:ext>
            </a:extLst>
          </p:cNvPr>
          <p:cNvSpPr txBox="1"/>
          <p:nvPr/>
        </p:nvSpPr>
        <p:spPr>
          <a:xfrm>
            <a:off x="636040" y="1425636"/>
            <a:ext cx="2158045" cy="646331"/>
          </a:xfrm>
          <a:prstGeom prst="rect">
            <a:avLst/>
          </a:prstGeom>
          <a:noFill/>
        </p:spPr>
        <p:txBody>
          <a:bodyPr wrap="square" rtlCol="0">
            <a:spAutoFit/>
          </a:bodyPr>
          <a:lstStyle/>
          <a:p>
            <a:r>
              <a:rPr lang="en-US" dirty="0"/>
              <a:t>Convective heat flux on outside of skin</a:t>
            </a:r>
          </a:p>
        </p:txBody>
      </p:sp>
      <p:pic>
        <p:nvPicPr>
          <p:cNvPr id="13" name="Picture 12">
            <a:extLst>
              <a:ext uri="{FF2B5EF4-FFF2-40B4-BE49-F238E27FC236}">
                <a16:creationId xmlns:a16="http://schemas.microsoft.com/office/drawing/2014/main" id="{6671F040-1F16-81E0-00E1-ED0CDF848B27}"/>
              </a:ext>
            </a:extLst>
          </p:cNvPr>
          <p:cNvPicPr>
            <a:picLocks noChangeAspect="1"/>
          </p:cNvPicPr>
          <p:nvPr/>
        </p:nvPicPr>
        <p:blipFill>
          <a:blip r:embed="rId5"/>
          <a:stretch>
            <a:fillRect/>
          </a:stretch>
        </p:blipFill>
        <p:spPr>
          <a:xfrm>
            <a:off x="7351353" y="2381647"/>
            <a:ext cx="3462698" cy="36909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TextBox 13">
            <a:extLst>
              <a:ext uri="{FF2B5EF4-FFF2-40B4-BE49-F238E27FC236}">
                <a16:creationId xmlns:a16="http://schemas.microsoft.com/office/drawing/2014/main" id="{4523D066-C606-D444-EA89-DE8815F225E8}"/>
              </a:ext>
            </a:extLst>
          </p:cNvPr>
          <p:cNvSpPr txBox="1"/>
          <p:nvPr/>
        </p:nvSpPr>
        <p:spPr>
          <a:xfrm>
            <a:off x="7351352" y="1311125"/>
            <a:ext cx="2930505" cy="923330"/>
          </a:xfrm>
          <a:prstGeom prst="rect">
            <a:avLst/>
          </a:prstGeom>
          <a:noFill/>
        </p:spPr>
        <p:txBody>
          <a:bodyPr wrap="square" rtlCol="0">
            <a:spAutoFit/>
          </a:bodyPr>
          <a:lstStyle/>
          <a:p>
            <a:r>
              <a:rPr lang="en-US" dirty="0"/>
              <a:t>Body temperature assumed at ends where the model is truncated</a:t>
            </a:r>
          </a:p>
        </p:txBody>
      </p:sp>
      <p:sp>
        <p:nvSpPr>
          <p:cNvPr id="15" name="TextBox 14">
            <a:extLst>
              <a:ext uri="{FF2B5EF4-FFF2-40B4-BE49-F238E27FC236}">
                <a16:creationId xmlns:a16="http://schemas.microsoft.com/office/drawing/2014/main" id="{77B25D98-09A0-2656-A69B-0E9DC747F094}"/>
              </a:ext>
            </a:extLst>
          </p:cNvPr>
          <p:cNvSpPr txBox="1"/>
          <p:nvPr/>
        </p:nvSpPr>
        <p:spPr>
          <a:xfrm>
            <a:off x="10281857" y="1566020"/>
            <a:ext cx="1311008" cy="369332"/>
          </a:xfrm>
          <a:prstGeom prst="rect">
            <a:avLst/>
          </a:prstGeom>
          <a:noFill/>
        </p:spPr>
        <p:txBody>
          <a:bodyPr wrap="square" rtlCol="0">
            <a:spAutoFit/>
          </a:bodyPr>
          <a:lstStyle/>
          <a:p>
            <a:r>
              <a:rPr lang="en-US" dirty="0"/>
              <a:t>T</a:t>
            </a:r>
            <a:r>
              <a:rPr lang="en-US" baseline="-25000" dirty="0"/>
              <a:t>body</a:t>
            </a:r>
            <a:r>
              <a:rPr lang="en-US" dirty="0"/>
              <a:t> = 37°C </a:t>
            </a:r>
          </a:p>
        </p:txBody>
      </p:sp>
      <p:sp>
        <p:nvSpPr>
          <p:cNvPr id="16" name="TextBox 15">
            <a:extLst>
              <a:ext uri="{FF2B5EF4-FFF2-40B4-BE49-F238E27FC236}">
                <a16:creationId xmlns:a16="http://schemas.microsoft.com/office/drawing/2014/main" id="{70E33D60-D47C-95AA-DB46-CBB05B2703B9}"/>
              </a:ext>
            </a:extLst>
          </p:cNvPr>
          <p:cNvSpPr txBox="1"/>
          <p:nvPr/>
        </p:nvSpPr>
        <p:spPr>
          <a:xfrm>
            <a:off x="3974907" y="1425636"/>
            <a:ext cx="1731485" cy="646331"/>
          </a:xfrm>
          <a:prstGeom prst="rect">
            <a:avLst/>
          </a:prstGeom>
          <a:noFill/>
        </p:spPr>
        <p:txBody>
          <a:bodyPr wrap="square" rtlCol="0">
            <a:spAutoFit/>
          </a:bodyPr>
          <a:lstStyle/>
          <a:p>
            <a:r>
              <a:rPr lang="en-US" dirty="0"/>
              <a:t>h = 5 W/m²/K</a:t>
            </a:r>
          </a:p>
          <a:p>
            <a:r>
              <a:rPr lang="en-US" dirty="0"/>
              <a:t>T</a:t>
            </a:r>
            <a:r>
              <a:rPr lang="en-US" baseline="-25000" dirty="0"/>
              <a:t>ext</a:t>
            </a:r>
            <a:r>
              <a:rPr lang="en-US" dirty="0"/>
              <a:t> = 30°C </a:t>
            </a:r>
          </a:p>
        </p:txBody>
      </p:sp>
      <p:sp>
        <p:nvSpPr>
          <p:cNvPr id="4" name="Title 4">
            <a:extLst>
              <a:ext uri="{FF2B5EF4-FFF2-40B4-BE49-F238E27FC236}">
                <a16:creationId xmlns:a16="http://schemas.microsoft.com/office/drawing/2014/main" id="{0450A36C-EE75-74E2-5156-CAF8CC4034F0}"/>
              </a:ext>
            </a:extLst>
          </p:cNvPr>
          <p:cNvSpPr txBox="1">
            <a:spLocks/>
          </p:cNvSpPr>
          <p:nvPr/>
        </p:nvSpPr>
        <p:spPr>
          <a:xfrm>
            <a:off x="606707" y="390109"/>
            <a:ext cx="9021710"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Thermal Boundary Conditions</a:t>
            </a:r>
          </a:p>
        </p:txBody>
      </p:sp>
    </p:spTree>
    <p:extLst>
      <p:ext uri="{BB962C8B-B14F-4D97-AF65-F5344CB8AC3E}">
        <p14:creationId xmlns:p14="http://schemas.microsoft.com/office/powerpoint/2010/main" val="622486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30F31F4-C6AF-B149-A676-E96BCC6E53FB}"/>
              </a:ext>
            </a:extLst>
          </p:cNvPr>
          <p:cNvSpPr>
            <a:spLocks noGrp="1"/>
          </p:cNvSpPr>
          <p:nvPr>
            <p:ph type="sldNum" sz="quarter" idx="12"/>
          </p:nvPr>
        </p:nvSpPr>
        <p:spPr/>
        <p:txBody>
          <a:bodyPr/>
          <a:lstStyle/>
          <a:p>
            <a:fld id="{83FAFC4D-6D5A-0B4B-8E6C-17896262C6A4}" type="slidenum">
              <a:rPr lang="en-US" smtClean="0"/>
              <a:t>17</a:t>
            </a:fld>
            <a:endParaRPr lang="en-US" dirty="0"/>
          </a:p>
        </p:txBody>
      </p:sp>
      <p:sp>
        <p:nvSpPr>
          <p:cNvPr id="3" name="Title 4">
            <a:extLst>
              <a:ext uri="{FF2B5EF4-FFF2-40B4-BE49-F238E27FC236}">
                <a16:creationId xmlns:a16="http://schemas.microsoft.com/office/drawing/2014/main" id="{D3935375-0759-93B4-0D31-5FB440D4F617}"/>
              </a:ext>
            </a:extLst>
          </p:cNvPr>
          <p:cNvSpPr txBox="1">
            <a:spLocks/>
          </p:cNvSpPr>
          <p:nvPr/>
        </p:nvSpPr>
        <p:spPr>
          <a:xfrm>
            <a:off x="602094" y="224174"/>
            <a:ext cx="6608933"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Arteries, Nerves, and Veins Added as </a:t>
            </a:r>
            <a:r>
              <a:rPr lang="en-US" sz="4000" b="1">
                <a:solidFill>
                  <a:srgbClr val="F7941D"/>
                </a:solidFill>
                <a:latin typeface="+mn-lt"/>
              </a:rPr>
              <a:t>1D Edges</a:t>
            </a:r>
            <a:endParaRPr lang="en-US" sz="4000" b="1" dirty="0">
              <a:solidFill>
                <a:srgbClr val="F7941D"/>
              </a:solidFill>
              <a:latin typeface="+mn-lt"/>
            </a:endParaRPr>
          </a:p>
        </p:txBody>
      </p:sp>
      <p:pic>
        <p:nvPicPr>
          <p:cNvPr id="13" name="Picture 12" descr="A diagram of a human body&#10;&#10;Description automatically generated">
            <a:extLst>
              <a:ext uri="{FF2B5EF4-FFF2-40B4-BE49-F238E27FC236}">
                <a16:creationId xmlns:a16="http://schemas.microsoft.com/office/drawing/2014/main" id="{81A09423-5BD7-6D93-3C3E-926E1A6A1030}"/>
              </a:ext>
            </a:extLst>
          </p:cNvPr>
          <p:cNvPicPr>
            <a:picLocks noChangeAspect="1"/>
          </p:cNvPicPr>
          <p:nvPr/>
        </p:nvPicPr>
        <p:blipFill>
          <a:blip r:embed="rId3"/>
          <a:stretch>
            <a:fillRect/>
          </a:stretch>
        </p:blipFill>
        <p:spPr>
          <a:xfrm>
            <a:off x="101150" y="1988288"/>
            <a:ext cx="3698103" cy="3698103"/>
          </a:xfrm>
          <a:prstGeom prst="rect">
            <a:avLst/>
          </a:prstGeom>
        </p:spPr>
      </p:pic>
      <p:pic>
        <p:nvPicPr>
          <p:cNvPr id="2" name="Picture 1">
            <a:extLst>
              <a:ext uri="{FF2B5EF4-FFF2-40B4-BE49-F238E27FC236}">
                <a16:creationId xmlns:a16="http://schemas.microsoft.com/office/drawing/2014/main" id="{9191B132-440C-ADB2-4097-4145B3997D92}"/>
              </a:ext>
            </a:extLst>
          </p:cNvPr>
          <p:cNvPicPr>
            <a:picLocks noChangeAspect="1"/>
          </p:cNvPicPr>
          <p:nvPr/>
        </p:nvPicPr>
        <p:blipFill rotWithShape="1">
          <a:blip r:embed="rId4"/>
          <a:srcRect r="7794"/>
          <a:stretch/>
        </p:blipFill>
        <p:spPr>
          <a:xfrm>
            <a:off x="4044939" y="2328532"/>
            <a:ext cx="3992829" cy="2489090"/>
          </a:xfrm>
          <a:prstGeom prst="rect">
            <a:avLst/>
          </a:prstGeom>
        </p:spPr>
      </p:pic>
      <p:pic>
        <p:nvPicPr>
          <p:cNvPr id="5" name="Picture 4">
            <a:extLst>
              <a:ext uri="{FF2B5EF4-FFF2-40B4-BE49-F238E27FC236}">
                <a16:creationId xmlns:a16="http://schemas.microsoft.com/office/drawing/2014/main" id="{A9B5CA29-47F7-0972-8E9D-FF0688955002}"/>
              </a:ext>
            </a:extLst>
          </p:cNvPr>
          <p:cNvPicPr>
            <a:picLocks noChangeAspect="1"/>
          </p:cNvPicPr>
          <p:nvPr/>
        </p:nvPicPr>
        <p:blipFill>
          <a:blip r:embed="rId5"/>
          <a:stretch>
            <a:fillRect/>
          </a:stretch>
        </p:blipFill>
        <p:spPr>
          <a:xfrm>
            <a:off x="9052912" y="2446648"/>
            <a:ext cx="2299928" cy="1162464"/>
          </a:xfrm>
          <a:prstGeom prst="rect">
            <a:avLst/>
          </a:prstGeom>
        </p:spPr>
      </p:pic>
      <p:pic>
        <p:nvPicPr>
          <p:cNvPr id="6" name="Picture 5">
            <a:extLst>
              <a:ext uri="{FF2B5EF4-FFF2-40B4-BE49-F238E27FC236}">
                <a16:creationId xmlns:a16="http://schemas.microsoft.com/office/drawing/2014/main" id="{6DCB1BC8-D802-7BEB-1B48-DE8B5D15056B}"/>
              </a:ext>
            </a:extLst>
          </p:cNvPr>
          <p:cNvPicPr>
            <a:picLocks noChangeAspect="1"/>
          </p:cNvPicPr>
          <p:nvPr/>
        </p:nvPicPr>
        <p:blipFill>
          <a:blip r:embed="rId6"/>
          <a:stretch>
            <a:fillRect/>
          </a:stretch>
        </p:blipFill>
        <p:spPr>
          <a:xfrm>
            <a:off x="9245297" y="3738405"/>
            <a:ext cx="1905000" cy="419100"/>
          </a:xfrm>
          <a:prstGeom prst="rect">
            <a:avLst/>
          </a:prstGeom>
        </p:spPr>
      </p:pic>
      <p:pic>
        <p:nvPicPr>
          <p:cNvPr id="7" name="Picture 6">
            <a:extLst>
              <a:ext uri="{FF2B5EF4-FFF2-40B4-BE49-F238E27FC236}">
                <a16:creationId xmlns:a16="http://schemas.microsoft.com/office/drawing/2014/main" id="{49EFE1B0-90E3-E8EA-8D84-029F36A3512A}"/>
              </a:ext>
            </a:extLst>
          </p:cNvPr>
          <p:cNvPicPr>
            <a:picLocks noChangeAspect="1"/>
          </p:cNvPicPr>
          <p:nvPr/>
        </p:nvPicPr>
        <p:blipFill>
          <a:blip r:embed="rId7"/>
          <a:stretch>
            <a:fillRect/>
          </a:stretch>
        </p:blipFill>
        <p:spPr>
          <a:xfrm>
            <a:off x="8247411" y="4260118"/>
            <a:ext cx="3867150" cy="1085850"/>
          </a:xfrm>
          <a:prstGeom prst="rect">
            <a:avLst/>
          </a:prstGeom>
        </p:spPr>
      </p:pic>
    </p:spTree>
    <p:extLst>
      <p:ext uri="{BB962C8B-B14F-4D97-AF65-F5344CB8AC3E}">
        <p14:creationId xmlns:p14="http://schemas.microsoft.com/office/powerpoint/2010/main" val="3211007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E7F042-05FB-7B9E-F46D-A5E86E13BB9D}"/>
              </a:ext>
            </a:extLst>
          </p:cNvPr>
          <p:cNvSpPr>
            <a:spLocks noGrp="1"/>
          </p:cNvSpPr>
          <p:nvPr>
            <p:ph sz="half" idx="1"/>
          </p:nvPr>
        </p:nvSpPr>
        <p:spPr>
          <a:xfrm>
            <a:off x="613668" y="2570967"/>
            <a:ext cx="5181600" cy="1716066"/>
          </a:xfrm>
        </p:spPr>
        <p:txBody>
          <a:bodyPr/>
          <a:lstStyle/>
          <a:p>
            <a:pPr>
              <a:buClr>
                <a:srgbClr val="BADB47"/>
              </a:buClr>
            </a:pPr>
            <a:r>
              <a:rPr lang="en-US" dirty="0"/>
              <a:t>Helmholtz coil</a:t>
            </a:r>
          </a:p>
          <a:p>
            <a:pPr>
              <a:buClr>
                <a:srgbClr val="BADB47"/>
              </a:buClr>
            </a:pPr>
            <a:r>
              <a:rPr lang="en-US" dirty="0"/>
              <a:t>Applied current at a specified frequency</a:t>
            </a:r>
          </a:p>
        </p:txBody>
      </p:sp>
      <p:sp>
        <p:nvSpPr>
          <p:cNvPr id="4" name="Slide Number Placeholder 3">
            <a:extLst>
              <a:ext uri="{FF2B5EF4-FFF2-40B4-BE49-F238E27FC236}">
                <a16:creationId xmlns:a16="http://schemas.microsoft.com/office/drawing/2014/main" id="{BC3F8626-F15D-7BB3-EB2F-FB5F64DE727C}"/>
              </a:ext>
            </a:extLst>
          </p:cNvPr>
          <p:cNvSpPr>
            <a:spLocks noGrp="1"/>
          </p:cNvSpPr>
          <p:nvPr>
            <p:ph type="sldNum" sz="quarter" idx="12"/>
          </p:nvPr>
        </p:nvSpPr>
        <p:spPr/>
        <p:txBody>
          <a:bodyPr/>
          <a:lstStyle/>
          <a:p>
            <a:fld id="{83FAFC4D-6D5A-0B4B-8E6C-17896262C6A4}" type="slidenum">
              <a:rPr lang="en-US" smtClean="0"/>
              <a:t>18</a:t>
            </a:fld>
            <a:endParaRPr lang="en-US" dirty="0"/>
          </a:p>
        </p:txBody>
      </p:sp>
      <p:pic>
        <p:nvPicPr>
          <p:cNvPr id="8" name="Picture 7">
            <a:extLst>
              <a:ext uri="{FF2B5EF4-FFF2-40B4-BE49-F238E27FC236}">
                <a16:creationId xmlns:a16="http://schemas.microsoft.com/office/drawing/2014/main" id="{F0343BCA-200B-BF72-2FD5-3A0CF2C7BB65}"/>
              </a:ext>
            </a:extLst>
          </p:cNvPr>
          <p:cNvPicPr>
            <a:picLocks noChangeAspect="1"/>
          </p:cNvPicPr>
          <p:nvPr/>
        </p:nvPicPr>
        <p:blipFill>
          <a:blip r:embed="rId3"/>
          <a:stretch>
            <a:fillRect/>
          </a:stretch>
        </p:blipFill>
        <p:spPr>
          <a:xfrm>
            <a:off x="6396734" y="1170571"/>
            <a:ext cx="4240339" cy="49740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Title 4">
            <a:extLst>
              <a:ext uri="{FF2B5EF4-FFF2-40B4-BE49-F238E27FC236}">
                <a16:creationId xmlns:a16="http://schemas.microsoft.com/office/drawing/2014/main" id="{3C846906-E382-22CE-F6A5-7857D268A910}"/>
              </a:ext>
            </a:extLst>
          </p:cNvPr>
          <p:cNvSpPr txBox="1">
            <a:spLocks/>
          </p:cNvSpPr>
          <p:nvPr/>
        </p:nvSpPr>
        <p:spPr>
          <a:xfrm>
            <a:off x="613668" y="350873"/>
            <a:ext cx="6608933"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Physical Loading on System</a:t>
            </a:r>
          </a:p>
        </p:txBody>
      </p:sp>
    </p:spTree>
    <p:extLst>
      <p:ext uri="{BB962C8B-B14F-4D97-AF65-F5344CB8AC3E}">
        <p14:creationId xmlns:p14="http://schemas.microsoft.com/office/powerpoint/2010/main" val="1025415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BB518E8-9146-43AC-692F-24691B080311}"/>
              </a:ext>
            </a:extLst>
          </p:cNvPr>
          <p:cNvSpPr>
            <a:spLocks noGrp="1"/>
          </p:cNvSpPr>
          <p:nvPr>
            <p:ph type="sldNum" sz="quarter" idx="12"/>
          </p:nvPr>
        </p:nvSpPr>
        <p:spPr/>
        <p:txBody>
          <a:bodyPr/>
          <a:lstStyle/>
          <a:p>
            <a:fld id="{83FAFC4D-6D5A-0B4B-8E6C-17896262C6A4}" type="slidenum">
              <a:rPr lang="en-US" smtClean="0"/>
              <a:t>19</a:t>
            </a:fld>
            <a:endParaRPr lang="en-US" dirty="0"/>
          </a:p>
        </p:txBody>
      </p:sp>
      <p:sp>
        <p:nvSpPr>
          <p:cNvPr id="5" name="Content Placeholder 2">
            <a:extLst>
              <a:ext uri="{FF2B5EF4-FFF2-40B4-BE49-F238E27FC236}">
                <a16:creationId xmlns:a16="http://schemas.microsoft.com/office/drawing/2014/main" id="{1BE6D630-DE32-DE6B-1DD2-06094CBA24ED}"/>
              </a:ext>
            </a:extLst>
          </p:cNvPr>
          <p:cNvSpPr txBox="1">
            <a:spLocks/>
          </p:cNvSpPr>
          <p:nvPr/>
        </p:nvSpPr>
        <p:spPr>
          <a:xfrm>
            <a:off x="6970142" y="2751694"/>
            <a:ext cx="5013978" cy="16821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BADB47"/>
              </a:buClr>
            </a:pPr>
            <a:r>
              <a:rPr lang="en-US" dirty="0"/>
              <a:t>Free tetrahedral baseline mesh</a:t>
            </a:r>
          </a:p>
          <a:p>
            <a:pPr>
              <a:buClr>
                <a:srgbClr val="BADB47"/>
              </a:buClr>
            </a:pPr>
            <a:r>
              <a:rPr lang="en-US" dirty="0"/>
              <a:t>Boundary layer mesh added to efficiently discretize field gradients near the implant</a:t>
            </a:r>
          </a:p>
        </p:txBody>
      </p:sp>
      <p:sp>
        <p:nvSpPr>
          <p:cNvPr id="7" name="Title 4">
            <a:extLst>
              <a:ext uri="{FF2B5EF4-FFF2-40B4-BE49-F238E27FC236}">
                <a16:creationId xmlns:a16="http://schemas.microsoft.com/office/drawing/2014/main" id="{B6447848-D5C6-3ABD-92D4-C47FE709A4BB}"/>
              </a:ext>
            </a:extLst>
          </p:cNvPr>
          <p:cNvSpPr txBox="1">
            <a:spLocks/>
          </p:cNvSpPr>
          <p:nvPr/>
        </p:nvSpPr>
        <p:spPr>
          <a:xfrm>
            <a:off x="838200" y="374502"/>
            <a:ext cx="6608933"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Meshing</a:t>
            </a:r>
          </a:p>
        </p:txBody>
      </p:sp>
      <p:pic>
        <p:nvPicPr>
          <p:cNvPr id="13" name="Picture 12" descr="A diagram of a structure&#10;&#10;Description automatically generated">
            <a:extLst>
              <a:ext uri="{FF2B5EF4-FFF2-40B4-BE49-F238E27FC236}">
                <a16:creationId xmlns:a16="http://schemas.microsoft.com/office/drawing/2014/main" id="{AF53CEBE-7659-4837-693B-F6D5FCBC4F10}"/>
              </a:ext>
            </a:extLst>
          </p:cNvPr>
          <p:cNvPicPr>
            <a:picLocks noChangeAspect="1"/>
          </p:cNvPicPr>
          <p:nvPr/>
        </p:nvPicPr>
        <p:blipFill>
          <a:blip r:embed="rId3"/>
          <a:stretch>
            <a:fillRect/>
          </a:stretch>
        </p:blipFill>
        <p:spPr>
          <a:xfrm>
            <a:off x="87564" y="288284"/>
            <a:ext cx="6608933" cy="6608933"/>
          </a:xfrm>
          <a:prstGeom prst="rect">
            <a:avLst/>
          </a:prstGeom>
        </p:spPr>
      </p:pic>
    </p:spTree>
    <p:extLst>
      <p:ext uri="{BB962C8B-B14F-4D97-AF65-F5344CB8AC3E}">
        <p14:creationId xmlns:p14="http://schemas.microsoft.com/office/powerpoint/2010/main" val="3579456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E9F20B-09AC-BAC4-F09E-E9F2FC324295}"/>
              </a:ext>
            </a:extLst>
          </p:cNvPr>
          <p:cNvSpPr>
            <a:spLocks noGrp="1"/>
          </p:cNvSpPr>
          <p:nvPr>
            <p:ph type="sldNum" sz="quarter" idx="12"/>
          </p:nvPr>
        </p:nvSpPr>
        <p:spPr/>
        <p:txBody>
          <a:bodyPr/>
          <a:lstStyle/>
          <a:p>
            <a:fld id="{83FAFC4D-6D5A-0B4B-8E6C-17896262C6A4}" type="slidenum">
              <a:rPr lang="en-US" smtClean="0"/>
              <a:t>2</a:t>
            </a:fld>
            <a:endParaRPr lang="en-US"/>
          </a:p>
        </p:txBody>
      </p:sp>
      <p:sp>
        <p:nvSpPr>
          <p:cNvPr id="3" name="Title 2">
            <a:extLst>
              <a:ext uri="{FF2B5EF4-FFF2-40B4-BE49-F238E27FC236}">
                <a16:creationId xmlns:a16="http://schemas.microsoft.com/office/drawing/2014/main" id="{D5DC83BA-D059-000C-D94F-A0E2C3C1EFC6}"/>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9932979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203A79-89F1-F1F2-08A8-1907F11A01CB}"/>
              </a:ext>
            </a:extLst>
          </p:cNvPr>
          <p:cNvSpPr>
            <a:spLocks noGrp="1"/>
          </p:cNvSpPr>
          <p:nvPr>
            <p:ph type="sldNum" sz="quarter" idx="12"/>
          </p:nvPr>
        </p:nvSpPr>
        <p:spPr/>
        <p:txBody>
          <a:bodyPr/>
          <a:lstStyle/>
          <a:p>
            <a:fld id="{83FAFC4D-6D5A-0B4B-8E6C-17896262C6A4}" type="slidenum">
              <a:rPr lang="en-US" smtClean="0"/>
              <a:t>20</a:t>
            </a:fld>
            <a:endParaRPr lang="en-US"/>
          </a:p>
        </p:txBody>
      </p:sp>
      <p:sp>
        <p:nvSpPr>
          <p:cNvPr id="3" name="Title 2">
            <a:extLst>
              <a:ext uri="{FF2B5EF4-FFF2-40B4-BE49-F238E27FC236}">
                <a16:creationId xmlns:a16="http://schemas.microsoft.com/office/drawing/2014/main" id="{DCB6CFEA-A5AD-B163-2E9F-3CE50C123D09}"/>
              </a:ext>
            </a:extLst>
          </p:cNvPr>
          <p:cNvSpPr>
            <a:spLocks noGrp="1"/>
          </p:cNvSpPr>
          <p:nvPr>
            <p:ph type="title"/>
          </p:nvPr>
        </p:nvSpPr>
        <p:spPr/>
        <p:txBody>
          <a:bodyPr/>
          <a:lstStyle/>
          <a:p>
            <a:r>
              <a:rPr lang="en-US" sz="2800"/>
              <a:t>Results</a:t>
            </a:r>
          </a:p>
        </p:txBody>
      </p:sp>
    </p:spTree>
    <p:extLst>
      <p:ext uri="{BB962C8B-B14F-4D97-AF65-F5344CB8AC3E}">
        <p14:creationId xmlns:p14="http://schemas.microsoft.com/office/powerpoint/2010/main" val="828669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832669-97E6-4942-E9B8-54CC04202DCC}"/>
              </a:ext>
            </a:extLst>
          </p:cNvPr>
          <p:cNvSpPr>
            <a:spLocks noGrp="1"/>
          </p:cNvSpPr>
          <p:nvPr>
            <p:ph idx="1"/>
          </p:nvPr>
        </p:nvSpPr>
        <p:spPr>
          <a:xfrm>
            <a:off x="601727" y="1150820"/>
            <a:ext cx="8530698" cy="1010010"/>
          </a:xfrm>
        </p:spPr>
        <p:txBody>
          <a:bodyPr/>
          <a:lstStyle/>
          <a:p>
            <a:pPr>
              <a:buClr>
                <a:srgbClr val="BADB47"/>
              </a:buClr>
            </a:pPr>
            <a:r>
              <a:rPr lang="en-US" dirty="0"/>
              <a:t>Heating occurs for 79.6 seconds then cool down for the remainder of the hour</a:t>
            </a:r>
          </a:p>
          <a:p>
            <a:endParaRPr lang="en-US" dirty="0"/>
          </a:p>
        </p:txBody>
      </p:sp>
      <p:sp>
        <p:nvSpPr>
          <p:cNvPr id="4" name="Slide Number Placeholder 3">
            <a:extLst>
              <a:ext uri="{FF2B5EF4-FFF2-40B4-BE49-F238E27FC236}">
                <a16:creationId xmlns:a16="http://schemas.microsoft.com/office/drawing/2014/main" id="{6D671CD5-F607-0DA1-BA7E-E708E6C4213F}"/>
              </a:ext>
            </a:extLst>
          </p:cNvPr>
          <p:cNvSpPr>
            <a:spLocks noGrp="1"/>
          </p:cNvSpPr>
          <p:nvPr>
            <p:ph type="sldNum" sz="quarter" idx="12"/>
          </p:nvPr>
        </p:nvSpPr>
        <p:spPr/>
        <p:txBody>
          <a:bodyPr/>
          <a:lstStyle/>
          <a:p>
            <a:fld id="{83FAFC4D-6D5A-0B4B-8E6C-17896262C6A4}" type="slidenum">
              <a:rPr lang="en-US" smtClean="0"/>
              <a:t>21</a:t>
            </a:fld>
            <a:endParaRPr lang="en-US"/>
          </a:p>
        </p:txBody>
      </p:sp>
      <p:pic>
        <p:nvPicPr>
          <p:cNvPr id="12" name="Picture 11">
            <a:extLst>
              <a:ext uri="{FF2B5EF4-FFF2-40B4-BE49-F238E27FC236}">
                <a16:creationId xmlns:a16="http://schemas.microsoft.com/office/drawing/2014/main" id="{3E94F56C-AA56-25F3-E714-FFECC5402FB2}"/>
              </a:ext>
            </a:extLst>
          </p:cNvPr>
          <p:cNvPicPr>
            <a:picLocks noChangeAspect="1"/>
          </p:cNvPicPr>
          <p:nvPr/>
        </p:nvPicPr>
        <p:blipFill>
          <a:blip r:embed="rId3"/>
          <a:stretch>
            <a:fillRect/>
          </a:stretch>
        </p:blipFill>
        <p:spPr>
          <a:xfrm>
            <a:off x="6724891" y="2340950"/>
            <a:ext cx="4459503" cy="3706723"/>
          </a:xfrm>
          <a:prstGeom prst="rect">
            <a:avLst/>
          </a:prstGeom>
        </p:spPr>
      </p:pic>
      <p:pic>
        <p:nvPicPr>
          <p:cNvPr id="16" name="Picture 15">
            <a:extLst>
              <a:ext uri="{FF2B5EF4-FFF2-40B4-BE49-F238E27FC236}">
                <a16:creationId xmlns:a16="http://schemas.microsoft.com/office/drawing/2014/main" id="{011A7165-C29B-9DBB-2F1F-299F882DD673}"/>
              </a:ext>
            </a:extLst>
          </p:cNvPr>
          <p:cNvPicPr>
            <a:picLocks noChangeAspect="1"/>
          </p:cNvPicPr>
          <p:nvPr/>
        </p:nvPicPr>
        <p:blipFill rotWithShape="1">
          <a:blip r:embed="rId4"/>
          <a:srcRect t="30119" r="33418"/>
          <a:stretch/>
        </p:blipFill>
        <p:spPr>
          <a:xfrm>
            <a:off x="601727" y="3849845"/>
            <a:ext cx="1753848" cy="2169242"/>
          </a:xfrm>
          <a:prstGeom prst="rect">
            <a:avLst/>
          </a:prstGeom>
        </p:spPr>
      </p:pic>
      <p:pic>
        <p:nvPicPr>
          <p:cNvPr id="18" name="Picture 17">
            <a:extLst>
              <a:ext uri="{FF2B5EF4-FFF2-40B4-BE49-F238E27FC236}">
                <a16:creationId xmlns:a16="http://schemas.microsoft.com/office/drawing/2014/main" id="{1BEE50D2-71F4-AAEF-8783-E68FC8910031}"/>
              </a:ext>
            </a:extLst>
          </p:cNvPr>
          <p:cNvPicPr>
            <a:picLocks noChangeAspect="1"/>
          </p:cNvPicPr>
          <p:nvPr/>
        </p:nvPicPr>
        <p:blipFill>
          <a:blip r:embed="rId5"/>
          <a:stretch>
            <a:fillRect/>
          </a:stretch>
        </p:blipFill>
        <p:spPr>
          <a:xfrm>
            <a:off x="2708822" y="2369537"/>
            <a:ext cx="3096877" cy="3649550"/>
          </a:xfrm>
          <a:prstGeom prst="rect">
            <a:avLst/>
          </a:prstGeom>
          <a:ln>
            <a:noFill/>
          </a:ln>
          <a:effectLst>
            <a:outerShdw blurRad="292100" dist="139700" dir="2700000" algn="tl" rotWithShape="0">
              <a:srgbClr val="333333">
                <a:alpha val="65000"/>
              </a:srgbClr>
            </a:outerShdw>
          </a:effectLst>
        </p:spPr>
      </p:pic>
      <p:sp>
        <p:nvSpPr>
          <p:cNvPr id="19" name="Rectangle 18">
            <a:extLst>
              <a:ext uri="{FF2B5EF4-FFF2-40B4-BE49-F238E27FC236}">
                <a16:creationId xmlns:a16="http://schemas.microsoft.com/office/drawing/2014/main" id="{2D9EBCFA-9FA8-6D40-0667-20164EE0D81C}"/>
              </a:ext>
            </a:extLst>
          </p:cNvPr>
          <p:cNvSpPr/>
          <p:nvPr/>
        </p:nvSpPr>
        <p:spPr bwMode="auto">
          <a:xfrm>
            <a:off x="1381539" y="4403035"/>
            <a:ext cx="337931" cy="337930"/>
          </a:xfrm>
          <a:prstGeom prst="rect">
            <a:avLst/>
          </a:prstGeom>
          <a:noFill/>
          <a:ln w="38100" cap="flat" cmpd="sng" algn="ctr">
            <a:solidFill>
              <a:srgbClr val="BADB47"/>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charset="0"/>
            </a:endParaRPr>
          </a:p>
        </p:txBody>
      </p:sp>
      <p:cxnSp>
        <p:nvCxnSpPr>
          <p:cNvPr id="21" name="Straight Connector 20">
            <a:extLst>
              <a:ext uri="{FF2B5EF4-FFF2-40B4-BE49-F238E27FC236}">
                <a16:creationId xmlns:a16="http://schemas.microsoft.com/office/drawing/2014/main" id="{A3188F9B-9FA8-6E04-F1D6-A2D546A30734}"/>
              </a:ext>
            </a:extLst>
          </p:cNvPr>
          <p:cNvCxnSpPr>
            <a:stCxn id="19" idx="3"/>
            <a:endCxn id="18" idx="1"/>
          </p:cNvCxnSpPr>
          <p:nvPr/>
        </p:nvCxnSpPr>
        <p:spPr bwMode="auto">
          <a:xfrm flipV="1">
            <a:off x="1719470" y="4194312"/>
            <a:ext cx="989352" cy="377688"/>
          </a:xfrm>
          <a:prstGeom prst="line">
            <a:avLst/>
          </a:prstGeom>
          <a:noFill/>
          <a:ln w="38100" cap="flat" cmpd="sng" algn="ctr">
            <a:solidFill>
              <a:srgbClr val="BADB47"/>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Title 4">
            <a:extLst>
              <a:ext uri="{FF2B5EF4-FFF2-40B4-BE49-F238E27FC236}">
                <a16:creationId xmlns:a16="http://schemas.microsoft.com/office/drawing/2014/main" id="{E62E2DBF-3F31-0B09-B166-15B7C986B33C}"/>
              </a:ext>
            </a:extLst>
          </p:cNvPr>
          <p:cNvSpPr txBox="1">
            <a:spLocks/>
          </p:cNvSpPr>
          <p:nvPr/>
        </p:nvSpPr>
        <p:spPr>
          <a:xfrm>
            <a:off x="601727" y="406643"/>
            <a:ext cx="6608933"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Thermal Results</a:t>
            </a:r>
          </a:p>
        </p:txBody>
      </p:sp>
    </p:spTree>
    <p:extLst>
      <p:ext uri="{BB962C8B-B14F-4D97-AF65-F5344CB8AC3E}">
        <p14:creationId xmlns:p14="http://schemas.microsoft.com/office/powerpoint/2010/main" val="30899870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832669-97E6-4942-E9B8-54CC04202DCC}"/>
              </a:ext>
            </a:extLst>
          </p:cNvPr>
          <p:cNvSpPr>
            <a:spLocks noGrp="1"/>
          </p:cNvSpPr>
          <p:nvPr>
            <p:ph idx="1"/>
          </p:nvPr>
        </p:nvSpPr>
        <p:spPr>
          <a:xfrm>
            <a:off x="838199" y="2018264"/>
            <a:ext cx="4490885" cy="1945624"/>
          </a:xfrm>
        </p:spPr>
        <p:txBody>
          <a:bodyPr/>
          <a:lstStyle/>
          <a:p>
            <a:pPr>
              <a:buClr>
                <a:srgbClr val="BADB47"/>
              </a:buClr>
            </a:pPr>
            <a:r>
              <a:rPr lang="en-US" dirty="0"/>
              <a:t>Cumulative  Equivalent Minutes at 43°C, CEM43</a:t>
            </a:r>
          </a:p>
          <a:p>
            <a:pPr>
              <a:buClr>
                <a:srgbClr val="BADB47"/>
              </a:buClr>
            </a:pPr>
            <a:r>
              <a:rPr lang="en-US" dirty="0"/>
              <a:t>Tissue damage after treatment</a:t>
            </a:r>
          </a:p>
          <a:p>
            <a:endParaRPr lang="en-US" dirty="0"/>
          </a:p>
        </p:txBody>
      </p:sp>
      <p:sp>
        <p:nvSpPr>
          <p:cNvPr id="4" name="Slide Number Placeholder 3">
            <a:extLst>
              <a:ext uri="{FF2B5EF4-FFF2-40B4-BE49-F238E27FC236}">
                <a16:creationId xmlns:a16="http://schemas.microsoft.com/office/drawing/2014/main" id="{6D671CD5-F607-0DA1-BA7E-E708E6C4213F}"/>
              </a:ext>
            </a:extLst>
          </p:cNvPr>
          <p:cNvSpPr>
            <a:spLocks noGrp="1"/>
          </p:cNvSpPr>
          <p:nvPr>
            <p:ph type="sldNum" sz="quarter" idx="12"/>
          </p:nvPr>
        </p:nvSpPr>
        <p:spPr/>
        <p:txBody>
          <a:bodyPr/>
          <a:lstStyle/>
          <a:p>
            <a:fld id="{83FAFC4D-6D5A-0B4B-8E6C-17896262C6A4}" type="slidenum">
              <a:rPr lang="en-US" smtClean="0"/>
              <a:t>22</a:t>
            </a:fld>
            <a:endParaRPr lang="en-US"/>
          </a:p>
        </p:txBody>
      </p:sp>
      <p:sp>
        <p:nvSpPr>
          <p:cNvPr id="5" name="Title 4">
            <a:extLst>
              <a:ext uri="{FF2B5EF4-FFF2-40B4-BE49-F238E27FC236}">
                <a16:creationId xmlns:a16="http://schemas.microsoft.com/office/drawing/2014/main" id="{A1509C2C-25EF-2CEE-5ECE-EA3C2E6BBE03}"/>
              </a:ext>
            </a:extLst>
          </p:cNvPr>
          <p:cNvSpPr txBox="1">
            <a:spLocks/>
          </p:cNvSpPr>
          <p:nvPr/>
        </p:nvSpPr>
        <p:spPr>
          <a:xfrm>
            <a:off x="838199" y="263877"/>
            <a:ext cx="6608933"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Damage Results</a:t>
            </a:r>
          </a:p>
        </p:txBody>
      </p:sp>
      <p:pic>
        <p:nvPicPr>
          <p:cNvPr id="10" name="Picture 9" descr="A close-up of a glass&#10;&#10;Description automatically generated">
            <a:extLst>
              <a:ext uri="{FF2B5EF4-FFF2-40B4-BE49-F238E27FC236}">
                <a16:creationId xmlns:a16="http://schemas.microsoft.com/office/drawing/2014/main" id="{BFFE8191-D599-DA9A-F59E-A4AD14F494E2}"/>
              </a:ext>
            </a:extLst>
          </p:cNvPr>
          <p:cNvPicPr>
            <a:picLocks noChangeAspect="1"/>
          </p:cNvPicPr>
          <p:nvPr/>
        </p:nvPicPr>
        <p:blipFill>
          <a:blip r:embed="rId3"/>
          <a:stretch>
            <a:fillRect/>
          </a:stretch>
        </p:blipFill>
        <p:spPr>
          <a:xfrm>
            <a:off x="4377812" y="961058"/>
            <a:ext cx="6858000" cy="6858000"/>
          </a:xfrm>
          <a:prstGeom prst="rect">
            <a:avLst/>
          </a:prstGeom>
        </p:spPr>
      </p:pic>
    </p:spTree>
    <p:extLst>
      <p:ext uri="{BB962C8B-B14F-4D97-AF65-F5344CB8AC3E}">
        <p14:creationId xmlns:p14="http://schemas.microsoft.com/office/powerpoint/2010/main" val="9483264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832669-97E6-4942-E9B8-54CC04202DCC}"/>
              </a:ext>
            </a:extLst>
          </p:cNvPr>
          <p:cNvSpPr>
            <a:spLocks noGrp="1"/>
          </p:cNvSpPr>
          <p:nvPr>
            <p:ph idx="1"/>
          </p:nvPr>
        </p:nvSpPr>
        <p:spPr>
          <a:xfrm>
            <a:off x="749691" y="2652797"/>
            <a:ext cx="4363084" cy="1126131"/>
          </a:xfrm>
        </p:spPr>
        <p:txBody>
          <a:bodyPr/>
          <a:lstStyle/>
          <a:p>
            <a:pPr>
              <a:buClr>
                <a:srgbClr val="BADB47"/>
              </a:buClr>
            </a:pPr>
            <a:r>
              <a:rPr lang="en-US" dirty="0"/>
              <a:t>Damage to the femur and tibia cortical bone</a:t>
            </a:r>
          </a:p>
          <a:p>
            <a:endParaRPr lang="en-US" dirty="0"/>
          </a:p>
        </p:txBody>
      </p:sp>
      <p:sp>
        <p:nvSpPr>
          <p:cNvPr id="4" name="Slide Number Placeholder 3">
            <a:extLst>
              <a:ext uri="{FF2B5EF4-FFF2-40B4-BE49-F238E27FC236}">
                <a16:creationId xmlns:a16="http://schemas.microsoft.com/office/drawing/2014/main" id="{6D671CD5-F607-0DA1-BA7E-E708E6C4213F}"/>
              </a:ext>
            </a:extLst>
          </p:cNvPr>
          <p:cNvSpPr>
            <a:spLocks noGrp="1"/>
          </p:cNvSpPr>
          <p:nvPr>
            <p:ph type="sldNum" sz="quarter" idx="12"/>
          </p:nvPr>
        </p:nvSpPr>
        <p:spPr/>
        <p:txBody>
          <a:bodyPr/>
          <a:lstStyle/>
          <a:p>
            <a:fld id="{83FAFC4D-6D5A-0B4B-8E6C-17896262C6A4}" type="slidenum">
              <a:rPr lang="en-US" smtClean="0"/>
              <a:t>23</a:t>
            </a:fld>
            <a:endParaRPr lang="en-US"/>
          </a:p>
        </p:txBody>
      </p:sp>
      <p:pic>
        <p:nvPicPr>
          <p:cNvPr id="18" name="Picture 17">
            <a:extLst>
              <a:ext uri="{FF2B5EF4-FFF2-40B4-BE49-F238E27FC236}">
                <a16:creationId xmlns:a16="http://schemas.microsoft.com/office/drawing/2014/main" id="{308FA446-DC47-A082-3513-6EB9A06CDF8E}"/>
              </a:ext>
            </a:extLst>
          </p:cNvPr>
          <p:cNvPicPr>
            <a:picLocks noChangeAspect="1"/>
          </p:cNvPicPr>
          <p:nvPr/>
        </p:nvPicPr>
        <p:blipFill>
          <a:blip r:embed="rId3"/>
          <a:stretch>
            <a:fillRect/>
          </a:stretch>
        </p:blipFill>
        <p:spPr>
          <a:xfrm>
            <a:off x="5608751" y="1288973"/>
            <a:ext cx="4671965" cy="4979910"/>
          </a:xfrm>
          <a:prstGeom prst="rect">
            <a:avLst/>
          </a:prstGeom>
          <a:ln>
            <a:noFill/>
          </a:ln>
          <a:effectLst>
            <a:outerShdw blurRad="292100" dist="139700" dir="2700000" algn="tl" rotWithShape="0">
              <a:srgbClr val="333333">
                <a:alpha val="65000"/>
              </a:srgbClr>
            </a:outerShdw>
          </a:effectLst>
        </p:spPr>
      </p:pic>
      <p:sp>
        <p:nvSpPr>
          <p:cNvPr id="5" name="Title 4">
            <a:extLst>
              <a:ext uri="{FF2B5EF4-FFF2-40B4-BE49-F238E27FC236}">
                <a16:creationId xmlns:a16="http://schemas.microsoft.com/office/drawing/2014/main" id="{ADE7A971-0FFE-8E1D-92C0-163DBDC149D2}"/>
              </a:ext>
            </a:extLst>
          </p:cNvPr>
          <p:cNvSpPr txBox="1">
            <a:spLocks/>
          </p:cNvSpPr>
          <p:nvPr/>
        </p:nvSpPr>
        <p:spPr>
          <a:xfrm>
            <a:off x="749690" y="473195"/>
            <a:ext cx="6608933"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Cortical Bone Damage</a:t>
            </a:r>
          </a:p>
        </p:txBody>
      </p:sp>
    </p:spTree>
    <p:extLst>
      <p:ext uri="{BB962C8B-B14F-4D97-AF65-F5344CB8AC3E}">
        <p14:creationId xmlns:p14="http://schemas.microsoft.com/office/powerpoint/2010/main" val="24647910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203A79-89F1-F1F2-08A8-1907F11A01CB}"/>
              </a:ext>
            </a:extLst>
          </p:cNvPr>
          <p:cNvSpPr>
            <a:spLocks noGrp="1"/>
          </p:cNvSpPr>
          <p:nvPr>
            <p:ph type="sldNum" sz="quarter" idx="12"/>
          </p:nvPr>
        </p:nvSpPr>
        <p:spPr/>
        <p:txBody>
          <a:bodyPr/>
          <a:lstStyle/>
          <a:p>
            <a:fld id="{83FAFC4D-6D5A-0B4B-8E6C-17896262C6A4}" type="slidenum">
              <a:rPr lang="en-US" smtClean="0"/>
              <a:t>24</a:t>
            </a:fld>
            <a:endParaRPr lang="en-US"/>
          </a:p>
        </p:txBody>
      </p:sp>
      <p:sp>
        <p:nvSpPr>
          <p:cNvPr id="3" name="Title 2">
            <a:extLst>
              <a:ext uri="{FF2B5EF4-FFF2-40B4-BE49-F238E27FC236}">
                <a16:creationId xmlns:a16="http://schemas.microsoft.com/office/drawing/2014/main" id="{DCB6CFEA-A5AD-B163-2E9F-3CE50C123D09}"/>
              </a:ext>
            </a:extLst>
          </p:cNvPr>
          <p:cNvSpPr>
            <a:spLocks noGrp="1"/>
          </p:cNvSpPr>
          <p:nvPr>
            <p:ph type="title"/>
          </p:nvPr>
        </p:nvSpPr>
        <p:spPr/>
        <p:txBody>
          <a:bodyPr/>
          <a:lstStyle/>
          <a:p>
            <a:r>
              <a:rPr lang="en-US" sz="2800"/>
              <a:t>Conclusions</a:t>
            </a:r>
          </a:p>
        </p:txBody>
      </p:sp>
    </p:spTree>
    <p:extLst>
      <p:ext uri="{BB962C8B-B14F-4D97-AF65-F5344CB8AC3E}">
        <p14:creationId xmlns:p14="http://schemas.microsoft.com/office/powerpoint/2010/main" val="34262752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A36E195-4110-D66E-3E37-7FCA4190D91F}"/>
              </a:ext>
            </a:extLst>
          </p:cNvPr>
          <p:cNvSpPr>
            <a:spLocks noGrp="1"/>
          </p:cNvSpPr>
          <p:nvPr>
            <p:ph type="title"/>
          </p:nvPr>
        </p:nvSpPr>
        <p:spPr>
          <a:xfrm>
            <a:off x="716557" y="653674"/>
            <a:ext cx="6833788" cy="548787"/>
          </a:xfrm>
        </p:spPr>
        <p:txBody>
          <a:bodyPr/>
          <a:lstStyle/>
          <a:p>
            <a:r>
              <a:rPr lang="en-US" sz="4000" b="1" dirty="0" err="1">
                <a:solidFill>
                  <a:srgbClr val="F7941D"/>
                </a:solidFill>
                <a:latin typeface="+mn-lt"/>
              </a:rPr>
              <a:t>AltaSim</a:t>
            </a:r>
            <a:r>
              <a:rPr lang="en-US" sz="4000" b="1" dirty="0">
                <a:solidFill>
                  <a:srgbClr val="F7941D"/>
                </a:solidFill>
                <a:latin typeface="+mn-lt"/>
              </a:rPr>
              <a:t> Technologies’ Solution </a:t>
            </a:r>
          </a:p>
        </p:txBody>
      </p:sp>
      <p:sp>
        <p:nvSpPr>
          <p:cNvPr id="12" name="TextBox 11">
            <a:extLst>
              <a:ext uri="{FF2B5EF4-FFF2-40B4-BE49-F238E27FC236}">
                <a16:creationId xmlns:a16="http://schemas.microsoft.com/office/drawing/2014/main" id="{91E6A9BB-10E4-244A-B934-C18E1C3FBF6F}"/>
              </a:ext>
            </a:extLst>
          </p:cNvPr>
          <p:cNvSpPr txBox="1"/>
          <p:nvPr/>
        </p:nvSpPr>
        <p:spPr>
          <a:xfrm>
            <a:off x="2439449" y="2705723"/>
            <a:ext cx="7679109" cy="212365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BADB47"/>
              </a:buClr>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Became simulation team for customer</a:t>
            </a:r>
          </a:p>
          <a:p>
            <a:pPr marL="285750" marR="0" lvl="0" indent="-285750" algn="l" defTabSz="914400" rtl="0" eaLnBrk="1" fontAlgn="auto" latinLnBrk="0" hangingPunct="1">
              <a:lnSpc>
                <a:spcPct val="100000"/>
              </a:lnSpc>
              <a:spcBef>
                <a:spcPts val="0"/>
              </a:spcBef>
              <a:spcAft>
                <a:spcPts val="0"/>
              </a:spcAft>
              <a:buClr>
                <a:srgbClr val="BADB47"/>
              </a:buClr>
              <a:buSzTx/>
              <a:buFont typeface="Arial" panose="020B0604020202020204" pitchFamily="34" charset="0"/>
              <a:buChar char="•"/>
              <a:tabLst/>
              <a:defRPr/>
            </a:pPr>
            <a:r>
              <a:rPr lang="en-US" sz="2200" dirty="0">
                <a:solidFill>
                  <a:prstClr val="black"/>
                </a:solidFill>
                <a:latin typeface="Calibri" panose="020F0502020204030204"/>
              </a:rPr>
              <a:t>Developed simulations that produced workable design</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BADB47"/>
              </a:buClr>
              <a:buSzTx/>
              <a:buFont typeface="Arial" panose="020B0604020202020204" pitchFamily="34" charset="0"/>
              <a:buChar char="•"/>
              <a:tabLst/>
              <a:defRPr/>
            </a:pPr>
            <a:r>
              <a:rPr lang="en-US" sz="2200" dirty="0">
                <a:solidFill>
                  <a:prstClr val="black"/>
                </a:solidFill>
                <a:latin typeface="Calibri" panose="020F0502020204030204"/>
              </a:rPr>
              <a:t>Provided simulations to customer and trained internal engineers to develop additional simulations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2200" dirty="0">
              <a:solidFill>
                <a:prstClr val="black"/>
              </a:solidFill>
              <a:latin typeface="Calibri" panose="020F0502020204030204"/>
            </a:endParaRPr>
          </a:p>
          <a:p>
            <a:pPr marR="0" lvl="0" algn="l" defTabSz="914400" rtl="0" eaLnBrk="1" fontAlgn="auto" latinLnBrk="0" hangingPunct="1">
              <a:lnSpc>
                <a:spcPct val="100000"/>
              </a:lnSpc>
              <a:spcBef>
                <a:spcPts val="0"/>
              </a:spcBef>
              <a:spcAft>
                <a:spcPts val="0"/>
              </a:spcAft>
              <a:buClrTx/>
              <a:buSzTx/>
              <a:tabLst/>
              <a:defRPr/>
            </a:pPr>
            <a:r>
              <a:rPr lang="en-US" sz="2200" b="1" dirty="0">
                <a:solidFill>
                  <a:schemeClr val="accent2"/>
                </a:solidFill>
                <a:latin typeface="Calibri" panose="020F0502020204030204"/>
              </a:rPr>
              <a:t>Customer</a:t>
            </a:r>
            <a:r>
              <a:rPr lang="en-US" sz="2200" dirty="0">
                <a:solidFill>
                  <a:prstClr val="black"/>
                </a:solidFill>
                <a:latin typeface="Calibri" panose="020F0502020204030204"/>
              </a:rPr>
              <a:t> – Private equity / device under FDA review</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0" name="Picture 19">
            <a:extLst>
              <a:ext uri="{FF2B5EF4-FFF2-40B4-BE49-F238E27FC236}">
                <a16:creationId xmlns:a16="http://schemas.microsoft.com/office/drawing/2014/main" id="{70E9540C-3AD6-1943-86C0-AF2D83D30DF1}"/>
              </a:ext>
            </a:extLst>
          </p:cNvPr>
          <p:cNvPicPr>
            <a:picLocks noChangeAspect="1"/>
          </p:cNvPicPr>
          <p:nvPr/>
        </p:nvPicPr>
        <p:blipFill>
          <a:blip r:embed="rId3"/>
          <a:stretch>
            <a:fillRect/>
          </a:stretch>
        </p:blipFill>
        <p:spPr>
          <a:xfrm>
            <a:off x="2438480" y="4806521"/>
            <a:ext cx="7315040" cy="45719"/>
          </a:xfrm>
          <a:prstGeom prst="rect">
            <a:avLst/>
          </a:prstGeom>
        </p:spPr>
      </p:pic>
      <p:pic>
        <p:nvPicPr>
          <p:cNvPr id="21" name="Picture 20">
            <a:extLst>
              <a:ext uri="{FF2B5EF4-FFF2-40B4-BE49-F238E27FC236}">
                <a16:creationId xmlns:a16="http://schemas.microsoft.com/office/drawing/2014/main" id="{BCE940C1-326B-2B4E-BBC9-296E2DDEE7B7}"/>
              </a:ext>
            </a:extLst>
          </p:cNvPr>
          <p:cNvPicPr>
            <a:picLocks noChangeAspect="1"/>
          </p:cNvPicPr>
          <p:nvPr/>
        </p:nvPicPr>
        <p:blipFill>
          <a:blip r:embed="rId3"/>
          <a:stretch>
            <a:fillRect/>
          </a:stretch>
        </p:blipFill>
        <p:spPr>
          <a:xfrm>
            <a:off x="2438480" y="2474155"/>
            <a:ext cx="7315040" cy="45719"/>
          </a:xfrm>
          <a:prstGeom prst="rect">
            <a:avLst/>
          </a:prstGeom>
        </p:spPr>
      </p:pic>
      <p:pic>
        <p:nvPicPr>
          <p:cNvPr id="4" name="Picture 3">
            <a:extLst>
              <a:ext uri="{FF2B5EF4-FFF2-40B4-BE49-F238E27FC236}">
                <a16:creationId xmlns:a16="http://schemas.microsoft.com/office/drawing/2014/main" id="{0D84F2EA-9003-7E0A-24AF-D90058F56103}"/>
              </a:ext>
            </a:extLst>
          </p:cNvPr>
          <p:cNvPicPr>
            <a:picLocks noChangeAspect="1"/>
          </p:cNvPicPr>
          <p:nvPr/>
        </p:nvPicPr>
        <p:blipFill>
          <a:blip r:embed="rId4"/>
          <a:stretch>
            <a:fillRect/>
          </a:stretch>
        </p:blipFill>
        <p:spPr>
          <a:xfrm>
            <a:off x="716557" y="2948869"/>
            <a:ext cx="1252510" cy="960258"/>
          </a:xfrm>
          <a:prstGeom prst="rect">
            <a:avLst/>
          </a:prstGeom>
        </p:spPr>
      </p:pic>
    </p:spTree>
    <p:extLst>
      <p:ext uri="{BB962C8B-B14F-4D97-AF65-F5344CB8AC3E}">
        <p14:creationId xmlns:p14="http://schemas.microsoft.com/office/powerpoint/2010/main" val="107311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3DD0C71-131C-1D4C-AE3D-8511F0223D90}"/>
              </a:ext>
            </a:extLst>
          </p:cNvPr>
          <p:cNvPicPr>
            <a:picLocks noChangeAspect="1"/>
          </p:cNvPicPr>
          <p:nvPr/>
        </p:nvPicPr>
        <p:blipFill>
          <a:blip r:embed="rId3"/>
          <a:stretch>
            <a:fillRect/>
          </a:stretch>
        </p:blipFill>
        <p:spPr>
          <a:xfrm>
            <a:off x="2862920" y="0"/>
            <a:ext cx="6466159" cy="6274679"/>
          </a:xfrm>
          <a:prstGeom prst="rect">
            <a:avLst/>
          </a:prstGeom>
        </p:spPr>
      </p:pic>
      <p:sp>
        <p:nvSpPr>
          <p:cNvPr id="2" name="Slide Number Placeholder 2">
            <a:extLst>
              <a:ext uri="{FF2B5EF4-FFF2-40B4-BE49-F238E27FC236}">
                <a16:creationId xmlns:a16="http://schemas.microsoft.com/office/drawing/2014/main" id="{9C5F45A7-1EDB-D3D0-5891-1F0BE0D7EDFC}"/>
              </a:ext>
            </a:extLst>
          </p:cNvPr>
          <p:cNvSpPr>
            <a:spLocks noGrp="1"/>
          </p:cNvSpPr>
          <p:nvPr>
            <p:ph type="sldNum" sz="quarter" idx="12"/>
          </p:nvPr>
        </p:nvSpPr>
        <p:spPr>
          <a:xfrm>
            <a:off x="8610600" y="6533774"/>
            <a:ext cx="2743200" cy="365125"/>
          </a:xfrm>
        </p:spPr>
        <p:txBody>
          <a:bodyPr/>
          <a:lstStyle/>
          <a:p>
            <a:fld id="{83FAFC4D-6D5A-0B4B-8E6C-17896262C6A4}" type="slidenum">
              <a:rPr lang="en-US" smtClean="0"/>
              <a:t>26</a:t>
            </a:fld>
            <a:endParaRPr lang="en-US" dirty="0"/>
          </a:p>
        </p:txBody>
      </p:sp>
    </p:spTree>
    <p:extLst>
      <p:ext uri="{BB962C8B-B14F-4D97-AF65-F5344CB8AC3E}">
        <p14:creationId xmlns:p14="http://schemas.microsoft.com/office/powerpoint/2010/main" val="32196485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BAB2795-2768-4D48-8BAD-7EEC6B411C90}"/>
              </a:ext>
            </a:extLst>
          </p:cNvPr>
          <p:cNvSpPr/>
          <p:nvPr/>
        </p:nvSpPr>
        <p:spPr>
          <a:xfrm>
            <a:off x="0" y="0"/>
            <a:ext cx="12192000" cy="6438507"/>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9FEA29D9-2386-884F-92CF-494CB4A05B59}"/>
              </a:ext>
            </a:extLst>
          </p:cNvPr>
          <p:cNvPicPr>
            <a:picLocks noChangeAspect="1"/>
          </p:cNvPicPr>
          <p:nvPr/>
        </p:nvPicPr>
        <p:blipFill>
          <a:blip r:embed="rId3"/>
          <a:stretch>
            <a:fillRect/>
          </a:stretch>
        </p:blipFill>
        <p:spPr>
          <a:xfrm>
            <a:off x="4803775" y="1727676"/>
            <a:ext cx="2641600" cy="698500"/>
          </a:xfrm>
          <a:prstGeom prst="rect">
            <a:avLst/>
          </a:prstGeom>
        </p:spPr>
      </p:pic>
      <p:sp>
        <p:nvSpPr>
          <p:cNvPr id="4" name="TextBox 3">
            <a:extLst>
              <a:ext uri="{FF2B5EF4-FFF2-40B4-BE49-F238E27FC236}">
                <a16:creationId xmlns:a16="http://schemas.microsoft.com/office/drawing/2014/main" id="{E17ED9FB-4A74-904A-BDD4-C149FBDC9946}"/>
              </a:ext>
            </a:extLst>
          </p:cNvPr>
          <p:cNvSpPr txBox="1"/>
          <p:nvPr/>
        </p:nvSpPr>
        <p:spPr>
          <a:xfrm>
            <a:off x="1132117" y="3031176"/>
            <a:ext cx="6493726"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Montserrat" pitchFamily="2" charset="77"/>
                <a:ea typeface="+mn-ea"/>
                <a:cs typeface="+mn-cs"/>
              </a:rPr>
              <a:t>To get in touch call us at </a:t>
            </a:r>
            <a:r>
              <a:rPr kumimoji="0" lang="en-US" sz="1800" b="0" i="0" u="none" strike="noStrike" kern="1200" cap="none" spc="0" normalizeH="0" baseline="0" noProof="0" dirty="0">
                <a:ln>
                  <a:noFill/>
                </a:ln>
                <a:solidFill>
                  <a:srgbClr val="F7941D"/>
                </a:solidFill>
                <a:effectLst/>
                <a:uLnTx/>
                <a:uFillTx/>
                <a:latin typeface="Montserrat" pitchFamily="2" charset="77"/>
                <a:ea typeface="+mn-ea"/>
                <a:cs typeface="+mn-cs"/>
              </a:rPr>
              <a:t>(614) 861-7015 </a:t>
            </a:r>
            <a:r>
              <a:rPr kumimoji="0" lang="en-US" sz="1800" b="0" i="0" u="none" strike="noStrike" kern="1200" cap="none" spc="0" normalizeH="0" baseline="0" noProof="0" dirty="0">
                <a:ln>
                  <a:noFill/>
                </a:ln>
                <a:solidFill>
                  <a:prstClr val="white"/>
                </a:solidFill>
                <a:effectLst/>
                <a:uLnTx/>
                <a:uFillTx/>
                <a:latin typeface="Montserrat" pitchFamily="2" charset="77"/>
                <a:ea typeface="+mn-ea"/>
                <a:cs typeface="+mn-cs"/>
              </a:rPr>
              <a:t>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Montserrat" pitchFamily="2" charset="77"/>
                <a:ea typeface="+mn-ea"/>
                <a:cs typeface="+mn-cs"/>
              </a:rPr>
              <a:t>email at </a:t>
            </a:r>
            <a:r>
              <a:rPr kumimoji="0" lang="en-US" sz="1800" b="0" i="0" u="none" strike="noStrike" kern="1200" cap="none" spc="0" normalizeH="0" baseline="0" noProof="0" dirty="0" err="1">
                <a:ln>
                  <a:noFill/>
                </a:ln>
                <a:solidFill>
                  <a:srgbClr val="F7941D"/>
                </a:solidFill>
                <a:effectLst/>
                <a:uLnTx/>
                <a:uFillTx/>
                <a:latin typeface="Montserrat" pitchFamily="2" charset="77"/>
                <a:ea typeface="+mn-ea"/>
                <a:cs typeface="+mn-cs"/>
              </a:rPr>
              <a:t>info@altasimtechnologies.com</a:t>
            </a:r>
            <a:r>
              <a:rPr kumimoji="0" lang="en-US" sz="1800" b="0" i="0" u="none" strike="noStrike" kern="1200" cap="none" spc="0" normalizeH="0" baseline="0" noProof="0" dirty="0">
                <a:ln>
                  <a:noFill/>
                </a:ln>
                <a:solidFill>
                  <a:srgbClr val="F7941D"/>
                </a:solidFill>
                <a:effectLst/>
                <a:uLnTx/>
                <a:uFillTx/>
                <a:latin typeface="Montserrat" pitchFamily="2" charset="77"/>
                <a:ea typeface="+mn-ea"/>
                <a:cs typeface="+mn-cs"/>
              </a:rPr>
              <a:t> </a:t>
            </a:r>
            <a:r>
              <a:rPr kumimoji="0" lang="en-US" sz="1800" b="0" i="0" u="none" strike="noStrike" kern="1200" cap="none" spc="0" normalizeH="0" baseline="0" noProof="0" dirty="0">
                <a:ln>
                  <a:noFill/>
                </a:ln>
                <a:solidFill>
                  <a:prstClr val="white"/>
                </a:solidFill>
                <a:effectLst/>
                <a:uLnTx/>
                <a:uFillTx/>
                <a:latin typeface="Montserrat" pitchFamily="2" charset="77"/>
                <a:ea typeface="+mn-ea"/>
                <a:cs typeface="+mn-cs"/>
              </a:rPr>
              <a:t>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Montserrat" pitchFamily="2" charset="77"/>
                <a:ea typeface="+mn-ea"/>
                <a:cs typeface="+mn-cs"/>
              </a:rPr>
              <a:t>visit </a:t>
            </a:r>
            <a:r>
              <a:rPr kumimoji="0" lang="en-US" sz="1800" b="0" i="0" u="none" strike="noStrike" kern="1200" cap="none" spc="0" normalizeH="0" baseline="0" noProof="0" dirty="0">
                <a:ln>
                  <a:noFill/>
                </a:ln>
                <a:solidFill>
                  <a:srgbClr val="F7941D"/>
                </a:solidFill>
                <a:effectLst/>
                <a:uLnTx/>
                <a:uFillTx/>
                <a:latin typeface="Montserrat" pitchFamily="2" charset="77"/>
                <a:ea typeface="+mn-ea"/>
                <a:cs typeface="+mn-cs"/>
              </a:rPr>
              <a:t>https://altasimtechnologies.com/ </a:t>
            </a:r>
            <a:r>
              <a:rPr kumimoji="0" lang="en-US" sz="1800" b="0" i="0" u="none" strike="noStrike" kern="1200" cap="none" spc="0" normalizeH="0" baseline="0" noProof="0" dirty="0">
                <a:ln>
                  <a:noFill/>
                </a:ln>
                <a:solidFill>
                  <a:prstClr val="white"/>
                </a:solidFill>
                <a:effectLst/>
                <a:uLnTx/>
                <a:uFillTx/>
                <a:latin typeface="Montserrat" pitchFamily="2" charset="77"/>
                <a:ea typeface="+mn-ea"/>
                <a:cs typeface="+mn-cs"/>
              </a:rPr>
              <a:t>to learn more.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 name="Picture 11" descr="A qr code on a white background&#10;&#10;Description automatically generated">
            <a:extLst>
              <a:ext uri="{FF2B5EF4-FFF2-40B4-BE49-F238E27FC236}">
                <a16:creationId xmlns:a16="http://schemas.microsoft.com/office/drawing/2014/main" id="{69EDAD01-2F49-7717-3149-F601E2812ACC}"/>
              </a:ext>
            </a:extLst>
          </p:cNvPr>
          <p:cNvPicPr>
            <a:picLocks noChangeAspect="1"/>
          </p:cNvPicPr>
          <p:nvPr/>
        </p:nvPicPr>
        <p:blipFill>
          <a:blip r:embed="rId4"/>
          <a:stretch>
            <a:fillRect/>
          </a:stretch>
        </p:blipFill>
        <p:spPr>
          <a:xfrm>
            <a:off x="3733720" y="4245988"/>
            <a:ext cx="1303837" cy="1303837"/>
          </a:xfrm>
          <a:prstGeom prst="rect">
            <a:avLst/>
          </a:prstGeom>
        </p:spPr>
      </p:pic>
      <p:sp>
        <p:nvSpPr>
          <p:cNvPr id="14" name="TextBox 13">
            <a:extLst>
              <a:ext uri="{FF2B5EF4-FFF2-40B4-BE49-F238E27FC236}">
                <a16:creationId xmlns:a16="http://schemas.microsoft.com/office/drawing/2014/main" id="{443DF8E6-0ED5-D4AE-25A4-57CD9EDB6C4F}"/>
              </a:ext>
            </a:extLst>
          </p:cNvPr>
          <p:cNvSpPr txBox="1"/>
          <p:nvPr/>
        </p:nvSpPr>
        <p:spPr>
          <a:xfrm>
            <a:off x="8651719" y="3601412"/>
            <a:ext cx="164417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Connect with Us!</a:t>
            </a:r>
          </a:p>
        </p:txBody>
      </p:sp>
      <p:pic>
        <p:nvPicPr>
          <p:cNvPr id="16" name="Picture 15" descr="A qr code with a blue and white logo&#10;&#10;Description automatically generated">
            <a:extLst>
              <a:ext uri="{FF2B5EF4-FFF2-40B4-BE49-F238E27FC236}">
                <a16:creationId xmlns:a16="http://schemas.microsoft.com/office/drawing/2014/main" id="{0278F717-B147-2ECE-D9BD-B9DAB3C93525}"/>
              </a:ext>
            </a:extLst>
          </p:cNvPr>
          <p:cNvPicPr>
            <a:picLocks noChangeAspect="1"/>
          </p:cNvPicPr>
          <p:nvPr/>
        </p:nvPicPr>
        <p:blipFill>
          <a:blip r:embed="rId5"/>
          <a:stretch>
            <a:fillRect/>
          </a:stretch>
        </p:blipFill>
        <p:spPr>
          <a:xfrm>
            <a:off x="8821888" y="4236575"/>
            <a:ext cx="1303837" cy="1303837"/>
          </a:xfrm>
          <a:prstGeom prst="rect">
            <a:avLst/>
          </a:prstGeom>
        </p:spPr>
      </p:pic>
      <p:pic>
        <p:nvPicPr>
          <p:cNvPr id="11" name="Picture 10">
            <a:extLst>
              <a:ext uri="{FF2B5EF4-FFF2-40B4-BE49-F238E27FC236}">
                <a16:creationId xmlns:a16="http://schemas.microsoft.com/office/drawing/2014/main" id="{5940AE2E-7A4E-7B4B-93BE-F78977ECC125}"/>
              </a:ext>
            </a:extLst>
          </p:cNvPr>
          <p:cNvPicPr>
            <a:picLocks noChangeAspect="1"/>
          </p:cNvPicPr>
          <p:nvPr/>
        </p:nvPicPr>
        <p:blipFill>
          <a:blip r:embed="rId6"/>
          <a:stretch>
            <a:fillRect/>
          </a:stretch>
        </p:blipFill>
        <p:spPr>
          <a:xfrm>
            <a:off x="3563551" y="4130323"/>
            <a:ext cx="1644174" cy="1535167"/>
          </a:xfrm>
          <a:prstGeom prst="rect">
            <a:avLst/>
          </a:prstGeom>
        </p:spPr>
      </p:pic>
      <p:pic>
        <p:nvPicPr>
          <p:cNvPr id="15" name="Picture 14">
            <a:extLst>
              <a:ext uri="{FF2B5EF4-FFF2-40B4-BE49-F238E27FC236}">
                <a16:creationId xmlns:a16="http://schemas.microsoft.com/office/drawing/2014/main" id="{704A3E18-4480-9B41-9140-6FE3049BFF8F}"/>
              </a:ext>
            </a:extLst>
          </p:cNvPr>
          <p:cNvPicPr>
            <a:picLocks noChangeAspect="1"/>
          </p:cNvPicPr>
          <p:nvPr/>
        </p:nvPicPr>
        <p:blipFill>
          <a:blip r:embed="rId6"/>
          <a:stretch>
            <a:fillRect/>
          </a:stretch>
        </p:blipFill>
        <p:spPr>
          <a:xfrm>
            <a:off x="8651719" y="4120910"/>
            <a:ext cx="1644174" cy="1535167"/>
          </a:xfrm>
          <a:prstGeom prst="rect">
            <a:avLst/>
          </a:prstGeom>
        </p:spPr>
      </p:pic>
    </p:spTree>
    <p:extLst>
      <p:ext uri="{BB962C8B-B14F-4D97-AF65-F5344CB8AC3E}">
        <p14:creationId xmlns:p14="http://schemas.microsoft.com/office/powerpoint/2010/main" val="322901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68C3AA-F151-3CCB-5898-8CA2F1D2C6CD}"/>
              </a:ext>
            </a:extLst>
          </p:cNvPr>
          <p:cNvSpPr>
            <a:spLocks noGrp="1"/>
          </p:cNvSpPr>
          <p:nvPr>
            <p:ph idx="1"/>
          </p:nvPr>
        </p:nvSpPr>
        <p:spPr>
          <a:xfrm>
            <a:off x="958922" y="2397030"/>
            <a:ext cx="3693643" cy="2063940"/>
          </a:xfrm>
        </p:spPr>
        <p:txBody>
          <a:bodyPr vert="horz" lIns="91440" tIns="45720" rIns="91440" bIns="45720" rtlCol="0" anchor="t">
            <a:normAutofit/>
          </a:bodyPr>
          <a:lstStyle/>
          <a:p>
            <a:pPr marL="0" indent="0">
              <a:buNone/>
            </a:pPr>
            <a:r>
              <a:rPr lang="en-US" sz="3200" i="1" dirty="0"/>
              <a:t>Develop a device to therapeutically treat knee replacements</a:t>
            </a:r>
          </a:p>
        </p:txBody>
      </p:sp>
      <p:sp>
        <p:nvSpPr>
          <p:cNvPr id="6" name="TextBox 5">
            <a:extLst>
              <a:ext uri="{FF2B5EF4-FFF2-40B4-BE49-F238E27FC236}">
                <a16:creationId xmlns:a16="http://schemas.microsoft.com/office/drawing/2014/main" id="{74232BAA-3AC5-C017-A090-991C218F68E3}"/>
              </a:ext>
            </a:extLst>
          </p:cNvPr>
          <p:cNvSpPr txBox="1"/>
          <p:nvPr/>
        </p:nvSpPr>
        <p:spPr>
          <a:xfrm>
            <a:off x="679995" y="598686"/>
            <a:ext cx="448456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a:ln>
                  <a:noFill/>
                </a:ln>
                <a:solidFill>
                  <a:srgbClr val="F7941D"/>
                </a:solidFill>
                <a:effectLst/>
                <a:uLnTx/>
                <a:uFillTx/>
                <a:latin typeface="Calibri" panose="020F0502020204030204"/>
                <a:ea typeface="+mn-ea"/>
                <a:cs typeface="+mn-cs"/>
              </a:rPr>
              <a:t>Project </a:t>
            </a:r>
            <a:r>
              <a:rPr kumimoji="0" lang="en-US" sz="4000" b="1" i="0" u="none" strike="noStrike" kern="1200" cap="none" spc="0" normalizeH="0" baseline="0" noProof="0" dirty="0">
                <a:ln>
                  <a:noFill/>
                </a:ln>
                <a:solidFill>
                  <a:srgbClr val="F7941D"/>
                </a:solidFill>
                <a:effectLst/>
                <a:uLnTx/>
                <a:uFillTx/>
                <a:latin typeface="Calibri" panose="020F0502020204030204"/>
                <a:ea typeface="+mn-ea"/>
                <a:cs typeface="+mn-cs"/>
              </a:rPr>
              <a:t>Challenge</a:t>
            </a:r>
            <a:endPar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026" name="Picture 2" descr="Human knee replacement implant Human knee replacement implant. 3d illustration knee replacement stock pictures, royalty-free photos &amp; images">
            <a:extLst>
              <a:ext uri="{FF2B5EF4-FFF2-40B4-BE49-F238E27FC236}">
                <a16:creationId xmlns:a16="http://schemas.microsoft.com/office/drawing/2014/main" id="{831105F5-46F4-CDCF-0117-7778014E6A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8886" y="1306572"/>
            <a:ext cx="6506320" cy="48797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765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A36E195-4110-D66E-3E37-7FCA4190D91F}"/>
              </a:ext>
            </a:extLst>
          </p:cNvPr>
          <p:cNvSpPr>
            <a:spLocks noGrp="1"/>
          </p:cNvSpPr>
          <p:nvPr>
            <p:ph type="title"/>
          </p:nvPr>
        </p:nvSpPr>
        <p:spPr>
          <a:xfrm>
            <a:off x="716557" y="577634"/>
            <a:ext cx="6833788" cy="621086"/>
          </a:xfrm>
        </p:spPr>
        <p:txBody>
          <a:bodyPr/>
          <a:lstStyle/>
          <a:p>
            <a:r>
              <a:rPr lang="en-US" sz="4000" b="1">
                <a:solidFill>
                  <a:srgbClr val="F7941D"/>
                </a:solidFill>
                <a:latin typeface="+mn-lt"/>
              </a:rPr>
              <a:t>Project </a:t>
            </a:r>
            <a:r>
              <a:rPr lang="en-US" sz="4000" b="1" dirty="0">
                <a:solidFill>
                  <a:srgbClr val="F7941D"/>
                </a:solidFill>
                <a:latin typeface="+mn-lt"/>
              </a:rPr>
              <a:t>Situation</a:t>
            </a:r>
          </a:p>
        </p:txBody>
      </p:sp>
      <p:sp>
        <p:nvSpPr>
          <p:cNvPr id="12" name="TextBox 11">
            <a:extLst>
              <a:ext uri="{FF2B5EF4-FFF2-40B4-BE49-F238E27FC236}">
                <a16:creationId xmlns:a16="http://schemas.microsoft.com/office/drawing/2014/main" id="{91E6A9BB-10E4-244A-B934-C18E1C3FBF6F}"/>
              </a:ext>
            </a:extLst>
          </p:cNvPr>
          <p:cNvSpPr txBox="1"/>
          <p:nvPr/>
        </p:nvSpPr>
        <p:spPr>
          <a:xfrm>
            <a:off x="2439449" y="2197892"/>
            <a:ext cx="8338233" cy="381642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BADB47"/>
              </a:buClr>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Start-up medical device company</a:t>
            </a:r>
          </a:p>
          <a:p>
            <a:pPr marL="285750" lvl="0" indent="-285750">
              <a:buClr>
                <a:srgbClr val="BADB47"/>
              </a:buClr>
              <a:buFont typeface="Arial" panose="020B0604020202020204" pitchFamily="34" charset="0"/>
              <a:buChar char="•"/>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Identified significant </a:t>
            </a:r>
            <a:r>
              <a:rPr lang="en-US" sz="2200" dirty="0">
                <a:solidFill>
                  <a:prstClr val="black"/>
                </a:solidFill>
              </a:rPr>
              <a:t>medical issue </a:t>
            </a:r>
          </a:p>
          <a:p>
            <a:pPr marL="285750" lvl="0" indent="-285750">
              <a:buClr>
                <a:srgbClr val="BADB47"/>
              </a:buClr>
              <a:buFont typeface="Arial" panose="020B0604020202020204" pitchFamily="34" charset="0"/>
              <a:buChar char="•"/>
              <a:defRPr/>
            </a:pPr>
            <a:r>
              <a:rPr lang="en-US" sz="2200">
                <a:solidFill>
                  <a:prstClr val="black"/>
                </a:solidFill>
              </a:rPr>
              <a:t>Needed </a:t>
            </a:r>
          </a:p>
          <a:p>
            <a:pPr marL="742950" lvl="1" indent="-285750">
              <a:buClr>
                <a:srgbClr val="BADB47"/>
              </a:buClr>
              <a:buFont typeface="Arial" panose="020B0604020202020204" pitchFamily="34" charset="0"/>
              <a:buChar char="•"/>
              <a:defRPr/>
            </a:pPr>
            <a:r>
              <a:rPr lang="en-US" sz="2200">
                <a:solidFill>
                  <a:prstClr val="black"/>
                </a:solidFill>
              </a:rPr>
              <a:t>Successful first physical prototyping</a:t>
            </a:r>
          </a:p>
          <a:p>
            <a:pPr marL="742950" lvl="1" indent="-285750">
              <a:buClr>
                <a:srgbClr val="BADB47"/>
              </a:buClr>
              <a:buFont typeface="Arial" panose="020B0604020202020204" pitchFamily="34" charset="0"/>
              <a:buChar char="•"/>
              <a:defRPr/>
            </a:pPr>
            <a:r>
              <a:rPr lang="en-US" sz="2200">
                <a:solidFill>
                  <a:prstClr val="black"/>
                </a:solidFill>
              </a:rPr>
              <a:t>FDA approval of design</a:t>
            </a:r>
          </a:p>
          <a:p>
            <a:pPr marL="285750" lvl="0" indent="-285750">
              <a:buClr>
                <a:srgbClr val="BADB47"/>
              </a:buClr>
              <a:buFont typeface="Arial" panose="020B0604020202020204" pitchFamily="34" charset="0"/>
              <a:buChar char="•"/>
              <a:defRPr/>
            </a:pPr>
            <a:r>
              <a:rPr lang="en-US" sz="2200">
                <a:solidFill>
                  <a:prstClr val="black"/>
                </a:solidFill>
              </a:rPr>
              <a:t>Customer lacked internal simulation capabilities</a:t>
            </a:r>
          </a:p>
          <a:p>
            <a:endParaRPr lang="en-US" sz="2200" b="1" dirty="0">
              <a:solidFill>
                <a:srgbClr val="F7941D"/>
              </a:solidFill>
            </a:endParaRPr>
          </a:p>
          <a:p>
            <a:r>
              <a:rPr lang="en-US" sz="2200" b="1">
                <a:solidFill>
                  <a:srgbClr val="F7941D"/>
                </a:solidFill>
              </a:rPr>
              <a:t>PROJECT GOALS:</a:t>
            </a:r>
            <a:r>
              <a:rPr lang="en-US" sz="2200">
                <a:solidFill>
                  <a:srgbClr val="F7941D"/>
                </a:solidFill>
              </a:rPr>
              <a:t> </a:t>
            </a:r>
          </a:p>
          <a:p>
            <a:pPr marL="457200" indent="-457200">
              <a:buFont typeface="+mj-lt"/>
              <a:buAutoNum type="arabicPeriod"/>
            </a:pPr>
            <a:r>
              <a:rPr lang="en-US" sz="2200"/>
              <a:t>Rapidly show proof of concept</a:t>
            </a:r>
          </a:p>
          <a:p>
            <a:pPr marL="457200" indent="-457200">
              <a:buFont typeface="+mj-lt"/>
              <a:buAutoNum type="arabicPeriod"/>
            </a:pPr>
            <a:r>
              <a:rPr lang="en-US" sz="2200"/>
              <a:t>Model to support FDA approval of the device</a:t>
            </a:r>
          </a:p>
          <a:p>
            <a:endParaRPr lang="en-US" sz="2200" dirty="0"/>
          </a:p>
        </p:txBody>
      </p:sp>
      <p:pic>
        <p:nvPicPr>
          <p:cNvPr id="13" name="Picture 12">
            <a:extLst>
              <a:ext uri="{FF2B5EF4-FFF2-40B4-BE49-F238E27FC236}">
                <a16:creationId xmlns:a16="http://schemas.microsoft.com/office/drawing/2014/main" id="{3B392F05-4BAE-DB4A-98F3-EA6A3E2D195E}"/>
              </a:ext>
            </a:extLst>
          </p:cNvPr>
          <p:cNvPicPr>
            <a:picLocks noChangeAspect="1"/>
          </p:cNvPicPr>
          <p:nvPr/>
        </p:nvPicPr>
        <p:blipFill>
          <a:blip r:embed="rId3"/>
          <a:stretch>
            <a:fillRect/>
          </a:stretch>
        </p:blipFill>
        <p:spPr>
          <a:xfrm>
            <a:off x="716557" y="2783475"/>
            <a:ext cx="1252510" cy="1291049"/>
          </a:xfrm>
          <a:prstGeom prst="rect">
            <a:avLst/>
          </a:prstGeom>
        </p:spPr>
      </p:pic>
      <p:pic>
        <p:nvPicPr>
          <p:cNvPr id="20" name="Picture 19">
            <a:extLst>
              <a:ext uri="{FF2B5EF4-FFF2-40B4-BE49-F238E27FC236}">
                <a16:creationId xmlns:a16="http://schemas.microsoft.com/office/drawing/2014/main" id="{70E9540C-3AD6-1943-86C0-AF2D83D30DF1}"/>
              </a:ext>
            </a:extLst>
          </p:cNvPr>
          <p:cNvPicPr>
            <a:picLocks noChangeAspect="1"/>
          </p:cNvPicPr>
          <p:nvPr/>
        </p:nvPicPr>
        <p:blipFill>
          <a:blip r:embed="rId4"/>
          <a:stretch>
            <a:fillRect/>
          </a:stretch>
        </p:blipFill>
        <p:spPr>
          <a:xfrm>
            <a:off x="2424335" y="5752913"/>
            <a:ext cx="7315040" cy="45719"/>
          </a:xfrm>
          <a:prstGeom prst="rect">
            <a:avLst/>
          </a:prstGeom>
        </p:spPr>
      </p:pic>
      <p:pic>
        <p:nvPicPr>
          <p:cNvPr id="21" name="Picture 20">
            <a:extLst>
              <a:ext uri="{FF2B5EF4-FFF2-40B4-BE49-F238E27FC236}">
                <a16:creationId xmlns:a16="http://schemas.microsoft.com/office/drawing/2014/main" id="{BCE940C1-326B-2B4E-BBC9-296E2DDEE7B7}"/>
              </a:ext>
            </a:extLst>
          </p:cNvPr>
          <p:cNvPicPr>
            <a:picLocks noChangeAspect="1"/>
          </p:cNvPicPr>
          <p:nvPr/>
        </p:nvPicPr>
        <p:blipFill>
          <a:blip r:embed="rId4"/>
          <a:stretch>
            <a:fillRect/>
          </a:stretch>
        </p:blipFill>
        <p:spPr>
          <a:xfrm>
            <a:off x="2439449" y="1937825"/>
            <a:ext cx="7315040" cy="45719"/>
          </a:xfrm>
          <a:prstGeom prst="rect">
            <a:avLst/>
          </a:prstGeom>
        </p:spPr>
      </p:pic>
    </p:spTree>
    <p:extLst>
      <p:ext uri="{BB962C8B-B14F-4D97-AF65-F5344CB8AC3E}">
        <p14:creationId xmlns:p14="http://schemas.microsoft.com/office/powerpoint/2010/main" val="2372123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203A79-89F1-F1F2-08A8-1907F11A01CB}"/>
              </a:ext>
            </a:extLst>
          </p:cNvPr>
          <p:cNvSpPr>
            <a:spLocks noGrp="1"/>
          </p:cNvSpPr>
          <p:nvPr>
            <p:ph type="sldNum" sz="quarter" idx="12"/>
          </p:nvPr>
        </p:nvSpPr>
        <p:spPr/>
        <p:txBody>
          <a:bodyPr/>
          <a:lstStyle/>
          <a:p>
            <a:fld id="{83FAFC4D-6D5A-0B4B-8E6C-17896262C6A4}" type="slidenum">
              <a:rPr lang="en-US" smtClean="0"/>
              <a:t>5</a:t>
            </a:fld>
            <a:endParaRPr lang="en-US"/>
          </a:p>
        </p:txBody>
      </p:sp>
      <p:sp>
        <p:nvSpPr>
          <p:cNvPr id="3" name="Title 2">
            <a:extLst>
              <a:ext uri="{FF2B5EF4-FFF2-40B4-BE49-F238E27FC236}">
                <a16:creationId xmlns:a16="http://schemas.microsoft.com/office/drawing/2014/main" id="{DCB6CFEA-A5AD-B163-2E9F-3CE50C123D09}"/>
              </a:ext>
            </a:extLst>
          </p:cNvPr>
          <p:cNvSpPr>
            <a:spLocks noGrp="1"/>
          </p:cNvSpPr>
          <p:nvPr>
            <p:ph type="title"/>
          </p:nvPr>
        </p:nvSpPr>
        <p:spPr/>
        <p:txBody>
          <a:bodyPr/>
          <a:lstStyle/>
          <a:p>
            <a:r>
              <a:rPr lang="en-US" sz="2800"/>
              <a:t>Methods and use of COMSOL Multiphysics®</a:t>
            </a:r>
          </a:p>
        </p:txBody>
      </p:sp>
    </p:spTree>
    <p:extLst>
      <p:ext uri="{BB962C8B-B14F-4D97-AF65-F5344CB8AC3E}">
        <p14:creationId xmlns:p14="http://schemas.microsoft.com/office/powerpoint/2010/main" val="2071274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E7F042-05FB-7B9E-F46D-A5E86E13BB9D}"/>
              </a:ext>
            </a:extLst>
          </p:cNvPr>
          <p:cNvSpPr>
            <a:spLocks noGrp="1"/>
          </p:cNvSpPr>
          <p:nvPr>
            <p:ph sz="half" idx="1"/>
          </p:nvPr>
        </p:nvSpPr>
        <p:spPr>
          <a:xfrm>
            <a:off x="1178929" y="2251969"/>
            <a:ext cx="9834141" cy="2354061"/>
          </a:xfrm>
        </p:spPr>
        <p:txBody>
          <a:bodyPr/>
          <a:lstStyle/>
          <a:p>
            <a:pPr>
              <a:buClr>
                <a:srgbClr val="BADB47"/>
              </a:buClr>
            </a:pPr>
            <a:r>
              <a:rPr lang="en-US" dirty="0"/>
              <a:t>Current in a Helmholtz coil excites heating of implant metal</a:t>
            </a:r>
          </a:p>
          <a:p>
            <a:pPr>
              <a:buClr>
                <a:srgbClr val="BADB47"/>
              </a:buClr>
            </a:pPr>
            <a:r>
              <a:rPr lang="en-US" dirty="0"/>
              <a:t>Temperatures near metal implants provide </a:t>
            </a:r>
            <a:r>
              <a:rPr lang="en-US"/>
              <a:t>therapeutic benefit</a:t>
            </a:r>
          </a:p>
          <a:p>
            <a:pPr>
              <a:buClr>
                <a:srgbClr val="BADB47"/>
              </a:buClr>
            </a:pPr>
            <a:r>
              <a:rPr lang="en-US"/>
              <a:t>Quantification of damage in tissue is critical for FDA</a:t>
            </a:r>
            <a:endParaRPr lang="en-US" dirty="0"/>
          </a:p>
        </p:txBody>
      </p:sp>
      <p:sp>
        <p:nvSpPr>
          <p:cNvPr id="4" name="Slide Number Placeholder 3">
            <a:extLst>
              <a:ext uri="{FF2B5EF4-FFF2-40B4-BE49-F238E27FC236}">
                <a16:creationId xmlns:a16="http://schemas.microsoft.com/office/drawing/2014/main" id="{BC3F8626-F15D-7BB3-EB2F-FB5F64DE727C}"/>
              </a:ext>
            </a:extLst>
          </p:cNvPr>
          <p:cNvSpPr>
            <a:spLocks noGrp="1"/>
          </p:cNvSpPr>
          <p:nvPr>
            <p:ph type="sldNum" sz="quarter" idx="12"/>
          </p:nvPr>
        </p:nvSpPr>
        <p:spPr/>
        <p:txBody>
          <a:bodyPr/>
          <a:lstStyle/>
          <a:p>
            <a:fld id="{83FAFC4D-6D5A-0B4B-8E6C-17896262C6A4}" type="slidenum">
              <a:rPr lang="en-US" smtClean="0"/>
              <a:t>6</a:t>
            </a:fld>
            <a:endParaRPr lang="en-US" dirty="0"/>
          </a:p>
        </p:txBody>
      </p:sp>
      <p:sp>
        <p:nvSpPr>
          <p:cNvPr id="5" name="Title 4">
            <a:extLst>
              <a:ext uri="{FF2B5EF4-FFF2-40B4-BE49-F238E27FC236}">
                <a16:creationId xmlns:a16="http://schemas.microsoft.com/office/drawing/2014/main" id="{72D46063-DEF1-D5D1-67E6-012230528493}"/>
              </a:ext>
            </a:extLst>
          </p:cNvPr>
          <p:cNvSpPr txBox="1">
            <a:spLocks/>
          </p:cNvSpPr>
          <p:nvPr/>
        </p:nvSpPr>
        <p:spPr>
          <a:xfrm>
            <a:off x="1178929" y="369977"/>
            <a:ext cx="6833788"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Model Summary</a:t>
            </a:r>
          </a:p>
        </p:txBody>
      </p:sp>
    </p:spTree>
    <p:extLst>
      <p:ext uri="{BB962C8B-B14F-4D97-AF65-F5344CB8AC3E}">
        <p14:creationId xmlns:p14="http://schemas.microsoft.com/office/powerpoint/2010/main" val="2744361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E7F042-05FB-7B9E-F46D-A5E86E13BB9D}"/>
              </a:ext>
            </a:extLst>
          </p:cNvPr>
          <p:cNvSpPr>
            <a:spLocks noGrp="1"/>
          </p:cNvSpPr>
          <p:nvPr>
            <p:ph sz="half" idx="1"/>
          </p:nvPr>
        </p:nvSpPr>
        <p:spPr>
          <a:xfrm>
            <a:off x="792503" y="1737763"/>
            <a:ext cx="5181600" cy="3718486"/>
          </a:xfrm>
        </p:spPr>
        <p:txBody>
          <a:bodyPr/>
          <a:lstStyle/>
          <a:p>
            <a:pPr>
              <a:buClr>
                <a:srgbClr val="BADB47"/>
              </a:buClr>
            </a:pPr>
            <a:r>
              <a:rPr lang="en-US" dirty="0"/>
              <a:t>Magnetic fields physics included in all regions including spherical air space around knee</a:t>
            </a:r>
          </a:p>
          <a:p>
            <a:pPr>
              <a:buClr>
                <a:srgbClr val="BADB47"/>
              </a:buClr>
            </a:pPr>
            <a:r>
              <a:rPr lang="en-US" dirty="0"/>
              <a:t>Helmholtz coils on either side of knee</a:t>
            </a:r>
          </a:p>
          <a:p>
            <a:pPr>
              <a:buClr>
                <a:srgbClr val="BADB47"/>
              </a:buClr>
            </a:pPr>
            <a:r>
              <a:rPr lang="en-US" dirty="0"/>
              <a:t>Surgically replaced knee joint and surrounding tissue from mid-calf to mid-thigh</a:t>
            </a:r>
          </a:p>
        </p:txBody>
      </p:sp>
      <p:sp>
        <p:nvSpPr>
          <p:cNvPr id="4" name="Slide Number Placeholder 3">
            <a:extLst>
              <a:ext uri="{FF2B5EF4-FFF2-40B4-BE49-F238E27FC236}">
                <a16:creationId xmlns:a16="http://schemas.microsoft.com/office/drawing/2014/main" id="{BC3F8626-F15D-7BB3-EB2F-FB5F64DE727C}"/>
              </a:ext>
            </a:extLst>
          </p:cNvPr>
          <p:cNvSpPr>
            <a:spLocks noGrp="1"/>
          </p:cNvSpPr>
          <p:nvPr>
            <p:ph type="sldNum" sz="quarter" idx="12"/>
          </p:nvPr>
        </p:nvSpPr>
        <p:spPr/>
        <p:txBody>
          <a:bodyPr/>
          <a:lstStyle/>
          <a:p>
            <a:fld id="{83FAFC4D-6D5A-0B4B-8E6C-17896262C6A4}" type="slidenum">
              <a:rPr lang="en-US" smtClean="0"/>
              <a:t>7</a:t>
            </a:fld>
            <a:endParaRPr lang="en-US" dirty="0"/>
          </a:p>
        </p:txBody>
      </p:sp>
      <p:sp>
        <p:nvSpPr>
          <p:cNvPr id="9" name="Title 4">
            <a:extLst>
              <a:ext uri="{FF2B5EF4-FFF2-40B4-BE49-F238E27FC236}">
                <a16:creationId xmlns:a16="http://schemas.microsoft.com/office/drawing/2014/main" id="{FC88DB23-5A5D-247F-31B7-3086131DBB3C}"/>
              </a:ext>
            </a:extLst>
          </p:cNvPr>
          <p:cNvSpPr txBox="1">
            <a:spLocks/>
          </p:cNvSpPr>
          <p:nvPr/>
        </p:nvSpPr>
        <p:spPr>
          <a:xfrm>
            <a:off x="792503" y="395287"/>
            <a:ext cx="6833788"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Geometry</a:t>
            </a:r>
          </a:p>
        </p:txBody>
      </p:sp>
      <p:pic>
        <p:nvPicPr>
          <p:cNvPr id="13" name="Picture 12" descr="A close-up of a model&#10;&#10;Description automatically generated">
            <a:extLst>
              <a:ext uri="{FF2B5EF4-FFF2-40B4-BE49-F238E27FC236}">
                <a16:creationId xmlns:a16="http://schemas.microsoft.com/office/drawing/2014/main" id="{2C01D5A7-38D5-92FE-6B81-92703763910B}"/>
              </a:ext>
            </a:extLst>
          </p:cNvPr>
          <p:cNvPicPr>
            <a:picLocks noChangeAspect="1"/>
          </p:cNvPicPr>
          <p:nvPr/>
        </p:nvPicPr>
        <p:blipFill>
          <a:blip r:embed="rId2"/>
          <a:stretch>
            <a:fillRect/>
          </a:stretch>
        </p:blipFill>
        <p:spPr>
          <a:xfrm>
            <a:off x="5675671" y="556040"/>
            <a:ext cx="6081932" cy="6081932"/>
          </a:xfrm>
          <a:prstGeom prst="rect">
            <a:avLst/>
          </a:prstGeom>
        </p:spPr>
      </p:pic>
    </p:spTree>
    <p:extLst>
      <p:ext uri="{BB962C8B-B14F-4D97-AF65-F5344CB8AC3E}">
        <p14:creationId xmlns:p14="http://schemas.microsoft.com/office/powerpoint/2010/main" val="789236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A650312-0CAB-F2BB-9546-1338C148C975}"/>
              </a:ext>
            </a:extLst>
          </p:cNvPr>
          <p:cNvPicPr>
            <a:picLocks noChangeAspect="1"/>
          </p:cNvPicPr>
          <p:nvPr/>
        </p:nvPicPr>
        <p:blipFill>
          <a:blip r:embed="rId3"/>
          <a:stretch>
            <a:fillRect/>
          </a:stretch>
        </p:blipFill>
        <p:spPr>
          <a:xfrm>
            <a:off x="3880071" y="2927817"/>
            <a:ext cx="3184087" cy="3035147"/>
          </a:xfrm>
          <a:prstGeom prst="rect">
            <a:avLst/>
          </a:prstGeom>
        </p:spPr>
      </p:pic>
      <p:sp>
        <p:nvSpPr>
          <p:cNvPr id="3" name="Content Placeholder 2">
            <a:extLst>
              <a:ext uri="{FF2B5EF4-FFF2-40B4-BE49-F238E27FC236}">
                <a16:creationId xmlns:a16="http://schemas.microsoft.com/office/drawing/2014/main" id="{7BE7F042-05FB-7B9E-F46D-A5E86E13BB9D}"/>
              </a:ext>
            </a:extLst>
          </p:cNvPr>
          <p:cNvSpPr>
            <a:spLocks noGrp="1"/>
          </p:cNvSpPr>
          <p:nvPr>
            <p:ph sz="half" idx="1"/>
          </p:nvPr>
        </p:nvSpPr>
        <p:spPr>
          <a:xfrm>
            <a:off x="556410" y="1490418"/>
            <a:ext cx="4620065" cy="2067758"/>
          </a:xfrm>
        </p:spPr>
        <p:txBody>
          <a:bodyPr/>
          <a:lstStyle/>
          <a:p>
            <a:pPr>
              <a:buClr>
                <a:srgbClr val="BADB47"/>
              </a:buClr>
            </a:pPr>
            <a:r>
              <a:rPr lang="en-US" dirty="0"/>
              <a:t>Individual tissues included</a:t>
            </a:r>
          </a:p>
          <a:p>
            <a:pPr>
              <a:buClr>
                <a:srgbClr val="BADB47"/>
              </a:buClr>
            </a:pPr>
            <a:r>
              <a:rPr lang="en-US" dirty="0"/>
              <a:t>Femoral, tibial metal implant</a:t>
            </a:r>
          </a:p>
          <a:p>
            <a:pPr>
              <a:buClr>
                <a:srgbClr val="BADB47"/>
              </a:buClr>
            </a:pPr>
            <a:r>
              <a:rPr lang="en-US" dirty="0"/>
              <a:t>Plastic insert</a:t>
            </a:r>
          </a:p>
          <a:p>
            <a:pPr lvl="1"/>
            <a:endParaRPr lang="en-US" dirty="0"/>
          </a:p>
        </p:txBody>
      </p:sp>
      <p:sp>
        <p:nvSpPr>
          <p:cNvPr id="4" name="Slide Number Placeholder 3">
            <a:extLst>
              <a:ext uri="{FF2B5EF4-FFF2-40B4-BE49-F238E27FC236}">
                <a16:creationId xmlns:a16="http://schemas.microsoft.com/office/drawing/2014/main" id="{BC3F8626-F15D-7BB3-EB2F-FB5F64DE727C}"/>
              </a:ext>
            </a:extLst>
          </p:cNvPr>
          <p:cNvSpPr>
            <a:spLocks noGrp="1"/>
          </p:cNvSpPr>
          <p:nvPr>
            <p:ph type="sldNum" sz="quarter" idx="12"/>
          </p:nvPr>
        </p:nvSpPr>
        <p:spPr/>
        <p:txBody>
          <a:bodyPr/>
          <a:lstStyle/>
          <a:p>
            <a:fld id="{83FAFC4D-6D5A-0B4B-8E6C-17896262C6A4}" type="slidenum">
              <a:rPr lang="en-US" smtClean="0"/>
              <a:t>8</a:t>
            </a:fld>
            <a:endParaRPr lang="en-US" dirty="0"/>
          </a:p>
        </p:txBody>
      </p:sp>
      <p:pic>
        <p:nvPicPr>
          <p:cNvPr id="11" name="Picture 10">
            <a:extLst>
              <a:ext uri="{FF2B5EF4-FFF2-40B4-BE49-F238E27FC236}">
                <a16:creationId xmlns:a16="http://schemas.microsoft.com/office/drawing/2014/main" id="{12121C1E-52B9-A52F-CC9D-627BEC0B035A}"/>
              </a:ext>
            </a:extLst>
          </p:cNvPr>
          <p:cNvPicPr>
            <a:picLocks noChangeAspect="1"/>
          </p:cNvPicPr>
          <p:nvPr/>
        </p:nvPicPr>
        <p:blipFill>
          <a:blip r:embed="rId4"/>
          <a:stretch>
            <a:fillRect/>
          </a:stretch>
        </p:blipFill>
        <p:spPr>
          <a:xfrm>
            <a:off x="7422646" y="1115904"/>
            <a:ext cx="4019384" cy="4884543"/>
          </a:xfrm>
          <a:prstGeom prst="rect">
            <a:avLst/>
          </a:prstGeom>
          <a:ln>
            <a:noFill/>
          </a:ln>
          <a:effectLst>
            <a:outerShdw blurRad="190500" algn="tl" rotWithShape="0">
              <a:srgbClr val="000000">
                <a:alpha val="70000"/>
              </a:srgbClr>
            </a:outerShdw>
          </a:effectLst>
        </p:spPr>
      </p:pic>
      <p:sp>
        <p:nvSpPr>
          <p:cNvPr id="14" name="Rectangle 13">
            <a:extLst>
              <a:ext uri="{FF2B5EF4-FFF2-40B4-BE49-F238E27FC236}">
                <a16:creationId xmlns:a16="http://schemas.microsoft.com/office/drawing/2014/main" id="{557FC359-3723-CE3A-FD69-1F0DDE899B46}"/>
              </a:ext>
            </a:extLst>
          </p:cNvPr>
          <p:cNvSpPr/>
          <p:nvPr/>
        </p:nvSpPr>
        <p:spPr bwMode="auto">
          <a:xfrm>
            <a:off x="4763569" y="3364531"/>
            <a:ext cx="1463040" cy="1350499"/>
          </a:xfrm>
          <a:prstGeom prst="rect">
            <a:avLst/>
          </a:prstGeom>
          <a:noFill/>
          <a:ln w="38100" cap="flat" cmpd="sng" algn="ctr">
            <a:solidFill>
              <a:srgbClr val="BADB47"/>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charset="0"/>
            </a:endParaRPr>
          </a:p>
        </p:txBody>
      </p:sp>
      <p:cxnSp>
        <p:nvCxnSpPr>
          <p:cNvPr id="16" name="Straight Connector 15">
            <a:extLst>
              <a:ext uri="{FF2B5EF4-FFF2-40B4-BE49-F238E27FC236}">
                <a16:creationId xmlns:a16="http://schemas.microsoft.com/office/drawing/2014/main" id="{96245C55-09CA-2A70-B598-DE042CDCE7D9}"/>
              </a:ext>
            </a:extLst>
          </p:cNvPr>
          <p:cNvCxnSpPr>
            <a:endCxn id="11" idx="1"/>
          </p:cNvCxnSpPr>
          <p:nvPr/>
        </p:nvCxnSpPr>
        <p:spPr bwMode="auto">
          <a:xfrm flipV="1">
            <a:off x="6282516" y="3558176"/>
            <a:ext cx="1140130" cy="273044"/>
          </a:xfrm>
          <a:prstGeom prst="line">
            <a:avLst/>
          </a:prstGeom>
          <a:noFill/>
          <a:ln w="38100" cap="flat" cmpd="sng" algn="ctr">
            <a:solidFill>
              <a:srgbClr val="BADB47"/>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Title 4">
            <a:extLst>
              <a:ext uri="{FF2B5EF4-FFF2-40B4-BE49-F238E27FC236}">
                <a16:creationId xmlns:a16="http://schemas.microsoft.com/office/drawing/2014/main" id="{26E9F1D7-6AAC-EA56-3490-C7C2F04F1C30}"/>
              </a:ext>
            </a:extLst>
          </p:cNvPr>
          <p:cNvSpPr txBox="1">
            <a:spLocks/>
          </p:cNvSpPr>
          <p:nvPr/>
        </p:nvSpPr>
        <p:spPr>
          <a:xfrm>
            <a:off x="556410" y="460026"/>
            <a:ext cx="6833788"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Detailed Anatomical Model</a:t>
            </a:r>
          </a:p>
        </p:txBody>
      </p:sp>
    </p:spTree>
    <p:extLst>
      <p:ext uri="{BB962C8B-B14F-4D97-AF65-F5344CB8AC3E}">
        <p14:creationId xmlns:p14="http://schemas.microsoft.com/office/powerpoint/2010/main" val="1405851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DC9669-6EBC-FF52-F6F2-6B5273C4FC5E}"/>
              </a:ext>
            </a:extLst>
          </p:cNvPr>
          <p:cNvSpPr>
            <a:spLocks noGrp="1"/>
          </p:cNvSpPr>
          <p:nvPr>
            <p:ph sz="half" idx="1"/>
          </p:nvPr>
        </p:nvSpPr>
        <p:spPr>
          <a:xfrm>
            <a:off x="382790" y="2388701"/>
            <a:ext cx="5181600" cy="1403550"/>
          </a:xfrm>
        </p:spPr>
        <p:txBody>
          <a:bodyPr/>
          <a:lstStyle/>
          <a:p>
            <a:pPr>
              <a:buClr>
                <a:srgbClr val="BADB47"/>
              </a:buClr>
            </a:pPr>
            <a:r>
              <a:rPr lang="en-US" dirty="0"/>
              <a:t>Blood perfusion rate and Metabolic heat source specific to tissue type</a:t>
            </a:r>
          </a:p>
        </p:txBody>
      </p:sp>
      <p:sp>
        <p:nvSpPr>
          <p:cNvPr id="4" name="Slide Number Placeholder 3">
            <a:extLst>
              <a:ext uri="{FF2B5EF4-FFF2-40B4-BE49-F238E27FC236}">
                <a16:creationId xmlns:a16="http://schemas.microsoft.com/office/drawing/2014/main" id="{F3220338-77F9-5E6B-DF8E-0A4F29D0D582}"/>
              </a:ext>
            </a:extLst>
          </p:cNvPr>
          <p:cNvSpPr>
            <a:spLocks noGrp="1"/>
          </p:cNvSpPr>
          <p:nvPr>
            <p:ph type="sldNum" sz="quarter" idx="12"/>
          </p:nvPr>
        </p:nvSpPr>
        <p:spPr/>
        <p:txBody>
          <a:bodyPr/>
          <a:lstStyle/>
          <a:p>
            <a:fld id="{83FAFC4D-6D5A-0B4B-8E6C-17896262C6A4}" type="slidenum">
              <a:rPr lang="en-US" smtClean="0"/>
              <a:t>9</a:t>
            </a:fld>
            <a:endParaRPr lang="en-US" dirty="0"/>
          </a:p>
        </p:txBody>
      </p:sp>
      <p:pic>
        <p:nvPicPr>
          <p:cNvPr id="6" name="Picture 5">
            <a:extLst>
              <a:ext uri="{FF2B5EF4-FFF2-40B4-BE49-F238E27FC236}">
                <a16:creationId xmlns:a16="http://schemas.microsoft.com/office/drawing/2014/main" id="{6E0E0673-912C-448E-CB5C-1EC99EB71CAB}"/>
              </a:ext>
            </a:extLst>
          </p:cNvPr>
          <p:cNvPicPr>
            <a:picLocks noChangeAspect="1"/>
          </p:cNvPicPr>
          <p:nvPr/>
        </p:nvPicPr>
        <p:blipFill>
          <a:blip r:embed="rId3"/>
          <a:stretch>
            <a:fillRect/>
          </a:stretch>
        </p:blipFill>
        <p:spPr>
          <a:xfrm>
            <a:off x="5887656" y="1433342"/>
            <a:ext cx="3259559" cy="3522611"/>
          </a:xfrm>
          <a:prstGeom prst="rect">
            <a:avLst/>
          </a:prstGeom>
        </p:spPr>
      </p:pic>
      <p:sp>
        <p:nvSpPr>
          <p:cNvPr id="8" name="TextBox 7">
            <a:extLst>
              <a:ext uri="{FF2B5EF4-FFF2-40B4-BE49-F238E27FC236}">
                <a16:creationId xmlns:a16="http://schemas.microsoft.com/office/drawing/2014/main" id="{D2F3B285-3B46-483D-ED94-2099E3BCE41F}"/>
              </a:ext>
            </a:extLst>
          </p:cNvPr>
          <p:cNvSpPr txBox="1"/>
          <p:nvPr/>
        </p:nvSpPr>
        <p:spPr>
          <a:xfrm>
            <a:off x="9504240" y="4148578"/>
            <a:ext cx="2243099" cy="646331"/>
          </a:xfrm>
          <a:prstGeom prst="rect">
            <a:avLst/>
          </a:prstGeom>
          <a:noFill/>
        </p:spPr>
        <p:txBody>
          <a:bodyPr wrap="square" rtlCol="0">
            <a:spAutoFit/>
          </a:bodyPr>
          <a:lstStyle/>
          <a:p>
            <a:r>
              <a:rPr lang="en-US" dirty="0"/>
              <a:t>Specific to tissue type from the literature</a:t>
            </a:r>
          </a:p>
        </p:txBody>
      </p:sp>
      <p:sp>
        <p:nvSpPr>
          <p:cNvPr id="5" name="Title 4">
            <a:extLst>
              <a:ext uri="{FF2B5EF4-FFF2-40B4-BE49-F238E27FC236}">
                <a16:creationId xmlns:a16="http://schemas.microsoft.com/office/drawing/2014/main" id="{FCE0BE4A-30B6-5D02-0E20-635CB939144C}"/>
              </a:ext>
            </a:extLst>
          </p:cNvPr>
          <p:cNvSpPr txBox="1">
            <a:spLocks/>
          </p:cNvSpPr>
          <p:nvPr/>
        </p:nvSpPr>
        <p:spPr>
          <a:xfrm>
            <a:off x="382790" y="461070"/>
            <a:ext cx="6833788" cy="54878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Calibri" panose="020F0502020204030204" pitchFamily="34" charset="0"/>
              </a:defRPr>
            </a:lvl1pPr>
          </a:lstStyle>
          <a:p>
            <a:r>
              <a:rPr lang="en-US" sz="4000" b="1" dirty="0">
                <a:solidFill>
                  <a:srgbClr val="F7941D"/>
                </a:solidFill>
                <a:latin typeface="+mn-lt"/>
              </a:rPr>
              <a:t>Bioheat Physics Included</a:t>
            </a:r>
          </a:p>
        </p:txBody>
      </p:sp>
      <p:pic>
        <p:nvPicPr>
          <p:cNvPr id="14" name="Picture 13" descr="A orange curved line on a black background&#10;&#10;Description automatically generated">
            <a:extLst>
              <a:ext uri="{FF2B5EF4-FFF2-40B4-BE49-F238E27FC236}">
                <a16:creationId xmlns:a16="http://schemas.microsoft.com/office/drawing/2014/main" id="{5CF3EE9C-5A6F-D34D-F35F-14FAACCF7E80}"/>
              </a:ext>
            </a:extLst>
          </p:cNvPr>
          <p:cNvPicPr>
            <a:picLocks noChangeAspect="1"/>
          </p:cNvPicPr>
          <p:nvPr/>
        </p:nvPicPr>
        <p:blipFill>
          <a:blip r:embed="rId4"/>
          <a:stretch>
            <a:fillRect/>
          </a:stretch>
        </p:blipFill>
        <p:spPr>
          <a:xfrm>
            <a:off x="8919974" y="4062167"/>
            <a:ext cx="819155" cy="819155"/>
          </a:xfrm>
          <a:prstGeom prst="rect">
            <a:avLst/>
          </a:prstGeom>
        </p:spPr>
      </p:pic>
    </p:spTree>
    <p:extLst>
      <p:ext uri="{BB962C8B-B14F-4D97-AF65-F5344CB8AC3E}">
        <p14:creationId xmlns:p14="http://schemas.microsoft.com/office/powerpoint/2010/main" val="3720350613"/>
      </p:ext>
    </p:extLst>
  </p:cSld>
  <p:clrMapOvr>
    <a:masterClrMapping/>
  </p:clrMapOvr>
</p:sld>
</file>

<file path=ppt/theme/theme1.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w="38100" cap="flat" cmpd="sng" algn="ctr">
          <a:solidFill>
            <a:srgbClr val="00B05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sz="1400" b="1" i="0" u="none" strike="noStrike" cap="none" normalizeH="0" baseline="0" smtClean="0">
            <a:ln>
              <a:noFill/>
            </a:ln>
            <a:solidFill>
              <a:schemeClr val="tx1"/>
            </a:solidFill>
            <a:effectLst/>
            <a:latin typeface="Arial" charset="0"/>
          </a:defRPr>
        </a:defPPr>
      </a:lstStyle>
    </a:spDef>
    <a:lnDef>
      <a:spPr bwMode="auto">
        <a:noFill/>
        <a:ln w="38100" cap="flat" cmpd="sng" algn="ctr">
          <a:solidFill>
            <a:srgbClr val="00B050"/>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objectDefaults>
  <a:extraClrSchemeLst/>
  <a:extLst>
    <a:ext uri="{05A4C25C-085E-4340-85A3-A5531E510DB2}">
      <thm15:themeFamily xmlns:thm15="http://schemas.microsoft.com/office/thememl/2012/main" name="AltaSimTemplate" id="{C4B2F521-186C-462E-92F6-1B3520DF406E}" vid="{768F7C85-136C-4BD2-AD40-AAF1B293D763}"/>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7B554CB8-108A-431E-A291-2B338575D474}" vid="{507E0592-6848-499C-ABFC-A7CEC6E331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C9F59F60F06CF4280CCD32DD820F3EF" ma:contentTypeVersion="14" ma:contentTypeDescription="Create a new document." ma:contentTypeScope="" ma:versionID="e6f54e694ae51f32aa01396e6b17035b">
  <xsd:schema xmlns:xsd="http://www.w3.org/2001/XMLSchema" xmlns:xs="http://www.w3.org/2001/XMLSchema" xmlns:p="http://schemas.microsoft.com/office/2006/metadata/properties" xmlns:ns2="adf46df3-9575-4c31-b987-0d8af59fc0eb" xmlns:ns3="8d695052-ffd0-434f-9b1d-9d575eecc406" targetNamespace="http://schemas.microsoft.com/office/2006/metadata/properties" ma:root="true" ma:fieldsID="a5c3e067727b68145a5db902b891a96f" ns2:_="" ns3:_="">
    <xsd:import namespace="adf46df3-9575-4c31-b987-0d8af59fc0eb"/>
    <xsd:import namespace="8d695052-ffd0-434f-9b1d-9d575eecc40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f46df3-9575-4c31-b987-0d8af59fc0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56805722-15dd-463b-b8e3-1629f363a582" ma:termSetId="09814cd3-568e-fe90-9814-8d621ff8fb84" ma:anchorId="fba54fb3-c3e1-fe81-a776-ca4b69148c4d" ma:open="true" ma:isKeyword="false">
      <xsd:complexType>
        <xsd:sequence>
          <xsd:element ref="pc:Terms" minOccurs="0" maxOccurs="1"/>
        </xsd:sequence>
      </xsd:complex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d695052-ffd0-434f-9b1d-9d575eecc406"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dfecd811-0d85-4382-8cf6-73f9dbcb1ecc}" ma:internalName="TaxCatchAll" ma:showField="CatchAllData" ma:web="8d695052-ffd0-434f-9b1d-9d575eecc40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9834A6B-1C86-436B-90FE-34366B28D1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f46df3-9575-4c31-b987-0d8af59fc0eb"/>
    <ds:schemaRef ds:uri="8d695052-ffd0-434f-9b1d-9d575eecc40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F69445-18E7-4CFC-AEAB-6320B6602C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AltaSimTemplate</Template>
  <TotalTime>8527</TotalTime>
  <Words>1185</Words>
  <Application>Microsoft Office PowerPoint</Application>
  <PresentationFormat>Widescreen</PresentationFormat>
  <Paragraphs>193</Paragraphs>
  <Slides>27</Slides>
  <Notes>21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27</vt:i4>
      </vt:variant>
    </vt:vector>
  </HeadingPairs>
  <TitlesOfParts>
    <vt:vector size="35" baseType="lpstr">
      <vt:lpstr>Arial</vt:lpstr>
      <vt:lpstr>Calibri</vt:lpstr>
      <vt:lpstr>Cambria Math</vt:lpstr>
      <vt:lpstr>MinionPro-Regular</vt:lpstr>
      <vt:lpstr>Montserrat</vt:lpstr>
      <vt:lpstr>3_Custom Design</vt:lpstr>
      <vt:lpstr>2_Custom Design</vt:lpstr>
      <vt:lpstr>Office Theme</vt:lpstr>
      <vt:lpstr>Electromagnetic Heating Simulation of Medical Treatment for Infections After Knee Replacement Surgery</vt:lpstr>
      <vt:lpstr>Introduction</vt:lpstr>
      <vt:lpstr>PowerPoint Presentation</vt:lpstr>
      <vt:lpstr>Project Situation</vt:lpstr>
      <vt:lpstr>Methods and use of COMSOL Multiphysics®</vt:lpstr>
      <vt:lpstr>PowerPoint Presentation</vt:lpstr>
      <vt:lpstr>PowerPoint Presentation</vt:lpstr>
      <vt:lpstr>PowerPoint Presentation</vt:lpstr>
      <vt:lpstr>PowerPoint Presentation</vt:lpstr>
      <vt:lpstr>PowerPoint Presentation</vt:lpstr>
      <vt:lpstr>Used two reaction-diffusion equations to calculate proximity</vt:lpstr>
      <vt:lpstr>Calculated material properties from proximity variables</vt:lpstr>
      <vt:lpstr>Calculated material properties from proximity variables</vt:lpstr>
      <vt:lpstr>PowerPoint Presentation</vt:lpstr>
      <vt:lpstr>PowerPoint Presentation</vt:lpstr>
      <vt:lpstr>PowerPoint Presentation</vt:lpstr>
      <vt:lpstr>PowerPoint Presentation</vt:lpstr>
      <vt:lpstr>PowerPoint Presentation</vt:lpstr>
      <vt:lpstr>PowerPoint Presentation</vt:lpstr>
      <vt:lpstr>Results</vt:lpstr>
      <vt:lpstr>PowerPoint Presentation</vt:lpstr>
      <vt:lpstr>PowerPoint Presentation</vt:lpstr>
      <vt:lpstr>PowerPoint Presentation</vt:lpstr>
      <vt:lpstr>Conclusions</vt:lpstr>
      <vt:lpstr>AltaSim Technologies’ Solution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Thomas</dc:creator>
  <cp:lastModifiedBy>Joshua Thomas</cp:lastModifiedBy>
  <cp:revision>28</cp:revision>
  <dcterms:created xsi:type="dcterms:W3CDTF">2023-10-02T18:55:16Z</dcterms:created>
  <dcterms:modified xsi:type="dcterms:W3CDTF">2024-08-29T14:27:34Z</dcterms:modified>
</cp:coreProperties>
</file>