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07" autoAdjust="0"/>
    <p:restoredTop sz="96405" autoAdjust="0"/>
  </p:normalViewPr>
  <p:slideViewPr>
    <p:cSldViewPr snapToGrid="0">
      <p:cViewPr varScale="1">
        <p:scale>
          <a:sx n="13" d="100"/>
          <a:sy n="13" d="100"/>
        </p:scale>
        <p:origin x="2045" y="91"/>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13"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4.jpg"/><Relationship Id="rId11" Type="http://schemas.openxmlformats.org/officeDocument/2006/relationships/image" Target="../media/image9.png"/><Relationship Id="rId5" Type="http://schemas.microsoft.com/office/2007/relationships/hdphoto" Target="../media/hdphoto1.wdp"/><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224" y="684733"/>
            <a:ext cx="17520673" cy="3907429"/>
          </a:xfrm>
        </p:spPr>
        <p:txBody>
          <a:bodyPr/>
          <a:lstStyle/>
          <a:p>
            <a:r>
              <a:rPr lang="en-US" dirty="0"/>
              <a:t>Simulation of Mass and Heat Transfer in Active Carbon CO</a:t>
            </a:r>
            <a:r>
              <a:rPr lang="en-US" baseline="-25000" dirty="0"/>
              <a:t>2</a:t>
            </a:r>
            <a:r>
              <a:rPr lang="en-US" dirty="0"/>
              <a:t> Storage Tank During the Charging Process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24" y="9264678"/>
            <a:ext cx="17520817" cy="2445511"/>
          </a:xfrm>
        </p:spPr>
        <p:txBody>
          <a:bodyPr/>
          <a:lstStyle/>
          <a:p>
            <a:r>
              <a:rPr lang="fr-FR" dirty="0"/>
              <a:t>R. Ghawche</a:t>
            </a:r>
            <a:r>
              <a:rPr lang="fr-FR" baseline="30000" dirty="0"/>
              <a:t>1,2</a:t>
            </a:r>
            <a:r>
              <a:rPr lang="fr-FR" dirty="0"/>
              <a:t>, C. Lacroix</a:t>
            </a:r>
            <a:r>
              <a:rPr lang="fr-FR" baseline="30000" dirty="0"/>
              <a:t>2</a:t>
            </a:r>
            <a:r>
              <a:rPr lang="fr-FR" dirty="0"/>
              <a:t>, D. Grekov</a:t>
            </a:r>
            <a:r>
              <a:rPr lang="fr-FR" baseline="30000" dirty="0"/>
              <a:t>2</a:t>
            </a:r>
            <a:r>
              <a:rPr lang="fr-FR" dirty="0"/>
              <a:t>, S. Poncet</a:t>
            </a:r>
            <a:r>
              <a:rPr lang="fr-FR" baseline="30000" dirty="0"/>
              <a:t>1</a:t>
            </a:r>
            <a:r>
              <a:rPr lang="fr-FR" dirty="0"/>
              <a:t>, P. Pré</a:t>
            </a:r>
            <a:r>
              <a:rPr lang="fr-FR" baseline="30000" dirty="0"/>
              <a:t>2</a:t>
            </a:r>
            <a:br>
              <a:rPr lang="en-US" dirty="0"/>
            </a:br>
            <a:r>
              <a:rPr lang="en-US" dirty="0"/>
              <a:t>1. Mechanical Engineering </a:t>
            </a:r>
            <a:r>
              <a:rPr lang="en-US" dirty="0" err="1"/>
              <a:t>Dpt</a:t>
            </a:r>
            <a:r>
              <a:rPr lang="en-US" dirty="0"/>
              <a:t>, Université de Sherbrooke, Sherbrooke, Canada</a:t>
            </a:r>
          </a:p>
          <a:p>
            <a:pPr>
              <a:spcBef>
                <a:spcPts val="0"/>
              </a:spcBef>
            </a:pPr>
            <a:r>
              <a:rPr lang="en-US" dirty="0"/>
              <a:t>2. DSEE, IMT </a:t>
            </a:r>
            <a:r>
              <a:rPr lang="en-US" dirty="0" err="1"/>
              <a:t>Atlantique</a:t>
            </a:r>
            <a:r>
              <a:rPr lang="en-US" dirty="0"/>
              <a:t>, Nantes, France</a:t>
            </a:r>
          </a:p>
          <a:p>
            <a:endParaRPr lang="en-US" dirty="0"/>
          </a:p>
        </p:txBody>
      </p:sp>
      <p:pic>
        <p:nvPicPr>
          <p:cNvPr id="19" name="Espace réservé pour une image  18">
            <a:extLst>
              <a:ext uri="{FF2B5EF4-FFF2-40B4-BE49-F238E27FC236}">
                <a16:creationId xmlns:a16="http://schemas.microsoft.com/office/drawing/2014/main" id="{50DE43D2-41C3-2A2C-1F5B-32A32E0F4959}"/>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12035" t="7054" r="22753" b="11461"/>
          <a:stretch/>
        </p:blipFill>
        <p:spPr>
          <a:xfrm>
            <a:off x="1" y="0"/>
            <a:ext cx="12753474" cy="11961045"/>
          </a:xfrm>
        </p:spPr>
      </p:pic>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897537"/>
                <a:ext cx="16062185" cy="6856707"/>
              </a:xfrm>
            </p:spPr>
            <p:txBody>
              <a:bodyPr/>
              <a:lstStyle/>
              <a:p>
                <a:r>
                  <a:rPr lang="en-US" sz="4100" dirty="0"/>
                  <a:t>A 2D axisymmetric model of a 5-gallon stainless steel CO</a:t>
                </a:r>
                <a:r>
                  <a:rPr lang="en-US" sz="4100" baseline="-25000" dirty="0"/>
                  <a:t>2</a:t>
                </a:r>
                <a:r>
                  <a:rPr lang="en-US" sz="4100" dirty="0"/>
                  <a:t> storage tank filled with activated carbon is simulated to reduce computational time. </a:t>
                </a:r>
              </a:p>
              <a:p>
                <a:r>
                  <a:rPr lang="en-US" sz="4100" dirty="0"/>
                  <a:t>The study focuses on the charging process at 298 K and 5 bars, the mass flow rate of 0.001 kg/s second, being imposed constant, the simulation will be stopped once we attain the desired pressure of 5 bars.</a:t>
                </a:r>
              </a:p>
              <a:p>
                <a:pPr>
                  <a:lnSpc>
                    <a:spcPct val="100000"/>
                  </a:lnSpc>
                </a:pPr>
                <a:r>
                  <a:rPr lang="en-US" sz="4100" dirty="0"/>
                  <a:t>Flow resistance is modeled using Darcy’s law:</a:t>
                </a:r>
              </a:p>
              <a:p>
                <a:pPr>
                  <a:lnSpc>
                    <a:spcPct val="100000"/>
                  </a:lnSpc>
                </a:pPr>
                <a14:m>
                  <m:oMathPara xmlns:m="http://schemas.openxmlformats.org/officeDocument/2006/math">
                    <m:oMathParaPr>
                      <m:jc m:val="centerGroup"/>
                    </m:oMathParaPr>
                    <m:oMath xmlns:m="http://schemas.openxmlformats.org/officeDocument/2006/math">
                      <m:f>
                        <m:fPr>
                          <m:ctrlPr>
                            <a:rPr lang="en-US" sz="4100" i="1" smtClean="0">
                              <a:latin typeface="Cambria Math" panose="02040503050406030204" pitchFamily="18" charset="0"/>
                            </a:rPr>
                          </m:ctrlPr>
                        </m:fPr>
                        <m:num>
                          <m:r>
                            <a:rPr lang="en-US" sz="4100" i="1" smtClean="0">
                              <a:latin typeface="Cambria Math" panose="02040503050406030204" pitchFamily="18" charset="0"/>
                            </a:rPr>
                            <m:t>𝜕</m:t>
                          </m:r>
                        </m:num>
                        <m:den>
                          <m:r>
                            <a:rPr lang="en-US" sz="4100" i="1" smtClean="0">
                              <a:latin typeface="Cambria Math" panose="02040503050406030204" pitchFamily="18" charset="0"/>
                            </a:rPr>
                            <m:t>𝜕</m:t>
                          </m:r>
                          <m:r>
                            <a:rPr lang="en-US" sz="4100" b="0" i="1" smtClean="0">
                              <a:latin typeface="Cambria Math" panose="02040503050406030204" pitchFamily="18" charset="0"/>
                            </a:rPr>
                            <m:t>𝑡</m:t>
                          </m:r>
                        </m:den>
                      </m:f>
                      <m:d>
                        <m:dPr>
                          <m:ctrlPr>
                            <a:rPr lang="en-US" sz="4100" i="1" smtClean="0">
                              <a:latin typeface="Cambria Math" panose="02040503050406030204" pitchFamily="18" charset="0"/>
                            </a:rPr>
                          </m:ctrlPr>
                        </m:dPr>
                        <m:e>
                          <m:sSub>
                            <m:sSubPr>
                              <m:ctrlPr>
                                <a:rPr lang="en-US" sz="4100" i="1">
                                  <a:latin typeface="Cambria Math" panose="02040503050406030204" pitchFamily="18" charset="0"/>
                                </a:rPr>
                              </m:ctrlPr>
                            </m:sSubPr>
                            <m:e>
                              <m:r>
                                <a:rPr lang="en-US" sz="4100" i="1">
                                  <a:latin typeface="Cambria Math" panose="02040503050406030204" pitchFamily="18" charset="0"/>
                                  <a:ea typeface="Cambria Math" panose="02040503050406030204" pitchFamily="18" charset="0"/>
                                </a:rPr>
                                <m:t>𝜖</m:t>
                              </m:r>
                            </m:e>
                            <m:sub>
                              <m:r>
                                <a:rPr lang="en-US" sz="4100" i="1">
                                  <a:latin typeface="Cambria Math" panose="02040503050406030204" pitchFamily="18" charset="0"/>
                                </a:rPr>
                                <m:t>𝑝</m:t>
                              </m:r>
                            </m:sub>
                          </m:sSub>
                          <m:r>
                            <a:rPr lang="en-US" sz="4100" i="1">
                              <a:latin typeface="Cambria Math" panose="02040503050406030204" pitchFamily="18" charset="0"/>
                              <a:ea typeface="Cambria Math" panose="02040503050406030204" pitchFamily="18" charset="0"/>
                            </a:rPr>
                            <m:t>𝜌</m:t>
                          </m:r>
                        </m:e>
                      </m:d>
                      <m:r>
                        <a:rPr lang="en-US" sz="4100" b="0" i="1" smtClean="0">
                          <a:latin typeface="Cambria Math" panose="02040503050406030204" pitchFamily="18" charset="0"/>
                          <a:ea typeface="Cambria Math" panose="02040503050406030204" pitchFamily="18" charset="0"/>
                        </a:rPr>
                        <m:t>+</m:t>
                      </m:r>
                      <m:r>
                        <m:rPr>
                          <m:sty m:val="p"/>
                        </m:rPr>
                        <a:rPr lang="en-US" sz="4100" b="0" i="1" smtClean="0">
                          <a:latin typeface="Cambria Math" panose="02040503050406030204" pitchFamily="18" charset="0"/>
                          <a:ea typeface="Cambria Math" panose="02040503050406030204" pitchFamily="18" charset="0"/>
                        </a:rPr>
                        <m:t>∇</m:t>
                      </m:r>
                      <m:r>
                        <a:rPr lang="en-US" sz="4100" b="0" i="1" smtClean="0">
                          <a:latin typeface="Cambria Math" panose="02040503050406030204" pitchFamily="18" charset="0"/>
                          <a:ea typeface="Cambria Math" panose="02040503050406030204" pitchFamily="18" charset="0"/>
                        </a:rPr>
                        <m:t>∙</m:t>
                      </m:r>
                      <m:d>
                        <m:dPr>
                          <m:ctrlPr>
                            <a:rPr lang="en-US" sz="4100" b="0" i="1" smtClean="0">
                              <a:latin typeface="Cambria Math" panose="02040503050406030204" pitchFamily="18" charset="0"/>
                              <a:ea typeface="Cambria Math" panose="02040503050406030204" pitchFamily="18" charset="0"/>
                            </a:rPr>
                          </m:ctrlPr>
                        </m:dPr>
                        <m:e>
                          <m:r>
                            <a:rPr lang="en-US" sz="4100" b="0" i="1" smtClean="0">
                              <a:latin typeface="Cambria Math" panose="02040503050406030204" pitchFamily="18" charset="0"/>
                              <a:ea typeface="Cambria Math" panose="02040503050406030204" pitchFamily="18" charset="0"/>
                            </a:rPr>
                            <m:t>𝜌</m:t>
                          </m:r>
                          <m:r>
                            <a:rPr lang="en-US" sz="4100" b="1" i="1" smtClean="0">
                              <a:latin typeface="Cambria Math" panose="02040503050406030204" pitchFamily="18" charset="0"/>
                              <a:ea typeface="Cambria Math" panose="02040503050406030204" pitchFamily="18" charset="0"/>
                            </a:rPr>
                            <m:t>𝒖</m:t>
                          </m:r>
                        </m:e>
                      </m:d>
                      <m:r>
                        <a:rPr lang="en-US" sz="4100" b="0" i="1" smtClean="0">
                          <a:latin typeface="Cambria Math" panose="02040503050406030204" pitchFamily="18" charset="0"/>
                          <a:ea typeface="Cambria Math" panose="02040503050406030204" pitchFamily="18" charset="0"/>
                        </a:rPr>
                        <m:t>=</m:t>
                      </m:r>
                      <m:sSub>
                        <m:sSubPr>
                          <m:ctrlPr>
                            <a:rPr lang="en-US" sz="4100" b="0" i="1" smtClean="0">
                              <a:latin typeface="Cambria Math" panose="02040503050406030204" pitchFamily="18" charset="0"/>
                              <a:ea typeface="Cambria Math" panose="02040503050406030204" pitchFamily="18" charset="0"/>
                            </a:rPr>
                          </m:ctrlPr>
                        </m:sSubPr>
                        <m:e>
                          <m:r>
                            <a:rPr lang="en-US" sz="4100" b="0" i="1" smtClean="0">
                              <a:latin typeface="Cambria Math" panose="02040503050406030204" pitchFamily="18" charset="0"/>
                              <a:ea typeface="Cambria Math" panose="02040503050406030204" pitchFamily="18" charset="0"/>
                            </a:rPr>
                            <m:t>𝑄</m:t>
                          </m:r>
                        </m:e>
                        <m:sub>
                          <m:r>
                            <a:rPr lang="en-US" sz="4100" b="0" i="1" smtClean="0">
                              <a:latin typeface="Cambria Math" panose="02040503050406030204" pitchFamily="18" charset="0"/>
                              <a:ea typeface="Cambria Math" panose="02040503050406030204" pitchFamily="18" charset="0"/>
                            </a:rPr>
                            <m:t>𝑚</m:t>
                          </m:r>
                        </m:sub>
                      </m:sSub>
                    </m:oMath>
                  </m:oMathPara>
                </a14:m>
                <a:endParaRPr lang="en-US" sz="4100" dirty="0"/>
              </a:p>
              <a:p>
                <a:pPr>
                  <a:lnSpc>
                    <a:spcPct val="100000"/>
                  </a:lnSpc>
                </a:pPr>
                <a:r>
                  <a:rPr lang="en-US" sz="4100" dirty="0"/>
                  <a:t>Heat transfer in porous media is described by:</a:t>
                </a:r>
                <a:endParaRPr lang="en-US" sz="4100" b="0" i="1" dirty="0">
                  <a:latin typeface="Cambria Math" panose="02040503050406030204" pitchFamily="18" charset="0"/>
                  <a:ea typeface="Cambria Math" panose="02040503050406030204" pitchFamily="18" charset="0"/>
                </a:endParaRPr>
              </a:p>
              <a:p>
                <a:pPr>
                  <a:lnSpc>
                    <a:spcPct val="100000"/>
                  </a:lnSpc>
                </a:pPr>
                <a14:m>
                  <m:oMathPara xmlns:m="http://schemas.openxmlformats.org/officeDocument/2006/math">
                    <m:oMathParaPr>
                      <m:jc m:val="centerGroup"/>
                    </m:oMathParaPr>
                    <m:oMath xmlns:m="http://schemas.openxmlformats.org/officeDocument/2006/math">
                      <m:sSub>
                        <m:sSubPr>
                          <m:ctrlPr>
                            <a:rPr lang="en-US" sz="4100" b="0" i="1" smtClean="0">
                              <a:latin typeface="Cambria Math" panose="02040503050406030204" pitchFamily="18" charset="0"/>
                              <a:ea typeface="Cambria Math" panose="02040503050406030204" pitchFamily="18" charset="0"/>
                            </a:rPr>
                          </m:ctrlPr>
                        </m:sSubPr>
                        <m:e>
                          <m:d>
                            <m:dPr>
                              <m:ctrlPr>
                                <a:rPr lang="en-US" sz="4100" i="1">
                                  <a:latin typeface="Cambria Math" panose="02040503050406030204" pitchFamily="18" charset="0"/>
                                  <a:ea typeface="Cambria Math" panose="02040503050406030204" pitchFamily="18" charset="0"/>
                                </a:rPr>
                              </m:ctrlPr>
                            </m:dPr>
                            <m:e>
                              <m:r>
                                <a:rPr lang="en-US" sz="4100" i="1">
                                  <a:latin typeface="Cambria Math" panose="02040503050406030204" pitchFamily="18" charset="0"/>
                                  <a:ea typeface="Cambria Math" panose="02040503050406030204" pitchFamily="18" charset="0"/>
                                </a:rPr>
                                <m:t>𝜌</m:t>
                              </m:r>
                              <m:sSub>
                                <m:sSubPr>
                                  <m:ctrlPr>
                                    <a:rPr lang="en-US" sz="4100" i="1">
                                      <a:latin typeface="Cambria Math" panose="02040503050406030204" pitchFamily="18" charset="0"/>
                                      <a:ea typeface="Cambria Math" panose="02040503050406030204" pitchFamily="18" charset="0"/>
                                    </a:rPr>
                                  </m:ctrlPr>
                                </m:sSubPr>
                                <m:e>
                                  <m:r>
                                    <a:rPr lang="en-US" sz="4100" i="1">
                                      <a:latin typeface="Cambria Math" panose="02040503050406030204" pitchFamily="18" charset="0"/>
                                      <a:ea typeface="Cambria Math" panose="02040503050406030204" pitchFamily="18" charset="0"/>
                                    </a:rPr>
                                    <m:t>𝐶</m:t>
                                  </m:r>
                                </m:e>
                                <m:sub>
                                  <m:r>
                                    <a:rPr lang="en-US" sz="4100" i="1">
                                      <a:latin typeface="Cambria Math" panose="02040503050406030204" pitchFamily="18" charset="0"/>
                                      <a:ea typeface="Cambria Math" panose="02040503050406030204" pitchFamily="18" charset="0"/>
                                    </a:rPr>
                                    <m:t>𝑝</m:t>
                                  </m:r>
                                </m:sub>
                              </m:sSub>
                            </m:e>
                          </m:d>
                        </m:e>
                        <m:sub>
                          <m:r>
                            <a:rPr lang="en-US" sz="4100" b="0" i="1" smtClean="0">
                              <a:latin typeface="Cambria Math" panose="02040503050406030204" pitchFamily="18" charset="0"/>
                              <a:ea typeface="Cambria Math" panose="02040503050406030204" pitchFamily="18" charset="0"/>
                            </a:rPr>
                            <m:t>𝑒𝑓𝑓</m:t>
                          </m:r>
                        </m:sub>
                      </m:sSub>
                      <m:f>
                        <m:fPr>
                          <m:ctrlPr>
                            <a:rPr lang="en-US" sz="4100" b="0" i="1" smtClean="0">
                              <a:latin typeface="Cambria Math" panose="02040503050406030204" pitchFamily="18" charset="0"/>
                              <a:ea typeface="Cambria Math" panose="02040503050406030204" pitchFamily="18" charset="0"/>
                            </a:rPr>
                          </m:ctrlPr>
                        </m:fPr>
                        <m:num>
                          <m:r>
                            <a:rPr lang="en-US" sz="4100" b="0" i="1" smtClean="0">
                              <a:latin typeface="Cambria Math" panose="02040503050406030204" pitchFamily="18" charset="0"/>
                              <a:ea typeface="Cambria Math" panose="02040503050406030204" pitchFamily="18" charset="0"/>
                            </a:rPr>
                            <m:t>𝜕</m:t>
                          </m:r>
                          <m:r>
                            <a:rPr lang="en-US" sz="4100" b="0" i="1" smtClean="0">
                              <a:latin typeface="Cambria Math" panose="02040503050406030204" pitchFamily="18" charset="0"/>
                              <a:ea typeface="Cambria Math" panose="02040503050406030204" pitchFamily="18" charset="0"/>
                            </a:rPr>
                            <m:t>𝑇</m:t>
                          </m:r>
                        </m:num>
                        <m:den>
                          <m:r>
                            <a:rPr lang="en-US" sz="4100" b="0" i="1" smtClean="0">
                              <a:latin typeface="Cambria Math" panose="02040503050406030204" pitchFamily="18" charset="0"/>
                              <a:ea typeface="Cambria Math" panose="02040503050406030204" pitchFamily="18" charset="0"/>
                            </a:rPr>
                            <m:t>𝜕</m:t>
                          </m:r>
                          <m:r>
                            <a:rPr lang="en-US" sz="4100" b="0" i="1" smtClean="0">
                              <a:latin typeface="Cambria Math" panose="02040503050406030204" pitchFamily="18" charset="0"/>
                              <a:ea typeface="Cambria Math" panose="02040503050406030204" pitchFamily="18" charset="0"/>
                            </a:rPr>
                            <m:t>𝑡</m:t>
                          </m:r>
                        </m:den>
                      </m:f>
                      <m:r>
                        <a:rPr lang="en-US" sz="4100" b="0" i="1" smtClean="0">
                          <a:latin typeface="Cambria Math" panose="02040503050406030204" pitchFamily="18" charset="0"/>
                          <a:ea typeface="Cambria Math" panose="02040503050406030204" pitchFamily="18" charset="0"/>
                        </a:rPr>
                        <m:t>+</m:t>
                      </m:r>
                      <m:sSub>
                        <m:sSubPr>
                          <m:ctrlPr>
                            <a:rPr lang="en-US" sz="4100" b="0" i="1" smtClean="0">
                              <a:latin typeface="Cambria Math" panose="02040503050406030204" pitchFamily="18" charset="0"/>
                              <a:ea typeface="Cambria Math" panose="02040503050406030204" pitchFamily="18" charset="0"/>
                            </a:rPr>
                          </m:ctrlPr>
                        </m:sSubPr>
                        <m:e>
                          <m:r>
                            <a:rPr lang="en-US" sz="4100" b="0" i="1" smtClean="0">
                              <a:latin typeface="Cambria Math" panose="02040503050406030204" pitchFamily="18" charset="0"/>
                              <a:ea typeface="Cambria Math" panose="02040503050406030204" pitchFamily="18" charset="0"/>
                            </a:rPr>
                            <m:t>𝜌</m:t>
                          </m:r>
                        </m:e>
                        <m:sub>
                          <m:r>
                            <a:rPr lang="en-US" sz="4100" b="0" i="1" smtClean="0">
                              <a:latin typeface="Cambria Math" panose="02040503050406030204" pitchFamily="18" charset="0"/>
                              <a:ea typeface="Cambria Math" panose="02040503050406030204" pitchFamily="18" charset="0"/>
                            </a:rPr>
                            <m:t>𝑓</m:t>
                          </m:r>
                        </m:sub>
                      </m:sSub>
                      <m:sSub>
                        <m:sSubPr>
                          <m:ctrlPr>
                            <a:rPr lang="en-US" sz="4100" b="0" i="1" smtClean="0">
                              <a:latin typeface="Cambria Math" panose="02040503050406030204" pitchFamily="18" charset="0"/>
                              <a:ea typeface="Cambria Math" panose="02040503050406030204" pitchFamily="18" charset="0"/>
                            </a:rPr>
                          </m:ctrlPr>
                        </m:sSubPr>
                        <m:e>
                          <m:r>
                            <a:rPr lang="en-US" sz="4100" b="0" i="1" smtClean="0">
                              <a:latin typeface="Cambria Math" panose="02040503050406030204" pitchFamily="18" charset="0"/>
                              <a:ea typeface="Cambria Math" panose="02040503050406030204" pitchFamily="18" charset="0"/>
                            </a:rPr>
                            <m:t>𝐶</m:t>
                          </m:r>
                        </m:e>
                        <m:sub>
                          <m:r>
                            <a:rPr lang="en-US" sz="4100" b="0" i="1" smtClean="0">
                              <a:latin typeface="Cambria Math" panose="02040503050406030204" pitchFamily="18" charset="0"/>
                              <a:ea typeface="Cambria Math" panose="02040503050406030204" pitchFamily="18" charset="0"/>
                            </a:rPr>
                            <m:t>𝑝</m:t>
                          </m:r>
                          <m:r>
                            <a:rPr lang="en-US" sz="4100" b="0" i="1" smtClean="0">
                              <a:latin typeface="Cambria Math" panose="02040503050406030204" pitchFamily="18" charset="0"/>
                              <a:ea typeface="Cambria Math" panose="02040503050406030204" pitchFamily="18" charset="0"/>
                            </a:rPr>
                            <m:t>,</m:t>
                          </m:r>
                          <m:r>
                            <a:rPr lang="en-US" sz="4100" b="0" i="1" smtClean="0">
                              <a:latin typeface="Cambria Math" panose="02040503050406030204" pitchFamily="18" charset="0"/>
                              <a:ea typeface="Cambria Math" panose="02040503050406030204" pitchFamily="18" charset="0"/>
                            </a:rPr>
                            <m:t>𝑓</m:t>
                          </m:r>
                        </m:sub>
                      </m:sSub>
                      <m:r>
                        <a:rPr lang="en-US" sz="4100" b="1" i="1" smtClean="0">
                          <a:latin typeface="Cambria Math" panose="02040503050406030204" pitchFamily="18" charset="0"/>
                          <a:ea typeface="Cambria Math" panose="02040503050406030204" pitchFamily="18" charset="0"/>
                        </a:rPr>
                        <m:t>𝒖</m:t>
                      </m:r>
                      <m:r>
                        <a:rPr lang="en-US" sz="4100" b="0" i="1" smtClean="0">
                          <a:latin typeface="Cambria Math" panose="02040503050406030204" pitchFamily="18" charset="0"/>
                          <a:ea typeface="Cambria Math" panose="02040503050406030204" pitchFamily="18" charset="0"/>
                        </a:rPr>
                        <m:t>∙</m:t>
                      </m:r>
                      <m:r>
                        <m:rPr>
                          <m:sty m:val="p"/>
                        </m:rPr>
                        <a:rPr lang="en-US" sz="4100" b="0" i="1" smtClean="0">
                          <a:latin typeface="Cambria Math" panose="02040503050406030204" pitchFamily="18" charset="0"/>
                          <a:ea typeface="Cambria Math" panose="02040503050406030204" pitchFamily="18" charset="0"/>
                        </a:rPr>
                        <m:t>∇</m:t>
                      </m:r>
                      <m:r>
                        <a:rPr lang="en-US" sz="4100" b="0" i="1" smtClean="0">
                          <a:latin typeface="Cambria Math" panose="02040503050406030204" pitchFamily="18" charset="0"/>
                          <a:ea typeface="Cambria Math" panose="02040503050406030204" pitchFamily="18" charset="0"/>
                        </a:rPr>
                        <m:t>𝑇</m:t>
                      </m:r>
                      <m:r>
                        <a:rPr lang="en-US" sz="4100" b="0" i="1" smtClean="0">
                          <a:latin typeface="Cambria Math" panose="02040503050406030204" pitchFamily="18" charset="0"/>
                          <a:ea typeface="Cambria Math" panose="02040503050406030204" pitchFamily="18" charset="0"/>
                        </a:rPr>
                        <m:t>+</m:t>
                      </m:r>
                      <m:r>
                        <m:rPr>
                          <m:sty m:val="p"/>
                        </m:rPr>
                        <a:rPr lang="en-US" sz="4100" b="0" i="1" smtClean="0">
                          <a:latin typeface="Cambria Math" panose="02040503050406030204" pitchFamily="18" charset="0"/>
                          <a:ea typeface="Cambria Math" panose="02040503050406030204" pitchFamily="18" charset="0"/>
                        </a:rPr>
                        <m:t>∇</m:t>
                      </m:r>
                      <m:r>
                        <a:rPr lang="en-US" sz="4100" b="0" i="1" smtClean="0">
                          <a:latin typeface="Cambria Math" panose="02040503050406030204" pitchFamily="18" charset="0"/>
                          <a:ea typeface="Cambria Math" panose="02040503050406030204" pitchFamily="18" charset="0"/>
                        </a:rPr>
                        <m:t>∙</m:t>
                      </m:r>
                      <m:r>
                        <a:rPr lang="en-US" sz="4100" b="1" i="1" smtClean="0">
                          <a:latin typeface="Cambria Math" panose="02040503050406030204" pitchFamily="18" charset="0"/>
                          <a:ea typeface="Cambria Math" panose="02040503050406030204" pitchFamily="18" charset="0"/>
                        </a:rPr>
                        <m:t>𝒒</m:t>
                      </m:r>
                      <m:r>
                        <a:rPr lang="en-US" sz="4100" b="0" i="1" smtClean="0">
                          <a:latin typeface="Cambria Math" panose="02040503050406030204" pitchFamily="18" charset="0"/>
                          <a:ea typeface="Cambria Math" panose="02040503050406030204" pitchFamily="18" charset="0"/>
                        </a:rPr>
                        <m:t>=</m:t>
                      </m:r>
                      <m:r>
                        <a:rPr lang="en-US" sz="4100" b="0" i="1" smtClean="0">
                          <a:latin typeface="Cambria Math" panose="02040503050406030204" pitchFamily="18" charset="0"/>
                          <a:ea typeface="Cambria Math" panose="02040503050406030204" pitchFamily="18" charset="0"/>
                        </a:rPr>
                        <m:t>𝑄</m:t>
                      </m:r>
                    </m:oMath>
                  </m:oMathPara>
                </a14:m>
                <a:endParaRPr lang="en-US" sz="4100" dirty="0"/>
              </a:p>
              <a:p>
                <a:endParaRPr lang="en-US" dirty="0"/>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xfrm>
                <a:off x="15655929" y="21897537"/>
                <a:ext cx="16062185" cy="6856707"/>
              </a:xfrm>
              <a:blipFill>
                <a:blip r:embed="rId3"/>
                <a:stretch>
                  <a:fillRect l="-1366" t="-2400" r="-1556" b="-14578"/>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434125" cy="2315228"/>
          </a:xfrm>
        </p:spPr>
        <p:txBody>
          <a:bodyPr/>
          <a:lstStyle/>
          <a:p>
            <a:pPr marL="514350" indent="-514350">
              <a:buAutoNum type="arabicPeriod"/>
            </a:pPr>
            <a:r>
              <a:rPr lang="en-US" sz="2800" dirty="0"/>
              <a:t>M. </a:t>
            </a:r>
            <a:r>
              <a:rPr lang="en-US" sz="2800" dirty="0" err="1"/>
              <a:t>Cheayb</a:t>
            </a:r>
            <a:r>
              <a:rPr lang="en-US" sz="2800" dirty="0"/>
              <a:t>, M.M. Gallego, S. Poncet, M. </a:t>
            </a:r>
            <a:r>
              <a:rPr lang="en-US" sz="2800" dirty="0" err="1"/>
              <a:t>Tazerout</a:t>
            </a:r>
            <a:r>
              <a:rPr lang="en-US" sz="2800" dirty="0"/>
              <a:t>, “Micro-scale trigenerative compressed air energy storage system: Modeling and parametric optimization study”, Energy Storage, vol. 26, 100944, 2019.</a:t>
            </a:r>
          </a:p>
          <a:p>
            <a:pPr marL="514350" indent="-514350">
              <a:spcBef>
                <a:spcPts val="0"/>
              </a:spcBef>
              <a:buAutoNum type="arabicPeriod"/>
            </a:pPr>
            <a:r>
              <a:rPr lang="en-US" sz="2800" dirty="0"/>
              <a:t>F. </a:t>
            </a:r>
            <a:r>
              <a:rPr lang="en-US" sz="2800" dirty="0" err="1"/>
              <a:t>Dewevre</a:t>
            </a:r>
            <a:r>
              <a:rPr lang="en-US" sz="2800" dirty="0"/>
              <a:t>, C. Lacroix, K. </a:t>
            </a:r>
            <a:r>
              <a:rPr lang="en-US" sz="2800" dirty="0" err="1"/>
              <a:t>Loubar</a:t>
            </a:r>
            <a:r>
              <a:rPr lang="en-US" sz="2800" dirty="0"/>
              <a:t>, S. Poncet, “Carbon dioxide energy storage systems: Current researches and perspectives”, Renewable Energy, vol. 224, 120030, 2024.</a:t>
            </a:r>
          </a:p>
          <a:p>
            <a:pPr marL="514350" indent="-514350">
              <a:spcBef>
                <a:spcPts val="0"/>
              </a:spcBef>
              <a:buAutoNum type="arabicPeriod"/>
            </a:pPr>
            <a:r>
              <a:rPr lang="en-US" sz="2800" dirty="0"/>
              <a:t> J. Xiao, Y. Liu, J. Wang, P. </a:t>
            </a:r>
            <a:r>
              <a:rPr lang="en-US" sz="2800" dirty="0" err="1"/>
              <a:t>Bénard</a:t>
            </a:r>
            <a:r>
              <a:rPr lang="en-US" sz="2800" dirty="0"/>
              <a:t>, R. Chahine, "Finite element simulation of heat and mass transfer in activated carbon hydrogen storage tank", International Journal of Heat and Mass Transfer, vol. 55, pp. 6864-6872, 2012. </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224" y="5405407"/>
            <a:ext cx="17520817" cy="3474041"/>
          </a:xfrm>
        </p:spPr>
        <p:txBody>
          <a:bodyPr/>
          <a:lstStyle/>
          <a:p>
            <a:r>
              <a:rPr lang="en-US" dirty="0"/>
              <a:t>Enhance CO₂ gas storage, in activated carbon tanks, by understanding the dynamics of heat and mass transfer in porous media.</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703582"/>
            <a:ext cx="29615963" cy="4714120"/>
          </a:xfrm>
        </p:spPr>
        <p:txBody>
          <a:bodyPr/>
          <a:lstStyle/>
          <a:p>
            <a:r>
              <a:rPr lang="en-US" dirty="0"/>
              <a:t>The intermittency of renewable energy has emphasized the need for advanced energy storage solutions. Compressed air energy storage (CAES) is one such method, where excess electricity compresses air for later use in turbines</a:t>
            </a:r>
            <a:r>
              <a:rPr lang="en-US" baseline="30000" dirty="0"/>
              <a:t>1</a:t>
            </a:r>
            <a:r>
              <a:rPr lang="en-US" dirty="0"/>
              <a:t>. </a:t>
            </a:r>
          </a:p>
          <a:p>
            <a:r>
              <a:rPr lang="en-US" dirty="0"/>
              <a:t>Recent research explores using CO</a:t>
            </a:r>
            <a:r>
              <a:rPr lang="en-US" baseline="-25000" dirty="0"/>
              <a:t>2</a:t>
            </a:r>
            <a:r>
              <a:rPr lang="en-US" dirty="0"/>
              <a:t> instead of air, as its critical point is closer to ambient temperature, easing condensation at high pressures, but requiring storage post-turbine discharge</a:t>
            </a:r>
            <a:r>
              <a:rPr lang="en-US" baseline="30000" dirty="0"/>
              <a:t>2</a:t>
            </a:r>
            <a:r>
              <a:rPr lang="en-US" dirty="0"/>
              <a:t>. To tackle CO</a:t>
            </a:r>
            <a:r>
              <a:rPr lang="en-US" baseline="-25000" dirty="0"/>
              <a:t>2</a:t>
            </a:r>
            <a:r>
              <a:rPr lang="en-US" dirty="0"/>
              <a:t> gas-phase storage, we are investigating porous materials called adsorbents. These materials increase CO</a:t>
            </a:r>
            <a:r>
              <a:rPr lang="en-US" baseline="-25000" dirty="0"/>
              <a:t>2</a:t>
            </a:r>
            <a:r>
              <a:rPr lang="en-US" dirty="0"/>
              <a:t> density, enabling more compact storage. However, adsorption is a dynamic phenomenon, where the heat of adsorption and the heating required for releasing the adsorbed gas will influence the heat and mass transfer in the system beyond normal tank discharge</a:t>
            </a:r>
            <a:r>
              <a:rPr lang="en-US" baseline="30000" dirty="0"/>
              <a:t>3</a:t>
            </a:r>
            <a:r>
              <a:rPr lang="en-US" dirty="0"/>
              <a:t>. </a:t>
            </a:r>
          </a:p>
          <a:p>
            <a:r>
              <a:rPr lang="en-US" dirty="0"/>
              <a:t>This is why the effect of heat and mass transfer phenomena within a CO</a:t>
            </a:r>
            <a:r>
              <a:rPr lang="en-US" baseline="-25000" dirty="0"/>
              <a:t>2</a:t>
            </a:r>
            <a:r>
              <a:rPr lang="en-US" dirty="0"/>
              <a:t> storage tank filled with activated carbon on the adsorption dynamics is being modeled.</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49531" y="13239087"/>
            <a:ext cx="29615963" cy="1302499"/>
          </a:xfrm>
        </p:spPr>
        <p:txBody>
          <a:bodyPr/>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18" name="Espace réservé pour une image  17">
            <a:extLst>
              <a:ext uri="{FF2B5EF4-FFF2-40B4-BE49-F238E27FC236}">
                <a16:creationId xmlns:a16="http://schemas.microsoft.com/office/drawing/2014/main" id="{92CFAD6D-84D4-44FE-177D-F8CCB9347749}"/>
              </a:ext>
            </a:extLst>
          </p:cNvPr>
          <p:cNvPicPr>
            <a:picLocks noGrp="1" noChangeAspect="1"/>
          </p:cNvPicPr>
          <p:nvPr>
            <p:ph type="pic" sz="quarter" idx="29"/>
          </p:nvPr>
        </p:nvPicPr>
        <p:blipFill rotWithShape="1">
          <a:blip r:embed="rId4">
            <a:extLst>
              <a:ext uri="{BEBA8EAE-BF5A-486C-A8C5-ECC9F3942E4B}">
                <a14:imgProps xmlns:a14="http://schemas.microsoft.com/office/drawing/2010/main">
                  <a14:imgLayer r:embed="rId5">
                    <a14:imgEffect>
                      <a14:backgroundRemoval t="12039" b="92506" l="30416" r="69825"/>
                    </a14:imgEffect>
                  </a14:imgLayer>
                </a14:imgProps>
              </a:ext>
              <a:ext uri="{28A0092B-C50C-407E-A947-70E740481C1C}">
                <a14:useLocalDpi xmlns:a14="http://schemas.microsoft.com/office/drawing/2010/main" val="0"/>
              </a:ext>
            </a:extLst>
          </a:blip>
          <a:srcRect l="30359" t="12279" r="30182" b="8129"/>
          <a:stretch/>
        </p:blipFill>
        <p:spPr>
          <a:xfrm>
            <a:off x="6809696" y="20246601"/>
            <a:ext cx="7062669" cy="6998321"/>
          </a:xfr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4100" dirty="0"/>
              <a:t>FIGURE 1. Left: Active carbons particles. Right: Drawing of the simulated tank.</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A PDE-based finite element model was implemented and solved to analyze the pressure, temperature, and velocity distributions within the tank. Figure 2 illustrates the findings. In (a), the pressure distribution is mostly uniform, with slight variations near the reservoir inlet. The temperature distribution in (b) and (c) shows an increase due to the heat of adsorption and compression, with noticeable variations at the tank extremities caused by heat dissipation. The velocity profile in (d) at the end of charge reveals minor variations near the inlet. These results provide valuable insights into the mass and heat transfer processes within the tank. Further simulations, incorporating time-dependent parameter variations and advanced adsorption modeling, will be essential for improving the accuracy of the simulations.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4100" dirty="0"/>
              <a:t>FIGURE 2. Distribution within the tank of (a) pressure at 60 s, (b) temperature at 60 s, (c) temperature at 400 s, and (d) velocity at 400 s.</a:t>
            </a:r>
          </a:p>
        </p:txBody>
      </p:sp>
      <p:pic>
        <p:nvPicPr>
          <p:cNvPr id="33" name="Image 32">
            <a:extLst>
              <a:ext uri="{FF2B5EF4-FFF2-40B4-BE49-F238E27FC236}">
                <a16:creationId xmlns:a16="http://schemas.microsoft.com/office/drawing/2014/main" id="{A01CC0C1-6A44-6A4E-E476-32E7CF736437}"/>
              </a:ext>
            </a:extLst>
          </p:cNvPr>
          <p:cNvPicPr>
            <a:picLocks noChangeAspect="1"/>
          </p:cNvPicPr>
          <p:nvPr/>
        </p:nvPicPr>
        <p:blipFill rotWithShape="1">
          <a:blip r:embed="rId6">
            <a:extLst>
              <a:ext uri="{28A0092B-C50C-407E-A947-70E740481C1C}">
                <a14:useLocalDpi xmlns:a14="http://schemas.microsoft.com/office/drawing/2010/main" val="0"/>
              </a:ext>
            </a:extLst>
          </a:blip>
          <a:srcRect l="8435" r="9248"/>
          <a:stretch/>
        </p:blipFill>
        <p:spPr>
          <a:xfrm>
            <a:off x="28452770" y="39324520"/>
            <a:ext cx="3553608" cy="2935521"/>
          </a:xfrm>
          <a:prstGeom prst="rect">
            <a:avLst/>
          </a:prstGeom>
        </p:spPr>
      </p:pic>
      <p:pic>
        <p:nvPicPr>
          <p:cNvPr id="31" name="Image 30">
            <a:extLst>
              <a:ext uri="{FF2B5EF4-FFF2-40B4-BE49-F238E27FC236}">
                <a16:creationId xmlns:a16="http://schemas.microsoft.com/office/drawing/2014/main" id="{4DBCCC00-26B0-CABF-270A-E291D958E1C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81089" y="39563828"/>
            <a:ext cx="7353731" cy="2574156"/>
          </a:xfrm>
          <a:prstGeom prst="rect">
            <a:avLst/>
          </a:prstGeom>
        </p:spPr>
      </p:pic>
      <p:pic>
        <p:nvPicPr>
          <p:cNvPr id="35" name="Image 34">
            <a:extLst>
              <a:ext uri="{FF2B5EF4-FFF2-40B4-BE49-F238E27FC236}">
                <a16:creationId xmlns:a16="http://schemas.microsoft.com/office/drawing/2014/main" id="{3AF04598-9674-1AA3-9AA6-398F9834A1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545431" y="39904127"/>
            <a:ext cx="3917708" cy="1893559"/>
          </a:xfrm>
          <a:prstGeom prst="rect">
            <a:avLst/>
          </a:prstGeom>
        </p:spPr>
      </p:pic>
      <p:pic>
        <p:nvPicPr>
          <p:cNvPr id="1026" name="Picture 2" descr="Activated Carbon Basics - CARBOKARN">
            <a:extLst>
              <a:ext uri="{FF2B5EF4-FFF2-40B4-BE49-F238E27FC236}">
                <a16:creationId xmlns:a16="http://schemas.microsoft.com/office/drawing/2014/main" id="{CD8DF096-0618-271F-E33D-98148693038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85998" y="23508590"/>
            <a:ext cx="6199129" cy="348728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a:extLst>
              <a:ext uri="{FF2B5EF4-FFF2-40B4-BE49-F238E27FC236}">
                <a16:creationId xmlns:a16="http://schemas.microsoft.com/office/drawing/2014/main" id="{6026E400-E56D-FFFB-A7A5-9A885ABF449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975560" y="29695004"/>
            <a:ext cx="3810532" cy="6249272"/>
          </a:xfrm>
          <a:prstGeom prst="rect">
            <a:avLst/>
          </a:prstGeom>
        </p:spPr>
      </p:pic>
      <p:pic>
        <p:nvPicPr>
          <p:cNvPr id="16" name="Image 15">
            <a:extLst>
              <a:ext uri="{FF2B5EF4-FFF2-40B4-BE49-F238E27FC236}">
                <a16:creationId xmlns:a16="http://schemas.microsoft.com/office/drawing/2014/main" id="{FF314513-73AE-3A5C-6B2B-A6C393C98DC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052294" y="29695004"/>
            <a:ext cx="3810532" cy="6249272"/>
          </a:xfrm>
          <a:prstGeom prst="rect">
            <a:avLst/>
          </a:prstGeom>
        </p:spPr>
      </p:pic>
      <p:pic>
        <p:nvPicPr>
          <p:cNvPr id="21" name="Image 20">
            <a:extLst>
              <a:ext uri="{FF2B5EF4-FFF2-40B4-BE49-F238E27FC236}">
                <a16:creationId xmlns:a16="http://schemas.microsoft.com/office/drawing/2014/main" id="{327126BA-7417-6986-9264-2B32D890134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479829" y="29695004"/>
            <a:ext cx="3810532" cy="6249272"/>
          </a:xfrm>
          <a:prstGeom prst="rect">
            <a:avLst/>
          </a:prstGeom>
        </p:spPr>
      </p:pic>
      <p:pic>
        <p:nvPicPr>
          <p:cNvPr id="23" name="Image 22">
            <a:extLst>
              <a:ext uri="{FF2B5EF4-FFF2-40B4-BE49-F238E27FC236}">
                <a16:creationId xmlns:a16="http://schemas.microsoft.com/office/drawing/2014/main" id="{449805A9-FF0E-33B3-8A0B-D1EED242A6A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7877269" y="29695004"/>
            <a:ext cx="3810532" cy="6249272"/>
          </a:xfrm>
          <a:prstGeom prst="rect">
            <a:avLst/>
          </a:prstGeom>
        </p:spPr>
      </p:pic>
      <p:sp>
        <p:nvSpPr>
          <p:cNvPr id="24" name="ZoneTexte 23">
            <a:extLst>
              <a:ext uri="{FF2B5EF4-FFF2-40B4-BE49-F238E27FC236}">
                <a16:creationId xmlns:a16="http://schemas.microsoft.com/office/drawing/2014/main" id="{27833D88-21F6-545A-9C49-6ABD9B0E6580}"/>
              </a:ext>
            </a:extLst>
          </p:cNvPr>
          <p:cNvSpPr txBox="1"/>
          <p:nvPr/>
        </p:nvSpPr>
        <p:spPr>
          <a:xfrm>
            <a:off x="19060030" y="35911733"/>
            <a:ext cx="585449" cy="461665"/>
          </a:xfrm>
          <a:prstGeom prst="rect">
            <a:avLst/>
          </a:prstGeom>
          <a:noFill/>
        </p:spPr>
        <p:txBody>
          <a:bodyPr wrap="square" rtlCol="0">
            <a:spAutoFit/>
          </a:bodyPr>
          <a:lstStyle/>
          <a:p>
            <a:r>
              <a:rPr lang="en-US" sz="2400" dirty="0"/>
              <a:t>(a)</a:t>
            </a:r>
          </a:p>
        </p:txBody>
      </p:sp>
      <p:sp>
        <p:nvSpPr>
          <p:cNvPr id="26" name="ZoneTexte 25">
            <a:extLst>
              <a:ext uri="{FF2B5EF4-FFF2-40B4-BE49-F238E27FC236}">
                <a16:creationId xmlns:a16="http://schemas.microsoft.com/office/drawing/2014/main" id="{775FC2E2-52FA-4026-A4F6-4209849FD4CB}"/>
              </a:ext>
            </a:extLst>
          </p:cNvPr>
          <p:cNvSpPr txBox="1"/>
          <p:nvPr/>
        </p:nvSpPr>
        <p:spPr>
          <a:xfrm>
            <a:off x="22478522" y="35911733"/>
            <a:ext cx="591812" cy="461665"/>
          </a:xfrm>
          <a:prstGeom prst="rect">
            <a:avLst/>
          </a:prstGeom>
          <a:noFill/>
        </p:spPr>
        <p:txBody>
          <a:bodyPr wrap="square">
            <a:spAutoFit/>
          </a:bodyPr>
          <a:lstStyle/>
          <a:p>
            <a:r>
              <a:rPr lang="en-US" sz="2400" dirty="0"/>
              <a:t>(b)</a:t>
            </a:r>
          </a:p>
        </p:txBody>
      </p:sp>
      <p:sp>
        <p:nvSpPr>
          <p:cNvPr id="28" name="ZoneTexte 27">
            <a:extLst>
              <a:ext uri="{FF2B5EF4-FFF2-40B4-BE49-F238E27FC236}">
                <a16:creationId xmlns:a16="http://schemas.microsoft.com/office/drawing/2014/main" id="{FA3C0D58-BCB2-6D42-14F0-430E5B26D77D}"/>
              </a:ext>
            </a:extLst>
          </p:cNvPr>
          <p:cNvSpPr txBox="1"/>
          <p:nvPr/>
        </p:nvSpPr>
        <p:spPr>
          <a:xfrm>
            <a:off x="25901929" y="35911733"/>
            <a:ext cx="591812" cy="461665"/>
          </a:xfrm>
          <a:prstGeom prst="rect">
            <a:avLst/>
          </a:prstGeom>
          <a:noFill/>
        </p:spPr>
        <p:txBody>
          <a:bodyPr wrap="square">
            <a:spAutoFit/>
          </a:bodyPr>
          <a:lstStyle/>
          <a:p>
            <a:r>
              <a:rPr lang="en-US" sz="2400" dirty="0"/>
              <a:t>(c)</a:t>
            </a:r>
          </a:p>
        </p:txBody>
      </p:sp>
      <p:sp>
        <p:nvSpPr>
          <p:cNvPr id="29" name="ZoneTexte 28">
            <a:extLst>
              <a:ext uri="{FF2B5EF4-FFF2-40B4-BE49-F238E27FC236}">
                <a16:creationId xmlns:a16="http://schemas.microsoft.com/office/drawing/2014/main" id="{EEC7033D-E736-166D-54E0-E652E7C2ED16}"/>
              </a:ext>
            </a:extLst>
          </p:cNvPr>
          <p:cNvSpPr txBox="1"/>
          <p:nvPr/>
        </p:nvSpPr>
        <p:spPr>
          <a:xfrm>
            <a:off x="29325335" y="35911733"/>
            <a:ext cx="591812" cy="461665"/>
          </a:xfrm>
          <a:prstGeom prst="rect">
            <a:avLst/>
          </a:prstGeom>
          <a:noFill/>
        </p:spPr>
        <p:txBody>
          <a:bodyPr wrap="square">
            <a:spAutoFit/>
          </a:bodyPr>
          <a:lstStyle/>
          <a:p>
            <a:r>
              <a:rPr lang="en-US" sz="2400" dirty="0"/>
              <a:t>(d)</a:t>
            </a:r>
          </a:p>
        </p:txBody>
      </p:sp>
      <p:sp>
        <p:nvSpPr>
          <p:cNvPr id="30" name="ZoneTexte 29">
            <a:extLst>
              <a:ext uri="{FF2B5EF4-FFF2-40B4-BE49-F238E27FC236}">
                <a16:creationId xmlns:a16="http://schemas.microsoft.com/office/drawing/2014/main" id="{573E442F-FEDF-FFC4-8DF2-46A3BF56C0CC}"/>
              </a:ext>
            </a:extLst>
          </p:cNvPr>
          <p:cNvSpPr txBox="1"/>
          <p:nvPr/>
        </p:nvSpPr>
        <p:spPr>
          <a:xfrm>
            <a:off x="23827433" y="29571280"/>
            <a:ext cx="622300" cy="369332"/>
          </a:xfrm>
          <a:prstGeom prst="rect">
            <a:avLst/>
          </a:prstGeom>
          <a:noFill/>
        </p:spPr>
        <p:txBody>
          <a:bodyPr wrap="square" rtlCol="0">
            <a:spAutoFit/>
          </a:bodyPr>
          <a:lstStyle/>
          <a:p>
            <a:r>
              <a:rPr lang="en-US" dirty="0">
                <a:solidFill>
                  <a:schemeClr val="tx1">
                    <a:lumMod val="85000"/>
                    <a:lumOff val="15000"/>
                  </a:schemeClr>
                </a:solidFill>
              </a:rPr>
              <a:t>K</a:t>
            </a:r>
          </a:p>
        </p:txBody>
      </p:sp>
      <p:sp>
        <p:nvSpPr>
          <p:cNvPr id="32" name="ZoneTexte 31">
            <a:extLst>
              <a:ext uri="{FF2B5EF4-FFF2-40B4-BE49-F238E27FC236}">
                <a16:creationId xmlns:a16="http://schemas.microsoft.com/office/drawing/2014/main" id="{42D6536A-EBF4-4FBC-7820-6854B9AC2A5E}"/>
              </a:ext>
            </a:extLst>
          </p:cNvPr>
          <p:cNvSpPr txBox="1"/>
          <p:nvPr/>
        </p:nvSpPr>
        <p:spPr>
          <a:xfrm>
            <a:off x="27224872" y="29566074"/>
            <a:ext cx="622300" cy="369332"/>
          </a:xfrm>
          <a:prstGeom prst="rect">
            <a:avLst/>
          </a:prstGeom>
          <a:noFill/>
        </p:spPr>
        <p:txBody>
          <a:bodyPr wrap="square" rtlCol="0">
            <a:spAutoFit/>
          </a:bodyPr>
          <a:lstStyle/>
          <a:p>
            <a:r>
              <a:rPr lang="en-US" dirty="0"/>
              <a:t>K</a:t>
            </a:r>
          </a:p>
        </p:txBody>
      </p:sp>
      <p:sp>
        <p:nvSpPr>
          <p:cNvPr id="34" name="ZoneTexte 33">
            <a:extLst>
              <a:ext uri="{FF2B5EF4-FFF2-40B4-BE49-F238E27FC236}">
                <a16:creationId xmlns:a16="http://schemas.microsoft.com/office/drawing/2014/main" id="{2043FBD5-0556-8364-7F68-63DF83F005E2}"/>
              </a:ext>
            </a:extLst>
          </p:cNvPr>
          <p:cNvSpPr txBox="1"/>
          <p:nvPr/>
        </p:nvSpPr>
        <p:spPr>
          <a:xfrm>
            <a:off x="30731735" y="29707759"/>
            <a:ext cx="622300" cy="369332"/>
          </a:xfrm>
          <a:prstGeom prst="rect">
            <a:avLst/>
          </a:prstGeom>
          <a:noFill/>
        </p:spPr>
        <p:txBody>
          <a:bodyPr wrap="square" rtlCol="0">
            <a:spAutoFit/>
          </a:bodyPr>
          <a:lstStyle/>
          <a:p>
            <a:r>
              <a:rPr lang="en-US" dirty="0"/>
              <a:t>m/s</a:t>
            </a: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707</TotalTime>
  <Words>703</Words>
  <Application>Microsoft Office PowerPoint</Application>
  <PresentationFormat>Personnalisé</PresentationFormat>
  <Paragraphs>29</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Calibri</vt:lpstr>
      <vt:lpstr>Calibri Light</vt:lpstr>
      <vt:lpstr>Cambria Math</vt:lpstr>
      <vt:lpstr>Office Theme</vt:lpstr>
      <vt:lpstr>Simulation of Mass and Heat Transfer in Active Carbon CO2 Storage Tank During the Charging Process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Rita Ghawche</cp:lastModifiedBy>
  <cp:revision>121</cp:revision>
  <cp:lastPrinted>2023-01-06T15:48:30Z</cp:lastPrinted>
  <dcterms:created xsi:type="dcterms:W3CDTF">2023-01-03T14:57:49Z</dcterms:created>
  <dcterms:modified xsi:type="dcterms:W3CDTF">2024-08-30T14:19:21Z</dcterms:modified>
</cp:coreProperties>
</file>