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arakat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 id="2" name="Matthew Hancock" initials="MH" lastIdx="1" clrIdx="1">
    <p:extLst>
      <p:ext uri="{19B8F6BF-5375-455C-9EA6-DF929625EA0E}">
        <p15:presenceInfo xmlns:p15="http://schemas.microsoft.com/office/powerpoint/2012/main" userId="S::MHancock@veryst.com::98e4f286-f267-4427-a010-7488a10b4b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77" autoAdjust="0"/>
    <p:restoredTop sz="96247" autoAdjust="0"/>
  </p:normalViewPr>
  <p:slideViewPr>
    <p:cSldViewPr snapToGrid="0">
      <p:cViewPr>
        <p:scale>
          <a:sx n="25" d="100"/>
          <a:sy n="25" d="100"/>
        </p:scale>
        <p:origin x="1758" y="-115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Barakat" userId="2885e810-e5d1-4059-9021-6ebc73a3737b" providerId="ADAL" clId="{DED577C2-37AD-4AA8-ABB0-0831F1DAE253}"/>
    <pc:docChg chg="undo custSel modSld">
      <pc:chgData name="Joseph Barakat" userId="2885e810-e5d1-4059-9021-6ebc73a3737b" providerId="ADAL" clId="{DED577C2-37AD-4AA8-ABB0-0831F1DAE253}" dt="2024-08-30T12:20:43.884" v="14" actId="20577"/>
      <pc:docMkLst>
        <pc:docMk/>
      </pc:docMkLst>
      <pc:sldChg chg="modSp mod">
        <pc:chgData name="Joseph Barakat" userId="2885e810-e5d1-4059-9021-6ebc73a3737b" providerId="ADAL" clId="{DED577C2-37AD-4AA8-ABB0-0831F1DAE253}" dt="2024-08-30T12:20:43.884" v="14" actId="20577"/>
        <pc:sldMkLst>
          <pc:docMk/>
          <pc:sldMk cId="3627171321" sldId="285"/>
        </pc:sldMkLst>
        <pc:spChg chg="mod">
          <ac:chgData name="Joseph Barakat" userId="2885e810-e5d1-4059-9021-6ebc73a3737b" providerId="ADAL" clId="{DED577C2-37AD-4AA8-ABB0-0831F1DAE253}" dt="2024-08-30T12:20:43.884" v="14" actId="20577"/>
          <ac:spMkLst>
            <pc:docMk/>
            <pc:sldMk cId="3627171321" sldId="285"/>
            <ac:spMk id="5" creationId="{22870161-6EDA-42E3-AC05-0552171DAD15}"/>
          </ac:spMkLst>
        </pc:spChg>
        <pc:spChg chg="mod">
          <ac:chgData name="Joseph Barakat" userId="2885e810-e5d1-4059-9021-6ebc73a3737b" providerId="ADAL" clId="{DED577C2-37AD-4AA8-ABB0-0831F1DAE253}" dt="2024-08-30T12:18:04.131" v="1" actId="20577"/>
          <ac:spMkLst>
            <pc:docMk/>
            <pc:sldMk cId="3627171321" sldId="285"/>
            <ac:spMk id="8" creationId="{8D742B11-619C-436F-BD05-D925F2036DE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veryst.com/" TargetMode="External"/><Relationship Id="rId2" Type="http://schemas.openxmlformats.org/officeDocument/2006/relationships/hyperlink" Target="mailto:contact@veryst.com"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913974" y="42657318"/>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 name="Rechteck 11">
            <a:extLst>
              <a:ext uri="{FF2B5EF4-FFF2-40B4-BE49-F238E27FC236}">
                <a16:creationId xmlns:a16="http://schemas.microsoft.com/office/drawing/2014/main" id="{419D82BE-6A12-F799-CBA0-126880250608}"/>
              </a:ext>
            </a:extLst>
          </p:cNvPr>
          <p:cNvSpPr/>
          <p:nvPr userDrawn="1"/>
        </p:nvSpPr>
        <p:spPr>
          <a:xfrm>
            <a:off x="27139296" y="42681174"/>
            <a:ext cx="457881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hlinkClick r:id="rId2"/>
              </a:rPr>
              <a:t>contact@veryst.com</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 name="Rechteck 11">
            <a:extLst>
              <a:ext uri="{FF2B5EF4-FFF2-40B4-BE49-F238E27FC236}">
                <a16:creationId xmlns:a16="http://schemas.microsoft.com/office/drawing/2014/main" id="{4EB13792-F32B-C239-5852-4FDF4D61D2A7}"/>
              </a:ext>
            </a:extLst>
          </p:cNvPr>
          <p:cNvSpPr/>
          <p:nvPr userDrawn="1"/>
        </p:nvSpPr>
        <p:spPr>
          <a:xfrm>
            <a:off x="1196912" y="42681174"/>
            <a:ext cx="373563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hlinkClick r:id="rId3"/>
              </a:rPr>
              <a:t>www.veryst.com</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33340077"/>
      </p:ext>
    </p:extLst>
  </p:cSld>
  <p:clrMapOvr>
    <a:masterClrMapping/>
  </p:clrMapOvr>
  <p:extLst>
    <p:ext uri="{DCECCB84-F9BA-43D5-87BE-67443E8EF086}">
      <p15:sldGuideLst xmlns:p15="http://schemas.microsoft.com/office/powerpoint/2012/main">
        <p15:guide id="1" orient="horz" pos="13824" userDrawn="1">
          <p15:clr>
            <a:srgbClr val="FBAE40"/>
          </p15:clr>
        </p15:guide>
        <p15:guide id="2" pos="1036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hf sldNum="0" hdr="0" dt="0"/>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18" Type="http://schemas.openxmlformats.org/officeDocument/2006/relationships/image" Target="../media/image12.png"/><Relationship Id="rId3" Type="http://schemas.openxmlformats.org/officeDocument/2006/relationships/hyperlink" Target="mailto:moliver@veryst.com" TargetMode="External"/><Relationship Id="rId7" Type="http://schemas.openxmlformats.org/officeDocument/2006/relationships/image" Target="../media/image1.png"/><Relationship Id="rId12" Type="http://schemas.openxmlformats.org/officeDocument/2006/relationships/image" Target="../media/image6.png"/><Relationship Id="rId17" Type="http://schemas.openxmlformats.org/officeDocument/2006/relationships/image" Target="../media/image11.png"/><Relationship Id="rId2" Type="http://schemas.openxmlformats.org/officeDocument/2006/relationships/hyperlink" Target="mailto:jbarakat@veryst.com" TargetMode="External"/><Relationship Id="rId16"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hyperlink" Target="https://doi.org/10.1016/j.applthermaleng.2021.117871" TargetMode="External"/><Relationship Id="rId11" Type="http://schemas.openxmlformats.org/officeDocument/2006/relationships/image" Target="../media/image5.png"/><Relationship Id="rId5" Type="http://schemas.openxmlformats.org/officeDocument/2006/relationships/hyperlink" Target="https://www.osti.gov/biblio/1186745" TargetMode="External"/><Relationship Id="rId15" Type="http://schemas.openxmlformats.org/officeDocument/2006/relationships/image" Target="../media/image9.png"/><Relationship Id="rId10" Type="http://schemas.openxmlformats.org/officeDocument/2006/relationships/image" Target="../media/image4.png"/><Relationship Id="rId19" Type="http://schemas.openxmlformats.org/officeDocument/2006/relationships/image" Target="../media/image13.png"/><Relationship Id="rId4" Type="http://schemas.openxmlformats.org/officeDocument/2006/relationships/hyperlink" Target="mailto:mhancock@veryst.com" TargetMode="External"/><Relationship Id="rId9" Type="http://schemas.openxmlformats.org/officeDocument/2006/relationships/image" Target="../media/image3.png"/><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Multiphysics Simulation of Battery Cells and Packs for Electric Vehicles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998690"/>
            <a:ext cx="17520817" cy="2155862"/>
          </a:xfrm>
        </p:spPr>
        <p:txBody>
          <a:bodyPr/>
          <a:lstStyle/>
          <a:p>
            <a:pPr>
              <a:spcBef>
                <a:spcPts val="0"/>
              </a:spcBef>
              <a:tabLst>
                <a:tab pos="5899150" algn="l"/>
                <a:tab pos="11828463" algn="l"/>
              </a:tabLst>
            </a:pPr>
            <a:r>
              <a:rPr lang="en-US" sz="4400" dirty="0"/>
              <a:t>Joseph Barakat, Ph.D.	</a:t>
            </a:r>
            <a:r>
              <a:rPr lang="en-US" sz="4400" dirty="0">
                <a:hlinkClick r:id="rId2"/>
              </a:rPr>
              <a:t>jbarakat@veryst.com</a:t>
            </a:r>
            <a:r>
              <a:rPr lang="en-US" sz="4400" dirty="0"/>
              <a:t>	Veryst Engineering</a:t>
            </a:r>
          </a:p>
          <a:p>
            <a:pPr>
              <a:spcBef>
                <a:spcPts val="0"/>
              </a:spcBef>
              <a:tabLst>
                <a:tab pos="5899150" algn="l"/>
                <a:tab pos="11828463" algn="l"/>
              </a:tabLst>
            </a:pPr>
            <a:r>
              <a:rPr lang="en-US" sz="4400" dirty="0"/>
              <a:t>Mark Oliver, Ph.D.	</a:t>
            </a:r>
            <a:r>
              <a:rPr lang="en-US" sz="4400" dirty="0">
                <a:hlinkClick r:id="rId3"/>
              </a:rPr>
              <a:t>moliver@veryst.com</a:t>
            </a:r>
            <a:r>
              <a:rPr lang="en-US" sz="4400" dirty="0"/>
              <a:t>	Needham, MA, USA</a:t>
            </a:r>
          </a:p>
          <a:p>
            <a:pPr>
              <a:spcBef>
                <a:spcPts val="0"/>
              </a:spcBef>
              <a:tabLst>
                <a:tab pos="5899150" algn="l"/>
                <a:tab pos="11828463" algn="l"/>
              </a:tabLst>
            </a:pPr>
            <a:r>
              <a:rPr lang="en-US" sz="4400" dirty="0"/>
              <a:t>Matthew Hancock, Ph.D.	</a:t>
            </a:r>
            <a:r>
              <a:rPr lang="en-US" sz="4400" dirty="0">
                <a:hlinkClick r:id="rId4"/>
              </a:rPr>
              <a:t>mhancock@veryst.com</a:t>
            </a:r>
            <a:r>
              <a:rPr lang="en-US" sz="4400" dirty="0"/>
              <a:t>	</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0837419"/>
            <a:ext cx="16062185" cy="7666564"/>
          </a:xfrm>
        </p:spPr>
        <p:txBody>
          <a:bodyPr/>
          <a:lstStyle/>
          <a:p>
            <a:r>
              <a:rPr lang="en-US" dirty="0"/>
              <a:t>A multiphysics model of a lithium-ion battery pack consisting of multiple prismatic cells was developed for analysis using the Li-ion Battery interface. A single cell was subjected to a sequence of charge-discharge pulses to evaluate lifetime performance over the range of the battery’s useable capacity and to calibrate a Lumped Battery model using a Parameter Estimation study. This reduced-order model was used in conjunction with the Electrochemical Heating coupling feature to simulate the temperature distribution in a pack of connected cells (FIGURE 1). Heat generated by the cells was dissipated by liquid pumped through parallel fluidic channels in separating cold plates. Finally, the Solid Mechanics interface was used to predict stresses in a thermally conductive adhesive bonding the pack to a base cold plate under cyclic, torsional loading (FIGURE 2). Such load cycles, commonly encountered during service, can lead to fatigue debonding.</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spcBef>
                <a:spcPts val="0"/>
              </a:spcBef>
              <a:buAutoNum type="arabicPeriod"/>
            </a:pPr>
            <a:r>
              <a:rPr lang="en-US" dirty="0" err="1"/>
              <a:t>Christophersen</a:t>
            </a:r>
            <a:r>
              <a:rPr lang="en-US" dirty="0"/>
              <a:t>, J. P. Battery Test Manual for Electric Vehicles (Rev. 3). Idaho National Laboratory. 2015. </a:t>
            </a:r>
            <a:r>
              <a:rPr lang="en-US" dirty="0">
                <a:hlinkClick r:id="rId5"/>
              </a:rPr>
              <a:t>https://www.osti.gov/biblio/1186745</a:t>
            </a:r>
            <a:endParaRPr lang="en-US" dirty="0"/>
          </a:p>
          <a:p>
            <a:pPr marL="514350" indent="-514350">
              <a:spcBef>
                <a:spcPts val="0"/>
              </a:spcBef>
              <a:buAutoNum type="arabicPeriod"/>
            </a:pPr>
            <a:r>
              <a:rPr lang="en-US" dirty="0"/>
              <a:t>Xu, J., Chen, Z., Qin, J., &amp; </a:t>
            </a:r>
            <a:r>
              <a:rPr lang="en-US" dirty="0" err="1"/>
              <a:t>Minqiang</a:t>
            </a:r>
            <a:r>
              <a:rPr lang="en-US" dirty="0"/>
              <a:t>, P. </a:t>
            </a:r>
            <a:r>
              <a:rPr lang="en-US" i="1" dirty="0"/>
              <a:t>Appl. Therm. Eng.</a:t>
            </a:r>
            <a:r>
              <a:rPr lang="en-US" dirty="0"/>
              <a:t> 203, 117871. 2022. </a:t>
            </a:r>
            <a:r>
              <a:rPr lang="en-US" b="0" i="0" dirty="0">
                <a:effectLst/>
                <a:latin typeface="__fkGroteskNeue_598ab8"/>
                <a:hlinkClick r:id="rId6"/>
              </a:rPr>
              <a:t>https://doi.org/10.1016/j.applthermaleng.2021.117871</a:t>
            </a:r>
            <a:endParaRPr lang="en-US" b="0" i="0" dirty="0">
              <a:effectLst/>
              <a:latin typeface="__fkGroteskNeue_598ab8"/>
            </a:endParaRPr>
          </a:p>
          <a:p>
            <a:pPr marL="514350" indent="-514350">
              <a:spcBef>
                <a:spcPts val="0"/>
              </a:spcBef>
              <a:buAutoNum type="arabicPeriod"/>
            </a:pPr>
            <a:endParaRPr lang="en-US" b="0" i="0" dirty="0">
              <a:effectLst/>
              <a:latin typeface="__fkGroteskNeue_598ab8"/>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Prediction of electrochemical, thermal, and mechanical response using COMSOL Multiphysics® can inform design and operating parameters to maximize lifetime and </a:t>
            </a:r>
            <a:r>
              <a:rPr lang="en-US"/>
              <a:t>performance of </a:t>
            </a:r>
            <a:r>
              <a:rPr lang="en-US" dirty="0"/>
              <a:t>battery systems.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Automotive companies striving to commercialize new battery technologies must solve various electrochemical, thermal, and mechanical challenges to meet safety, cost, and performance targets. Multiphysics simulation of battery cells and packs can help meet these challenges and, in so doing, provide insight into battery life and performance over a range of operating conditions.</a:t>
            </a:r>
          </a:p>
          <a:p>
            <a:endParaRPr lang="en-US" dirty="0"/>
          </a:p>
          <a:p>
            <a:r>
              <a:rPr lang="en-US" dirty="0"/>
              <a:t>Veryst used the Battery Design, CFD, Heat Transfer, and Structural Mechanics modules in COMSOL Multiphysics® to simulate various physical phenomena in battery cells and packs:</a:t>
            </a:r>
          </a:p>
          <a:p>
            <a:pPr marL="571500" indent="-571500">
              <a:spcBef>
                <a:spcPts val="0"/>
              </a:spcBef>
              <a:buFont typeface="Arial" panose="020B0604020202020204" pitchFamily="34" charset="0"/>
              <a:buChar char="•"/>
            </a:pPr>
            <a:r>
              <a:rPr lang="en-US" dirty="0"/>
              <a:t>voltage response in hybrid pulse power characterization test</a:t>
            </a:r>
            <a:r>
              <a:rPr lang="en-US" baseline="30000" dirty="0"/>
              <a:t> 1</a:t>
            </a:r>
            <a:r>
              <a:rPr lang="en-US" dirty="0"/>
              <a:t>,</a:t>
            </a:r>
            <a:endParaRPr lang="en-US" baseline="30000" dirty="0"/>
          </a:p>
          <a:p>
            <a:pPr marL="571500" indent="-571500">
              <a:spcBef>
                <a:spcPts val="0"/>
              </a:spcBef>
              <a:buFont typeface="Arial" panose="020B0604020202020204" pitchFamily="34" charset="0"/>
              <a:buChar char="•"/>
            </a:pPr>
            <a:r>
              <a:rPr lang="en-US" dirty="0"/>
              <a:t>thermal management via liquid-cooled cold plates</a:t>
            </a:r>
            <a:r>
              <a:rPr lang="en-US" baseline="30000" dirty="0"/>
              <a:t>2</a:t>
            </a:r>
            <a:r>
              <a:rPr lang="en-US" dirty="0"/>
              <a:t>,</a:t>
            </a:r>
          </a:p>
          <a:p>
            <a:pPr marL="571500" indent="-571500">
              <a:spcBef>
                <a:spcPts val="0"/>
              </a:spcBef>
              <a:buFont typeface="Arial" panose="020B0604020202020204" pitchFamily="34" charset="0"/>
              <a:buChar char="•"/>
            </a:pPr>
            <a:r>
              <a:rPr lang="en-US" dirty="0"/>
              <a:t>adhesive stress and delamination </a:t>
            </a:r>
            <a:r>
              <a:rPr lang="en-US"/>
              <a:t>under cyclic </a:t>
            </a:r>
            <a:r>
              <a:rPr lang="en-US" dirty="0"/>
              <a:t>loading.</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655929" y="19509602"/>
            <a:ext cx="16062185" cy="1303795"/>
          </a:xfrm>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Heat transfer simulations of a liquid-cooled battery pack reveals impact of coolant flow on temperature uniformity.</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Lifetime performance simulations over 13 physical hours predicted that the internal resistances within the cell are dominated by activation polarization and ohmic losses, with little resistance to lithium-ion mass transfer. Thermal management simulations predicted that liquid flow rates of 500 ml/min were necessary to maintain a maximum battery temperature below 26</a:t>
            </a:r>
            <a:r>
              <a:rPr lang="en-US" dirty="0">
                <a:latin typeface="Calibri" panose="020F0502020204030204" pitchFamily="34" charset="0"/>
                <a:ea typeface="Calibri" panose="020F0502020204030204" pitchFamily="34" charset="0"/>
                <a:cs typeface="Calibri" panose="020F0502020204030204" pitchFamily="34" charset="0"/>
              </a:rPr>
              <a:t>°C. Adhesive stress analysis revealed that stress concentration at the corner of the pack can lead to delamination from the base plate after many load cycles. Simulations such as these can predict how changes in battery cell loading, pack configuration, thermal management system, and adhesive material selection would impact performance and life behavior during operation in electric vehicles.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Adhesive stress analysis reveals stress concentration near the corner of a battery pack under cyclic, torsional loading.</a:t>
            </a:r>
          </a:p>
        </p:txBody>
      </p:sp>
      <p:pic>
        <p:nvPicPr>
          <p:cNvPr id="89" name="Picture 88" descr="A colorful box with a scale&#10;&#10;Description automatically generated with medium confidence">
            <a:extLst>
              <a:ext uri="{FF2B5EF4-FFF2-40B4-BE49-F238E27FC236}">
                <a16:creationId xmlns:a16="http://schemas.microsoft.com/office/drawing/2014/main" id="{3FDE37F9-B279-5273-55AC-8F050DA451FE}"/>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t="15728" r="35147" b="13767"/>
          <a:stretch/>
        </p:blipFill>
        <p:spPr>
          <a:xfrm>
            <a:off x="1649531" y="20291466"/>
            <a:ext cx="8399093" cy="6115412"/>
          </a:xfrm>
          <a:prstGeom prst="rect">
            <a:avLst/>
          </a:prstGeom>
        </p:spPr>
      </p:pic>
      <p:pic>
        <p:nvPicPr>
          <p:cNvPr id="90" name="Picture 89">
            <a:extLst>
              <a:ext uri="{FF2B5EF4-FFF2-40B4-BE49-F238E27FC236}">
                <a16:creationId xmlns:a16="http://schemas.microsoft.com/office/drawing/2014/main" id="{1A6348E1-0834-91CE-92E4-246039ADC1DA}"/>
              </a:ext>
            </a:extLst>
          </p:cNvPr>
          <p:cNvPicPr>
            <a:picLocks noChangeAspect="1"/>
          </p:cNvPicPr>
          <p:nvPr/>
        </p:nvPicPr>
        <p:blipFill>
          <a:blip r:embed="rId8">
            <a:clrChange>
              <a:clrFrom>
                <a:srgbClr val="FFFFFF"/>
              </a:clrFrom>
              <a:clrTo>
                <a:srgbClr val="FFFFFF">
                  <a:alpha val="0"/>
                </a:srgbClr>
              </a:clrTo>
            </a:clrChange>
          </a:blip>
          <a:stretch>
            <a:fillRect/>
          </a:stretch>
        </p:blipFill>
        <p:spPr>
          <a:xfrm flipH="1">
            <a:off x="8320351" y="24206209"/>
            <a:ext cx="3774753" cy="2528140"/>
          </a:xfrm>
          <a:prstGeom prst="rect">
            <a:avLst/>
          </a:prstGeom>
          <a:ln>
            <a:solidFill>
              <a:schemeClr val="tx1"/>
            </a:solidFill>
            <a:prstDash val="dash"/>
          </a:ln>
        </p:spPr>
      </p:pic>
      <p:sp>
        <p:nvSpPr>
          <p:cNvPr id="91" name="TextBox 90">
            <a:extLst>
              <a:ext uri="{FF2B5EF4-FFF2-40B4-BE49-F238E27FC236}">
                <a16:creationId xmlns:a16="http://schemas.microsoft.com/office/drawing/2014/main" id="{B91D168B-7BF7-A78F-8353-BD2995ADE049}"/>
              </a:ext>
            </a:extLst>
          </p:cNvPr>
          <p:cNvSpPr txBox="1"/>
          <p:nvPr/>
        </p:nvSpPr>
        <p:spPr>
          <a:xfrm rot="5400000">
            <a:off x="12332313" y="22937870"/>
            <a:ext cx="4088940" cy="769441"/>
          </a:xfrm>
          <a:prstGeom prst="rect">
            <a:avLst/>
          </a:prstGeom>
          <a:noFill/>
        </p:spPr>
        <p:txBody>
          <a:bodyPr wrap="none" rtlCol="0">
            <a:spAutoFit/>
          </a:bodyPr>
          <a:lstStyle/>
          <a:p>
            <a:r>
              <a:rPr lang="en-US" sz="4400" dirty="0"/>
              <a:t>Temperature (°C)</a:t>
            </a:r>
          </a:p>
        </p:txBody>
      </p:sp>
      <p:sp>
        <p:nvSpPr>
          <p:cNvPr id="92" name="Parallelogram 10">
            <a:extLst>
              <a:ext uri="{FF2B5EF4-FFF2-40B4-BE49-F238E27FC236}">
                <a16:creationId xmlns:a16="http://schemas.microsoft.com/office/drawing/2014/main" id="{662DCF71-F949-1CAF-359B-C99F59324A70}"/>
              </a:ext>
            </a:extLst>
          </p:cNvPr>
          <p:cNvSpPr/>
          <p:nvPr/>
        </p:nvSpPr>
        <p:spPr>
          <a:xfrm rot="5400000">
            <a:off x="3955542" y="22118792"/>
            <a:ext cx="3414679" cy="2195846"/>
          </a:xfrm>
          <a:custGeom>
            <a:avLst/>
            <a:gdLst>
              <a:gd name="connsiteX0" fmla="*/ 0 w 1919418"/>
              <a:gd name="connsiteY0" fmla="*/ 1234302 h 1234302"/>
              <a:gd name="connsiteX1" fmla="*/ 823674 w 1919418"/>
              <a:gd name="connsiteY1" fmla="*/ 0 h 1234302"/>
              <a:gd name="connsiteX2" fmla="*/ 1919418 w 1919418"/>
              <a:gd name="connsiteY2" fmla="*/ 0 h 1234302"/>
              <a:gd name="connsiteX3" fmla="*/ 1095744 w 1919418"/>
              <a:gd name="connsiteY3" fmla="*/ 1234302 h 1234302"/>
              <a:gd name="connsiteX4" fmla="*/ 0 w 1919418"/>
              <a:gd name="connsiteY4" fmla="*/ 1234302 h 1234302"/>
              <a:gd name="connsiteX0" fmla="*/ 0 w 1919418"/>
              <a:gd name="connsiteY0" fmla="*/ 1234302 h 1234302"/>
              <a:gd name="connsiteX1" fmla="*/ 823674 w 1919418"/>
              <a:gd name="connsiteY1" fmla="*/ 0 h 1234302"/>
              <a:gd name="connsiteX2" fmla="*/ 1919418 w 1919418"/>
              <a:gd name="connsiteY2" fmla="*/ 0 h 1234302"/>
              <a:gd name="connsiteX3" fmla="*/ 1095744 w 1919418"/>
              <a:gd name="connsiteY3" fmla="*/ 1234302 h 1234302"/>
              <a:gd name="connsiteX4" fmla="*/ 160567 w 1919418"/>
              <a:gd name="connsiteY4" fmla="*/ 1234302 h 1234302"/>
              <a:gd name="connsiteX5" fmla="*/ 0 w 1919418"/>
              <a:gd name="connsiteY5" fmla="*/ 1234302 h 1234302"/>
              <a:gd name="connsiteX0" fmla="*/ 0 w 1919418"/>
              <a:gd name="connsiteY0" fmla="*/ 1234302 h 1234302"/>
              <a:gd name="connsiteX1" fmla="*/ 823674 w 1919418"/>
              <a:gd name="connsiteY1" fmla="*/ 0 h 1234302"/>
              <a:gd name="connsiteX2" fmla="*/ 1919418 w 1919418"/>
              <a:gd name="connsiteY2" fmla="*/ 0 h 1234302"/>
              <a:gd name="connsiteX3" fmla="*/ 1867447 w 1919418"/>
              <a:gd name="connsiteY3" fmla="*/ 88762 h 1234302"/>
              <a:gd name="connsiteX4" fmla="*/ 1095744 w 1919418"/>
              <a:gd name="connsiteY4" fmla="*/ 1234302 h 1234302"/>
              <a:gd name="connsiteX5" fmla="*/ 160567 w 1919418"/>
              <a:gd name="connsiteY5" fmla="*/ 1234302 h 1234302"/>
              <a:gd name="connsiteX6" fmla="*/ 0 w 1919418"/>
              <a:gd name="connsiteY6" fmla="*/ 1234302 h 1234302"/>
              <a:gd name="connsiteX0" fmla="*/ 1095744 w 1919418"/>
              <a:gd name="connsiteY0" fmla="*/ 1234302 h 1325742"/>
              <a:gd name="connsiteX1" fmla="*/ 160567 w 1919418"/>
              <a:gd name="connsiteY1" fmla="*/ 1234302 h 1325742"/>
              <a:gd name="connsiteX2" fmla="*/ 0 w 1919418"/>
              <a:gd name="connsiteY2" fmla="*/ 1234302 h 1325742"/>
              <a:gd name="connsiteX3" fmla="*/ 823674 w 1919418"/>
              <a:gd name="connsiteY3" fmla="*/ 0 h 1325742"/>
              <a:gd name="connsiteX4" fmla="*/ 1919418 w 1919418"/>
              <a:gd name="connsiteY4" fmla="*/ 0 h 1325742"/>
              <a:gd name="connsiteX5" fmla="*/ 1867447 w 1919418"/>
              <a:gd name="connsiteY5" fmla="*/ 88762 h 1325742"/>
              <a:gd name="connsiteX6" fmla="*/ 1187184 w 1919418"/>
              <a:gd name="connsiteY6" fmla="*/ 1325742 h 1325742"/>
              <a:gd name="connsiteX0" fmla="*/ 1095744 w 1919418"/>
              <a:gd name="connsiteY0" fmla="*/ 1234302 h 1234302"/>
              <a:gd name="connsiteX1" fmla="*/ 160567 w 1919418"/>
              <a:gd name="connsiteY1" fmla="*/ 1234302 h 1234302"/>
              <a:gd name="connsiteX2" fmla="*/ 0 w 1919418"/>
              <a:gd name="connsiteY2" fmla="*/ 1234302 h 1234302"/>
              <a:gd name="connsiteX3" fmla="*/ 823674 w 1919418"/>
              <a:gd name="connsiteY3" fmla="*/ 0 h 1234302"/>
              <a:gd name="connsiteX4" fmla="*/ 1919418 w 1919418"/>
              <a:gd name="connsiteY4" fmla="*/ 0 h 1234302"/>
              <a:gd name="connsiteX5" fmla="*/ 1867447 w 1919418"/>
              <a:gd name="connsiteY5" fmla="*/ 88762 h 1234302"/>
              <a:gd name="connsiteX0" fmla="*/ 160567 w 1919418"/>
              <a:gd name="connsiteY0" fmla="*/ 1234302 h 1234302"/>
              <a:gd name="connsiteX1" fmla="*/ 0 w 1919418"/>
              <a:gd name="connsiteY1" fmla="*/ 1234302 h 1234302"/>
              <a:gd name="connsiteX2" fmla="*/ 823674 w 1919418"/>
              <a:gd name="connsiteY2" fmla="*/ 0 h 1234302"/>
              <a:gd name="connsiteX3" fmla="*/ 1919418 w 1919418"/>
              <a:gd name="connsiteY3" fmla="*/ 0 h 1234302"/>
              <a:gd name="connsiteX4" fmla="*/ 1867447 w 1919418"/>
              <a:gd name="connsiteY4" fmla="*/ 88762 h 1234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9418" h="1234302">
                <a:moveTo>
                  <a:pt x="160567" y="1234302"/>
                </a:moveTo>
                <a:lnTo>
                  <a:pt x="0" y="1234302"/>
                </a:lnTo>
                <a:lnTo>
                  <a:pt x="823674" y="0"/>
                </a:lnTo>
                <a:lnTo>
                  <a:pt x="1919418" y="0"/>
                </a:lnTo>
                <a:lnTo>
                  <a:pt x="1867447" y="88762"/>
                </a:lnTo>
              </a:path>
            </a:pathLst>
          </a:cu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Connector 92">
            <a:extLst>
              <a:ext uri="{FF2B5EF4-FFF2-40B4-BE49-F238E27FC236}">
                <a16:creationId xmlns:a16="http://schemas.microsoft.com/office/drawing/2014/main" id="{1E4274D0-21F9-E637-84D9-87C908051458}"/>
              </a:ext>
            </a:extLst>
          </p:cNvPr>
          <p:cNvCxnSpPr>
            <a:cxnSpLocks/>
            <a:stCxn id="90" idx="3"/>
          </p:cNvCxnSpPr>
          <p:nvPr/>
        </p:nvCxnSpPr>
        <p:spPr>
          <a:xfrm flipH="1" flipV="1">
            <a:off x="6760805" y="24497255"/>
            <a:ext cx="1559546" cy="973024"/>
          </a:xfrm>
          <a:prstGeom prst="line">
            <a:avLst/>
          </a:prstGeom>
          <a:ln w="9525">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F9A8A636-9A44-0024-2B07-027B4BB51E15}"/>
              </a:ext>
            </a:extLst>
          </p:cNvPr>
          <p:cNvCxnSpPr/>
          <p:nvPr/>
        </p:nvCxnSpPr>
        <p:spPr>
          <a:xfrm flipV="1">
            <a:off x="2766585" y="25161463"/>
            <a:ext cx="840479" cy="352459"/>
          </a:xfrm>
          <a:prstGeom prst="straightConnector1">
            <a:avLst/>
          </a:prstGeom>
          <a:ln w="28575">
            <a:solidFill>
              <a:srgbClr val="452C8B"/>
            </a:solidFill>
            <a:tailEnd type="triangle" w="lg" len="lg"/>
          </a:ln>
          <a:effectLst/>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00B971A8-A909-0528-38D1-7771062C8779}"/>
              </a:ext>
            </a:extLst>
          </p:cNvPr>
          <p:cNvCxnSpPr>
            <a:cxnSpLocks/>
          </p:cNvCxnSpPr>
          <p:nvPr/>
        </p:nvCxnSpPr>
        <p:spPr>
          <a:xfrm flipV="1">
            <a:off x="8541421" y="20579495"/>
            <a:ext cx="813367" cy="333560"/>
          </a:xfrm>
          <a:prstGeom prst="straightConnector1">
            <a:avLst/>
          </a:prstGeom>
          <a:ln w="28575">
            <a:solidFill>
              <a:srgbClr val="F88745"/>
            </a:solidFill>
            <a:tailEnd type="triangle" w="lg" len="lg"/>
          </a:ln>
          <a:effectLst/>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D21495DA-15C4-CE7D-BF5C-A3A980A31D2E}"/>
              </a:ext>
            </a:extLst>
          </p:cNvPr>
          <p:cNvSpPr txBox="1"/>
          <p:nvPr/>
        </p:nvSpPr>
        <p:spPr>
          <a:xfrm>
            <a:off x="1169304" y="24958096"/>
            <a:ext cx="1893467" cy="1446550"/>
          </a:xfrm>
          <a:prstGeom prst="rect">
            <a:avLst/>
          </a:prstGeom>
          <a:noFill/>
        </p:spPr>
        <p:txBody>
          <a:bodyPr wrap="none" rtlCol="0">
            <a:spAutoFit/>
          </a:bodyPr>
          <a:lstStyle/>
          <a:p>
            <a:r>
              <a:rPr lang="en-US" sz="4400" b="1" i="1" dirty="0">
                <a:solidFill>
                  <a:srgbClr val="452C8B"/>
                </a:solidFill>
              </a:rPr>
              <a:t>Cool</a:t>
            </a:r>
          </a:p>
          <a:p>
            <a:r>
              <a:rPr lang="en-US" sz="4400" b="1" i="1" dirty="0">
                <a:solidFill>
                  <a:srgbClr val="452C8B"/>
                </a:solidFill>
              </a:rPr>
              <a:t>Fluid In</a:t>
            </a:r>
          </a:p>
        </p:txBody>
      </p:sp>
      <p:sp>
        <p:nvSpPr>
          <p:cNvPr id="97" name="TextBox 96">
            <a:extLst>
              <a:ext uri="{FF2B5EF4-FFF2-40B4-BE49-F238E27FC236}">
                <a16:creationId xmlns:a16="http://schemas.microsoft.com/office/drawing/2014/main" id="{4FF91914-647E-68AC-ED26-E1677E65778C}"/>
              </a:ext>
            </a:extLst>
          </p:cNvPr>
          <p:cNvSpPr txBox="1"/>
          <p:nvPr/>
        </p:nvSpPr>
        <p:spPr>
          <a:xfrm>
            <a:off x="9524046" y="19932628"/>
            <a:ext cx="2315058" cy="1446550"/>
          </a:xfrm>
          <a:prstGeom prst="rect">
            <a:avLst/>
          </a:prstGeom>
          <a:noFill/>
        </p:spPr>
        <p:txBody>
          <a:bodyPr wrap="none" rtlCol="0">
            <a:spAutoFit/>
          </a:bodyPr>
          <a:lstStyle/>
          <a:p>
            <a:r>
              <a:rPr lang="en-US" sz="4400" b="1" i="1" dirty="0">
                <a:solidFill>
                  <a:srgbClr val="F88745"/>
                </a:solidFill>
              </a:rPr>
              <a:t>Warm </a:t>
            </a:r>
          </a:p>
          <a:p>
            <a:r>
              <a:rPr lang="en-US" sz="4400" b="1" i="1" dirty="0">
                <a:solidFill>
                  <a:srgbClr val="F88745"/>
                </a:solidFill>
              </a:rPr>
              <a:t>Fluid Out</a:t>
            </a:r>
          </a:p>
        </p:txBody>
      </p:sp>
      <p:grpSp>
        <p:nvGrpSpPr>
          <p:cNvPr id="102" name="Group 101">
            <a:extLst>
              <a:ext uri="{FF2B5EF4-FFF2-40B4-BE49-F238E27FC236}">
                <a16:creationId xmlns:a16="http://schemas.microsoft.com/office/drawing/2014/main" id="{7214DCCC-F425-B611-01E0-4588E5A7B05F}"/>
              </a:ext>
            </a:extLst>
          </p:cNvPr>
          <p:cNvGrpSpPr/>
          <p:nvPr/>
        </p:nvGrpSpPr>
        <p:grpSpPr>
          <a:xfrm>
            <a:off x="12526478" y="19828338"/>
            <a:ext cx="1429981" cy="6933697"/>
            <a:chOff x="11463271" y="21493699"/>
            <a:chExt cx="1767437" cy="8569953"/>
          </a:xfrm>
        </p:grpSpPr>
        <p:pic>
          <p:nvPicPr>
            <p:cNvPr id="88" name="Picture 87" descr="A colorful box with a scale&#10;&#10;Description automatically generated with medium confidence">
              <a:extLst>
                <a:ext uri="{FF2B5EF4-FFF2-40B4-BE49-F238E27FC236}">
                  <a16:creationId xmlns:a16="http://schemas.microsoft.com/office/drawing/2014/main" id="{07EA0862-F101-E397-E7AC-FEC9FD1C38C7}"/>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67534" t="14682" r="21565" b="6397"/>
            <a:stretch/>
          </p:blipFill>
          <p:spPr>
            <a:xfrm>
              <a:off x="11463271" y="21493699"/>
              <a:ext cx="1767437" cy="8569953"/>
            </a:xfrm>
            <a:prstGeom prst="rect">
              <a:avLst/>
            </a:prstGeom>
          </p:spPr>
        </p:pic>
        <p:sp>
          <p:nvSpPr>
            <p:cNvPr id="98" name="Rectangle 97">
              <a:extLst>
                <a:ext uri="{FF2B5EF4-FFF2-40B4-BE49-F238E27FC236}">
                  <a16:creationId xmlns:a16="http://schemas.microsoft.com/office/drawing/2014/main" id="{3E770CC0-D7A9-D8E8-7B2A-A079BB12E25D}"/>
                </a:ext>
              </a:extLst>
            </p:cNvPr>
            <p:cNvSpPr/>
            <p:nvPr/>
          </p:nvSpPr>
          <p:spPr>
            <a:xfrm>
              <a:off x="12346989" y="23149124"/>
              <a:ext cx="883719" cy="6171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Rectangle 98">
              <a:extLst>
                <a:ext uri="{FF2B5EF4-FFF2-40B4-BE49-F238E27FC236}">
                  <a16:creationId xmlns:a16="http://schemas.microsoft.com/office/drawing/2014/main" id="{9EB1B7C5-46EA-F7A5-6E9B-55961D69C483}"/>
                </a:ext>
              </a:extLst>
            </p:cNvPr>
            <p:cNvSpPr/>
            <p:nvPr/>
          </p:nvSpPr>
          <p:spPr>
            <a:xfrm>
              <a:off x="12321683" y="24804552"/>
              <a:ext cx="883719" cy="6171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6949A144-68D4-1035-24F4-2232E47DCEF9}"/>
                </a:ext>
              </a:extLst>
            </p:cNvPr>
            <p:cNvSpPr/>
            <p:nvPr/>
          </p:nvSpPr>
          <p:spPr>
            <a:xfrm>
              <a:off x="12321683" y="26606387"/>
              <a:ext cx="883719" cy="6171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4C156B2C-416A-3B48-67CE-B5B94012BCCE}"/>
                </a:ext>
              </a:extLst>
            </p:cNvPr>
            <p:cNvSpPr/>
            <p:nvPr/>
          </p:nvSpPr>
          <p:spPr>
            <a:xfrm>
              <a:off x="12321683" y="28335018"/>
              <a:ext cx="883719" cy="6171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8" name="Group 117">
            <a:extLst>
              <a:ext uri="{FF2B5EF4-FFF2-40B4-BE49-F238E27FC236}">
                <a16:creationId xmlns:a16="http://schemas.microsoft.com/office/drawing/2014/main" id="{F7ADEB03-3DF3-1FA7-46A7-DFB2FCA8FDF0}"/>
              </a:ext>
            </a:extLst>
          </p:cNvPr>
          <p:cNvGrpSpPr/>
          <p:nvPr/>
        </p:nvGrpSpPr>
        <p:grpSpPr>
          <a:xfrm>
            <a:off x="1151115" y="1365604"/>
            <a:ext cx="10837747" cy="10293053"/>
            <a:chOff x="1151115" y="1365604"/>
            <a:chExt cx="10837747" cy="10293053"/>
          </a:xfrm>
        </p:grpSpPr>
        <p:grpSp>
          <p:nvGrpSpPr>
            <p:cNvPr id="59" name="Group 58">
              <a:extLst>
                <a:ext uri="{FF2B5EF4-FFF2-40B4-BE49-F238E27FC236}">
                  <a16:creationId xmlns:a16="http://schemas.microsoft.com/office/drawing/2014/main" id="{BAA6C74C-7892-4E5B-B69E-F8310E425B55}"/>
                </a:ext>
              </a:extLst>
            </p:cNvPr>
            <p:cNvGrpSpPr/>
            <p:nvPr/>
          </p:nvGrpSpPr>
          <p:grpSpPr>
            <a:xfrm>
              <a:off x="1151115" y="1365604"/>
              <a:ext cx="8897509" cy="10293053"/>
              <a:chOff x="779891" y="2669400"/>
              <a:chExt cx="3255064" cy="3765610"/>
            </a:xfrm>
          </p:grpSpPr>
          <p:grpSp>
            <p:nvGrpSpPr>
              <p:cNvPr id="39" name="Group 38">
                <a:extLst>
                  <a:ext uri="{FF2B5EF4-FFF2-40B4-BE49-F238E27FC236}">
                    <a16:creationId xmlns:a16="http://schemas.microsoft.com/office/drawing/2014/main" id="{EADD4ABC-7CFF-D863-A621-2B6C59B1CFBD}"/>
                  </a:ext>
                </a:extLst>
              </p:cNvPr>
              <p:cNvGrpSpPr/>
              <p:nvPr/>
            </p:nvGrpSpPr>
            <p:grpSpPr>
              <a:xfrm>
                <a:off x="779891" y="2669400"/>
                <a:ext cx="2629562" cy="2373845"/>
                <a:chOff x="579120" y="2229954"/>
                <a:chExt cx="3116347" cy="2813292"/>
              </a:xfrm>
            </p:grpSpPr>
            <p:grpSp>
              <p:nvGrpSpPr>
                <p:cNvPr id="40" name="Group 39">
                  <a:extLst>
                    <a:ext uri="{FF2B5EF4-FFF2-40B4-BE49-F238E27FC236}">
                      <a16:creationId xmlns:a16="http://schemas.microsoft.com/office/drawing/2014/main" id="{05EB09F5-CDB0-EDBB-465E-1CD841961D5E}"/>
                    </a:ext>
                  </a:extLst>
                </p:cNvPr>
                <p:cNvGrpSpPr/>
                <p:nvPr/>
              </p:nvGrpSpPr>
              <p:grpSpPr>
                <a:xfrm>
                  <a:off x="579120" y="2229954"/>
                  <a:ext cx="3116347" cy="2813292"/>
                  <a:chOff x="5244161" y="78278"/>
                  <a:chExt cx="6726047" cy="6071959"/>
                </a:xfrm>
              </p:grpSpPr>
              <p:pic>
                <p:nvPicPr>
                  <p:cNvPr id="42" name="Picture 41">
                    <a:extLst>
                      <a:ext uri="{FF2B5EF4-FFF2-40B4-BE49-F238E27FC236}">
                        <a16:creationId xmlns:a16="http://schemas.microsoft.com/office/drawing/2014/main" id="{1CFDF8DF-8888-2C31-F304-A1EBD6E1E2BC}"/>
                      </a:ext>
                    </a:extLst>
                  </p:cNvPr>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a:ext>
                    </a:extLst>
                  </a:blip>
                  <a:srcRect l="13963" t="11462" r="12457" b="10220"/>
                  <a:stretch/>
                </p:blipFill>
                <p:spPr>
                  <a:xfrm>
                    <a:off x="5244161" y="78278"/>
                    <a:ext cx="6726047" cy="5371047"/>
                  </a:xfrm>
                  <a:prstGeom prst="rect">
                    <a:avLst/>
                  </a:prstGeom>
                </p:spPr>
              </p:pic>
              <p:pic>
                <p:nvPicPr>
                  <p:cNvPr id="43" name="Picture 42">
                    <a:extLst>
                      <a:ext uri="{FF2B5EF4-FFF2-40B4-BE49-F238E27FC236}">
                        <a16:creationId xmlns:a16="http://schemas.microsoft.com/office/drawing/2014/main" id="{3034C770-7422-51DD-1CFA-B480691A9364}"/>
                      </a:ext>
                    </a:extLst>
                  </p:cNvPr>
                  <p:cNvPicPr>
                    <a:picLocks noChangeAspect="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a:ext>
                    </a:extLst>
                  </a:blip>
                  <a:srcRect l="13962" t="12130" r="14197" b="7221"/>
                  <a:stretch/>
                </p:blipFill>
                <p:spPr>
                  <a:xfrm>
                    <a:off x="5244161" y="124082"/>
                    <a:ext cx="6567062" cy="5530924"/>
                  </a:xfrm>
                  <a:prstGeom prst="rect">
                    <a:avLst/>
                  </a:prstGeom>
                </p:spPr>
              </p:pic>
              <p:pic>
                <p:nvPicPr>
                  <p:cNvPr id="44" name="Picture 43">
                    <a:extLst>
                      <a:ext uri="{FF2B5EF4-FFF2-40B4-BE49-F238E27FC236}">
                        <a16:creationId xmlns:a16="http://schemas.microsoft.com/office/drawing/2014/main" id="{6AD97C05-D38D-B0A4-5D25-BF6D6E26DCE3}"/>
                      </a:ext>
                    </a:extLst>
                  </p:cNvPr>
                  <p:cNvPicPr>
                    <a:picLocks noChangeAspect="1"/>
                  </p:cNvPicPr>
                  <p:nvPr/>
                </p:nvPicPr>
                <p:blipFill rotWithShape="1">
                  <a:blip r:embed="rId11">
                    <a:clrChange>
                      <a:clrFrom>
                        <a:srgbClr val="FFFFFF"/>
                      </a:clrFrom>
                      <a:clrTo>
                        <a:srgbClr val="FFFFFF">
                          <a:alpha val="0"/>
                        </a:srgbClr>
                      </a:clrTo>
                    </a:clrChange>
                    <a:extLst>
                      <a:ext uri="{28A0092B-C50C-407E-A947-70E740481C1C}">
                        <a14:useLocalDpi xmlns:a14="http://schemas.microsoft.com/office/drawing/2010/main"/>
                      </a:ext>
                    </a:extLst>
                  </a:blip>
                  <a:srcRect l="13963" t="14554" r="12457"/>
                  <a:stretch/>
                </p:blipFill>
                <p:spPr>
                  <a:xfrm>
                    <a:off x="5244161" y="290378"/>
                    <a:ext cx="6726047" cy="5859859"/>
                  </a:xfrm>
                  <a:prstGeom prst="rect">
                    <a:avLst/>
                  </a:prstGeom>
                </p:spPr>
              </p:pic>
            </p:grpSp>
            <p:sp>
              <p:nvSpPr>
                <p:cNvPr id="41" name="Freeform: Shape 40">
                  <a:extLst>
                    <a:ext uri="{FF2B5EF4-FFF2-40B4-BE49-F238E27FC236}">
                      <a16:creationId xmlns:a16="http://schemas.microsoft.com/office/drawing/2014/main" id="{969187F9-D1C6-1F68-4ACC-B318822BC934}"/>
                    </a:ext>
                  </a:extLst>
                </p:cNvPr>
                <p:cNvSpPr/>
                <p:nvPr/>
              </p:nvSpPr>
              <p:spPr>
                <a:xfrm>
                  <a:off x="1498600" y="3637280"/>
                  <a:ext cx="294640" cy="970280"/>
                </a:xfrm>
                <a:custGeom>
                  <a:avLst/>
                  <a:gdLst>
                    <a:gd name="connsiteX0" fmla="*/ 0 w 294640"/>
                    <a:gd name="connsiteY0" fmla="*/ 111760 h 970280"/>
                    <a:gd name="connsiteX1" fmla="*/ 281940 w 294640"/>
                    <a:gd name="connsiteY1" fmla="*/ 0 h 970280"/>
                    <a:gd name="connsiteX2" fmla="*/ 294640 w 294640"/>
                    <a:gd name="connsiteY2" fmla="*/ 848360 h 970280"/>
                    <a:gd name="connsiteX3" fmla="*/ 15240 w 294640"/>
                    <a:gd name="connsiteY3" fmla="*/ 970280 h 970280"/>
                    <a:gd name="connsiteX4" fmla="*/ 0 w 294640"/>
                    <a:gd name="connsiteY4" fmla="*/ 111760 h 97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640" h="970280">
                      <a:moveTo>
                        <a:pt x="0" y="111760"/>
                      </a:moveTo>
                      <a:lnTo>
                        <a:pt x="281940" y="0"/>
                      </a:lnTo>
                      <a:lnTo>
                        <a:pt x="294640" y="848360"/>
                      </a:lnTo>
                      <a:lnTo>
                        <a:pt x="15240" y="970280"/>
                      </a:lnTo>
                      <a:lnTo>
                        <a:pt x="0" y="111760"/>
                      </a:lnTo>
                      <a:close/>
                    </a:path>
                  </a:pathLst>
                </a:cu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5" name="Straight Connector 44">
                <a:extLst>
                  <a:ext uri="{FF2B5EF4-FFF2-40B4-BE49-F238E27FC236}">
                    <a16:creationId xmlns:a16="http://schemas.microsoft.com/office/drawing/2014/main" id="{CEB8F0C1-CB3B-C5A8-1A0C-F6FCCCE4F13B}"/>
                  </a:ext>
                </a:extLst>
              </p:cNvPr>
              <p:cNvCxnSpPr>
                <a:cxnSpLocks/>
              </p:cNvCxnSpPr>
              <p:nvPr/>
            </p:nvCxnSpPr>
            <p:spPr>
              <a:xfrm flipH="1" flipV="1">
                <a:off x="1555745" y="4289685"/>
                <a:ext cx="336471" cy="2061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C7D2497D-2E48-B750-7D80-95BD7A0459CE}"/>
                  </a:ext>
                </a:extLst>
              </p:cNvPr>
              <p:cNvGrpSpPr/>
              <p:nvPr/>
            </p:nvGrpSpPr>
            <p:grpSpPr>
              <a:xfrm>
                <a:off x="1864978" y="3621024"/>
                <a:ext cx="2169977" cy="2813986"/>
                <a:chOff x="1755648" y="3621024"/>
                <a:chExt cx="2169977" cy="2813986"/>
              </a:xfrm>
            </p:grpSpPr>
            <p:cxnSp>
              <p:nvCxnSpPr>
                <p:cNvPr id="47" name="Straight Connector 46">
                  <a:extLst>
                    <a:ext uri="{FF2B5EF4-FFF2-40B4-BE49-F238E27FC236}">
                      <a16:creationId xmlns:a16="http://schemas.microsoft.com/office/drawing/2014/main" id="{25F3DC7F-C303-C8C6-A74A-F1DBF3307D2B}"/>
                    </a:ext>
                  </a:extLst>
                </p:cNvPr>
                <p:cNvCxnSpPr>
                  <a:cxnSpLocks/>
                </p:cNvCxnSpPr>
                <p:nvPr/>
              </p:nvCxnSpPr>
              <p:spPr>
                <a:xfrm>
                  <a:off x="2192449" y="5030435"/>
                  <a:ext cx="1699953" cy="122404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3C7DCAC-F363-9EE7-ADC4-9BC9C77FB768}"/>
                    </a:ext>
                  </a:extLst>
                </p:cNvPr>
                <p:cNvCxnSpPr>
                  <a:cxnSpLocks/>
                  <a:stCxn id="57" idx="2"/>
                </p:cNvCxnSpPr>
                <p:nvPr/>
              </p:nvCxnSpPr>
              <p:spPr>
                <a:xfrm>
                  <a:off x="2157984" y="3621024"/>
                  <a:ext cx="34465" cy="1407933"/>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0EDAAE9-57CC-15F6-6D80-2169466606A0}"/>
                    </a:ext>
                  </a:extLst>
                </p:cNvPr>
                <p:cNvCxnSpPr>
                  <a:cxnSpLocks/>
                </p:cNvCxnSpPr>
                <p:nvPr/>
              </p:nvCxnSpPr>
              <p:spPr>
                <a:xfrm flipV="1">
                  <a:off x="1810124" y="5028957"/>
                  <a:ext cx="382325" cy="17643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50" name="Picture 49">
                  <a:extLst>
                    <a:ext uri="{FF2B5EF4-FFF2-40B4-BE49-F238E27FC236}">
                      <a16:creationId xmlns:a16="http://schemas.microsoft.com/office/drawing/2014/main" id="{D0DC192D-F7CB-394F-23FE-1184F3885363}"/>
                    </a:ext>
                  </a:extLst>
                </p:cNvPr>
                <p:cNvPicPr>
                  <a:picLocks noChangeAspect="1"/>
                </p:cNvPicPr>
                <p:nvPr/>
              </p:nvPicPr>
              <p:blipFill rotWithShape="1">
                <a:blip r:embed="rId12">
                  <a:clrChange>
                    <a:clrFrom>
                      <a:srgbClr val="FFFFFF"/>
                    </a:clrFrom>
                    <a:clrTo>
                      <a:srgbClr val="FFFFFF">
                        <a:alpha val="0"/>
                      </a:srgbClr>
                    </a:clrTo>
                  </a:clrChange>
                  <a:alphaModFix/>
                </a:blip>
                <a:srcRect l="30001" t="14940" r="28705" b="14940"/>
                <a:stretch/>
              </p:blipFill>
              <p:spPr>
                <a:xfrm>
                  <a:off x="1810124" y="3681866"/>
                  <a:ext cx="2115501" cy="2694183"/>
                </a:xfrm>
                <a:prstGeom prst="rect">
                  <a:avLst/>
                </a:prstGeom>
              </p:spPr>
            </p:pic>
            <p:grpSp>
              <p:nvGrpSpPr>
                <p:cNvPr id="51" name="Group 50">
                  <a:extLst>
                    <a:ext uri="{FF2B5EF4-FFF2-40B4-BE49-F238E27FC236}">
                      <a16:creationId xmlns:a16="http://schemas.microsoft.com/office/drawing/2014/main" id="{4920B4D9-492C-5CA4-27C7-1B5071E8FDDB}"/>
                    </a:ext>
                  </a:extLst>
                </p:cNvPr>
                <p:cNvGrpSpPr/>
                <p:nvPr/>
              </p:nvGrpSpPr>
              <p:grpSpPr>
                <a:xfrm>
                  <a:off x="1755648" y="3621024"/>
                  <a:ext cx="2157984" cy="1255776"/>
                  <a:chOff x="1749552" y="3681984"/>
                  <a:chExt cx="2157984" cy="1255776"/>
                </a:xfrm>
              </p:grpSpPr>
              <p:sp>
                <p:nvSpPr>
                  <p:cNvPr id="57" name="Freeform: Shape 56">
                    <a:extLst>
                      <a:ext uri="{FF2B5EF4-FFF2-40B4-BE49-F238E27FC236}">
                        <a16:creationId xmlns:a16="http://schemas.microsoft.com/office/drawing/2014/main" id="{7550637D-27F1-7564-17BB-E0594D6DBF0E}"/>
                      </a:ext>
                    </a:extLst>
                  </p:cNvPr>
                  <p:cNvSpPr/>
                  <p:nvPr/>
                </p:nvSpPr>
                <p:spPr>
                  <a:xfrm>
                    <a:off x="1749552" y="3681984"/>
                    <a:ext cx="2157984" cy="1103376"/>
                  </a:xfrm>
                  <a:custGeom>
                    <a:avLst/>
                    <a:gdLst>
                      <a:gd name="connsiteX0" fmla="*/ 0 w 2157984"/>
                      <a:gd name="connsiteY0" fmla="*/ 152400 h 1103376"/>
                      <a:gd name="connsiteX1" fmla="*/ 0 w 2157984"/>
                      <a:gd name="connsiteY1" fmla="*/ 152400 h 1103376"/>
                      <a:gd name="connsiteX2" fmla="*/ 402336 w 2157984"/>
                      <a:gd name="connsiteY2" fmla="*/ 0 h 1103376"/>
                      <a:gd name="connsiteX3" fmla="*/ 2157984 w 2157984"/>
                      <a:gd name="connsiteY3" fmla="*/ 1103376 h 1103376"/>
                    </a:gdLst>
                    <a:ahLst/>
                    <a:cxnLst>
                      <a:cxn ang="0">
                        <a:pos x="connsiteX0" y="connsiteY0"/>
                      </a:cxn>
                      <a:cxn ang="0">
                        <a:pos x="connsiteX1" y="connsiteY1"/>
                      </a:cxn>
                      <a:cxn ang="0">
                        <a:pos x="connsiteX2" y="connsiteY2"/>
                      </a:cxn>
                      <a:cxn ang="0">
                        <a:pos x="connsiteX3" y="connsiteY3"/>
                      </a:cxn>
                    </a:cxnLst>
                    <a:rect l="l" t="t" r="r" b="b"/>
                    <a:pathLst>
                      <a:path w="2157984" h="1103376">
                        <a:moveTo>
                          <a:pt x="0" y="152400"/>
                        </a:moveTo>
                        <a:lnTo>
                          <a:pt x="0" y="152400"/>
                        </a:lnTo>
                        <a:lnTo>
                          <a:pt x="402336" y="0"/>
                        </a:lnTo>
                        <a:lnTo>
                          <a:pt x="2157984" y="1103376"/>
                        </a:lnTo>
                      </a:path>
                    </a:pathLst>
                  </a:cu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57">
                    <a:extLst>
                      <a:ext uri="{FF2B5EF4-FFF2-40B4-BE49-F238E27FC236}">
                        <a16:creationId xmlns:a16="http://schemas.microsoft.com/office/drawing/2014/main" id="{AA0337D3-BA37-7E2D-38AE-98BB93AF6E11}"/>
                      </a:ext>
                    </a:extLst>
                  </p:cNvPr>
                  <p:cNvSpPr/>
                  <p:nvPr/>
                </p:nvSpPr>
                <p:spPr>
                  <a:xfrm flipH="1" flipV="1">
                    <a:off x="1749552" y="3834384"/>
                    <a:ext cx="2157984" cy="1103376"/>
                  </a:xfrm>
                  <a:custGeom>
                    <a:avLst/>
                    <a:gdLst>
                      <a:gd name="connsiteX0" fmla="*/ 0 w 2157984"/>
                      <a:gd name="connsiteY0" fmla="*/ 152400 h 1103376"/>
                      <a:gd name="connsiteX1" fmla="*/ 0 w 2157984"/>
                      <a:gd name="connsiteY1" fmla="*/ 152400 h 1103376"/>
                      <a:gd name="connsiteX2" fmla="*/ 402336 w 2157984"/>
                      <a:gd name="connsiteY2" fmla="*/ 0 h 1103376"/>
                      <a:gd name="connsiteX3" fmla="*/ 2157984 w 2157984"/>
                      <a:gd name="connsiteY3" fmla="*/ 1103376 h 1103376"/>
                    </a:gdLst>
                    <a:ahLst/>
                    <a:cxnLst>
                      <a:cxn ang="0">
                        <a:pos x="connsiteX0" y="connsiteY0"/>
                      </a:cxn>
                      <a:cxn ang="0">
                        <a:pos x="connsiteX1" y="connsiteY1"/>
                      </a:cxn>
                      <a:cxn ang="0">
                        <a:pos x="connsiteX2" y="connsiteY2"/>
                      </a:cxn>
                      <a:cxn ang="0">
                        <a:pos x="connsiteX3" y="connsiteY3"/>
                      </a:cxn>
                    </a:cxnLst>
                    <a:rect l="l" t="t" r="r" b="b"/>
                    <a:pathLst>
                      <a:path w="2157984" h="1103376">
                        <a:moveTo>
                          <a:pt x="0" y="152400"/>
                        </a:moveTo>
                        <a:lnTo>
                          <a:pt x="0" y="152400"/>
                        </a:lnTo>
                        <a:lnTo>
                          <a:pt x="402336" y="0"/>
                        </a:lnTo>
                        <a:lnTo>
                          <a:pt x="2157984" y="1103376"/>
                        </a:lnTo>
                      </a:path>
                    </a:pathLst>
                  </a:cu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2" name="Straight Connector 51">
                  <a:extLst>
                    <a:ext uri="{FF2B5EF4-FFF2-40B4-BE49-F238E27FC236}">
                      <a16:creationId xmlns:a16="http://schemas.microsoft.com/office/drawing/2014/main" id="{947110C2-531D-2BF3-C74F-2DA71518505A}"/>
                    </a:ext>
                  </a:extLst>
                </p:cNvPr>
                <p:cNvCxnSpPr>
                  <a:cxnSpLocks/>
                  <a:stCxn id="58" idx="3"/>
                </p:cNvCxnSpPr>
                <p:nvPr/>
              </p:nvCxnSpPr>
              <p:spPr>
                <a:xfrm>
                  <a:off x="1755648" y="3773424"/>
                  <a:ext cx="54476" cy="1444899"/>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0BD7067-6DC8-F486-7DB3-C6D8F352F945}"/>
                    </a:ext>
                  </a:extLst>
                </p:cNvPr>
                <p:cNvCxnSpPr>
                  <a:cxnSpLocks/>
                  <a:stCxn id="58" idx="0"/>
                </p:cNvCxnSpPr>
                <p:nvPr/>
              </p:nvCxnSpPr>
              <p:spPr>
                <a:xfrm flipH="1">
                  <a:off x="3883572" y="4724400"/>
                  <a:ext cx="30060" cy="151435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FCFB933-D304-B890-A4CE-FFB4F2681633}"/>
                    </a:ext>
                  </a:extLst>
                </p:cNvPr>
                <p:cNvCxnSpPr>
                  <a:cxnSpLocks/>
                  <a:stCxn id="58" idx="2"/>
                </p:cNvCxnSpPr>
                <p:nvPr/>
              </p:nvCxnSpPr>
              <p:spPr>
                <a:xfrm flipH="1">
                  <a:off x="3473272" y="4876800"/>
                  <a:ext cx="38024" cy="155821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E92941C-DF62-376E-90D1-AE832D0FCACF}"/>
                    </a:ext>
                  </a:extLst>
                </p:cNvPr>
                <p:cNvCxnSpPr>
                  <a:cxnSpLocks/>
                </p:cNvCxnSpPr>
                <p:nvPr/>
              </p:nvCxnSpPr>
              <p:spPr>
                <a:xfrm>
                  <a:off x="1810124" y="5206985"/>
                  <a:ext cx="1663148" cy="1228025"/>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8EF3378-5C4C-E497-1D49-CE17EC00113B}"/>
                    </a:ext>
                  </a:extLst>
                </p:cNvPr>
                <p:cNvCxnSpPr>
                  <a:cxnSpLocks/>
                </p:cNvCxnSpPr>
                <p:nvPr/>
              </p:nvCxnSpPr>
              <p:spPr>
                <a:xfrm flipV="1">
                  <a:off x="3473272" y="6228857"/>
                  <a:ext cx="425330" cy="186359"/>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66" name="Freeform: Shape 65">
              <a:extLst>
                <a:ext uri="{FF2B5EF4-FFF2-40B4-BE49-F238E27FC236}">
                  <a16:creationId xmlns:a16="http://schemas.microsoft.com/office/drawing/2014/main" id="{DD3D3E37-13D5-3A9B-03BD-752ED664CF03}"/>
                </a:ext>
              </a:extLst>
            </p:cNvPr>
            <p:cNvSpPr/>
            <p:nvPr/>
          </p:nvSpPr>
          <p:spPr>
            <a:xfrm>
              <a:off x="8487761" y="2241306"/>
              <a:ext cx="3501101" cy="3233505"/>
            </a:xfrm>
            <a:custGeom>
              <a:avLst/>
              <a:gdLst>
                <a:gd name="connsiteX0" fmla="*/ 812800 w 5029200"/>
                <a:gd name="connsiteY0" fmla="*/ 0 h 4648200"/>
                <a:gd name="connsiteX1" fmla="*/ 774700 w 5029200"/>
                <a:gd name="connsiteY1" fmla="*/ 927100 h 4648200"/>
                <a:gd name="connsiteX2" fmla="*/ 5029200 w 5029200"/>
                <a:gd name="connsiteY2" fmla="*/ 3784600 h 4648200"/>
                <a:gd name="connsiteX3" fmla="*/ 5029200 w 5029200"/>
                <a:gd name="connsiteY3" fmla="*/ 4648200 h 4648200"/>
                <a:gd name="connsiteX4" fmla="*/ 0 w 5029200"/>
                <a:gd name="connsiteY4" fmla="*/ 4648200 h 4648200"/>
                <a:gd name="connsiteX5" fmla="*/ 0 w 5029200"/>
                <a:gd name="connsiteY5" fmla="*/ 25400 h 4648200"/>
                <a:gd name="connsiteX6" fmla="*/ 812800 w 5029200"/>
                <a:gd name="connsiteY6" fmla="*/ 0 h 4648200"/>
                <a:gd name="connsiteX0" fmla="*/ 812800 w 5029200"/>
                <a:gd name="connsiteY0" fmla="*/ 0 h 4648200"/>
                <a:gd name="connsiteX1" fmla="*/ 774700 w 5029200"/>
                <a:gd name="connsiteY1" fmla="*/ 927100 h 4648200"/>
                <a:gd name="connsiteX2" fmla="*/ 5029200 w 5029200"/>
                <a:gd name="connsiteY2" fmla="*/ 3784600 h 4648200"/>
                <a:gd name="connsiteX3" fmla="*/ 5029200 w 5029200"/>
                <a:gd name="connsiteY3" fmla="*/ 4648200 h 4648200"/>
                <a:gd name="connsiteX4" fmla="*/ 0 w 5029200"/>
                <a:gd name="connsiteY4" fmla="*/ 4648200 h 4648200"/>
                <a:gd name="connsiteX5" fmla="*/ 0 w 5029200"/>
                <a:gd name="connsiteY5" fmla="*/ 3175 h 4648200"/>
                <a:gd name="connsiteX6" fmla="*/ 812800 w 5029200"/>
                <a:gd name="connsiteY6" fmla="*/ 0 h 4648200"/>
                <a:gd name="connsiteX0" fmla="*/ 812800 w 5029200"/>
                <a:gd name="connsiteY0" fmla="*/ 0 h 4648200"/>
                <a:gd name="connsiteX1" fmla="*/ 787400 w 5029200"/>
                <a:gd name="connsiteY1" fmla="*/ 920750 h 4648200"/>
                <a:gd name="connsiteX2" fmla="*/ 5029200 w 5029200"/>
                <a:gd name="connsiteY2" fmla="*/ 3784600 h 4648200"/>
                <a:gd name="connsiteX3" fmla="*/ 5029200 w 5029200"/>
                <a:gd name="connsiteY3" fmla="*/ 4648200 h 4648200"/>
                <a:gd name="connsiteX4" fmla="*/ 0 w 5029200"/>
                <a:gd name="connsiteY4" fmla="*/ 4648200 h 4648200"/>
                <a:gd name="connsiteX5" fmla="*/ 0 w 5029200"/>
                <a:gd name="connsiteY5" fmla="*/ 3175 h 4648200"/>
                <a:gd name="connsiteX6" fmla="*/ 812800 w 5029200"/>
                <a:gd name="connsiteY6" fmla="*/ 0 h 4648200"/>
                <a:gd name="connsiteX0" fmla="*/ 819150 w 5029200"/>
                <a:gd name="connsiteY0" fmla="*/ 0 h 4648200"/>
                <a:gd name="connsiteX1" fmla="*/ 787400 w 5029200"/>
                <a:gd name="connsiteY1" fmla="*/ 920750 h 4648200"/>
                <a:gd name="connsiteX2" fmla="*/ 5029200 w 5029200"/>
                <a:gd name="connsiteY2" fmla="*/ 3784600 h 4648200"/>
                <a:gd name="connsiteX3" fmla="*/ 5029200 w 5029200"/>
                <a:gd name="connsiteY3" fmla="*/ 4648200 h 4648200"/>
                <a:gd name="connsiteX4" fmla="*/ 0 w 5029200"/>
                <a:gd name="connsiteY4" fmla="*/ 4648200 h 4648200"/>
                <a:gd name="connsiteX5" fmla="*/ 0 w 5029200"/>
                <a:gd name="connsiteY5" fmla="*/ 3175 h 4648200"/>
                <a:gd name="connsiteX6" fmla="*/ 819150 w 5029200"/>
                <a:gd name="connsiteY6" fmla="*/ 0 h 4648200"/>
                <a:gd name="connsiteX0" fmla="*/ 819150 w 5035550"/>
                <a:gd name="connsiteY0" fmla="*/ 0 h 4648200"/>
                <a:gd name="connsiteX1" fmla="*/ 787400 w 5035550"/>
                <a:gd name="connsiteY1" fmla="*/ 920750 h 4648200"/>
                <a:gd name="connsiteX2" fmla="*/ 5035550 w 5035550"/>
                <a:gd name="connsiteY2" fmla="*/ 3778250 h 4648200"/>
                <a:gd name="connsiteX3" fmla="*/ 5029200 w 5035550"/>
                <a:gd name="connsiteY3" fmla="*/ 4648200 h 4648200"/>
                <a:gd name="connsiteX4" fmla="*/ 0 w 5035550"/>
                <a:gd name="connsiteY4" fmla="*/ 4648200 h 4648200"/>
                <a:gd name="connsiteX5" fmla="*/ 0 w 5035550"/>
                <a:gd name="connsiteY5" fmla="*/ 3175 h 4648200"/>
                <a:gd name="connsiteX6" fmla="*/ 819150 w 5035550"/>
                <a:gd name="connsiteY6" fmla="*/ 0 h 4648200"/>
                <a:gd name="connsiteX0" fmla="*/ 819150 w 5030788"/>
                <a:gd name="connsiteY0" fmla="*/ 0 h 4648200"/>
                <a:gd name="connsiteX1" fmla="*/ 787400 w 5030788"/>
                <a:gd name="connsiteY1" fmla="*/ 920750 h 4648200"/>
                <a:gd name="connsiteX2" fmla="*/ 5030788 w 5030788"/>
                <a:gd name="connsiteY2" fmla="*/ 3766343 h 4648200"/>
                <a:gd name="connsiteX3" fmla="*/ 5029200 w 5030788"/>
                <a:gd name="connsiteY3" fmla="*/ 4648200 h 4648200"/>
                <a:gd name="connsiteX4" fmla="*/ 0 w 5030788"/>
                <a:gd name="connsiteY4" fmla="*/ 4648200 h 4648200"/>
                <a:gd name="connsiteX5" fmla="*/ 0 w 5030788"/>
                <a:gd name="connsiteY5" fmla="*/ 3175 h 4648200"/>
                <a:gd name="connsiteX6" fmla="*/ 819150 w 5030788"/>
                <a:gd name="connsiteY6" fmla="*/ 0 h 4648200"/>
                <a:gd name="connsiteX0" fmla="*/ 819150 w 5030788"/>
                <a:gd name="connsiteY0" fmla="*/ 0 h 4648200"/>
                <a:gd name="connsiteX1" fmla="*/ 787400 w 5030788"/>
                <a:gd name="connsiteY1" fmla="*/ 920750 h 4648200"/>
                <a:gd name="connsiteX2" fmla="*/ 5030788 w 5030788"/>
                <a:gd name="connsiteY2" fmla="*/ 3775868 h 4648200"/>
                <a:gd name="connsiteX3" fmla="*/ 5029200 w 5030788"/>
                <a:gd name="connsiteY3" fmla="*/ 4648200 h 4648200"/>
                <a:gd name="connsiteX4" fmla="*/ 0 w 5030788"/>
                <a:gd name="connsiteY4" fmla="*/ 4648200 h 4648200"/>
                <a:gd name="connsiteX5" fmla="*/ 0 w 5030788"/>
                <a:gd name="connsiteY5" fmla="*/ 3175 h 4648200"/>
                <a:gd name="connsiteX6" fmla="*/ 819150 w 5030788"/>
                <a:gd name="connsiteY6" fmla="*/ 0 h 4648200"/>
                <a:gd name="connsiteX0" fmla="*/ 819150 w 5030788"/>
                <a:gd name="connsiteY0" fmla="*/ 0 h 4648200"/>
                <a:gd name="connsiteX1" fmla="*/ 787400 w 5030788"/>
                <a:gd name="connsiteY1" fmla="*/ 920750 h 4648200"/>
                <a:gd name="connsiteX2" fmla="*/ 5030788 w 5030788"/>
                <a:gd name="connsiteY2" fmla="*/ 3771105 h 4648200"/>
                <a:gd name="connsiteX3" fmla="*/ 5029200 w 5030788"/>
                <a:gd name="connsiteY3" fmla="*/ 4648200 h 4648200"/>
                <a:gd name="connsiteX4" fmla="*/ 0 w 5030788"/>
                <a:gd name="connsiteY4" fmla="*/ 4648200 h 4648200"/>
                <a:gd name="connsiteX5" fmla="*/ 0 w 5030788"/>
                <a:gd name="connsiteY5" fmla="*/ 3175 h 4648200"/>
                <a:gd name="connsiteX6" fmla="*/ 819150 w 5030788"/>
                <a:gd name="connsiteY6" fmla="*/ 0 h 4648200"/>
                <a:gd name="connsiteX0" fmla="*/ 819150 w 5035551"/>
                <a:gd name="connsiteY0" fmla="*/ 0 h 4648200"/>
                <a:gd name="connsiteX1" fmla="*/ 787400 w 5035551"/>
                <a:gd name="connsiteY1" fmla="*/ 920750 h 4648200"/>
                <a:gd name="connsiteX2" fmla="*/ 5035551 w 5035551"/>
                <a:gd name="connsiteY2" fmla="*/ 3773486 h 4648200"/>
                <a:gd name="connsiteX3" fmla="*/ 5029200 w 5035551"/>
                <a:gd name="connsiteY3" fmla="*/ 4648200 h 4648200"/>
                <a:gd name="connsiteX4" fmla="*/ 0 w 5035551"/>
                <a:gd name="connsiteY4" fmla="*/ 4648200 h 4648200"/>
                <a:gd name="connsiteX5" fmla="*/ 0 w 5035551"/>
                <a:gd name="connsiteY5" fmla="*/ 3175 h 4648200"/>
                <a:gd name="connsiteX6" fmla="*/ 819150 w 5035551"/>
                <a:gd name="connsiteY6" fmla="*/ 0 h 4648200"/>
                <a:gd name="connsiteX0" fmla="*/ 819150 w 5035551"/>
                <a:gd name="connsiteY0" fmla="*/ 0 h 4648200"/>
                <a:gd name="connsiteX1" fmla="*/ 787400 w 5035551"/>
                <a:gd name="connsiteY1" fmla="*/ 920750 h 4648200"/>
                <a:gd name="connsiteX2" fmla="*/ 5035551 w 5035551"/>
                <a:gd name="connsiteY2" fmla="*/ 3773486 h 4648200"/>
                <a:gd name="connsiteX3" fmla="*/ 5029200 w 5035551"/>
                <a:gd name="connsiteY3" fmla="*/ 4648200 h 4648200"/>
                <a:gd name="connsiteX4" fmla="*/ 0 w 5035551"/>
                <a:gd name="connsiteY4" fmla="*/ 4648200 h 4648200"/>
                <a:gd name="connsiteX5" fmla="*/ 0 w 5035551"/>
                <a:gd name="connsiteY5" fmla="*/ 3175 h 4648200"/>
                <a:gd name="connsiteX6" fmla="*/ 819150 w 5035551"/>
                <a:gd name="connsiteY6" fmla="*/ 0 h 4648200"/>
                <a:gd name="connsiteX0" fmla="*/ 819150 w 5030788"/>
                <a:gd name="connsiteY0" fmla="*/ 0 h 4648200"/>
                <a:gd name="connsiteX1" fmla="*/ 787400 w 5030788"/>
                <a:gd name="connsiteY1" fmla="*/ 920750 h 4648200"/>
                <a:gd name="connsiteX2" fmla="*/ 5030788 w 5030788"/>
                <a:gd name="connsiteY2" fmla="*/ 3778249 h 4648200"/>
                <a:gd name="connsiteX3" fmla="*/ 5029200 w 5030788"/>
                <a:gd name="connsiteY3" fmla="*/ 4648200 h 4648200"/>
                <a:gd name="connsiteX4" fmla="*/ 0 w 5030788"/>
                <a:gd name="connsiteY4" fmla="*/ 4648200 h 4648200"/>
                <a:gd name="connsiteX5" fmla="*/ 0 w 5030788"/>
                <a:gd name="connsiteY5" fmla="*/ 3175 h 4648200"/>
                <a:gd name="connsiteX6" fmla="*/ 819150 w 5030788"/>
                <a:gd name="connsiteY6" fmla="*/ 0 h 4648200"/>
                <a:gd name="connsiteX0" fmla="*/ 819150 w 5033169"/>
                <a:gd name="connsiteY0" fmla="*/ 0 h 4648200"/>
                <a:gd name="connsiteX1" fmla="*/ 787400 w 5033169"/>
                <a:gd name="connsiteY1" fmla="*/ 920750 h 4648200"/>
                <a:gd name="connsiteX2" fmla="*/ 5033169 w 5033169"/>
                <a:gd name="connsiteY2" fmla="*/ 3771105 h 4648200"/>
                <a:gd name="connsiteX3" fmla="*/ 5029200 w 5033169"/>
                <a:gd name="connsiteY3" fmla="*/ 4648200 h 4648200"/>
                <a:gd name="connsiteX4" fmla="*/ 0 w 5033169"/>
                <a:gd name="connsiteY4" fmla="*/ 4648200 h 4648200"/>
                <a:gd name="connsiteX5" fmla="*/ 0 w 5033169"/>
                <a:gd name="connsiteY5" fmla="*/ 3175 h 4648200"/>
                <a:gd name="connsiteX6" fmla="*/ 819150 w 5033169"/>
                <a:gd name="connsiteY6" fmla="*/ 0 h 4648200"/>
                <a:gd name="connsiteX0" fmla="*/ 819150 w 5033169"/>
                <a:gd name="connsiteY0" fmla="*/ 0 h 4648200"/>
                <a:gd name="connsiteX1" fmla="*/ 854075 w 5033169"/>
                <a:gd name="connsiteY1" fmla="*/ 1063625 h 4648200"/>
                <a:gd name="connsiteX2" fmla="*/ 5033169 w 5033169"/>
                <a:gd name="connsiteY2" fmla="*/ 3771105 h 4648200"/>
                <a:gd name="connsiteX3" fmla="*/ 5029200 w 5033169"/>
                <a:gd name="connsiteY3" fmla="*/ 4648200 h 4648200"/>
                <a:gd name="connsiteX4" fmla="*/ 0 w 5033169"/>
                <a:gd name="connsiteY4" fmla="*/ 4648200 h 4648200"/>
                <a:gd name="connsiteX5" fmla="*/ 0 w 5033169"/>
                <a:gd name="connsiteY5" fmla="*/ 3175 h 4648200"/>
                <a:gd name="connsiteX6" fmla="*/ 819150 w 5033169"/>
                <a:gd name="connsiteY6" fmla="*/ 0 h 4648200"/>
                <a:gd name="connsiteX0" fmla="*/ 819150 w 5033169"/>
                <a:gd name="connsiteY0" fmla="*/ 0 h 4648200"/>
                <a:gd name="connsiteX1" fmla="*/ 873125 w 5033169"/>
                <a:gd name="connsiteY1" fmla="*/ 1082675 h 4648200"/>
                <a:gd name="connsiteX2" fmla="*/ 5033169 w 5033169"/>
                <a:gd name="connsiteY2" fmla="*/ 3771105 h 4648200"/>
                <a:gd name="connsiteX3" fmla="*/ 5029200 w 5033169"/>
                <a:gd name="connsiteY3" fmla="*/ 4648200 h 4648200"/>
                <a:gd name="connsiteX4" fmla="*/ 0 w 5033169"/>
                <a:gd name="connsiteY4" fmla="*/ 4648200 h 4648200"/>
                <a:gd name="connsiteX5" fmla="*/ 0 w 5033169"/>
                <a:gd name="connsiteY5" fmla="*/ 3175 h 4648200"/>
                <a:gd name="connsiteX6" fmla="*/ 819150 w 5033169"/>
                <a:gd name="connsiteY6" fmla="*/ 0 h 4648200"/>
                <a:gd name="connsiteX0" fmla="*/ 819150 w 5029257"/>
                <a:gd name="connsiteY0" fmla="*/ 0 h 4648200"/>
                <a:gd name="connsiteX1" fmla="*/ 873125 w 5029257"/>
                <a:gd name="connsiteY1" fmla="*/ 1082675 h 4648200"/>
                <a:gd name="connsiteX2" fmla="*/ 4976019 w 5029257"/>
                <a:gd name="connsiteY2" fmla="*/ 3847305 h 4648200"/>
                <a:gd name="connsiteX3" fmla="*/ 5029200 w 5029257"/>
                <a:gd name="connsiteY3" fmla="*/ 4648200 h 4648200"/>
                <a:gd name="connsiteX4" fmla="*/ 0 w 5029257"/>
                <a:gd name="connsiteY4" fmla="*/ 4648200 h 4648200"/>
                <a:gd name="connsiteX5" fmla="*/ 0 w 5029257"/>
                <a:gd name="connsiteY5" fmla="*/ 3175 h 4648200"/>
                <a:gd name="connsiteX6" fmla="*/ 819150 w 5029257"/>
                <a:gd name="connsiteY6" fmla="*/ 0 h 4648200"/>
                <a:gd name="connsiteX0" fmla="*/ 923925 w 5029257"/>
                <a:gd name="connsiteY0" fmla="*/ 0 h 4648200"/>
                <a:gd name="connsiteX1" fmla="*/ 873125 w 5029257"/>
                <a:gd name="connsiteY1" fmla="*/ 1082675 h 4648200"/>
                <a:gd name="connsiteX2" fmla="*/ 4976019 w 5029257"/>
                <a:gd name="connsiteY2" fmla="*/ 3847305 h 4648200"/>
                <a:gd name="connsiteX3" fmla="*/ 5029200 w 5029257"/>
                <a:gd name="connsiteY3" fmla="*/ 4648200 h 4648200"/>
                <a:gd name="connsiteX4" fmla="*/ 0 w 5029257"/>
                <a:gd name="connsiteY4" fmla="*/ 4648200 h 4648200"/>
                <a:gd name="connsiteX5" fmla="*/ 0 w 5029257"/>
                <a:gd name="connsiteY5" fmla="*/ 3175 h 4648200"/>
                <a:gd name="connsiteX6" fmla="*/ 923925 w 5029257"/>
                <a:gd name="connsiteY6" fmla="*/ 0 h 4648200"/>
                <a:gd name="connsiteX0" fmla="*/ 1019175 w 5029257"/>
                <a:gd name="connsiteY0" fmla="*/ 25400 h 4645025"/>
                <a:gd name="connsiteX1" fmla="*/ 873125 w 5029257"/>
                <a:gd name="connsiteY1" fmla="*/ 1079500 h 4645025"/>
                <a:gd name="connsiteX2" fmla="*/ 4976019 w 5029257"/>
                <a:gd name="connsiteY2" fmla="*/ 3844130 h 4645025"/>
                <a:gd name="connsiteX3" fmla="*/ 5029200 w 5029257"/>
                <a:gd name="connsiteY3" fmla="*/ 4645025 h 4645025"/>
                <a:gd name="connsiteX4" fmla="*/ 0 w 5029257"/>
                <a:gd name="connsiteY4" fmla="*/ 4645025 h 4645025"/>
                <a:gd name="connsiteX5" fmla="*/ 0 w 5029257"/>
                <a:gd name="connsiteY5" fmla="*/ 0 h 4645025"/>
                <a:gd name="connsiteX6" fmla="*/ 1019175 w 5029257"/>
                <a:gd name="connsiteY6" fmla="*/ 25400 h 4645025"/>
                <a:gd name="connsiteX0" fmla="*/ 885825 w 5029257"/>
                <a:gd name="connsiteY0" fmla="*/ 15875 h 4645025"/>
                <a:gd name="connsiteX1" fmla="*/ 873125 w 5029257"/>
                <a:gd name="connsiteY1" fmla="*/ 1079500 h 4645025"/>
                <a:gd name="connsiteX2" fmla="*/ 4976019 w 5029257"/>
                <a:gd name="connsiteY2" fmla="*/ 3844130 h 4645025"/>
                <a:gd name="connsiteX3" fmla="*/ 5029200 w 5029257"/>
                <a:gd name="connsiteY3" fmla="*/ 4645025 h 4645025"/>
                <a:gd name="connsiteX4" fmla="*/ 0 w 5029257"/>
                <a:gd name="connsiteY4" fmla="*/ 4645025 h 4645025"/>
                <a:gd name="connsiteX5" fmla="*/ 0 w 5029257"/>
                <a:gd name="connsiteY5" fmla="*/ 0 h 4645025"/>
                <a:gd name="connsiteX6" fmla="*/ 885825 w 5029257"/>
                <a:gd name="connsiteY6" fmla="*/ 15875 h 4645025"/>
                <a:gd name="connsiteX0" fmla="*/ 885825 w 5029257"/>
                <a:gd name="connsiteY0" fmla="*/ 0 h 4657725"/>
                <a:gd name="connsiteX1" fmla="*/ 873125 w 5029257"/>
                <a:gd name="connsiteY1" fmla="*/ 1092200 h 4657725"/>
                <a:gd name="connsiteX2" fmla="*/ 4976019 w 5029257"/>
                <a:gd name="connsiteY2" fmla="*/ 3856830 h 4657725"/>
                <a:gd name="connsiteX3" fmla="*/ 5029200 w 5029257"/>
                <a:gd name="connsiteY3" fmla="*/ 4657725 h 4657725"/>
                <a:gd name="connsiteX4" fmla="*/ 0 w 5029257"/>
                <a:gd name="connsiteY4" fmla="*/ 4657725 h 4657725"/>
                <a:gd name="connsiteX5" fmla="*/ 0 w 5029257"/>
                <a:gd name="connsiteY5" fmla="*/ 12700 h 4657725"/>
                <a:gd name="connsiteX6" fmla="*/ 885825 w 5029257"/>
                <a:gd name="connsiteY6" fmla="*/ 0 h 4657725"/>
                <a:gd name="connsiteX0" fmla="*/ 900113 w 5029257"/>
                <a:gd name="connsiteY0" fmla="*/ 0 h 4657725"/>
                <a:gd name="connsiteX1" fmla="*/ 873125 w 5029257"/>
                <a:gd name="connsiteY1" fmla="*/ 1092200 h 4657725"/>
                <a:gd name="connsiteX2" fmla="*/ 4976019 w 5029257"/>
                <a:gd name="connsiteY2" fmla="*/ 3856830 h 4657725"/>
                <a:gd name="connsiteX3" fmla="*/ 5029200 w 5029257"/>
                <a:gd name="connsiteY3" fmla="*/ 4657725 h 4657725"/>
                <a:gd name="connsiteX4" fmla="*/ 0 w 5029257"/>
                <a:gd name="connsiteY4" fmla="*/ 4657725 h 4657725"/>
                <a:gd name="connsiteX5" fmla="*/ 0 w 5029257"/>
                <a:gd name="connsiteY5" fmla="*/ 12700 h 4657725"/>
                <a:gd name="connsiteX6" fmla="*/ 900113 w 5029257"/>
                <a:gd name="connsiteY6" fmla="*/ 0 h 4657725"/>
                <a:gd name="connsiteX0" fmla="*/ 904876 w 5029257"/>
                <a:gd name="connsiteY0" fmla="*/ 6350 h 4645025"/>
                <a:gd name="connsiteX1" fmla="*/ 873125 w 5029257"/>
                <a:gd name="connsiteY1" fmla="*/ 1079500 h 4645025"/>
                <a:gd name="connsiteX2" fmla="*/ 4976019 w 5029257"/>
                <a:gd name="connsiteY2" fmla="*/ 3844130 h 4645025"/>
                <a:gd name="connsiteX3" fmla="*/ 5029200 w 5029257"/>
                <a:gd name="connsiteY3" fmla="*/ 4645025 h 4645025"/>
                <a:gd name="connsiteX4" fmla="*/ 0 w 5029257"/>
                <a:gd name="connsiteY4" fmla="*/ 4645025 h 4645025"/>
                <a:gd name="connsiteX5" fmla="*/ 0 w 5029257"/>
                <a:gd name="connsiteY5" fmla="*/ 0 h 4645025"/>
                <a:gd name="connsiteX6" fmla="*/ 904876 w 5029257"/>
                <a:gd name="connsiteY6" fmla="*/ 6350 h 4645025"/>
                <a:gd name="connsiteX0" fmla="*/ 919164 w 5029257"/>
                <a:gd name="connsiteY0" fmla="*/ 11112 h 4645025"/>
                <a:gd name="connsiteX1" fmla="*/ 873125 w 5029257"/>
                <a:gd name="connsiteY1" fmla="*/ 1079500 h 4645025"/>
                <a:gd name="connsiteX2" fmla="*/ 4976019 w 5029257"/>
                <a:gd name="connsiteY2" fmla="*/ 3844130 h 4645025"/>
                <a:gd name="connsiteX3" fmla="*/ 5029200 w 5029257"/>
                <a:gd name="connsiteY3" fmla="*/ 4645025 h 4645025"/>
                <a:gd name="connsiteX4" fmla="*/ 0 w 5029257"/>
                <a:gd name="connsiteY4" fmla="*/ 4645025 h 4645025"/>
                <a:gd name="connsiteX5" fmla="*/ 0 w 5029257"/>
                <a:gd name="connsiteY5" fmla="*/ 0 h 4645025"/>
                <a:gd name="connsiteX6" fmla="*/ 919164 w 5029257"/>
                <a:gd name="connsiteY6" fmla="*/ 11112 h 4645025"/>
                <a:gd name="connsiteX0" fmla="*/ 909639 w 5029257"/>
                <a:gd name="connsiteY0" fmla="*/ 6350 h 4645025"/>
                <a:gd name="connsiteX1" fmla="*/ 873125 w 5029257"/>
                <a:gd name="connsiteY1" fmla="*/ 1079500 h 4645025"/>
                <a:gd name="connsiteX2" fmla="*/ 4976019 w 5029257"/>
                <a:gd name="connsiteY2" fmla="*/ 3844130 h 4645025"/>
                <a:gd name="connsiteX3" fmla="*/ 5029200 w 5029257"/>
                <a:gd name="connsiteY3" fmla="*/ 4645025 h 4645025"/>
                <a:gd name="connsiteX4" fmla="*/ 0 w 5029257"/>
                <a:gd name="connsiteY4" fmla="*/ 4645025 h 4645025"/>
                <a:gd name="connsiteX5" fmla="*/ 0 w 5029257"/>
                <a:gd name="connsiteY5" fmla="*/ 0 h 4645025"/>
                <a:gd name="connsiteX6" fmla="*/ 909639 w 5029257"/>
                <a:gd name="connsiteY6" fmla="*/ 6350 h 4645025"/>
                <a:gd name="connsiteX0" fmla="*/ 909639 w 5029623"/>
                <a:gd name="connsiteY0" fmla="*/ 6350 h 4645025"/>
                <a:gd name="connsiteX1" fmla="*/ 873125 w 5029623"/>
                <a:gd name="connsiteY1" fmla="*/ 1079500 h 4645025"/>
                <a:gd name="connsiteX2" fmla="*/ 5026819 w 5029623"/>
                <a:gd name="connsiteY2" fmla="*/ 3844130 h 4645025"/>
                <a:gd name="connsiteX3" fmla="*/ 5029200 w 5029623"/>
                <a:gd name="connsiteY3" fmla="*/ 4645025 h 4645025"/>
                <a:gd name="connsiteX4" fmla="*/ 0 w 5029623"/>
                <a:gd name="connsiteY4" fmla="*/ 4645025 h 4645025"/>
                <a:gd name="connsiteX5" fmla="*/ 0 w 5029623"/>
                <a:gd name="connsiteY5" fmla="*/ 0 h 4645025"/>
                <a:gd name="connsiteX6" fmla="*/ 909639 w 5029623"/>
                <a:gd name="connsiteY6" fmla="*/ 6350 h 4645025"/>
                <a:gd name="connsiteX0" fmla="*/ 909639 w 5029434"/>
                <a:gd name="connsiteY0" fmla="*/ 6350 h 4645025"/>
                <a:gd name="connsiteX1" fmla="*/ 873125 w 5029434"/>
                <a:gd name="connsiteY1" fmla="*/ 1079500 h 4645025"/>
                <a:gd name="connsiteX2" fmla="*/ 5020469 w 5029434"/>
                <a:gd name="connsiteY2" fmla="*/ 3869530 h 4645025"/>
                <a:gd name="connsiteX3" fmla="*/ 5029200 w 5029434"/>
                <a:gd name="connsiteY3" fmla="*/ 4645025 h 4645025"/>
                <a:gd name="connsiteX4" fmla="*/ 0 w 5029434"/>
                <a:gd name="connsiteY4" fmla="*/ 4645025 h 4645025"/>
                <a:gd name="connsiteX5" fmla="*/ 0 w 5029434"/>
                <a:gd name="connsiteY5" fmla="*/ 0 h 4645025"/>
                <a:gd name="connsiteX6" fmla="*/ 909639 w 5029434"/>
                <a:gd name="connsiteY6" fmla="*/ 6350 h 464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29434" h="4645025">
                  <a:moveTo>
                    <a:pt x="909639" y="6350"/>
                  </a:moveTo>
                  <a:lnTo>
                    <a:pt x="873125" y="1079500"/>
                  </a:lnTo>
                  <a:lnTo>
                    <a:pt x="5020469" y="3869530"/>
                  </a:lnTo>
                  <a:cubicBezTo>
                    <a:pt x="5018352" y="4159513"/>
                    <a:pt x="5031317" y="4355042"/>
                    <a:pt x="5029200" y="4645025"/>
                  </a:cubicBezTo>
                  <a:lnTo>
                    <a:pt x="0" y="4645025"/>
                  </a:lnTo>
                  <a:lnTo>
                    <a:pt x="0" y="0"/>
                  </a:lnTo>
                  <a:lnTo>
                    <a:pt x="909639" y="6350"/>
                  </a:lnTo>
                  <a:close/>
                </a:path>
              </a:pathLst>
            </a:custGeom>
            <a:blipFill>
              <a:blip r:embed="rId1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3203A1CA-4E14-486C-A89D-54FA21663FC6}"/>
                </a:ext>
              </a:extLst>
            </p:cNvPr>
            <p:cNvSpPr/>
            <p:nvPr/>
          </p:nvSpPr>
          <p:spPr>
            <a:xfrm>
              <a:off x="8525860" y="2242071"/>
              <a:ext cx="3408653" cy="3232740"/>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4488E9FE-03BE-DA91-B558-BB659A691DF8}"/>
                </a:ext>
              </a:extLst>
            </p:cNvPr>
            <p:cNvSpPr/>
            <p:nvPr/>
          </p:nvSpPr>
          <p:spPr>
            <a:xfrm>
              <a:off x="9285438" y="8562036"/>
              <a:ext cx="274237" cy="327964"/>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3" name="Straight Connector 82">
              <a:extLst>
                <a:ext uri="{FF2B5EF4-FFF2-40B4-BE49-F238E27FC236}">
                  <a16:creationId xmlns:a16="http://schemas.microsoft.com/office/drawing/2014/main" id="{73B42FDF-EC84-01D7-CE0E-ADC7822B11D5}"/>
                </a:ext>
              </a:extLst>
            </p:cNvPr>
            <p:cNvCxnSpPr>
              <a:cxnSpLocks/>
            </p:cNvCxnSpPr>
            <p:nvPr/>
          </p:nvCxnSpPr>
          <p:spPr>
            <a:xfrm>
              <a:off x="9465079" y="5453873"/>
              <a:ext cx="0" cy="310361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34B692AD-AF64-B57C-8894-8E8FC217F6A2}"/>
                </a:ext>
              </a:extLst>
            </p:cNvPr>
            <p:cNvSpPr txBox="1"/>
            <p:nvPr/>
          </p:nvSpPr>
          <p:spPr>
            <a:xfrm rot="20418711">
              <a:off x="1979325" y="1708971"/>
              <a:ext cx="3056927" cy="769441"/>
            </a:xfrm>
            <a:prstGeom prst="rect">
              <a:avLst/>
            </a:prstGeom>
            <a:noFill/>
          </p:spPr>
          <p:txBody>
            <a:bodyPr wrap="none" rtlCol="0">
              <a:spAutoFit/>
            </a:bodyPr>
            <a:lstStyle/>
            <a:p>
              <a:r>
                <a:rPr lang="en-US" sz="4400" i="1" dirty="0"/>
                <a:t>Battery Pack</a:t>
              </a:r>
            </a:p>
          </p:txBody>
        </p:sp>
        <p:sp>
          <p:nvSpPr>
            <p:cNvPr id="105" name="TextBox 104">
              <a:extLst>
                <a:ext uri="{FF2B5EF4-FFF2-40B4-BE49-F238E27FC236}">
                  <a16:creationId xmlns:a16="http://schemas.microsoft.com/office/drawing/2014/main" id="{A08A81F8-9F46-DFFC-8BB2-435D18959CFC}"/>
                </a:ext>
              </a:extLst>
            </p:cNvPr>
            <p:cNvSpPr txBox="1"/>
            <p:nvPr/>
          </p:nvSpPr>
          <p:spPr>
            <a:xfrm rot="2186004">
              <a:off x="4359037" y="9647941"/>
              <a:ext cx="2818657" cy="769441"/>
            </a:xfrm>
            <a:prstGeom prst="rect">
              <a:avLst/>
            </a:prstGeom>
            <a:noFill/>
          </p:spPr>
          <p:txBody>
            <a:bodyPr wrap="none" rtlCol="0">
              <a:spAutoFit/>
            </a:bodyPr>
            <a:lstStyle/>
            <a:p>
              <a:r>
                <a:rPr lang="en-US" sz="4400" i="1" dirty="0"/>
                <a:t>Battery Cell</a:t>
              </a:r>
            </a:p>
          </p:txBody>
        </p:sp>
        <p:grpSp>
          <p:nvGrpSpPr>
            <p:cNvPr id="111" name="Group 110">
              <a:extLst>
                <a:ext uri="{FF2B5EF4-FFF2-40B4-BE49-F238E27FC236}">
                  <a16:creationId xmlns:a16="http://schemas.microsoft.com/office/drawing/2014/main" id="{5DFF4132-F478-C86C-DD3B-CD12E13BA115}"/>
                </a:ext>
              </a:extLst>
            </p:cNvPr>
            <p:cNvGrpSpPr/>
            <p:nvPr/>
          </p:nvGrpSpPr>
          <p:grpSpPr>
            <a:xfrm>
              <a:off x="9885800" y="2241305"/>
              <a:ext cx="1932329" cy="1121939"/>
              <a:chOff x="10352916" y="2198657"/>
              <a:chExt cx="1099844" cy="638586"/>
            </a:xfrm>
          </p:grpSpPr>
          <p:pic>
            <p:nvPicPr>
              <p:cNvPr id="109" name="Picture 108">
                <a:extLst>
                  <a:ext uri="{FF2B5EF4-FFF2-40B4-BE49-F238E27FC236}">
                    <a16:creationId xmlns:a16="http://schemas.microsoft.com/office/drawing/2014/main" id="{B712C16E-B7B9-C9EA-B83F-B4D8C071006A}"/>
                  </a:ext>
                </a:extLst>
              </p:cNvPr>
              <p:cNvPicPr>
                <a:picLocks/>
              </p:cNvPicPr>
              <p:nvPr/>
            </p:nvPicPr>
            <p:blipFill rotWithShape="1">
              <a:blip r:embed="rId14">
                <a:clrChange>
                  <a:clrFrom>
                    <a:srgbClr val="FFFFFF"/>
                  </a:clrFrom>
                  <a:clrTo>
                    <a:srgbClr val="FFFFFF">
                      <a:alpha val="0"/>
                    </a:srgbClr>
                  </a:clrTo>
                </a:clrChange>
              </a:blip>
              <a:srcRect l="86646" t="15529" r="10227" b="7917"/>
              <a:stretch/>
            </p:blipFill>
            <p:spPr>
              <a:xfrm rot="5400000">
                <a:off x="10803730" y="2188213"/>
                <a:ext cx="198218" cy="1099842"/>
              </a:xfrm>
              <a:prstGeom prst="rect">
                <a:avLst/>
              </a:prstGeom>
            </p:spPr>
          </p:pic>
          <p:sp>
            <p:nvSpPr>
              <p:cNvPr id="113" name="TextBox 112">
                <a:extLst>
                  <a:ext uri="{FF2B5EF4-FFF2-40B4-BE49-F238E27FC236}">
                    <a16:creationId xmlns:a16="http://schemas.microsoft.com/office/drawing/2014/main" id="{B0C366B1-694F-5BAA-6B05-E9CCA446B46F}"/>
                  </a:ext>
                </a:extLst>
              </p:cNvPr>
              <p:cNvSpPr txBox="1"/>
              <p:nvPr/>
            </p:nvSpPr>
            <p:spPr>
              <a:xfrm>
                <a:off x="10352916" y="2198657"/>
                <a:ext cx="1099842" cy="437951"/>
              </a:xfrm>
              <a:prstGeom prst="rect">
                <a:avLst/>
              </a:prstGeom>
              <a:noFill/>
            </p:spPr>
            <p:txBody>
              <a:bodyPr wrap="none" rtlCol="0">
                <a:spAutoFit/>
              </a:bodyPr>
              <a:lstStyle/>
              <a:p>
                <a:pPr algn="ctr"/>
                <a:r>
                  <a:rPr lang="en-US" sz="4400" i="1" dirty="0">
                    <a:cs typeface="Arial" panose="020B0604020202020204" pitchFamily="34" charset="0"/>
                  </a:rPr>
                  <a:t>Voltage</a:t>
                </a:r>
              </a:p>
            </p:txBody>
          </p:sp>
        </p:grpSp>
      </p:grpSp>
      <p:pic>
        <p:nvPicPr>
          <p:cNvPr id="4" name="Picture 3">
            <a:extLst>
              <a:ext uri="{FF2B5EF4-FFF2-40B4-BE49-F238E27FC236}">
                <a16:creationId xmlns:a16="http://schemas.microsoft.com/office/drawing/2014/main" id="{CDD253AF-E9E2-801A-23DD-C4D6761E7595}"/>
              </a:ext>
            </a:extLst>
          </p:cNvPr>
          <p:cNvPicPr>
            <a:picLocks noChangeAspect="1"/>
          </p:cNvPicPr>
          <p:nvPr/>
        </p:nvPicPr>
        <p:blipFill>
          <a:blip r:embed="rId15"/>
          <a:stretch>
            <a:fillRect/>
          </a:stretch>
        </p:blipFill>
        <p:spPr>
          <a:xfrm>
            <a:off x="22275559" y="38628555"/>
            <a:ext cx="9797574" cy="3163800"/>
          </a:xfrm>
          <a:prstGeom prst="rect">
            <a:avLst/>
          </a:prstGeom>
        </p:spPr>
      </p:pic>
      <p:pic>
        <p:nvPicPr>
          <p:cNvPr id="13" name="Picture 12" descr="A qr code on a white background&#10;&#10;Description automatically generated">
            <a:extLst>
              <a:ext uri="{FF2B5EF4-FFF2-40B4-BE49-F238E27FC236}">
                <a16:creationId xmlns:a16="http://schemas.microsoft.com/office/drawing/2014/main" id="{650EBD67-9801-FE21-D107-CC3E777B9134}"/>
              </a:ext>
            </a:extLst>
          </p:cNvPr>
          <p:cNvPicPr>
            <a:picLocks noChangeAspect="1"/>
          </p:cNvPicPr>
          <p:nvPr/>
        </p:nvPicPr>
        <p:blipFill>
          <a:blip r:embed="rId16"/>
          <a:stretch>
            <a:fillRect/>
          </a:stretch>
        </p:blipFill>
        <p:spPr>
          <a:xfrm>
            <a:off x="19979388" y="38628555"/>
            <a:ext cx="3158168" cy="3158168"/>
          </a:xfrm>
          <a:prstGeom prst="rect">
            <a:avLst/>
          </a:prstGeom>
        </p:spPr>
      </p:pic>
      <p:grpSp>
        <p:nvGrpSpPr>
          <p:cNvPr id="32" name="Group 31">
            <a:extLst>
              <a:ext uri="{FF2B5EF4-FFF2-40B4-BE49-F238E27FC236}">
                <a16:creationId xmlns:a16="http://schemas.microsoft.com/office/drawing/2014/main" id="{65785102-A606-50BA-7A6E-C710A497F641}"/>
              </a:ext>
            </a:extLst>
          </p:cNvPr>
          <p:cNvGrpSpPr/>
          <p:nvPr/>
        </p:nvGrpSpPr>
        <p:grpSpPr>
          <a:xfrm>
            <a:off x="16532170" y="28172689"/>
            <a:ext cx="14643501" cy="7819896"/>
            <a:chOff x="15723136" y="28072855"/>
            <a:chExt cx="16085913" cy="8590171"/>
          </a:xfrm>
        </p:grpSpPr>
        <p:cxnSp>
          <p:nvCxnSpPr>
            <p:cNvPr id="18" name="Straight Connector 17">
              <a:extLst>
                <a:ext uri="{FF2B5EF4-FFF2-40B4-BE49-F238E27FC236}">
                  <a16:creationId xmlns:a16="http://schemas.microsoft.com/office/drawing/2014/main" id="{3E03CDC3-B89B-654B-F875-DF3C875FB1F4}"/>
                </a:ext>
              </a:extLst>
            </p:cNvPr>
            <p:cNvCxnSpPr/>
            <p:nvPr/>
          </p:nvCxnSpPr>
          <p:spPr>
            <a:xfrm flipV="1">
              <a:off x="17452351" y="30249113"/>
              <a:ext cx="9255956" cy="5528094"/>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27384461-18AB-DE38-47DB-59806FB848C9}"/>
                </a:ext>
              </a:extLst>
            </p:cNvPr>
            <p:cNvPicPr>
              <a:picLocks noChangeAspect="1"/>
            </p:cNvPicPr>
            <p:nvPr/>
          </p:nvPicPr>
          <p:blipFill>
            <a:blip r:embed="rId17">
              <a:clrChange>
                <a:clrFrom>
                  <a:srgbClr val="FFFFFF"/>
                </a:clrFrom>
                <a:clrTo>
                  <a:srgbClr val="FFFFFF">
                    <a:alpha val="0"/>
                  </a:srgbClr>
                </a:clrTo>
              </a:clrChange>
            </a:blip>
            <a:stretch>
              <a:fillRect/>
            </a:stretch>
          </p:blipFill>
          <p:spPr>
            <a:xfrm>
              <a:off x="15723136" y="28072855"/>
              <a:ext cx="13137352" cy="8421736"/>
            </a:xfrm>
            <a:prstGeom prst="rect">
              <a:avLst/>
            </a:prstGeom>
          </p:spPr>
        </p:pic>
        <p:sp>
          <p:nvSpPr>
            <p:cNvPr id="20" name="Arrow: Curved Down 19">
              <a:extLst>
                <a:ext uri="{FF2B5EF4-FFF2-40B4-BE49-F238E27FC236}">
                  <a16:creationId xmlns:a16="http://schemas.microsoft.com/office/drawing/2014/main" id="{79670B7D-C19A-8EB7-B855-2CF3108E25FF}"/>
                </a:ext>
              </a:extLst>
            </p:cNvPr>
            <p:cNvSpPr/>
            <p:nvPr/>
          </p:nvSpPr>
          <p:spPr>
            <a:xfrm rot="19736375">
              <a:off x="17426213" y="34715439"/>
              <a:ext cx="1376417" cy="943199"/>
            </a:xfrm>
            <a:prstGeom prst="curvedDownArrow">
              <a:avLst>
                <a:gd name="adj1" fmla="val 25000"/>
                <a:gd name="adj2" fmla="val 42187"/>
                <a:gd name="adj3" fmla="val 3558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400">
                <a:solidFill>
                  <a:schemeClr val="tx1"/>
                </a:solidFill>
              </a:endParaRPr>
            </a:p>
          </p:txBody>
        </p:sp>
        <p:sp>
          <p:nvSpPr>
            <p:cNvPr id="21" name="Content Placeholder 2">
              <a:extLst>
                <a:ext uri="{FF2B5EF4-FFF2-40B4-BE49-F238E27FC236}">
                  <a16:creationId xmlns:a16="http://schemas.microsoft.com/office/drawing/2014/main" id="{B6F4C14B-C748-F96E-BE6D-A713D07648CA}"/>
                </a:ext>
              </a:extLst>
            </p:cNvPr>
            <p:cNvSpPr txBox="1">
              <a:spLocks/>
            </p:cNvSpPr>
            <p:nvPr/>
          </p:nvSpPr>
          <p:spPr>
            <a:xfrm>
              <a:off x="17862550" y="35787651"/>
              <a:ext cx="5118012" cy="875375"/>
            </a:xfrm>
            <a:prstGeom prst="rect">
              <a:avLst/>
            </a:prstGeom>
          </p:spPr>
          <p:txBody>
            <a:bodyPr>
              <a:normAutofit/>
            </a:bodyPr>
            <a:lst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marL="0" indent="0" algn="ctr">
                <a:buFont typeface="Arial" panose="020B0604020202020204" pitchFamily="34" charset="0"/>
                <a:buNone/>
              </a:pPr>
              <a:r>
                <a:rPr lang="en-US" sz="4400" i="1" dirty="0"/>
                <a:t>Torsional Loading</a:t>
              </a:r>
            </a:p>
          </p:txBody>
        </p:sp>
        <p:pic>
          <p:nvPicPr>
            <p:cNvPr id="22" name="Picture 21">
              <a:extLst>
                <a:ext uri="{FF2B5EF4-FFF2-40B4-BE49-F238E27FC236}">
                  <a16:creationId xmlns:a16="http://schemas.microsoft.com/office/drawing/2014/main" id="{4295E9EA-9CB7-9143-97B5-188842550631}"/>
                </a:ext>
              </a:extLst>
            </p:cNvPr>
            <p:cNvPicPr>
              <a:picLocks noChangeAspect="1"/>
            </p:cNvPicPr>
            <p:nvPr/>
          </p:nvPicPr>
          <p:blipFill rotWithShape="1">
            <a:blip r:embed="rId18">
              <a:clrChange>
                <a:clrFrom>
                  <a:srgbClr val="FFFFFF"/>
                </a:clrFrom>
                <a:clrTo>
                  <a:srgbClr val="FFFFFF">
                    <a:alpha val="0"/>
                  </a:srgbClr>
                </a:clrTo>
              </a:clrChange>
            </a:blip>
            <a:srcRect l="32673" t="37670" r="24668" b="24840"/>
            <a:stretch/>
          </p:blipFill>
          <p:spPr>
            <a:xfrm>
              <a:off x="26746608" y="32705472"/>
              <a:ext cx="4637771" cy="2612839"/>
            </a:xfrm>
            <a:prstGeom prst="rect">
              <a:avLst/>
            </a:prstGeom>
          </p:spPr>
        </p:pic>
        <p:sp>
          <p:nvSpPr>
            <p:cNvPr id="23" name="Rectangle 22">
              <a:extLst>
                <a:ext uri="{FF2B5EF4-FFF2-40B4-BE49-F238E27FC236}">
                  <a16:creationId xmlns:a16="http://schemas.microsoft.com/office/drawing/2014/main" id="{76FBEB92-AFAF-C8AC-4537-C1678D3A439E}"/>
                </a:ext>
              </a:extLst>
            </p:cNvPr>
            <p:cNvSpPr/>
            <p:nvPr/>
          </p:nvSpPr>
          <p:spPr>
            <a:xfrm>
              <a:off x="26176675" y="32370078"/>
              <a:ext cx="5322415" cy="3576021"/>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400"/>
            </a:p>
          </p:txBody>
        </p:sp>
        <p:cxnSp>
          <p:nvCxnSpPr>
            <p:cNvPr id="24" name="Straight Connector 23">
              <a:extLst>
                <a:ext uri="{FF2B5EF4-FFF2-40B4-BE49-F238E27FC236}">
                  <a16:creationId xmlns:a16="http://schemas.microsoft.com/office/drawing/2014/main" id="{16AE3C44-0E6A-4832-6F8F-808F26FB7103}"/>
                </a:ext>
              </a:extLst>
            </p:cNvPr>
            <p:cNvCxnSpPr>
              <a:cxnSpLocks/>
            </p:cNvCxnSpPr>
            <p:nvPr/>
          </p:nvCxnSpPr>
          <p:spPr>
            <a:xfrm flipH="1">
              <a:off x="20770104" y="35271286"/>
              <a:ext cx="5413259" cy="0"/>
            </a:xfrm>
            <a:prstGeom prst="line">
              <a:avLst/>
            </a:prstGeom>
            <a:ln w="9525">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D2D9D099-BF88-107E-EBD0-FBE2E95B51F0}"/>
                </a:ext>
              </a:extLst>
            </p:cNvPr>
            <p:cNvSpPr/>
            <p:nvPr/>
          </p:nvSpPr>
          <p:spPr>
            <a:xfrm>
              <a:off x="20200172" y="35116137"/>
              <a:ext cx="569932" cy="386271"/>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29" name="TextBox 28">
              <a:extLst>
                <a:ext uri="{FF2B5EF4-FFF2-40B4-BE49-F238E27FC236}">
                  <a16:creationId xmlns:a16="http://schemas.microsoft.com/office/drawing/2014/main" id="{3DB39321-C4AE-0D72-7FB4-A805AD1CA90D}"/>
                </a:ext>
              </a:extLst>
            </p:cNvPr>
            <p:cNvSpPr txBox="1"/>
            <p:nvPr/>
          </p:nvSpPr>
          <p:spPr>
            <a:xfrm>
              <a:off x="27378974" y="30411891"/>
              <a:ext cx="3373037" cy="815161"/>
            </a:xfrm>
            <a:prstGeom prst="rect">
              <a:avLst/>
            </a:prstGeom>
            <a:noFill/>
          </p:spPr>
          <p:txBody>
            <a:bodyPr wrap="none" rtlCol="0">
              <a:spAutoFit/>
            </a:bodyPr>
            <a:lstStyle/>
            <a:p>
              <a:pPr algn="ctr">
                <a:lnSpc>
                  <a:spcPct val="113000"/>
                </a:lnSpc>
              </a:pPr>
              <a:r>
                <a:rPr lang="en-US" sz="4400" i="1" dirty="0">
                  <a:latin typeface="Calibri" panose="020F0502020204030204" pitchFamily="34" charset="0"/>
                  <a:cs typeface="Calibri" panose="020F0502020204030204" pitchFamily="34" charset="0"/>
                </a:rPr>
                <a:t>Normal Stress</a:t>
              </a:r>
            </a:p>
          </p:txBody>
        </p:sp>
        <p:pic>
          <p:nvPicPr>
            <p:cNvPr id="30" name="Picture 29">
              <a:extLst>
                <a:ext uri="{FF2B5EF4-FFF2-40B4-BE49-F238E27FC236}">
                  <a16:creationId xmlns:a16="http://schemas.microsoft.com/office/drawing/2014/main" id="{B6E0BE7A-E159-BC38-E9B1-5F22D2891D54}"/>
                </a:ext>
              </a:extLst>
            </p:cNvPr>
            <p:cNvPicPr>
              <a:picLocks noChangeAspect="1"/>
            </p:cNvPicPr>
            <p:nvPr/>
          </p:nvPicPr>
          <p:blipFill rotWithShape="1">
            <a:blip r:embed="rId19">
              <a:clrChange>
                <a:clrFrom>
                  <a:srgbClr val="FFFFFF"/>
                </a:clrFrom>
                <a:clrTo>
                  <a:srgbClr val="FFFFFF">
                    <a:alpha val="0"/>
                  </a:srgbClr>
                </a:clrTo>
              </a:clrChange>
            </a:blip>
            <a:srcRect l="90341" r="4990"/>
            <a:stretch/>
          </p:blipFill>
          <p:spPr>
            <a:xfrm rot="5400000">
              <a:off x="28423363" y="28713694"/>
              <a:ext cx="1138997" cy="5632374"/>
            </a:xfrm>
            <a:prstGeom prst="rect">
              <a:avLst/>
            </a:prstGeom>
          </p:spPr>
        </p:pic>
      </p:gr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1553</TotalTime>
  <Words>616</Words>
  <Application>Microsoft Office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__fkGroteskNeue_598ab8</vt:lpstr>
      <vt:lpstr>Arial</vt:lpstr>
      <vt:lpstr>Calibri</vt:lpstr>
      <vt:lpstr>Calibri Light</vt:lpstr>
      <vt:lpstr>Office Theme</vt:lpstr>
      <vt:lpstr>Multiphysics Simulation of Battery Cells and Packs for Electric Vehicles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Joseph Barakat</cp:lastModifiedBy>
  <cp:revision>137</cp:revision>
  <cp:lastPrinted>2023-01-06T15:48:30Z</cp:lastPrinted>
  <dcterms:created xsi:type="dcterms:W3CDTF">2023-01-03T14:57:49Z</dcterms:created>
  <dcterms:modified xsi:type="dcterms:W3CDTF">2024-08-30T12:20:44Z</dcterms:modified>
</cp:coreProperties>
</file>