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9" r:id="rId5"/>
    <p:sldId id="260" r:id="rId6"/>
    <p:sldId id="279" r:id="rId7"/>
    <p:sldId id="261" r:id="rId8"/>
    <p:sldId id="280" r:id="rId9"/>
    <p:sldId id="281" r:id="rId10"/>
    <p:sldId id="273" r:id="rId11"/>
    <p:sldId id="287" r:id="rId12"/>
    <p:sldId id="278" r:id="rId13"/>
    <p:sldId id="282" r:id="rId14"/>
    <p:sldId id="286" r:id="rId15"/>
    <p:sldId id="266" r:id="rId16"/>
    <p:sldId id="283" r:id="rId17"/>
    <p:sldId id="284" r:id="rId18"/>
    <p:sldId id="285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3B75F973-006B-044F-AFED-1605F01ED369}">
          <p14:sldIdLst>
            <p14:sldId id="259"/>
          </p14:sldIdLst>
        </p14:section>
        <p14:section name="Introduction" id="{93FBAA92-BE94-1A4E-A83E-0B5BB1550756}">
          <p14:sldIdLst>
            <p14:sldId id="260"/>
            <p14:sldId id="279"/>
            <p14:sldId id="261"/>
            <p14:sldId id="280"/>
          </p14:sldIdLst>
        </p14:section>
        <p14:section name="Methods &amp; Results" id="{8A8DBBAA-16CF-4C40-9012-5C0969D79D24}">
          <p14:sldIdLst>
            <p14:sldId id="281"/>
            <p14:sldId id="273"/>
            <p14:sldId id="287"/>
            <p14:sldId id="278"/>
            <p14:sldId id="282"/>
            <p14:sldId id="286"/>
            <p14:sldId id="266"/>
            <p14:sldId id="283"/>
            <p14:sldId id="284"/>
            <p14:sldId id="285"/>
          </p14:sldIdLst>
        </p14:section>
        <p14:section name="Conclusions" id="{857989CE-FEDC-A247-BEEC-5B346E675955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EE72CE0-794F-99E4-6CBD-F4C42B388CE9}" name="Matthew Hancock" initials="MH" userId="S::MHancock@veryst.com::98e4f286-f267-4427-a010-7488a10b4b29" providerId="AD"/>
  <p188:author id="{A20905EC-2150-86C2-1BFE-80A0716FEDBF}" name="Sean Teller" initials="ST" userId="S::STeller@veryst.com::e608eaf9-56a9-4cb7-9910-0e0966663e36" providerId="AD"/>
  <p188:author id="{83C722FC-588C-59CB-CD42-93981587FA07}" name="Joseph Barakat" initials="JB" userId="S::jbarakat@veryst.com::2885e810-e5d1-4059-9021-6ebc73a373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1"/>
    <a:srgbClr val="CCDEE9"/>
    <a:srgbClr val="4472C4"/>
    <a:srgbClr val="0000FF"/>
    <a:srgbClr val="00CC00"/>
    <a:srgbClr val="00FF00"/>
    <a:srgbClr val="008000"/>
    <a:srgbClr val="33B885"/>
    <a:srgbClr val="E0F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78BF25-9AD7-4DD2-A756-77F4293F06C9}" v="2" dt="2024-08-30T12:28:23.5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8" autoAdjust="0"/>
    <p:restoredTop sz="96405"/>
  </p:normalViewPr>
  <p:slideViewPr>
    <p:cSldViewPr snapToGrid="0">
      <p:cViewPr varScale="1">
        <p:scale>
          <a:sx n="107" d="100"/>
          <a:sy n="107" d="100"/>
        </p:scale>
        <p:origin x="9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Barakat" userId="2885e810-e5d1-4059-9021-6ebc73a3737b" providerId="ADAL" clId="{3D78BF25-9AD7-4DD2-A756-77F4293F06C9}"/>
    <pc:docChg chg="undo custSel modSld">
      <pc:chgData name="Joseph Barakat" userId="2885e810-e5d1-4059-9021-6ebc73a3737b" providerId="ADAL" clId="{3D78BF25-9AD7-4DD2-A756-77F4293F06C9}" dt="2024-08-30T12:29:47.109" v="146" actId="1076"/>
      <pc:docMkLst>
        <pc:docMk/>
      </pc:docMkLst>
      <pc:sldChg chg="addSp delSp modSp mod">
        <pc:chgData name="Joseph Barakat" userId="2885e810-e5d1-4059-9021-6ebc73a3737b" providerId="ADAL" clId="{3D78BF25-9AD7-4DD2-A756-77F4293F06C9}" dt="2024-08-30T12:29:47.109" v="146" actId="1076"/>
        <pc:sldMkLst>
          <pc:docMk/>
          <pc:sldMk cId="3055574712" sldId="284"/>
        </pc:sldMkLst>
        <pc:spChg chg="add mod">
          <ac:chgData name="Joseph Barakat" userId="2885e810-e5d1-4059-9021-6ebc73a3737b" providerId="ADAL" clId="{3D78BF25-9AD7-4DD2-A756-77F4293F06C9}" dt="2024-08-30T12:29:11.687" v="143" actId="20577"/>
          <ac:spMkLst>
            <pc:docMk/>
            <pc:sldMk cId="3055574712" sldId="284"/>
            <ac:spMk id="3" creationId="{6C3F182B-F00B-D5C0-3C2D-4C16BF4A5358}"/>
          </ac:spMkLst>
        </pc:spChg>
        <pc:spChg chg="add mo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4" creationId="{35CEC3DA-4C14-045D-E484-B971D611C019}"/>
          </ac:spMkLst>
        </pc:spChg>
        <pc:spChg chg="mod">
          <ac:chgData name="Joseph Barakat" userId="2885e810-e5d1-4059-9021-6ebc73a3737b" providerId="ADAL" clId="{3D78BF25-9AD7-4DD2-A756-77F4293F06C9}" dt="2024-08-30T12:28:46.417" v="50" actId="255"/>
          <ac:spMkLst>
            <pc:docMk/>
            <pc:sldMk cId="3055574712" sldId="284"/>
            <ac:spMk id="7" creationId="{51667F18-48BF-5187-A39A-5170AE9DDD17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9" creationId="{FB5ED7DA-9D3F-CE95-F90A-F76F7F00890F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10" creationId="{EED64E3A-2AB6-C6AD-F885-848706A649C2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11" creationId="{18BBB889-4DB0-DB44-ECB7-2F8C7188F35D}"/>
          </ac:spMkLst>
        </pc:spChg>
        <pc:spChg chg="del mod ord">
          <ac:chgData name="Joseph Barakat" userId="2885e810-e5d1-4059-9021-6ebc73a3737b" providerId="ADAL" clId="{3D78BF25-9AD7-4DD2-A756-77F4293F06C9}" dt="2024-08-30T12:28:23.312" v="26" actId="21"/>
          <ac:spMkLst>
            <pc:docMk/>
            <pc:sldMk cId="3055574712" sldId="284"/>
            <ac:spMk id="12" creationId="{35CEC3DA-4C14-045D-E484-B971D611C019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13" creationId="{B109C016-5E44-1BE1-7D07-AA8BC879C974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14" creationId="{27172145-BBF5-91D9-33BA-6AEDB364AC55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18" creationId="{7796C900-E80B-A513-3F24-04F974153907}"/>
          </ac:spMkLst>
        </pc:spChg>
        <pc:spChg chg="mod ord">
          <ac:chgData name="Joseph Barakat" userId="2885e810-e5d1-4059-9021-6ebc73a3737b" providerId="ADAL" clId="{3D78BF25-9AD7-4DD2-A756-77F4293F06C9}" dt="2024-08-30T12:29:47.109" v="146" actId="1076"/>
          <ac:spMkLst>
            <pc:docMk/>
            <pc:sldMk cId="3055574712" sldId="284"/>
            <ac:spMk id="21" creationId="{FA358F6F-739A-6B71-2E8F-64EB479D5A9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5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Sheet1!$D$4:$D$44</c:f>
              <c:numCache>
                <c:formatCode>General</c:formatCode>
                <c:ptCount val="41"/>
                <c:pt idx="0">
                  <c:v>0</c:v>
                </c:pt>
                <c:pt idx="1">
                  <c:v>0.15707963267948966</c:v>
                </c:pt>
                <c:pt idx="2">
                  <c:v>0.31415926535897931</c:v>
                </c:pt>
                <c:pt idx="3">
                  <c:v>0.47123889803846897</c:v>
                </c:pt>
                <c:pt idx="4">
                  <c:v>0.62831853071795862</c:v>
                </c:pt>
                <c:pt idx="5">
                  <c:v>0.78539816339744828</c:v>
                </c:pt>
                <c:pt idx="6">
                  <c:v>0.94247779607693793</c:v>
                </c:pt>
                <c:pt idx="7">
                  <c:v>1.0995574287564276</c:v>
                </c:pt>
                <c:pt idx="8">
                  <c:v>1.2566370614359172</c:v>
                </c:pt>
                <c:pt idx="9">
                  <c:v>1.4137166941154069</c:v>
                </c:pt>
                <c:pt idx="10">
                  <c:v>1.5707963267948966</c:v>
                </c:pt>
                <c:pt idx="11">
                  <c:v>1.7278759594743864</c:v>
                </c:pt>
                <c:pt idx="12">
                  <c:v>1.8849555921538759</c:v>
                </c:pt>
                <c:pt idx="13">
                  <c:v>2.0420352248333655</c:v>
                </c:pt>
                <c:pt idx="14">
                  <c:v>2.1991148575128552</c:v>
                </c:pt>
                <c:pt idx="15">
                  <c:v>2.3561944901923448</c:v>
                </c:pt>
                <c:pt idx="16">
                  <c:v>2.5132741228718345</c:v>
                </c:pt>
                <c:pt idx="17">
                  <c:v>2.6703537555513241</c:v>
                </c:pt>
                <c:pt idx="18">
                  <c:v>2.8274333882308138</c:v>
                </c:pt>
                <c:pt idx="19">
                  <c:v>2.9845130209103035</c:v>
                </c:pt>
                <c:pt idx="20">
                  <c:v>3.1415926535897931</c:v>
                </c:pt>
                <c:pt idx="21">
                  <c:v>3.2986722862692828</c:v>
                </c:pt>
                <c:pt idx="22">
                  <c:v>3.4557519189487729</c:v>
                </c:pt>
                <c:pt idx="23">
                  <c:v>3.6128315516282616</c:v>
                </c:pt>
                <c:pt idx="24">
                  <c:v>3.7699111843077517</c:v>
                </c:pt>
                <c:pt idx="25">
                  <c:v>3.9269908169872414</c:v>
                </c:pt>
                <c:pt idx="26">
                  <c:v>4.0840704496667311</c:v>
                </c:pt>
                <c:pt idx="27">
                  <c:v>4.2411500823462207</c:v>
                </c:pt>
                <c:pt idx="28">
                  <c:v>4.3982297150257104</c:v>
                </c:pt>
                <c:pt idx="29">
                  <c:v>4.5553093477052</c:v>
                </c:pt>
                <c:pt idx="30">
                  <c:v>4.7123889803846897</c:v>
                </c:pt>
                <c:pt idx="31">
                  <c:v>4.8694686130641793</c:v>
                </c:pt>
                <c:pt idx="32">
                  <c:v>5.026548245743669</c:v>
                </c:pt>
                <c:pt idx="33">
                  <c:v>5.1836278784231586</c:v>
                </c:pt>
                <c:pt idx="34">
                  <c:v>5.3407075111026483</c:v>
                </c:pt>
                <c:pt idx="35">
                  <c:v>5.497787143782138</c:v>
                </c:pt>
                <c:pt idx="36">
                  <c:v>5.6548667764616276</c:v>
                </c:pt>
                <c:pt idx="37">
                  <c:v>5.8119464091411173</c:v>
                </c:pt>
                <c:pt idx="38">
                  <c:v>5.9690260418206069</c:v>
                </c:pt>
                <c:pt idx="39">
                  <c:v>6.1261056745000966</c:v>
                </c:pt>
                <c:pt idx="40">
                  <c:v>6.2831853071795862</c:v>
                </c:pt>
              </c:numCache>
            </c:numRef>
          </c:xVal>
          <c:yVal>
            <c:numRef>
              <c:f>Sheet1!$E$4:$E$44</c:f>
              <c:numCache>
                <c:formatCode>General</c:formatCode>
                <c:ptCount val="41"/>
                <c:pt idx="0">
                  <c:v>0</c:v>
                </c:pt>
                <c:pt idx="1">
                  <c:v>0.15643446504023087</c:v>
                </c:pt>
                <c:pt idx="2">
                  <c:v>0.3090169943749474</c:v>
                </c:pt>
                <c:pt idx="3">
                  <c:v>0.45399049973954675</c:v>
                </c:pt>
                <c:pt idx="4">
                  <c:v>0.58778525229247314</c:v>
                </c:pt>
                <c:pt idx="5">
                  <c:v>0.70710678118654746</c:v>
                </c:pt>
                <c:pt idx="6">
                  <c:v>0.80901699437494745</c:v>
                </c:pt>
                <c:pt idx="7">
                  <c:v>0.89100652418836779</c:v>
                </c:pt>
                <c:pt idx="8">
                  <c:v>0.95105651629515353</c:v>
                </c:pt>
                <c:pt idx="9">
                  <c:v>0.98768834059513777</c:v>
                </c:pt>
                <c:pt idx="10">
                  <c:v>1</c:v>
                </c:pt>
                <c:pt idx="11">
                  <c:v>0.98768834059513766</c:v>
                </c:pt>
                <c:pt idx="12">
                  <c:v>0.95105651629515364</c:v>
                </c:pt>
                <c:pt idx="13">
                  <c:v>0.8910065241883679</c:v>
                </c:pt>
                <c:pt idx="14">
                  <c:v>0.80901699437494745</c:v>
                </c:pt>
                <c:pt idx="15">
                  <c:v>0.70710678118654757</c:v>
                </c:pt>
                <c:pt idx="16">
                  <c:v>0.58778525229247325</c:v>
                </c:pt>
                <c:pt idx="17">
                  <c:v>0.45399049973954686</c:v>
                </c:pt>
                <c:pt idx="18">
                  <c:v>0.30901699437494751</c:v>
                </c:pt>
                <c:pt idx="19">
                  <c:v>0.15643446504023098</c:v>
                </c:pt>
                <c:pt idx="20">
                  <c:v>1.22514845490862E-16</c:v>
                </c:pt>
                <c:pt idx="21">
                  <c:v>-0.15643446504023073</c:v>
                </c:pt>
                <c:pt idx="22">
                  <c:v>-0.30901699437494773</c:v>
                </c:pt>
                <c:pt idx="23">
                  <c:v>-0.45399049973954625</c:v>
                </c:pt>
                <c:pt idx="24">
                  <c:v>-0.58778525229247303</c:v>
                </c:pt>
                <c:pt idx="25">
                  <c:v>-0.70710678118654746</c:v>
                </c:pt>
                <c:pt idx="26">
                  <c:v>-0.80901699437494734</c:v>
                </c:pt>
                <c:pt idx="27">
                  <c:v>-0.89100652418836779</c:v>
                </c:pt>
                <c:pt idx="28">
                  <c:v>-0.95105651629515353</c:v>
                </c:pt>
                <c:pt idx="29">
                  <c:v>-0.98768834059513766</c:v>
                </c:pt>
                <c:pt idx="30">
                  <c:v>-1</c:v>
                </c:pt>
                <c:pt idx="31">
                  <c:v>-0.98768834059513777</c:v>
                </c:pt>
                <c:pt idx="32">
                  <c:v>-0.95105651629515364</c:v>
                </c:pt>
                <c:pt idx="33">
                  <c:v>-0.8910065241883679</c:v>
                </c:pt>
                <c:pt idx="34">
                  <c:v>-0.80901699437494756</c:v>
                </c:pt>
                <c:pt idx="35">
                  <c:v>-0.70710678118654768</c:v>
                </c:pt>
                <c:pt idx="36">
                  <c:v>-0.58778525229247336</c:v>
                </c:pt>
                <c:pt idx="37">
                  <c:v>-0.45399049973954697</c:v>
                </c:pt>
                <c:pt idx="38">
                  <c:v>-0.30901699437494762</c:v>
                </c:pt>
                <c:pt idx="39">
                  <c:v>-0.15643446504023112</c:v>
                </c:pt>
                <c:pt idx="4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21C-4F43-A303-D3F68BDC4D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667336"/>
        <c:axId val="829664816"/>
      </c:scatterChart>
      <c:valAx>
        <c:axId val="8296673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29664816"/>
        <c:crosses val="autoZero"/>
        <c:crossBetween val="midCat"/>
      </c:valAx>
      <c:valAx>
        <c:axId val="829664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29667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A8540-6978-4D65-9327-0319A3FFDD3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A335D-B179-4C70-90DC-7562915F9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5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843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811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68488-9229-4118-8903-65693DC84CEF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16099-74BF-4DA2-A10B-312D6DFD922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77DF92-331C-ABAE-7FA0-41C622DCF766}"/>
              </a:ext>
            </a:extLst>
          </p:cNvPr>
          <p:cNvGrpSpPr/>
          <p:nvPr userDrawn="1"/>
        </p:nvGrpSpPr>
        <p:grpSpPr>
          <a:xfrm>
            <a:off x="715189" y="664083"/>
            <a:ext cx="4801636" cy="850394"/>
            <a:chOff x="1674493" y="1421715"/>
            <a:chExt cx="4801636" cy="8503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7EC194F-2EA8-B424-C96A-7F67A7CC3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8599"/>
            <a:stretch/>
          </p:blipFill>
          <p:spPr>
            <a:xfrm>
              <a:off x="4048125" y="1421717"/>
              <a:ext cx="2428004" cy="85039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18BDC98-FEBA-CAB6-69BE-C4CEE6524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4493" y="1421715"/>
              <a:ext cx="2118364" cy="8503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9B89-5E77-48BA-B2E7-96C029ED70AF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89155C-5BD0-3268-17AA-EFD13B5A37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F3CB-A379-4682-BC4B-853D31C5899F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91D08-7BAE-2C73-D857-FDDB9AF26B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133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9B681-E4E5-4D1A-BC6E-2C64BE2D5D96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286464-7248-D4CF-8C73-3A1F8EBC1E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55126-3F99-4F5C-A1E0-4BA1627B23E6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F4BA8D-01E9-45B7-268C-8E567A4A80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3603-F786-4F27-AB75-466F1BB42D83}" type="datetime1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2A53BB-FFCA-8504-204D-71361D3EEE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9C91D-CB7D-4B19-98EC-B7E4C744D3BC}" type="datetime1">
              <a:rPr lang="en-US" smtClean="0"/>
              <a:t>8/30/2024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A9F34D-D082-7440-3550-EA0ACE5E3F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F765-29ED-450B-9115-0BE3036ACA30}" type="datetime1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70BE70-0D5D-9806-7CCB-460B8CAE9E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C43E-79FE-47C7-8E39-E8776A1C4E4F}" type="datetime1">
              <a:rPr lang="en-US" smtClean="0"/>
              <a:t>8/30/2024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93DF05-66C6-BB6E-4DA8-4A29E04B40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4B9E7-76CB-4CDD-8D40-A64FD875B536}" type="datetime1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B41862-3D70-9830-496A-7457D709D9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CF321-60BF-435F-8579-49BB5D3AC7CE}" type="datetime1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010327-B48A-56B9-E804-AAD1FBF31C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95808" y="184572"/>
            <a:ext cx="1366684" cy="548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E8002-8E4C-4FC6-8A5C-669F6AAE891B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yst.com/" TargetMode="External"/><Relationship Id="rId2" Type="http://schemas.openxmlformats.org/officeDocument/2006/relationships/hyperlink" Target="mailto:jbarakat@verys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2.mp4"/><Relationship Id="rId7" Type="http://schemas.openxmlformats.org/officeDocument/2006/relationships/image" Target="../media/image15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4.png"/><Relationship Id="rId11" Type="http://schemas.openxmlformats.org/officeDocument/2006/relationships/image" Target="../media/image25.png"/><Relationship Id="rId5" Type="http://schemas.openxmlformats.org/officeDocument/2006/relationships/image" Target="../media/image23.png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9E898-02FE-700B-58D0-0DF7CFCF81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Multiphysics Simulation of Battery Cells and Packs for Electric Vehicles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B487EF-B55C-1578-9E45-DA8FB9BCB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16136"/>
            <a:ext cx="9144000" cy="2125980"/>
          </a:xfrm>
        </p:spPr>
        <p:txBody>
          <a:bodyPr>
            <a:normAutofit lnSpcReduction="10000"/>
          </a:bodyPr>
          <a:lstStyle/>
          <a:p>
            <a:r>
              <a:rPr lang="sv-SE" b="1"/>
              <a:t>Joseph M. Barakat</a:t>
            </a:r>
            <a:r>
              <a:rPr lang="sv-SE"/>
              <a:t>, Mark S. Oliver &amp; Matthew J. Hancock</a:t>
            </a:r>
          </a:p>
          <a:p>
            <a:r>
              <a:rPr lang="en-US"/>
              <a:t>Veryst Engineering LLC, Needham, MA, USA</a:t>
            </a:r>
          </a:p>
          <a:p>
            <a:r>
              <a:rPr lang="en-US">
                <a:sym typeface="Wingdings" panose="05000000000000000000" pitchFamily="2" charset="2"/>
              </a:rPr>
              <a:t></a:t>
            </a:r>
            <a:r>
              <a:rPr lang="en-US"/>
              <a:t>  </a:t>
            </a:r>
            <a:r>
              <a:rPr lang="en-US">
                <a:hlinkClick r:id="rId2"/>
              </a:rPr>
              <a:t>jbarakat@veryst.com</a:t>
            </a:r>
            <a:r>
              <a:rPr lang="en-US"/>
              <a:t> </a:t>
            </a:r>
            <a:r>
              <a:rPr lang="en-US">
                <a:ea typeface="Segoe UI Symbol" panose="020B0502040204020203" pitchFamily="34" charset="0"/>
              </a:rPr>
              <a:t> </a:t>
            </a:r>
            <a:r>
              <a:rPr lang="en-US">
                <a:ea typeface="Segoe UI Symbol" panose="020B0502040204020203" pitchFamily="34" charset="0"/>
                <a:sym typeface="Wingdings" panose="05000000000000000000" pitchFamily="2" charset="2"/>
              </a:rPr>
              <a:t>  </a:t>
            </a:r>
            <a:r>
              <a:rPr lang="en-US">
                <a:ea typeface="Segoe UI Symbol" panose="020B0502040204020203" pitchFamily="34" charset="0"/>
                <a:sym typeface="Wingdings" panose="05000000000000000000" pitchFamily="2" charset="2"/>
                <a:hlinkClick r:id="rId3"/>
              </a:rPr>
              <a:t>www.veryst.com</a:t>
            </a:r>
            <a:r>
              <a:rPr lang="en-US">
                <a:ea typeface="Segoe UI Symbol" panose="020B0502040204020203" pitchFamily="34" charset="0"/>
                <a:sym typeface="Wingdings" panose="05000000000000000000" pitchFamily="2" charset="2"/>
              </a:rPr>
              <a:t> </a:t>
            </a:r>
            <a:endParaRPr lang="en-US"/>
          </a:p>
          <a:p>
            <a:endParaRPr lang="en-US"/>
          </a:p>
          <a:p>
            <a:r>
              <a:rPr lang="en-US"/>
              <a:t>COMSOL Conference 2024, Boston, MA, USA</a:t>
            </a:r>
            <a:endParaRPr lang="en-US" dirty="0"/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ADBB787-B359-398D-CAAC-C2F1BBBD8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0" y="5361714"/>
            <a:ext cx="14605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77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CDC84558-EB16-DCD9-2F90-91F09B4B5C08}"/>
              </a:ext>
            </a:extLst>
          </p:cNvPr>
          <p:cNvSpPr/>
          <p:nvPr/>
        </p:nvSpPr>
        <p:spPr>
          <a:xfrm>
            <a:off x="688450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A1D91D70-DC94-CB20-AAFA-41C4D8B953D3}"/>
              </a:ext>
            </a:extLst>
          </p:cNvPr>
          <p:cNvSpPr/>
          <p:nvPr/>
        </p:nvSpPr>
        <p:spPr>
          <a:xfrm>
            <a:off x="4444899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rgbClr val="CCDEE9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314CFE8-AA61-F724-5A74-77C021690E6B}"/>
              </a:ext>
            </a:extLst>
          </p:cNvPr>
          <p:cNvGrpSpPr/>
          <p:nvPr/>
        </p:nvGrpSpPr>
        <p:grpSpPr>
          <a:xfrm>
            <a:off x="779891" y="2669400"/>
            <a:ext cx="2629562" cy="2373845"/>
            <a:chOff x="579120" y="2229954"/>
            <a:chExt cx="3116347" cy="281329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21ADC0-5202-BE1C-0E10-790E7FA44662}"/>
                </a:ext>
              </a:extLst>
            </p:cNvPr>
            <p:cNvGrpSpPr/>
            <p:nvPr/>
          </p:nvGrpSpPr>
          <p:grpSpPr>
            <a:xfrm>
              <a:off x="579120" y="2229954"/>
              <a:ext cx="3116347" cy="2813292"/>
              <a:chOff x="5244161" y="78278"/>
              <a:chExt cx="6726047" cy="607195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B7DA6C3-160F-A3AF-4D63-F8833A465B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1462" r="12457" b="10220"/>
              <a:stretch/>
            </p:blipFill>
            <p:spPr>
              <a:xfrm>
                <a:off x="5244161" y="78278"/>
                <a:ext cx="6726047" cy="537104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7EFF4C1-B699-539A-E411-CD02AD805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2" t="12130" r="14197" b="7221"/>
              <a:stretch/>
            </p:blipFill>
            <p:spPr>
              <a:xfrm>
                <a:off x="5244161" y="124082"/>
                <a:ext cx="6567062" cy="5530924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BB2FE9B-95A4-A2CE-3A42-980403CE3D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4554" r="12457"/>
              <a:stretch/>
            </p:blipFill>
            <p:spPr>
              <a:xfrm>
                <a:off x="5244161" y="290378"/>
                <a:ext cx="6726047" cy="5859859"/>
              </a:xfrm>
              <a:prstGeom prst="rect">
                <a:avLst/>
              </a:prstGeom>
            </p:spPr>
          </p:pic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5D2B626-225F-2CBF-A965-A901AF96D2CB}"/>
                </a:ext>
              </a:extLst>
            </p:cNvPr>
            <p:cNvSpPr/>
            <p:nvPr/>
          </p:nvSpPr>
          <p:spPr>
            <a:xfrm>
              <a:off x="1498600" y="3637280"/>
              <a:ext cx="294640" cy="970280"/>
            </a:xfrm>
            <a:custGeom>
              <a:avLst/>
              <a:gdLst>
                <a:gd name="connsiteX0" fmla="*/ 0 w 294640"/>
                <a:gd name="connsiteY0" fmla="*/ 111760 h 970280"/>
                <a:gd name="connsiteX1" fmla="*/ 281940 w 294640"/>
                <a:gd name="connsiteY1" fmla="*/ 0 h 970280"/>
                <a:gd name="connsiteX2" fmla="*/ 294640 w 294640"/>
                <a:gd name="connsiteY2" fmla="*/ 848360 h 970280"/>
                <a:gd name="connsiteX3" fmla="*/ 15240 w 294640"/>
                <a:gd name="connsiteY3" fmla="*/ 970280 h 970280"/>
                <a:gd name="connsiteX4" fmla="*/ 0 w 294640"/>
                <a:gd name="connsiteY4" fmla="*/ 111760 h 97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40" h="970280">
                  <a:moveTo>
                    <a:pt x="0" y="111760"/>
                  </a:moveTo>
                  <a:lnTo>
                    <a:pt x="281940" y="0"/>
                  </a:lnTo>
                  <a:lnTo>
                    <a:pt x="294640" y="848360"/>
                  </a:lnTo>
                  <a:lnTo>
                    <a:pt x="15240" y="970280"/>
                  </a:lnTo>
                  <a:lnTo>
                    <a:pt x="0" y="11176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A15B0A-F4CF-AB7D-5FD4-97129099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Multiphysics® Simulations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CDDEC0-C472-784F-A974-177319F2F553}"/>
              </a:ext>
            </a:extLst>
          </p:cNvPr>
          <p:cNvGrpSpPr/>
          <p:nvPr/>
        </p:nvGrpSpPr>
        <p:grpSpPr>
          <a:xfrm>
            <a:off x="4485759" y="2910233"/>
            <a:ext cx="3202919" cy="3479081"/>
            <a:chOff x="2829775" y="3153656"/>
            <a:chExt cx="5531249" cy="6008173"/>
          </a:xfrm>
        </p:grpSpPr>
        <p:pic>
          <p:nvPicPr>
            <p:cNvPr id="8" name="Picture 7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97375A05-67B1-06F1-CFBA-3DB522C71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28" r="35147" b="13767"/>
            <a:stretch/>
          </p:blipFill>
          <p:spPr>
            <a:xfrm>
              <a:off x="2829775" y="3153656"/>
              <a:ext cx="5531249" cy="40273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7527D9-1219-553C-AA55-044FABD56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747214" y="6795579"/>
              <a:ext cx="3533029" cy="2366250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10" name="Parallelogram 10">
              <a:extLst>
                <a:ext uri="{FF2B5EF4-FFF2-40B4-BE49-F238E27FC236}">
                  <a16:creationId xmlns:a16="http://schemas.microsoft.com/office/drawing/2014/main" id="{195BB9FA-15EE-FE0D-087A-BA75156D5514}"/>
                </a:ext>
              </a:extLst>
            </p:cNvPr>
            <p:cNvSpPr/>
            <p:nvPr/>
          </p:nvSpPr>
          <p:spPr>
            <a:xfrm rot="5400000">
              <a:off x="4348404" y="4357050"/>
              <a:ext cx="2248751" cy="1446082"/>
            </a:xfrm>
            <a:custGeom>
              <a:avLst/>
              <a:gdLst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0 w 1919418"/>
                <a:gd name="connsiteY4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160567 w 1919418"/>
                <a:gd name="connsiteY4" fmla="*/ 1234302 h 1234302"/>
                <a:gd name="connsiteX5" fmla="*/ 0 w 1919418"/>
                <a:gd name="connsiteY5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867447 w 1919418"/>
                <a:gd name="connsiteY3" fmla="*/ 88762 h 1234302"/>
                <a:gd name="connsiteX4" fmla="*/ 1095744 w 1919418"/>
                <a:gd name="connsiteY4" fmla="*/ 1234302 h 1234302"/>
                <a:gd name="connsiteX5" fmla="*/ 160567 w 1919418"/>
                <a:gd name="connsiteY5" fmla="*/ 1234302 h 1234302"/>
                <a:gd name="connsiteX6" fmla="*/ 0 w 1919418"/>
                <a:gd name="connsiteY6" fmla="*/ 1234302 h 1234302"/>
                <a:gd name="connsiteX0" fmla="*/ 1095744 w 1919418"/>
                <a:gd name="connsiteY0" fmla="*/ 1234302 h 1325742"/>
                <a:gd name="connsiteX1" fmla="*/ 160567 w 1919418"/>
                <a:gd name="connsiteY1" fmla="*/ 1234302 h 1325742"/>
                <a:gd name="connsiteX2" fmla="*/ 0 w 1919418"/>
                <a:gd name="connsiteY2" fmla="*/ 1234302 h 1325742"/>
                <a:gd name="connsiteX3" fmla="*/ 823674 w 1919418"/>
                <a:gd name="connsiteY3" fmla="*/ 0 h 1325742"/>
                <a:gd name="connsiteX4" fmla="*/ 1919418 w 1919418"/>
                <a:gd name="connsiteY4" fmla="*/ 0 h 1325742"/>
                <a:gd name="connsiteX5" fmla="*/ 1867447 w 1919418"/>
                <a:gd name="connsiteY5" fmla="*/ 88762 h 1325742"/>
                <a:gd name="connsiteX6" fmla="*/ 1187184 w 1919418"/>
                <a:gd name="connsiteY6" fmla="*/ 1325742 h 1325742"/>
                <a:gd name="connsiteX0" fmla="*/ 1095744 w 1919418"/>
                <a:gd name="connsiteY0" fmla="*/ 1234302 h 1234302"/>
                <a:gd name="connsiteX1" fmla="*/ 160567 w 1919418"/>
                <a:gd name="connsiteY1" fmla="*/ 1234302 h 1234302"/>
                <a:gd name="connsiteX2" fmla="*/ 0 w 1919418"/>
                <a:gd name="connsiteY2" fmla="*/ 1234302 h 1234302"/>
                <a:gd name="connsiteX3" fmla="*/ 823674 w 1919418"/>
                <a:gd name="connsiteY3" fmla="*/ 0 h 1234302"/>
                <a:gd name="connsiteX4" fmla="*/ 1919418 w 1919418"/>
                <a:gd name="connsiteY4" fmla="*/ 0 h 1234302"/>
                <a:gd name="connsiteX5" fmla="*/ 1867447 w 1919418"/>
                <a:gd name="connsiteY5" fmla="*/ 88762 h 1234302"/>
                <a:gd name="connsiteX0" fmla="*/ 160567 w 1919418"/>
                <a:gd name="connsiteY0" fmla="*/ 1234302 h 1234302"/>
                <a:gd name="connsiteX1" fmla="*/ 0 w 1919418"/>
                <a:gd name="connsiteY1" fmla="*/ 1234302 h 1234302"/>
                <a:gd name="connsiteX2" fmla="*/ 823674 w 1919418"/>
                <a:gd name="connsiteY2" fmla="*/ 0 h 1234302"/>
                <a:gd name="connsiteX3" fmla="*/ 1919418 w 1919418"/>
                <a:gd name="connsiteY3" fmla="*/ 0 h 1234302"/>
                <a:gd name="connsiteX4" fmla="*/ 1867447 w 1919418"/>
                <a:gd name="connsiteY4" fmla="*/ 88762 h 123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418" h="1234302">
                  <a:moveTo>
                    <a:pt x="160567" y="1234302"/>
                  </a:moveTo>
                  <a:lnTo>
                    <a:pt x="0" y="1234302"/>
                  </a:lnTo>
                  <a:lnTo>
                    <a:pt x="823674" y="0"/>
                  </a:lnTo>
                  <a:lnTo>
                    <a:pt x="1919418" y="0"/>
                  </a:lnTo>
                  <a:lnTo>
                    <a:pt x="1867447" y="887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D9F8B0-2FF4-B6F7-7A3D-BA7BD7DC4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9421" y="6142091"/>
              <a:ext cx="0" cy="64079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C013D5-D4E3-0E70-C584-C5DAEA270AEE}"/>
                </a:ext>
              </a:extLst>
            </p:cNvPr>
            <p:cNvCxnSpPr/>
            <p:nvPr/>
          </p:nvCxnSpPr>
          <p:spPr>
            <a:xfrm flipV="1">
              <a:off x="3565415" y="6360813"/>
              <a:ext cx="553500" cy="232113"/>
            </a:xfrm>
            <a:prstGeom prst="straightConnector1">
              <a:avLst/>
            </a:prstGeom>
            <a:ln w="28575">
              <a:solidFill>
                <a:srgbClr val="452C8B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319B62-3181-D773-6203-026A8A3745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8448" y="3343331"/>
              <a:ext cx="535645" cy="219667"/>
            </a:xfrm>
            <a:prstGeom prst="straightConnector1">
              <a:avLst/>
            </a:prstGeom>
            <a:ln w="28575">
              <a:solidFill>
                <a:srgbClr val="F88745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4059092-A8FC-2B1F-5F5F-AEB750DC45D9}"/>
              </a:ext>
            </a:extLst>
          </p:cNvPr>
          <p:cNvCxnSpPr>
            <a:cxnSpLocks/>
          </p:cNvCxnSpPr>
          <p:nvPr/>
        </p:nvCxnSpPr>
        <p:spPr>
          <a:xfrm flipH="1" flipV="1">
            <a:off x="1555745" y="4289685"/>
            <a:ext cx="336471" cy="2061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A3A72F-B121-71F0-C7C4-E951D1582C79}"/>
              </a:ext>
            </a:extLst>
          </p:cNvPr>
          <p:cNvGrpSpPr/>
          <p:nvPr/>
        </p:nvGrpSpPr>
        <p:grpSpPr>
          <a:xfrm>
            <a:off x="1864978" y="3621024"/>
            <a:ext cx="2169977" cy="2813986"/>
            <a:chOff x="1755648" y="3621024"/>
            <a:chExt cx="2169977" cy="281398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805ECF-59DD-A8CE-7CBC-BAE9D0DA3941}"/>
                </a:ext>
              </a:extLst>
            </p:cNvPr>
            <p:cNvCxnSpPr>
              <a:cxnSpLocks/>
            </p:cNvCxnSpPr>
            <p:nvPr/>
          </p:nvCxnSpPr>
          <p:spPr>
            <a:xfrm>
              <a:off x="2192449" y="5030435"/>
              <a:ext cx="1699953" cy="122404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7607AC5-59CA-5A9D-3D77-B2BC436C5AF0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2157984" y="3621024"/>
              <a:ext cx="34465" cy="140793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AB2084-61CB-5E60-B6D2-09B148627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0124" y="5028957"/>
              <a:ext cx="382325" cy="17643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4CD56B-08FA-7436-0626-905DE903EC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rcRect l="30001" t="14940" r="28705" b="14940"/>
            <a:stretch/>
          </p:blipFill>
          <p:spPr>
            <a:xfrm>
              <a:off x="1810124" y="3681866"/>
              <a:ext cx="2115501" cy="269418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EC8C9E5-F25B-B61B-7108-40FC9834EA6D}"/>
                </a:ext>
              </a:extLst>
            </p:cNvPr>
            <p:cNvGrpSpPr/>
            <p:nvPr/>
          </p:nvGrpSpPr>
          <p:grpSpPr>
            <a:xfrm>
              <a:off x="1755648" y="3621024"/>
              <a:ext cx="2157984" cy="1255776"/>
              <a:chOff x="1749552" y="3681984"/>
              <a:chExt cx="2157984" cy="125577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AF1CE9D-2FAA-E106-3520-B119CEE77D01}"/>
                  </a:ext>
                </a:extLst>
              </p:cNvPr>
              <p:cNvSpPr/>
              <p:nvPr/>
            </p:nvSpPr>
            <p:spPr>
              <a:xfrm>
                <a:off x="1749552" y="36819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A0A9E06-5644-F01A-4879-82E01BE4B26E}"/>
                  </a:ext>
                </a:extLst>
              </p:cNvPr>
              <p:cNvSpPr/>
              <p:nvPr/>
            </p:nvSpPr>
            <p:spPr>
              <a:xfrm flipH="1" flipV="1">
                <a:off x="1749552" y="38343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B5E927C-C0D7-3F8D-0AC6-7E591C908D9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1755648" y="3773424"/>
              <a:ext cx="54476" cy="14448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493315A-9428-F068-D59E-F7C9371C9EF2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>
              <a:off x="3883572" y="4724400"/>
              <a:ext cx="30060" cy="151435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6BE41B4-EF6B-48C9-D05B-1BCE7CCD3A9F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 flipH="1">
              <a:off x="3473272" y="4876800"/>
              <a:ext cx="38024" cy="155821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EC83C10-0CA5-5D32-A3A9-B55EAE63DA6E}"/>
                </a:ext>
              </a:extLst>
            </p:cNvPr>
            <p:cNvCxnSpPr>
              <a:cxnSpLocks/>
            </p:cNvCxnSpPr>
            <p:nvPr/>
          </p:nvCxnSpPr>
          <p:spPr>
            <a:xfrm>
              <a:off x="1810124" y="5206985"/>
              <a:ext cx="1663148" cy="1228025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B8DABE-D8BE-0DC2-0F93-084D4C953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3272" y="6228857"/>
              <a:ext cx="425330" cy="18635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845D8AE-F77C-1B01-64DE-C2C18A14D6FD}"/>
              </a:ext>
            </a:extLst>
          </p:cNvPr>
          <p:cNvGrpSpPr/>
          <p:nvPr/>
        </p:nvGrpSpPr>
        <p:grpSpPr>
          <a:xfrm>
            <a:off x="838200" y="1819895"/>
            <a:ext cx="725314" cy="707936"/>
            <a:chOff x="7293452" y="2121354"/>
            <a:chExt cx="932136" cy="90980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300A6F3-1536-2BAD-3D5F-E950195F5A9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F0113B6E-29C9-11AE-0F98-A71DA76E388F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F22E382-0C36-8360-9F0A-41A6C2AD4319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1F7B1C7-DE24-17DD-ED13-6432CCDF4546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Rectangle: Rounded Corners 106">
                  <a:extLst>
                    <a:ext uri="{FF2B5EF4-FFF2-40B4-BE49-F238E27FC236}">
                      <a16:creationId xmlns:a16="http://schemas.microsoft.com/office/drawing/2014/main" id="{3A53675C-B8FA-B0A0-BF97-4846D94AA2CE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BC5E986F-FCBE-2701-EBA7-1950BF1A84D0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CCA7E4D-2B84-CE99-B30E-E9FDF1F2132E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D00F7395-03A1-1C29-387B-3314CE1CE899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D2C7BF6-ACF8-A633-35F4-B03225E965CB}"/>
              </a:ext>
            </a:extLst>
          </p:cNvPr>
          <p:cNvGrpSpPr/>
          <p:nvPr/>
        </p:nvGrpSpPr>
        <p:grpSpPr>
          <a:xfrm>
            <a:off x="4670945" y="1819144"/>
            <a:ext cx="649341" cy="649341"/>
            <a:chOff x="3519097" y="2688667"/>
            <a:chExt cx="834499" cy="834499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437E83A3-599A-1587-E898-3AAA0DDC0EF4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E486611E-D444-B47F-8480-0239D7BF1000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3F40CDF2-E74E-B9AF-524D-6150ADFB7DF2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9CA328D5-0293-E6B0-DFBF-E2C702300144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9EE3105-2C0D-63AF-949D-F96F0E7791AD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EA0C046-DCBE-7165-C773-71EDDE3F08DD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3AD42C05-248D-9036-4CFD-E446F55AC3CA}"/>
              </a:ext>
            </a:extLst>
          </p:cNvPr>
          <p:cNvSpPr txBox="1"/>
          <p:nvPr/>
        </p:nvSpPr>
        <p:spPr>
          <a:xfrm>
            <a:off x="1581452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Lifetime Performance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ADD9910-EB29-BC22-9849-5A3314128948}"/>
              </a:ext>
            </a:extLst>
          </p:cNvPr>
          <p:cNvSpPr txBox="1"/>
          <p:nvPr/>
        </p:nvSpPr>
        <p:spPr>
          <a:xfrm>
            <a:off x="5318113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Thermal Management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82D1CF-E980-9C40-0DF9-87D976ABD63F}"/>
              </a:ext>
            </a:extLst>
          </p:cNvPr>
          <p:cNvSpPr/>
          <p:nvPr/>
        </p:nvSpPr>
        <p:spPr>
          <a:xfrm>
            <a:off x="349411" y="1494503"/>
            <a:ext cx="3917358" cy="523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D1177A-9582-548B-16F6-7C51A86A032E}"/>
              </a:ext>
            </a:extLst>
          </p:cNvPr>
          <p:cNvGrpSpPr/>
          <p:nvPr/>
        </p:nvGrpSpPr>
        <p:grpSpPr>
          <a:xfrm>
            <a:off x="8173988" y="1606066"/>
            <a:ext cx="3404787" cy="4967453"/>
            <a:chOff x="8173988" y="1606066"/>
            <a:chExt cx="3404787" cy="496745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6AB9B6D-2EA8-FA78-C2D7-F458A73999F1}"/>
                </a:ext>
              </a:extLst>
            </p:cNvPr>
            <p:cNvSpPr/>
            <p:nvPr/>
          </p:nvSpPr>
          <p:spPr>
            <a:xfrm>
              <a:off x="8173988" y="1606066"/>
              <a:ext cx="3404787" cy="4967453"/>
            </a:xfrm>
            <a:prstGeom prst="roundRect">
              <a:avLst>
                <a:gd name="adj" fmla="val 11580"/>
              </a:avLst>
            </a:prstGeom>
            <a:solidFill>
              <a:schemeClr val="bg1"/>
            </a:solidFill>
            <a:ln w="19050">
              <a:solidFill>
                <a:srgbClr val="0079C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6D4FA06-F6AF-7C52-8153-751A004C9DFE}"/>
                </a:ext>
              </a:extLst>
            </p:cNvPr>
            <p:cNvGrpSpPr/>
            <p:nvPr/>
          </p:nvGrpSpPr>
          <p:grpSpPr>
            <a:xfrm>
              <a:off x="8393887" y="1817424"/>
              <a:ext cx="649341" cy="649341"/>
              <a:chOff x="2537621" y="5203786"/>
              <a:chExt cx="834499" cy="834499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42F5056-8AE7-E424-5AD8-5D4E83860E1C}"/>
                  </a:ext>
                </a:extLst>
              </p:cNvPr>
              <p:cNvSpPr/>
              <p:nvPr/>
            </p:nvSpPr>
            <p:spPr>
              <a:xfrm>
                <a:off x="2537621" y="5203786"/>
                <a:ext cx="834499" cy="834499"/>
              </a:xfrm>
              <a:prstGeom prst="roundRect">
                <a:avLst/>
              </a:prstGeom>
              <a:noFill/>
              <a:ln w="9525">
                <a:solidFill>
                  <a:srgbClr val="0079C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530A1A4-127E-CACF-246C-27691D0330FB}"/>
                  </a:ext>
                </a:extLst>
              </p:cNvPr>
              <p:cNvGrpSpPr/>
              <p:nvPr/>
            </p:nvGrpSpPr>
            <p:grpSpPr>
              <a:xfrm>
                <a:off x="2652506" y="5367599"/>
                <a:ext cx="619986" cy="530829"/>
                <a:chOff x="8105966" y="4419313"/>
                <a:chExt cx="1293360" cy="1107369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D006F87A-D89C-90D7-4259-7136CD6D75B4}"/>
                    </a:ext>
                  </a:extLst>
                </p:cNvPr>
                <p:cNvSpPr/>
                <p:nvPr/>
              </p:nvSpPr>
              <p:spPr>
                <a:xfrm>
                  <a:off x="8613535" y="5220839"/>
                  <a:ext cx="250742" cy="305843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4CFF89C5-C75F-33C4-199E-B83835282325}"/>
                    </a:ext>
                  </a:extLst>
                </p:cNvPr>
                <p:cNvSpPr/>
                <p:nvPr/>
              </p:nvSpPr>
              <p:spPr>
                <a:xfrm>
                  <a:off x="8443619" y="4419313"/>
                  <a:ext cx="622332" cy="934318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573EBA11-07D2-4AB3-744F-8426BBC2C26E}"/>
                    </a:ext>
                  </a:extLst>
                </p:cNvPr>
                <p:cNvSpPr/>
                <p:nvPr/>
              </p:nvSpPr>
              <p:spPr>
                <a:xfrm>
                  <a:off x="8105966" y="4663744"/>
                  <a:ext cx="1293360" cy="445557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9B96BC0-7FD0-0F6C-7DA1-AD758D9012BC}"/>
                    </a:ext>
                  </a:extLst>
                </p:cNvPr>
                <p:cNvSpPr/>
                <p:nvPr/>
              </p:nvSpPr>
              <p:spPr>
                <a:xfrm>
                  <a:off x="8175940" y="4792185"/>
                  <a:ext cx="1157441" cy="193441"/>
                </a:xfrm>
                <a:prstGeom prst="rect">
                  <a:avLst/>
                </a:prstGeom>
                <a:solidFill>
                  <a:srgbClr val="90AFD4"/>
                </a:solidFill>
                <a:ln w="6350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1D1CC9-3D26-0DE5-B55E-4347C529D7A6}"/>
                </a:ext>
              </a:extLst>
            </p:cNvPr>
            <p:cNvSpPr txBox="1"/>
            <p:nvPr/>
          </p:nvSpPr>
          <p:spPr>
            <a:xfrm>
              <a:off x="9118240" y="1735274"/>
              <a:ext cx="238302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i="1" dirty="0">
                  <a:solidFill>
                    <a:srgbClr val="0079C1"/>
                  </a:solidFill>
                </a:rPr>
                <a:t>Structural Durability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605A915-5B1D-8517-46A7-13EEF2CC54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60" t="11294" r="22107"/>
            <a:stretch/>
          </p:blipFill>
          <p:spPr>
            <a:xfrm>
              <a:off x="8406075" y="2672556"/>
              <a:ext cx="2653552" cy="234556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F96DCB0-77BC-B397-6319-32F30D69A3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32673" t="37670" r="24668" b="24840"/>
            <a:stretch/>
          </p:blipFill>
          <p:spPr>
            <a:xfrm>
              <a:off x="9411991" y="5103380"/>
              <a:ext cx="1721110" cy="969643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027D501-706F-199D-334B-5567F1F285A3}"/>
                </a:ext>
              </a:extLst>
            </p:cNvPr>
            <p:cNvSpPr/>
            <p:nvPr/>
          </p:nvSpPr>
          <p:spPr>
            <a:xfrm>
              <a:off x="9200485" y="4978913"/>
              <a:ext cx="1975186" cy="13270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46EFC61-0065-4526-5513-2500CC90F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8945" y="4709478"/>
              <a:ext cx="0" cy="26943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1CFCE91-1301-5E0D-57BE-F875B46F4C6B}"/>
                </a:ext>
              </a:extLst>
            </p:cNvPr>
            <p:cNvSpPr/>
            <p:nvPr/>
          </p:nvSpPr>
          <p:spPr>
            <a:xfrm>
              <a:off x="9235226" y="4566130"/>
              <a:ext cx="211506" cy="14334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11C55C7E-0579-F0F9-83F8-099FE26679AE}"/>
              </a:ext>
            </a:extLst>
          </p:cNvPr>
          <p:cNvSpPr/>
          <p:nvPr/>
        </p:nvSpPr>
        <p:spPr>
          <a:xfrm>
            <a:off x="8075732" y="1494503"/>
            <a:ext cx="3728320" cy="523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64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AEEA-02D1-DF4A-60B6-386150BEB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/>
            <a:r>
              <a:rPr lang="en-US" dirty="0"/>
              <a:t>Simulating a Liquid-Cooled Battery Pack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063E8-E92D-6C69-2C4D-8F96C8391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4898396" cy="4530726"/>
          </a:xfrm>
        </p:spPr>
        <p:txBody>
          <a:bodyPr>
            <a:normAutofit/>
          </a:bodyPr>
          <a:lstStyle/>
          <a:p>
            <a:r>
              <a:rPr lang="en-US" dirty="0"/>
              <a:t>Batteries generate significant heat, require active cooling. </a:t>
            </a:r>
          </a:p>
          <a:p>
            <a:pPr lvl="1"/>
            <a:endParaRPr lang="en-US" dirty="0"/>
          </a:p>
          <a:p>
            <a:r>
              <a:rPr lang="en-US" dirty="0"/>
              <a:t>Simulations can predict cooling rates to guide thermal design.</a:t>
            </a:r>
          </a:p>
          <a:p>
            <a:pPr lvl="1"/>
            <a:endParaRPr lang="en-US" dirty="0"/>
          </a:p>
          <a:p>
            <a:r>
              <a:rPr lang="en-US" dirty="0"/>
              <a:t>Veryst simulated temperature distribution in a liquid-cooled battery pack to determine optimal coolant flow rates.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CFF721-D8AF-DF77-547F-6848C87DFCCF}"/>
              </a:ext>
            </a:extLst>
          </p:cNvPr>
          <p:cNvGrpSpPr/>
          <p:nvPr/>
        </p:nvGrpSpPr>
        <p:grpSpPr>
          <a:xfrm>
            <a:off x="5920510" y="1619568"/>
            <a:ext cx="6177325" cy="4808734"/>
            <a:chOff x="1448648" y="-154286"/>
            <a:chExt cx="8795310" cy="6846703"/>
          </a:xfrm>
        </p:grpSpPr>
        <p:pic>
          <p:nvPicPr>
            <p:cNvPr id="4" name="Picture 3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6E2B2A4D-CFC1-F174-71B5-C29594614F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34" t="14682" r="21565" b="6397"/>
            <a:stretch/>
          </p:blipFill>
          <p:spPr>
            <a:xfrm>
              <a:off x="8286368" y="1048649"/>
              <a:ext cx="1163951" cy="5643768"/>
            </a:xfrm>
            <a:prstGeom prst="rect">
              <a:avLst/>
            </a:prstGeom>
          </p:spPr>
        </p:pic>
        <p:pic>
          <p:nvPicPr>
            <p:cNvPr id="5" name="Picture 4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BC98F22F-5FCF-7B13-24D4-446FF15E77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28" r="35147" b="13767"/>
            <a:stretch/>
          </p:blipFill>
          <p:spPr>
            <a:xfrm>
              <a:off x="1764903" y="431269"/>
              <a:ext cx="5531247" cy="402732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23ACF7-8FF4-7788-A5D0-BA43B6691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953622" y="4073186"/>
              <a:ext cx="3533028" cy="2366245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2E57AC-0E2B-BE0F-B866-2F3180BC13A1}"/>
                </a:ext>
              </a:extLst>
            </p:cNvPr>
            <p:cNvSpPr txBox="1"/>
            <p:nvPr/>
          </p:nvSpPr>
          <p:spPr>
            <a:xfrm rot="5400000">
              <a:off x="7974100" y="3410855"/>
              <a:ext cx="3794751" cy="744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Temperature (°C)</a:t>
              </a:r>
            </a:p>
          </p:txBody>
        </p:sp>
        <p:sp>
          <p:nvSpPr>
            <p:cNvPr id="8" name="Parallelogram 10">
              <a:extLst>
                <a:ext uri="{FF2B5EF4-FFF2-40B4-BE49-F238E27FC236}">
                  <a16:creationId xmlns:a16="http://schemas.microsoft.com/office/drawing/2014/main" id="{E506E009-FB70-F032-E8CB-3DD3D3E8438B}"/>
                </a:ext>
              </a:extLst>
            </p:cNvPr>
            <p:cNvSpPr/>
            <p:nvPr/>
          </p:nvSpPr>
          <p:spPr>
            <a:xfrm rot="5400000">
              <a:off x="3283533" y="1634660"/>
              <a:ext cx="2248747" cy="1446081"/>
            </a:xfrm>
            <a:custGeom>
              <a:avLst/>
              <a:gdLst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0 w 1919418"/>
                <a:gd name="connsiteY4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160567 w 1919418"/>
                <a:gd name="connsiteY4" fmla="*/ 1234302 h 1234302"/>
                <a:gd name="connsiteX5" fmla="*/ 0 w 1919418"/>
                <a:gd name="connsiteY5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867447 w 1919418"/>
                <a:gd name="connsiteY3" fmla="*/ 88762 h 1234302"/>
                <a:gd name="connsiteX4" fmla="*/ 1095744 w 1919418"/>
                <a:gd name="connsiteY4" fmla="*/ 1234302 h 1234302"/>
                <a:gd name="connsiteX5" fmla="*/ 160567 w 1919418"/>
                <a:gd name="connsiteY5" fmla="*/ 1234302 h 1234302"/>
                <a:gd name="connsiteX6" fmla="*/ 0 w 1919418"/>
                <a:gd name="connsiteY6" fmla="*/ 1234302 h 1234302"/>
                <a:gd name="connsiteX0" fmla="*/ 1095744 w 1919418"/>
                <a:gd name="connsiteY0" fmla="*/ 1234302 h 1325742"/>
                <a:gd name="connsiteX1" fmla="*/ 160567 w 1919418"/>
                <a:gd name="connsiteY1" fmla="*/ 1234302 h 1325742"/>
                <a:gd name="connsiteX2" fmla="*/ 0 w 1919418"/>
                <a:gd name="connsiteY2" fmla="*/ 1234302 h 1325742"/>
                <a:gd name="connsiteX3" fmla="*/ 823674 w 1919418"/>
                <a:gd name="connsiteY3" fmla="*/ 0 h 1325742"/>
                <a:gd name="connsiteX4" fmla="*/ 1919418 w 1919418"/>
                <a:gd name="connsiteY4" fmla="*/ 0 h 1325742"/>
                <a:gd name="connsiteX5" fmla="*/ 1867447 w 1919418"/>
                <a:gd name="connsiteY5" fmla="*/ 88762 h 1325742"/>
                <a:gd name="connsiteX6" fmla="*/ 1187184 w 1919418"/>
                <a:gd name="connsiteY6" fmla="*/ 1325742 h 1325742"/>
                <a:gd name="connsiteX0" fmla="*/ 1095744 w 1919418"/>
                <a:gd name="connsiteY0" fmla="*/ 1234302 h 1234302"/>
                <a:gd name="connsiteX1" fmla="*/ 160567 w 1919418"/>
                <a:gd name="connsiteY1" fmla="*/ 1234302 h 1234302"/>
                <a:gd name="connsiteX2" fmla="*/ 0 w 1919418"/>
                <a:gd name="connsiteY2" fmla="*/ 1234302 h 1234302"/>
                <a:gd name="connsiteX3" fmla="*/ 823674 w 1919418"/>
                <a:gd name="connsiteY3" fmla="*/ 0 h 1234302"/>
                <a:gd name="connsiteX4" fmla="*/ 1919418 w 1919418"/>
                <a:gd name="connsiteY4" fmla="*/ 0 h 1234302"/>
                <a:gd name="connsiteX5" fmla="*/ 1867447 w 1919418"/>
                <a:gd name="connsiteY5" fmla="*/ 88762 h 1234302"/>
                <a:gd name="connsiteX0" fmla="*/ 160567 w 1919418"/>
                <a:gd name="connsiteY0" fmla="*/ 1234302 h 1234302"/>
                <a:gd name="connsiteX1" fmla="*/ 0 w 1919418"/>
                <a:gd name="connsiteY1" fmla="*/ 1234302 h 1234302"/>
                <a:gd name="connsiteX2" fmla="*/ 823674 w 1919418"/>
                <a:gd name="connsiteY2" fmla="*/ 0 h 1234302"/>
                <a:gd name="connsiteX3" fmla="*/ 1919418 w 1919418"/>
                <a:gd name="connsiteY3" fmla="*/ 0 h 1234302"/>
                <a:gd name="connsiteX4" fmla="*/ 1867447 w 1919418"/>
                <a:gd name="connsiteY4" fmla="*/ 88762 h 123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418" h="1234302">
                  <a:moveTo>
                    <a:pt x="160567" y="1234302"/>
                  </a:moveTo>
                  <a:lnTo>
                    <a:pt x="0" y="1234302"/>
                  </a:lnTo>
                  <a:lnTo>
                    <a:pt x="823674" y="0"/>
                  </a:lnTo>
                  <a:lnTo>
                    <a:pt x="1919418" y="0"/>
                  </a:lnTo>
                  <a:lnTo>
                    <a:pt x="1867447" y="887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4CE440-D059-F982-8B7C-360B26BBD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04547" y="3419698"/>
              <a:ext cx="0" cy="640788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64F5943-D08F-B581-F057-6DD4ADCE4D4E}"/>
                </a:ext>
              </a:extLst>
            </p:cNvPr>
            <p:cNvCxnSpPr/>
            <p:nvPr/>
          </p:nvCxnSpPr>
          <p:spPr>
            <a:xfrm flipV="1">
              <a:off x="2500542" y="3638420"/>
              <a:ext cx="553500" cy="232113"/>
            </a:xfrm>
            <a:prstGeom prst="straightConnector1">
              <a:avLst/>
            </a:prstGeom>
            <a:ln w="28575">
              <a:solidFill>
                <a:srgbClr val="452C8B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BD49AE6-F8D7-F2F6-875B-615FCD51A5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3577" y="620951"/>
              <a:ext cx="535645" cy="219667"/>
            </a:xfrm>
            <a:prstGeom prst="straightConnector1">
              <a:avLst/>
            </a:prstGeom>
            <a:ln w="28575">
              <a:solidFill>
                <a:srgbClr val="F88745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2AAC9E-067F-5DD2-B8AA-9421D72A12DF}"/>
                </a:ext>
              </a:extLst>
            </p:cNvPr>
            <p:cNvSpPr txBox="1"/>
            <p:nvPr/>
          </p:nvSpPr>
          <p:spPr>
            <a:xfrm>
              <a:off x="1448648" y="3504492"/>
              <a:ext cx="1343536" cy="994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i="1" dirty="0">
                  <a:solidFill>
                    <a:srgbClr val="452C8B"/>
                  </a:solidFill>
                </a:rPr>
                <a:t>Cool</a:t>
              </a:r>
            </a:p>
            <a:p>
              <a:r>
                <a:rPr lang="en-US" sz="2200" b="1" i="1" dirty="0">
                  <a:solidFill>
                    <a:srgbClr val="452C8B"/>
                  </a:solidFill>
                </a:rPr>
                <a:t>Fluid In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31A671F-846F-1B78-EB91-63D8582B4903}"/>
                </a:ext>
              </a:extLst>
            </p:cNvPr>
            <p:cNvSpPr txBox="1"/>
            <p:nvPr/>
          </p:nvSpPr>
          <p:spPr>
            <a:xfrm>
              <a:off x="6854147" y="-154286"/>
              <a:ext cx="1617134" cy="994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i="1" dirty="0">
                  <a:solidFill>
                    <a:srgbClr val="F88745"/>
                  </a:solidFill>
                </a:rPr>
                <a:t>Warm </a:t>
              </a:r>
            </a:p>
            <a:p>
              <a:r>
                <a:rPr lang="en-US" sz="2200" b="1" i="1" dirty="0">
                  <a:solidFill>
                    <a:srgbClr val="F88745"/>
                  </a:solidFill>
                </a:rPr>
                <a:t>Fluid Out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4C427E-B4C4-18BC-257C-8924E4A84619}"/>
                </a:ext>
              </a:extLst>
            </p:cNvPr>
            <p:cNvSpPr/>
            <p:nvPr/>
          </p:nvSpPr>
          <p:spPr>
            <a:xfrm>
              <a:off x="8868343" y="2138834"/>
              <a:ext cx="581976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64BE675-759C-0500-5781-3CBC13721790}"/>
                </a:ext>
              </a:extLst>
            </p:cNvPr>
            <p:cNvSpPr/>
            <p:nvPr/>
          </p:nvSpPr>
          <p:spPr>
            <a:xfrm>
              <a:off x="8851678" y="3229021"/>
              <a:ext cx="581976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608D036-CE1C-DD44-6B1C-42EF8BCEE567}"/>
                </a:ext>
              </a:extLst>
            </p:cNvPr>
            <p:cNvSpPr/>
            <p:nvPr/>
          </p:nvSpPr>
          <p:spPr>
            <a:xfrm>
              <a:off x="8851678" y="4415625"/>
              <a:ext cx="581976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FA789E-42B2-0683-0D24-616C478EF2B0}"/>
                </a:ext>
              </a:extLst>
            </p:cNvPr>
            <p:cNvSpPr/>
            <p:nvPr/>
          </p:nvSpPr>
          <p:spPr>
            <a:xfrm>
              <a:off x="8851678" y="5554020"/>
              <a:ext cx="581976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8B7D1-701C-04FC-D9B4-D2375FA945E5}"/>
              </a:ext>
            </a:extLst>
          </p:cNvPr>
          <p:cNvGrpSpPr/>
          <p:nvPr/>
        </p:nvGrpSpPr>
        <p:grpSpPr>
          <a:xfrm>
            <a:off x="912854" y="673937"/>
            <a:ext cx="649341" cy="649341"/>
            <a:chOff x="3519097" y="2688667"/>
            <a:chExt cx="834499" cy="83449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F6FFA63-7E02-8581-C7F3-7D31F16F73CD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55B1BB6-FC11-8594-DBB2-05AD060A35DF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22" name="Cube 21">
                <a:extLst>
                  <a:ext uri="{FF2B5EF4-FFF2-40B4-BE49-F238E27FC236}">
                    <a16:creationId xmlns:a16="http://schemas.microsoft.com/office/drawing/2014/main" id="{ABEB9F98-C534-02C4-BD9F-B3FD58707F27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3294236-0ED8-16B0-BE86-684B2FF77C2F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6AC82CE-AF44-6ABA-7DA8-F0600AD56E79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2826DD44-AF06-AB66-25E4-94A704D499C6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D6ADEFB4-A7AB-396B-FC98-B43952417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0BCAB-9338-42C1-98C7-234BF43A1248}" type="datetime1">
              <a:rPr lang="en-US" smtClean="0"/>
              <a:t>8/30/2024</a:t>
            </a:fld>
            <a:endParaRPr lang="en-US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278EC742-6CBC-B4BA-0243-77C3DF2D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1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76DA-0B4F-1090-EA13-31F30D759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72478" cy="1325563"/>
          </a:xfrm>
        </p:spPr>
        <p:txBody>
          <a:bodyPr/>
          <a:lstStyle/>
          <a:p>
            <a:pPr marL="914400"/>
            <a:r>
              <a:rPr lang="en-US" dirty="0"/>
              <a:t>Results: Selecting Flow Rate to Achieve Target Battery Temperature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045AA-9117-8CEB-6084-1D44EAA18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73757" cy="45307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Line plots of </a:t>
            </a:r>
            <a:r>
              <a:rPr lang="en-US" b="1" dirty="0">
                <a:solidFill>
                  <a:srgbClr val="FF0000"/>
                </a:solidFill>
              </a:rPr>
              <a:t>maximum </a:t>
            </a:r>
            <a:r>
              <a:rPr lang="en-US" dirty="0"/>
              <a:t>and </a:t>
            </a:r>
            <a:r>
              <a:rPr lang="en-US" b="1" dirty="0">
                <a:solidFill>
                  <a:srgbClr val="0000FF"/>
                </a:solidFill>
              </a:rPr>
              <a:t>minimum</a:t>
            </a:r>
            <a:r>
              <a:rPr lang="en-US" dirty="0"/>
              <a:t> temperature show higher flow improves uniformity.</a:t>
            </a:r>
          </a:p>
          <a:p>
            <a:pPr lvl="1"/>
            <a:endParaRPr lang="en-US" dirty="0"/>
          </a:p>
          <a:p>
            <a:r>
              <a:rPr lang="en-US" dirty="0"/>
              <a:t>Flow rates &gt; 500 ml/min required to maintain temperature &lt; 26</a:t>
            </a: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°C.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Key factors that influence cooling:</a:t>
            </a:r>
          </a:p>
          <a:p>
            <a:pPr lvl="1"/>
            <a:r>
              <a:rPr lang="en-US" dirty="0"/>
              <a:t>Coolant selection &amp; flow rate</a:t>
            </a:r>
          </a:p>
          <a:p>
            <a:pPr lvl="1"/>
            <a:r>
              <a:rPr lang="en-US" dirty="0"/>
              <a:t>Cooling plate selection</a:t>
            </a:r>
          </a:p>
          <a:p>
            <a:pPr lvl="1"/>
            <a:r>
              <a:rPr lang="en-US" dirty="0"/>
              <a:t>Thermal adhesive selection</a:t>
            </a:r>
          </a:p>
          <a:p>
            <a:pPr lvl="1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069010-F6AC-0FC2-E2C0-6120624173FA}"/>
              </a:ext>
            </a:extLst>
          </p:cNvPr>
          <p:cNvGrpSpPr/>
          <p:nvPr/>
        </p:nvGrpSpPr>
        <p:grpSpPr>
          <a:xfrm>
            <a:off x="6919209" y="1816871"/>
            <a:ext cx="4839135" cy="4520353"/>
            <a:chOff x="2624090" y="748036"/>
            <a:chExt cx="6430207" cy="60066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C439C93-F13E-4C3D-A0A2-E79CAABBC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364" b="6209"/>
            <a:stretch/>
          </p:blipFill>
          <p:spPr>
            <a:xfrm>
              <a:off x="4162697" y="1129938"/>
              <a:ext cx="4807132" cy="4312636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D7C4C81-D5EC-96EB-DDBA-AFE00BD1ED2C}"/>
                </a:ext>
              </a:extLst>
            </p:cNvPr>
            <p:cNvSpPr/>
            <p:nvPr/>
          </p:nvSpPr>
          <p:spPr>
            <a:xfrm>
              <a:off x="7711440" y="1333697"/>
              <a:ext cx="1055007" cy="60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9C001A1-3830-43FB-493B-E9AF67F9DE44}"/>
                </a:ext>
              </a:extLst>
            </p:cNvPr>
            <p:cNvSpPr txBox="1"/>
            <p:nvPr/>
          </p:nvSpPr>
          <p:spPr>
            <a:xfrm>
              <a:off x="3547575" y="1279835"/>
              <a:ext cx="624534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dirty="0"/>
                <a:t>50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017B09-0512-C83C-E4C1-C40C17D6B736}"/>
                </a:ext>
              </a:extLst>
            </p:cNvPr>
            <p:cNvSpPr txBox="1"/>
            <p:nvPr/>
          </p:nvSpPr>
          <p:spPr>
            <a:xfrm>
              <a:off x="3547575" y="2516232"/>
              <a:ext cx="624534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dirty="0"/>
                <a:t>40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F21877-F95F-2C4B-3A35-C455B56FC788}"/>
                </a:ext>
              </a:extLst>
            </p:cNvPr>
            <p:cNvSpPr txBox="1"/>
            <p:nvPr/>
          </p:nvSpPr>
          <p:spPr>
            <a:xfrm>
              <a:off x="3547575" y="3752629"/>
              <a:ext cx="624534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dirty="0"/>
                <a:t>30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95B5D9-497D-8378-0DC1-67E2C6F372EB}"/>
                </a:ext>
              </a:extLst>
            </p:cNvPr>
            <p:cNvSpPr txBox="1"/>
            <p:nvPr/>
          </p:nvSpPr>
          <p:spPr>
            <a:xfrm>
              <a:off x="3547575" y="4983663"/>
              <a:ext cx="624534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dirty="0"/>
                <a:t>20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240FEC-D4D7-56EE-1E06-685C6C3A5AC8}"/>
                </a:ext>
              </a:extLst>
            </p:cNvPr>
            <p:cNvSpPr txBox="1"/>
            <p:nvPr/>
          </p:nvSpPr>
          <p:spPr>
            <a:xfrm>
              <a:off x="5355910" y="5407036"/>
              <a:ext cx="814109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dirty="0"/>
                <a:t>200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7F7848-B95A-771B-76C6-52E18DB69463}"/>
                </a:ext>
              </a:extLst>
            </p:cNvPr>
            <p:cNvSpPr txBox="1"/>
            <p:nvPr/>
          </p:nvSpPr>
          <p:spPr>
            <a:xfrm>
              <a:off x="7374175" y="5407036"/>
              <a:ext cx="814109" cy="57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dirty="0"/>
                <a:t>400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73BF82-6D67-D0A4-E26E-904F3FF9D573}"/>
                </a:ext>
              </a:extLst>
            </p:cNvPr>
            <p:cNvSpPr txBox="1"/>
            <p:nvPr/>
          </p:nvSpPr>
          <p:spPr>
            <a:xfrm rot="16200000">
              <a:off x="441120" y="2931006"/>
              <a:ext cx="5061191" cy="695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Battery Temperature (°C)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99DCD7-FA7E-E26B-9B29-AECE2EA33FD7}"/>
                </a:ext>
              </a:extLst>
            </p:cNvPr>
            <p:cNvSpPr txBox="1"/>
            <p:nvPr/>
          </p:nvSpPr>
          <p:spPr>
            <a:xfrm>
              <a:off x="3812565" y="6059399"/>
              <a:ext cx="5241732" cy="695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Liquid Flow Rate (ml/min)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5C971A7-98EF-258C-3EAE-138E3A7F04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172" t="2436" r="1896" b="87587"/>
            <a:stretch/>
          </p:blipFill>
          <p:spPr>
            <a:xfrm>
              <a:off x="7407480" y="1333697"/>
              <a:ext cx="1352550" cy="92583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0505E40-D47B-7857-78F5-CBAE1E9B5B89}"/>
              </a:ext>
            </a:extLst>
          </p:cNvPr>
          <p:cNvGrpSpPr/>
          <p:nvPr/>
        </p:nvGrpSpPr>
        <p:grpSpPr>
          <a:xfrm>
            <a:off x="912854" y="673937"/>
            <a:ext cx="649341" cy="649341"/>
            <a:chOff x="3519097" y="2688667"/>
            <a:chExt cx="834499" cy="834499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E3817ADC-109C-6D79-5947-129D7957C42B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6A6E34E-5356-1DC0-AC64-02D6A23351DA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20" name="Cube 19">
                <a:extLst>
                  <a:ext uri="{FF2B5EF4-FFF2-40B4-BE49-F238E27FC236}">
                    <a16:creationId xmlns:a16="http://schemas.microsoft.com/office/drawing/2014/main" id="{CE947CAF-54FB-DB8D-21C3-25B27844293D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4E935B1-F959-DF60-FE56-B8D6CCDE502B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3A7800D-B43F-7F45-DB3C-36E790C90A55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5630351-71E9-B535-7FF0-5FF5DF3B0381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87FEFC1-60D8-5123-7F3C-2E082369B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5A67D-6A5A-4CB1-85E2-A5550B002DA2}" type="datetime1">
              <a:rPr lang="en-US" smtClean="0"/>
              <a:t>8/30/2024</a:t>
            </a:fld>
            <a:endParaRPr lang="en-US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4ABB9ADD-0895-F6AB-FBE4-53D267C08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97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CDC84558-EB16-DCD9-2F90-91F09B4B5C08}"/>
              </a:ext>
            </a:extLst>
          </p:cNvPr>
          <p:cNvSpPr/>
          <p:nvPr/>
        </p:nvSpPr>
        <p:spPr>
          <a:xfrm>
            <a:off x="688450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A1D91D70-DC94-CB20-AAFA-41C4D8B953D3}"/>
              </a:ext>
            </a:extLst>
          </p:cNvPr>
          <p:cNvSpPr/>
          <p:nvPr/>
        </p:nvSpPr>
        <p:spPr>
          <a:xfrm>
            <a:off x="4444899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314CFE8-AA61-F724-5A74-77C021690E6B}"/>
              </a:ext>
            </a:extLst>
          </p:cNvPr>
          <p:cNvGrpSpPr/>
          <p:nvPr/>
        </p:nvGrpSpPr>
        <p:grpSpPr>
          <a:xfrm>
            <a:off x="779891" y="2669400"/>
            <a:ext cx="2629562" cy="2373845"/>
            <a:chOff x="579120" y="2229954"/>
            <a:chExt cx="3116347" cy="281329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21ADC0-5202-BE1C-0E10-790E7FA44662}"/>
                </a:ext>
              </a:extLst>
            </p:cNvPr>
            <p:cNvGrpSpPr/>
            <p:nvPr/>
          </p:nvGrpSpPr>
          <p:grpSpPr>
            <a:xfrm>
              <a:off x="579120" y="2229954"/>
              <a:ext cx="3116347" cy="2813292"/>
              <a:chOff x="5244161" y="78278"/>
              <a:chExt cx="6726047" cy="607195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B7DA6C3-160F-A3AF-4D63-F8833A465B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1462" r="12457" b="10220"/>
              <a:stretch/>
            </p:blipFill>
            <p:spPr>
              <a:xfrm>
                <a:off x="5244161" y="78278"/>
                <a:ext cx="6726047" cy="537104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7EFF4C1-B699-539A-E411-CD02AD805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2" t="12130" r="14197" b="7221"/>
              <a:stretch/>
            </p:blipFill>
            <p:spPr>
              <a:xfrm>
                <a:off x="5244161" y="124082"/>
                <a:ext cx="6567062" cy="5530924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BB2FE9B-95A4-A2CE-3A42-980403CE3D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4554" r="12457"/>
              <a:stretch/>
            </p:blipFill>
            <p:spPr>
              <a:xfrm>
                <a:off x="5244161" y="290378"/>
                <a:ext cx="6726047" cy="5859859"/>
              </a:xfrm>
              <a:prstGeom prst="rect">
                <a:avLst/>
              </a:prstGeom>
            </p:spPr>
          </p:pic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5D2B626-225F-2CBF-A965-A901AF96D2CB}"/>
                </a:ext>
              </a:extLst>
            </p:cNvPr>
            <p:cNvSpPr/>
            <p:nvPr/>
          </p:nvSpPr>
          <p:spPr>
            <a:xfrm>
              <a:off x="1498600" y="3637280"/>
              <a:ext cx="294640" cy="970280"/>
            </a:xfrm>
            <a:custGeom>
              <a:avLst/>
              <a:gdLst>
                <a:gd name="connsiteX0" fmla="*/ 0 w 294640"/>
                <a:gd name="connsiteY0" fmla="*/ 111760 h 970280"/>
                <a:gd name="connsiteX1" fmla="*/ 281940 w 294640"/>
                <a:gd name="connsiteY1" fmla="*/ 0 h 970280"/>
                <a:gd name="connsiteX2" fmla="*/ 294640 w 294640"/>
                <a:gd name="connsiteY2" fmla="*/ 848360 h 970280"/>
                <a:gd name="connsiteX3" fmla="*/ 15240 w 294640"/>
                <a:gd name="connsiteY3" fmla="*/ 970280 h 970280"/>
                <a:gd name="connsiteX4" fmla="*/ 0 w 294640"/>
                <a:gd name="connsiteY4" fmla="*/ 111760 h 97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40" h="970280">
                  <a:moveTo>
                    <a:pt x="0" y="111760"/>
                  </a:moveTo>
                  <a:lnTo>
                    <a:pt x="281940" y="0"/>
                  </a:lnTo>
                  <a:lnTo>
                    <a:pt x="294640" y="848360"/>
                  </a:lnTo>
                  <a:lnTo>
                    <a:pt x="15240" y="970280"/>
                  </a:lnTo>
                  <a:lnTo>
                    <a:pt x="0" y="11176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A15B0A-F4CF-AB7D-5FD4-97129099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Multiphysics® Simulations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CDDEC0-C472-784F-A974-177319F2F553}"/>
              </a:ext>
            </a:extLst>
          </p:cNvPr>
          <p:cNvGrpSpPr/>
          <p:nvPr/>
        </p:nvGrpSpPr>
        <p:grpSpPr>
          <a:xfrm>
            <a:off x="4485759" y="2910233"/>
            <a:ext cx="3202919" cy="3479081"/>
            <a:chOff x="2829775" y="3153656"/>
            <a:chExt cx="5531249" cy="6008173"/>
          </a:xfrm>
        </p:grpSpPr>
        <p:pic>
          <p:nvPicPr>
            <p:cNvPr id="8" name="Picture 7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97375A05-67B1-06F1-CFBA-3DB522C71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28" r="35147" b="13767"/>
            <a:stretch/>
          </p:blipFill>
          <p:spPr>
            <a:xfrm>
              <a:off x="2829775" y="3153656"/>
              <a:ext cx="5531249" cy="40273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7527D9-1219-553C-AA55-044FABD56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747214" y="6795579"/>
              <a:ext cx="3533029" cy="2366250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10" name="Parallelogram 10">
              <a:extLst>
                <a:ext uri="{FF2B5EF4-FFF2-40B4-BE49-F238E27FC236}">
                  <a16:creationId xmlns:a16="http://schemas.microsoft.com/office/drawing/2014/main" id="{195BB9FA-15EE-FE0D-087A-BA75156D5514}"/>
                </a:ext>
              </a:extLst>
            </p:cNvPr>
            <p:cNvSpPr/>
            <p:nvPr/>
          </p:nvSpPr>
          <p:spPr>
            <a:xfrm rot="5400000">
              <a:off x="4348404" y="4357050"/>
              <a:ext cx="2248751" cy="1446082"/>
            </a:xfrm>
            <a:custGeom>
              <a:avLst/>
              <a:gdLst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0 w 1919418"/>
                <a:gd name="connsiteY4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160567 w 1919418"/>
                <a:gd name="connsiteY4" fmla="*/ 1234302 h 1234302"/>
                <a:gd name="connsiteX5" fmla="*/ 0 w 1919418"/>
                <a:gd name="connsiteY5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867447 w 1919418"/>
                <a:gd name="connsiteY3" fmla="*/ 88762 h 1234302"/>
                <a:gd name="connsiteX4" fmla="*/ 1095744 w 1919418"/>
                <a:gd name="connsiteY4" fmla="*/ 1234302 h 1234302"/>
                <a:gd name="connsiteX5" fmla="*/ 160567 w 1919418"/>
                <a:gd name="connsiteY5" fmla="*/ 1234302 h 1234302"/>
                <a:gd name="connsiteX6" fmla="*/ 0 w 1919418"/>
                <a:gd name="connsiteY6" fmla="*/ 1234302 h 1234302"/>
                <a:gd name="connsiteX0" fmla="*/ 1095744 w 1919418"/>
                <a:gd name="connsiteY0" fmla="*/ 1234302 h 1325742"/>
                <a:gd name="connsiteX1" fmla="*/ 160567 w 1919418"/>
                <a:gd name="connsiteY1" fmla="*/ 1234302 h 1325742"/>
                <a:gd name="connsiteX2" fmla="*/ 0 w 1919418"/>
                <a:gd name="connsiteY2" fmla="*/ 1234302 h 1325742"/>
                <a:gd name="connsiteX3" fmla="*/ 823674 w 1919418"/>
                <a:gd name="connsiteY3" fmla="*/ 0 h 1325742"/>
                <a:gd name="connsiteX4" fmla="*/ 1919418 w 1919418"/>
                <a:gd name="connsiteY4" fmla="*/ 0 h 1325742"/>
                <a:gd name="connsiteX5" fmla="*/ 1867447 w 1919418"/>
                <a:gd name="connsiteY5" fmla="*/ 88762 h 1325742"/>
                <a:gd name="connsiteX6" fmla="*/ 1187184 w 1919418"/>
                <a:gd name="connsiteY6" fmla="*/ 1325742 h 1325742"/>
                <a:gd name="connsiteX0" fmla="*/ 1095744 w 1919418"/>
                <a:gd name="connsiteY0" fmla="*/ 1234302 h 1234302"/>
                <a:gd name="connsiteX1" fmla="*/ 160567 w 1919418"/>
                <a:gd name="connsiteY1" fmla="*/ 1234302 h 1234302"/>
                <a:gd name="connsiteX2" fmla="*/ 0 w 1919418"/>
                <a:gd name="connsiteY2" fmla="*/ 1234302 h 1234302"/>
                <a:gd name="connsiteX3" fmla="*/ 823674 w 1919418"/>
                <a:gd name="connsiteY3" fmla="*/ 0 h 1234302"/>
                <a:gd name="connsiteX4" fmla="*/ 1919418 w 1919418"/>
                <a:gd name="connsiteY4" fmla="*/ 0 h 1234302"/>
                <a:gd name="connsiteX5" fmla="*/ 1867447 w 1919418"/>
                <a:gd name="connsiteY5" fmla="*/ 88762 h 1234302"/>
                <a:gd name="connsiteX0" fmla="*/ 160567 w 1919418"/>
                <a:gd name="connsiteY0" fmla="*/ 1234302 h 1234302"/>
                <a:gd name="connsiteX1" fmla="*/ 0 w 1919418"/>
                <a:gd name="connsiteY1" fmla="*/ 1234302 h 1234302"/>
                <a:gd name="connsiteX2" fmla="*/ 823674 w 1919418"/>
                <a:gd name="connsiteY2" fmla="*/ 0 h 1234302"/>
                <a:gd name="connsiteX3" fmla="*/ 1919418 w 1919418"/>
                <a:gd name="connsiteY3" fmla="*/ 0 h 1234302"/>
                <a:gd name="connsiteX4" fmla="*/ 1867447 w 1919418"/>
                <a:gd name="connsiteY4" fmla="*/ 88762 h 123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418" h="1234302">
                  <a:moveTo>
                    <a:pt x="160567" y="1234302"/>
                  </a:moveTo>
                  <a:lnTo>
                    <a:pt x="0" y="1234302"/>
                  </a:lnTo>
                  <a:lnTo>
                    <a:pt x="823674" y="0"/>
                  </a:lnTo>
                  <a:lnTo>
                    <a:pt x="1919418" y="0"/>
                  </a:lnTo>
                  <a:lnTo>
                    <a:pt x="1867447" y="887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D9F8B0-2FF4-B6F7-7A3D-BA7BD7DC4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9421" y="6142091"/>
              <a:ext cx="0" cy="64079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C013D5-D4E3-0E70-C584-C5DAEA270AEE}"/>
                </a:ext>
              </a:extLst>
            </p:cNvPr>
            <p:cNvCxnSpPr/>
            <p:nvPr/>
          </p:nvCxnSpPr>
          <p:spPr>
            <a:xfrm flipV="1">
              <a:off x="3565415" y="6360813"/>
              <a:ext cx="553500" cy="232113"/>
            </a:xfrm>
            <a:prstGeom prst="straightConnector1">
              <a:avLst/>
            </a:prstGeom>
            <a:ln w="28575">
              <a:solidFill>
                <a:srgbClr val="452C8B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319B62-3181-D773-6203-026A8A3745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8448" y="3343331"/>
              <a:ext cx="535645" cy="219667"/>
            </a:xfrm>
            <a:prstGeom prst="straightConnector1">
              <a:avLst/>
            </a:prstGeom>
            <a:ln w="28575">
              <a:solidFill>
                <a:srgbClr val="F88745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4059092-A8FC-2B1F-5F5F-AEB750DC45D9}"/>
              </a:ext>
            </a:extLst>
          </p:cNvPr>
          <p:cNvCxnSpPr>
            <a:cxnSpLocks/>
          </p:cNvCxnSpPr>
          <p:nvPr/>
        </p:nvCxnSpPr>
        <p:spPr>
          <a:xfrm flipH="1" flipV="1">
            <a:off x="1555745" y="4289685"/>
            <a:ext cx="336471" cy="2061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A3A72F-B121-71F0-C7C4-E951D1582C79}"/>
              </a:ext>
            </a:extLst>
          </p:cNvPr>
          <p:cNvGrpSpPr/>
          <p:nvPr/>
        </p:nvGrpSpPr>
        <p:grpSpPr>
          <a:xfrm>
            <a:off x="1864978" y="3621024"/>
            <a:ext cx="2169977" cy="2813986"/>
            <a:chOff x="1755648" y="3621024"/>
            <a:chExt cx="2169977" cy="281398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805ECF-59DD-A8CE-7CBC-BAE9D0DA3941}"/>
                </a:ext>
              </a:extLst>
            </p:cNvPr>
            <p:cNvCxnSpPr>
              <a:cxnSpLocks/>
            </p:cNvCxnSpPr>
            <p:nvPr/>
          </p:nvCxnSpPr>
          <p:spPr>
            <a:xfrm>
              <a:off x="2192449" y="5030435"/>
              <a:ext cx="1699953" cy="122404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7607AC5-59CA-5A9D-3D77-B2BC436C5AF0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2157984" y="3621024"/>
              <a:ext cx="34465" cy="140793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AB2084-61CB-5E60-B6D2-09B148627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0124" y="5028957"/>
              <a:ext cx="382325" cy="17643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4CD56B-08FA-7436-0626-905DE903EC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rcRect l="30001" t="14940" r="28705" b="14940"/>
            <a:stretch/>
          </p:blipFill>
          <p:spPr>
            <a:xfrm>
              <a:off x="1810124" y="3681866"/>
              <a:ext cx="2115501" cy="269418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EC8C9E5-F25B-B61B-7108-40FC9834EA6D}"/>
                </a:ext>
              </a:extLst>
            </p:cNvPr>
            <p:cNvGrpSpPr/>
            <p:nvPr/>
          </p:nvGrpSpPr>
          <p:grpSpPr>
            <a:xfrm>
              <a:off x="1755648" y="3621024"/>
              <a:ext cx="2157984" cy="1255776"/>
              <a:chOff x="1749552" y="3681984"/>
              <a:chExt cx="2157984" cy="125577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AF1CE9D-2FAA-E106-3520-B119CEE77D01}"/>
                  </a:ext>
                </a:extLst>
              </p:cNvPr>
              <p:cNvSpPr/>
              <p:nvPr/>
            </p:nvSpPr>
            <p:spPr>
              <a:xfrm>
                <a:off x="1749552" y="36819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A0A9E06-5644-F01A-4879-82E01BE4B26E}"/>
                  </a:ext>
                </a:extLst>
              </p:cNvPr>
              <p:cNvSpPr/>
              <p:nvPr/>
            </p:nvSpPr>
            <p:spPr>
              <a:xfrm flipH="1" flipV="1">
                <a:off x="1749552" y="38343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B5E927C-C0D7-3F8D-0AC6-7E591C908D9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1755648" y="3773424"/>
              <a:ext cx="54476" cy="14448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493315A-9428-F068-D59E-F7C9371C9EF2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>
              <a:off x="3883572" y="4724400"/>
              <a:ext cx="30060" cy="151435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6BE41B4-EF6B-48C9-D05B-1BCE7CCD3A9F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 flipH="1">
              <a:off x="3473272" y="4876800"/>
              <a:ext cx="38024" cy="155821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EC83C10-0CA5-5D32-A3A9-B55EAE63DA6E}"/>
                </a:ext>
              </a:extLst>
            </p:cNvPr>
            <p:cNvCxnSpPr>
              <a:cxnSpLocks/>
            </p:cNvCxnSpPr>
            <p:nvPr/>
          </p:nvCxnSpPr>
          <p:spPr>
            <a:xfrm>
              <a:off x="1810124" y="5206985"/>
              <a:ext cx="1663148" cy="1228025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B8DABE-D8BE-0DC2-0F93-084D4C953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3272" y="6228857"/>
              <a:ext cx="425330" cy="18635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845D8AE-F77C-1B01-64DE-C2C18A14D6FD}"/>
              </a:ext>
            </a:extLst>
          </p:cNvPr>
          <p:cNvGrpSpPr/>
          <p:nvPr/>
        </p:nvGrpSpPr>
        <p:grpSpPr>
          <a:xfrm>
            <a:off x="838200" y="1819895"/>
            <a:ext cx="725314" cy="707936"/>
            <a:chOff x="7293452" y="2121354"/>
            <a:chExt cx="932136" cy="90980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300A6F3-1536-2BAD-3D5F-E950195F5A9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F0113B6E-29C9-11AE-0F98-A71DA76E388F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F22E382-0C36-8360-9F0A-41A6C2AD4319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1F7B1C7-DE24-17DD-ED13-6432CCDF4546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Rectangle: Rounded Corners 106">
                  <a:extLst>
                    <a:ext uri="{FF2B5EF4-FFF2-40B4-BE49-F238E27FC236}">
                      <a16:creationId xmlns:a16="http://schemas.microsoft.com/office/drawing/2014/main" id="{3A53675C-B8FA-B0A0-BF97-4846D94AA2CE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BC5E986F-FCBE-2701-EBA7-1950BF1A84D0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CCA7E4D-2B84-CE99-B30E-E9FDF1F2132E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D00F7395-03A1-1C29-387B-3314CE1CE899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D2C7BF6-ACF8-A633-35F4-B03225E965CB}"/>
              </a:ext>
            </a:extLst>
          </p:cNvPr>
          <p:cNvGrpSpPr/>
          <p:nvPr/>
        </p:nvGrpSpPr>
        <p:grpSpPr>
          <a:xfrm>
            <a:off x="4670945" y="1819144"/>
            <a:ext cx="649341" cy="649341"/>
            <a:chOff x="3519097" y="2688667"/>
            <a:chExt cx="834499" cy="834499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437E83A3-599A-1587-E898-3AAA0DDC0EF4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E486611E-D444-B47F-8480-0239D7BF1000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3F40CDF2-E74E-B9AF-524D-6150ADFB7DF2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9CA328D5-0293-E6B0-DFBF-E2C702300144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9EE3105-2C0D-63AF-949D-F96F0E7791AD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EA0C046-DCBE-7165-C773-71EDDE3F08DD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3AD42C05-248D-9036-4CFD-E446F55AC3CA}"/>
              </a:ext>
            </a:extLst>
          </p:cNvPr>
          <p:cNvSpPr txBox="1"/>
          <p:nvPr/>
        </p:nvSpPr>
        <p:spPr>
          <a:xfrm>
            <a:off x="1581452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Lifetime Performance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ADD9910-EB29-BC22-9849-5A3314128948}"/>
              </a:ext>
            </a:extLst>
          </p:cNvPr>
          <p:cNvSpPr txBox="1"/>
          <p:nvPr/>
        </p:nvSpPr>
        <p:spPr>
          <a:xfrm>
            <a:off x="5318113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Thermal Management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82D1CF-E980-9C40-0DF9-87D976ABD63F}"/>
              </a:ext>
            </a:extLst>
          </p:cNvPr>
          <p:cNvSpPr/>
          <p:nvPr/>
        </p:nvSpPr>
        <p:spPr>
          <a:xfrm>
            <a:off x="349410" y="1494503"/>
            <a:ext cx="7622705" cy="523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2630AA-B060-0F0F-FFC6-3C50E5886FF0}"/>
              </a:ext>
            </a:extLst>
          </p:cNvPr>
          <p:cNvGrpSpPr/>
          <p:nvPr/>
        </p:nvGrpSpPr>
        <p:grpSpPr>
          <a:xfrm>
            <a:off x="8173988" y="1606066"/>
            <a:ext cx="3404787" cy="4967453"/>
            <a:chOff x="8173988" y="1606066"/>
            <a:chExt cx="3404787" cy="496745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7827932-C5E0-C9DE-65AB-FB04083804E8}"/>
                </a:ext>
              </a:extLst>
            </p:cNvPr>
            <p:cNvSpPr/>
            <p:nvPr/>
          </p:nvSpPr>
          <p:spPr>
            <a:xfrm>
              <a:off x="8173988" y="1606066"/>
              <a:ext cx="3404787" cy="4967453"/>
            </a:xfrm>
            <a:prstGeom prst="roundRect">
              <a:avLst>
                <a:gd name="adj" fmla="val 11580"/>
              </a:avLst>
            </a:prstGeom>
            <a:solidFill>
              <a:srgbClr val="CCDEE9"/>
            </a:solidFill>
            <a:ln w="19050">
              <a:solidFill>
                <a:srgbClr val="0079C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298308B-1A88-F8FD-9350-AC10DA467353}"/>
                </a:ext>
              </a:extLst>
            </p:cNvPr>
            <p:cNvGrpSpPr/>
            <p:nvPr/>
          </p:nvGrpSpPr>
          <p:grpSpPr>
            <a:xfrm>
              <a:off x="8393887" y="1817424"/>
              <a:ext cx="649341" cy="649341"/>
              <a:chOff x="2537621" y="5203786"/>
              <a:chExt cx="834499" cy="834499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83E015DD-5144-8FF7-2AB1-9EC723E852F3}"/>
                  </a:ext>
                </a:extLst>
              </p:cNvPr>
              <p:cNvSpPr/>
              <p:nvPr/>
            </p:nvSpPr>
            <p:spPr>
              <a:xfrm>
                <a:off x="2537621" y="5203786"/>
                <a:ext cx="834499" cy="834499"/>
              </a:xfrm>
              <a:prstGeom prst="roundRect">
                <a:avLst/>
              </a:prstGeom>
              <a:noFill/>
              <a:ln w="9525">
                <a:solidFill>
                  <a:srgbClr val="0079C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7F068980-3D5B-4122-182B-6B780C0241D8}"/>
                  </a:ext>
                </a:extLst>
              </p:cNvPr>
              <p:cNvGrpSpPr/>
              <p:nvPr/>
            </p:nvGrpSpPr>
            <p:grpSpPr>
              <a:xfrm>
                <a:off x="2652506" y="5367599"/>
                <a:ext cx="619986" cy="530829"/>
                <a:chOff x="8105966" y="4419313"/>
                <a:chExt cx="1293360" cy="1107369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7C097D1C-4121-6828-F063-E99E820859E3}"/>
                    </a:ext>
                  </a:extLst>
                </p:cNvPr>
                <p:cNvSpPr/>
                <p:nvPr/>
              </p:nvSpPr>
              <p:spPr>
                <a:xfrm>
                  <a:off x="8613535" y="5220839"/>
                  <a:ext cx="250742" cy="305843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A9E2C82D-614C-6EEB-941F-F100F9E14653}"/>
                    </a:ext>
                  </a:extLst>
                </p:cNvPr>
                <p:cNvSpPr/>
                <p:nvPr/>
              </p:nvSpPr>
              <p:spPr>
                <a:xfrm>
                  <a:off x="8443619" y="4419313"/>
                  <a:ext cx="622332" cy="934318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88EDD56-7234-6001-54A2-4E1EE49C00A3}"/>
                    </a:ext>
                  </a:extLst>
                </p:cNvPr>
                <p:cNvSpPr/>
                <p:nvPr/>
              </p:nvSpPr>
              <p:spPr>
                <a:xfrm>
                  <a:off x="8105966" y="4663744"/>
                  <a:ext cx="1293360" cy="445557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E18CBDD-91C9-2E63-8CAF-7EBFC5F3844B}"/>
                    </a:ext>
                  </a:extLst>
                </p:cNvPr>
                <p:cNvSpPr/>
                <p:nvPr/>
              </p:nvSpPr>
              <p:spPr>
                <a:xfrm>
                  <a:off x="8175940" y="4792185"/>
                  <a:ext cx="1157441" cy="193441"/>
                </a:xfrm>
                <a:prstGeom prst="rect">
                  <a:avLst/>
                </a:prstGeom>
                <a:solidFill>
                  <a:srgbClr val="90AFD4"/>
                </a:solidFill>
                <a:ln w="6350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E7850DD-5D35-4F2A-C8E3-879FA9185E04}"/>
                </a:ext>
              </a:extLst>
            </p:cNvPr>
            <p:cNvSpPr txBox="1"/>
            <p:nvPr/>
          </p:nvSpPr>
          <p:spPr>
            <a:xfrm>
              <a:off x="9118240" y="1735274"/>
              <a:ext cx="238302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i="1" dirty="0">
                  <a:solidFill>
                    <a:srgbClr val="0079C1"/>
                  </a:solidFill>
                </a:rPr>
                <a:t>Structural Durability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68430D5-F07E-C5C6-5C4A-119D7D6A0C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60" t="11294" r="22107"/>
            <a:stretch/>
          </p:blipFill>
          <p:spPr>
            <a:xfrm>
              <a:off x="8406075" y="2672556"/>
              <a:ext cx="2653552" cy="234556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5AB4DAF-0B44-B272-BE6A-0A61C6FDDA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2673" t="37670" r="24668" b="24840"/>
            <a:stretch/>
          </p:blipFill>
          <p:spPr>
            <a:xfrm>
              <a:off x="9411991" y="5103380"/>
              <a:ext cx="1721110" cy="969643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7C042C-1628-F877-4476-E2983AAE833E}"/>
                </a:ext>
              </a:extLst>
            </p:cNvPr>
            <p:cNvSpPr/>
            <p:nvPr/>
          </p:nvSpPr>
          <p:spPr>
            <a:xfrm>
              <a:off x="9200485" y="4978913"/>
              <a:ext cx="1975186" cy="13270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3FE84BC-C861-A762-2364-2E63CD739A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8945" y="4709478"/>
              <a:ext cx="0" cy="26943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B41DBA-B2C6-8212-8CAA-945C57C8C34A}"/>
                </a:ext>
              </a:extLst>
            </p:cNvPr>
            <p:cNvSpPr/>
            <p:nvPr/>
          </p:nvSpPr>
          <p:spPr>
            <a:xfrm>
              <a:off x="9235226" y="4566130"/>
              <a:ext cx="211506" cy="14334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5138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EE9D-2BD2-D126-3A27-1DAA6F502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</p:spPr>
        <p:txBody>
          <a:bodyPr/>
          <a:lstStyle/>
          <a:p>
            <a:pPr marL="914400"/>
            <a:r>
              <a:rPr lang="en-US" dirty="0"/>
              <a:t>Simulating Adhesive Bonds in Packs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806F8FF-3ABA-E869-E6BE-DFD4ECA081C8}"/>
              </a:ext>
            </a:extLst>
          </p:cNvPr>
          <p:cNvGrpSpPr/>
          <p:nvPr/>
        </p:nvGrpSpPr>
        <p:grpSpPr>
          <a:xfrm>
            <a:off x="912853" y="673937"/>
            <a:ext cx="649341" cy="649341"/>
            <a:chOff x="2537621" y="5203786"/>
            <a:chExt cx="834499" cy="834499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3A931656-5772-422F-E386-78668520C074}"/>
                </a:ext>
              </a:extLst>
            </p:cNvPr>
            <p:cNvSpPr/>
            <p:nvPr/>
          </p:nvSpPr>
          <p:spPr>
            <a:xfrm>
              <a:off x="2537621" y="5203786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5B9B68F-2C21-BE99-0A2F-5CEC0BAC475E}"/>
                </a:ext>
              </a:extLst>
            </p:cNvPr>
            <p:cNvGrpSpPr/>
            <p:nvPr/>
          </p:nvGrpSpPr>
          <p:grpSpPr>
            <a:xfrm>
              <a:off x="2652506" y="5367599"/>
              <a:ext cx="619986" cy="530829"/>
              <a:chOff x="8105966" y="4419313"/>
              <a:chExt cx="1293360" cy="1107369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1FA2E0F-17BB-C2C4-D36D-10B37F64A2FC}"/>
                  </a:ext>
                </a:extLst>
              </p:cNvPr>
              <p:cNvSpPr/>
              <p:nvPr/>
            </p:nvSpPr>
            <p:spPr>
              <a:xfrm>
                <a:off x="8613535" y="5220839"/>
                <a:ext cx="250742" cy="305843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79A4FA9-5273-A9BA-B23F-2068C62B18FD}"/>
                  </a:ext>
                </a:extLst>
              </p:cNvPr>
              <p:cNvSpPr/>
              <p:nvPr/>
            </p:nvSpPr>
            <p:spPr>
              <a:xfrm>
                <a:off x="8443619" y="4419313"/>
                <a:ext cx="622332" cy="934318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2537433-6682-8E36-5839-33E430383FD1}"/>
                  </a:ext>
                </a:extLst>
              </p:cNvPr>
              <p:cNvSpPr/>
              <p:nvPr/>
            </p:nvSpPr>
            <p:spPr>
              <a:xfrm>
                <a:off x="8105966" y="4663744"/>
                <a:ext cx="1293360" cy="445557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71BEA68-5440-1BEA-7530-25C4CFFFA315}"/>
                  </a:ext>
                </a:extLst>
              </p:cNvPr>
              <p:cNvSpPr/>
              <p:nvPr/>
            </p:nvSpPr>
            <p:spPr>
              <a:xfrm>
                <a:off x="8175940" y="4792185"/>
                <a:ext cx="1157441" cy="193441"/>
              </a:xfrm>
              <a:prstGeom prst="rect">
                <a:avLst/>
              </a:prstGeom>
              <a:solidFill>
                <a:srgbClr val="90AFD4"/>
              </a:solidFill>
              <a:ln w="635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F4C355-2612-A6CB-FCF3-787D4B68A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46BD4-97C3-4450-A703-3A457D7BCA6A}" type="datetime1">
              <a:rPr lang="en-US" smtClean="0"/>
              <a:t>8/30/2024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F4027-9292-AC18-8394-C8E4E965B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95296B-E115-D428-C473-49EA58AC5E9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16" y="3820425"/>
            <a:ext cx="3181820" cy="23636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59EA2F-70F2-67C1-D5DC-7513435B6E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392" t="13957" r="20332" b="5402"/>
          <a:stretch/>
        </p:blipFill>
        <p:spPr>
          <a:xfrm>
            <a:off x="3781130" y="3429000"/>
            <a:ext cx="2756960" cy="211164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99BEFD1-664B-4A05-AF1F-570EE57FD61A}"/>
              </a:ext>
            </a:extLst>
          </p:cNvPr>
          <p:cNvSpPr/>
          <p:nvPr/>
        </p:nvSpPr>
        <p:spPr>
          <a:xfrm>
            <a:off x="4986399" y="6054666"/>
            <a:ext cx="1473563" cy="2587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Cold Plate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7CD84E-C6A1-DD11-10AC-85F86EA94A4E}"/>
              </a:ext>
            </a:extLst>
          </p:cNvPr>
          <p:cNvSpPr/>
          <p:nvPr/>
        </p:nvSpPr>
        <p:spPr>
          <a:xfrm>
            <a:off x="5218089" y="5479227"/>
            <a:ext cx="1000002" cy="44604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0CE013-DAC7-EF08-15E4-A35001F51ADB}"/>
              </a:ext>
            </a:extLst>
          </p:cNvPr>
          <p:cNvSpPr/>
          <p:nvPr/>
        </p:nvSpPr>
        <p:spPr>
          <a:xfrm>
            <a:off x="5218089" y="5925271"/>
            <a:ext cx="1000002" cy="1293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FFD473-434B-AF1E-9FF8-C0F4A3AA60EA}"/>
              </a:ext>
            </a:extLst>
          </p:cNvPr>
          <p:cNvSpPr txBox="1"/>
          <p:nvPr/>
        </p:nvSpPr>
        <p:spPr>
          <a:xfrm>
            <a:off x="3501267" y="5798145"/>
            <a:ext cx="1449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Thermally Conductive Adhesive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B1B7642-57AC-67C8-C876-0CEB3BE956BD}"/>
              </a:ext>
            </a:extLst>
          </p:cNvPr>
          <p:cNvCxnSpPr>
            <a:cxnSpLocks/>
          </p:cNvCxnSpPr>
          <p:nvPr/>
        </p:nvCxnSpPr>
        <p:spPr>
          <a:xfrm>
            <a:off x="4638675" y="5996720"/>
            <a:ext cx="6147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AD85598F-B6C3-000D-AAC9-7C08D8999059}"/>
              </a:ext>
            </a:extLst>
          </p:cNvPr>
          <p:cNvSpPr/>
          <p:nvPr/>
        </p:nvSpPr>
        <p:spPr>
          <a:xfrm>
            <a:off x="4838700" y="5362575"/>
            <a:ext cx="1782984" cy="109378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A71DE56-C3E4-BC49-4C54-63A718C34945}"/>
              </a:ext>
            </a:extLst>
          </p:cNvPr>
          <p:cNvSpPr/>
          <p:nvPr/>
        </p:nvSpPr>
        <p:spPr>
          <a:xfrm>
            <a:off x="5067300" y="4791075"/>
            <a:ext cx="298450" cy="454025"/>
          </a:xfrm>
          <a:custGeom>
            <a:avLst/>
            <a:gdLst>
              <a:gd name="connsiteX0" fmla="*/ 0 w 298450"/>
              <a:gd name="connsiteY0" fmla="*/ 206375 h 454025"/>
              <a:gd name="connsiteX1" fmla="*/ 12700 w 298450"/>
              <a:gd name="connsiteY1" fmla="*/ 454025 h 454025"/>
              <a:gd name="connsiteX2" fmla="*/ 298450 w 298450"/>
              <a:gd name="connsiteY2" fmla="*/ 282575 h 454025"/>
              <a:gd name="connsiteX3" fmla="*/ 282575 w 298450"/>
              <a:gd name="connsiteY3" fmla="*/ 0 h 454025"/>
              <a:gd name="connsiteX4" fmla="*/ 0 w 298450"/>
              <a:gd name="connsiteY4" fmla="*/ 206375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50" h="454025">
                <a:moveTo>
                  <a:pt x="0" y="206375"/>
                </a:moveTo>
                <a:lnTo>
                  <a:pt x="12700" y="454025"/>
                </a:lnTo>
                <a:lnTo>
                  <a:pt x="298450" y="282575"/>
                </a:lnTo>
                <a:lnTo>
                  <a:pt x="282575" y="0"/>
                </a:lnTo>
                <a:lnTo>
                  <a:pt x="0" y="206375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51667F18-48BF-5187-A39A-5170AE9DD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463" y="1658101"/>
            <a:ext cx="5432628" cy="1598752"/>
          </a:xfrm>
        </p:spPr>
        <p:txBody>
          <a:bodyPr>
            <a:normAutofit fontScale="92500"/>
          </a:bodyPr>
          <a:lstStyle/>
          <a:p>
            <a:r>
              <a:rPr lang="en-US" dirty="0"/>
              <a:t>Adhesives applications in batteries:</a:t>
            </a:r>
          </a:p>
          <a:p>
            <a:pPr lvl="1"/>
            <a:r>
              <a:rPr lang="en-US" dirty="0"/>
              <a:t>Cell-to-cell bonding</a:t>
            </a:r>
          </a:p>
          <a:p>
            <a:pPr lvl="1"/>
            <a:r>
              <a:rPr lang="en-US" dirty="0"/>
              <a:t>Cell-to-cold plate bonding</a:t>
            </a:r>
          </a:p>
          <a:p>
            <a:pPr lvl="1"/>
            <a:r>
              <a:rPr lang="en-US" dirty="0"/>
              <a:t>Sealed enclosures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7172145-BBF5-91D9-33BA-6AEDB364AC55}"/>
              </a:ext>
            </a:extLst>
          </p:cNvPr>
          <p:cNvSpPr/>
          <p:nvPr/>
        </p:nvSpPr>
        <p:spPr>
          <a:xfrm>
            <a:off x="6853374" y="3320711"/>
            <a:ext cx="4173316" cy="612059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79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96C900-E80B-A513-3F24-04F974153907}"/>
              </a:ext>
            </a:extLst>
          </p:cNvPr>
          <p:cNvSpPr/>
          <p:nvPr/>
        </p:nvSpPr>
        <p:spPr>
          <a:xfrm>
            <a:off x="7679254" y="5554529"/>
            <a:ext cx="4173316" cy="612059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79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A358F6F-739A-6B71-2E8F-64EB479D5A99}"/>
              </a:ext>
            </a:extLst>
          </p:cNvPr>
          <p:cNvSpPr/>
          <p:nvPr/>
        </p:nvSpPr>
        <p:spPr>
          <a:xfrm>
            <a:off x="7294126" y="4439281"/>
            <a:ext cx="4173316" cy="612059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79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ED7DA-9D3F-CE95-F90A-F76F7F00890F}"/>
              </a:ext>
            </a:extLst>
          </p:cNvPr>
          <p:cNvSpPr/>
          <p:nvPr/>
        </p:nvSpPr>
        <p:spPr>
          <a:xfrm>
            <a:off x="6947329" y="3370220"/>
            <a:ext cx="4004268" cy="484703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0079C1"/>
                </a:solidFill>
              </a:rPr>
              <a:t>Greater Structural Integration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D64E3A-2AB6-C6AD-F885-848706A649C2}"/>
              </a:ext>
            </a:extLst>
          </p:cNvPr>
          <p:cNvSpPr/>
          <p:nvPr/>
        </p:nvSpPr>
        <p:spPr>
          <a:xfrm>
            <a:off x="7378650" y="4472697"/>
            <a:ext cx="4004268" cy="545561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0079C1"/>
                </a:solidFill>
              </a:rPr>
              <a:t>Higher Mechanical Demands on Adhesive Bonds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BBB889-4DB0-DB44-ECB7-2F8C7188F35D}"/>
              </a:ext>
            </a:extLst>
          </p:cNvPr>
          <p:cNvSpPr/>
          <p:nvPr/>
        </p:nvSpPr>
        <p:spPr>
          <a:xfrm>
            <a:off x="7750942" y="5587945"/>
            <a:ext cx="4004268" cy="545561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0079C1"/>
                </a:solidFill>
              </a:rPr>
              <a:t>Greater Risk of Adhesive Failure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B109C016-5E44-1BE1-7D07-AA8BC879C974}"/>
              </a:ext>
            </a:extLst>
          </p:cNvPr>
          <p:cNvSpPr/>
          <p:nvPr/>
        </p:nvSpPr>
        <p:spPr>
          <a:xfrm>
            <a:off x="8516246" y="4037715"/>
            <a:ext cx="396815" cy="293298"/>
          </a:xfrm>
          <a:prstGeom prst="downArrow">
            <a:avLst/>
          </a:prstGeom>
          <a:solidFill>
            <a:srgbClr val="CCDEE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6C3F182B-F00B-D5C0-3C2D-4C16BF4A5358}"/>
              </a:ext>
            </a:extLst>
          </p:cNvPr>
          <p:cNvSpPr txBox="1">
            <a:spLocks/>
          </p:cNvSpPr>
          <p:nvPr/>
        </p:nvSpPr>
        <p:spPr>
          <a:xfrm>
            <a:off x="6196747" y="1658101"/>
            <a:ext cx="5432628" cy="1598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Veryst simulated adhesive stresses due to cyclic, torsional loading typically encountered during service.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5CEC3DA-4C14-045D-E484-B971D611C019}"/>
              </a:ext>
            </a:extLst>
          </p:cNvPr>
          <p:cNvSpPr/>
          <p:nvPr/>
        </p:nvSpPr>
        <p:spPr>
          <a:xfrm>
            <a:off x="9594451" y="5156285"/>
            <a:ext cx="396815" cy="293298"/>
          </a:xfrm>
          <a:prstGeom prst="downArrow">
            <a:avLst/>
          </a:prstGeom>
          <a:solidFill>
            <a:srgbClr val="CCDEE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74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AEDC083-CA9E-28D6-ABD3-70E06D1B9251}"/>
              </a:ext>
            </a:extLst>
          </p:cNvPr>
          <p:cNvCxnSpPr/>
          <p:nvPr/>
        </p:nvCxnSpPr>
        <p:spPr>
          <a:xfrm flipV="1">
            <a:off x="1191571" y="1909327"/>
            <a:ext cx="3434951" cy="205151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BCF7942E-434E-A82D-D2FD-8DBC1102D0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847" y="1101702"/>
            <a:ext cx="4875365" cy="31253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73560A-C2F9-6DA4-0B65-EE38DCE2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/>
            <a:r>
              <a:rPr lang="en-US" dirty="0"/>
              <a:t>Results: Adhesive Stress Analysis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8BC3490-C908-1055-844E-F3066DAEEB75}"/>
              </a:ext>
            </a:extLst>
          </p:cNvPr>
          <p:cNvGrpSpPr/>
          <p:nvPr/>
        </p:nvGrpSpPr>
        <p:grpSpPr>
          <a:xfrm>
            <a:off x="912853" y="673937"/>
            <a:ext cx="649341" cy="649341"/>
            <a:chOff x="2537621" y="5203786"/>
            <a:chExt cx="834499" cy="83449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A80257F-1A69-35E2-3B41-FD27D207DA99}"/>
                </a:ext>
              </a:extLst>
            </p:cNvPr>
            <p:cNvSpPr/>
            <p:nvPr/>
          </p:nvSpPr>
          <p:spPr>
            <a:xfrm>
              <a:off x="2537621" y="5203786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851AED7-5007-38FB-33BB-E94C0E8C78D7}"/>
                </a:ext>
              </a:extLst>
            </p:cNvPr>
            <p:cNvGrpSpPr/>
            <p:nvPr/>
          </p:nvGrpSpPr>
          <p:grpSpPr>
            <a:xfrm>
              <a:off x="2652506" y="5367599"/>
              <a:ext cx="619986" cy="530829"/>
              <a:chOff x="8105966" y="4419313"/>
              <a:chExt cx="1293360" cy="110736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7230009-3D4D-08EC-98F8-0B1663E2138D}"/>
                  </a:ext>
                </a:extLst>
              </p:cNvPr>
              <p:cNvSpPr/>
              <p:nvPr/>
            </p:nvSpPr>
            <p:spPr>
              <a:xfrm>
                <a:off x="8613535" y="5220839"/>
                <a:ext cx="250742" cy="305843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3267F28-1844-1E88-E495-7861BFB5D660}"/>
                  </a:ext>
                </a:extLst>
              </p:cNvPr>
              <p:cNvSpPr/>
              <p:nvPr/>
            </p:nvSpPr>
            <p:spPr>
              <a:xfrm>
                <a:off x="8443619" y="4419313"/>
                <a:ext cx="622332" cy="934318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9311DA6-0F21-B6C9-21C7-64762CF20D07}"/>
                  </a:ext>
                </a:extLst>
              </p:cNvPr>
              <p:cNvSpPr/>
              <p:nvPr/>
            </p:nvSpPr>
            <p:spPr>
              <a:xfrm>
                <a:off x="8105966" y="4663744"/>
                <a:ext cx="1293360" cy="445557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2D53294-545E-D622-60D3-79A340261396}"/>
                  </a:ext>
                </a:extLst>
              </p:cNvPr>
              <p:cNvSpPr/>
              <p:nvPr/>
            </p:nvSpPr>
            <p:spPr>
              <a:xfrm>
                <a:off x="8175940" y="4792185"/>
                <a:ext cx="1157441" cy="193441"/>
              </a:xfrm>
              <a:prstGeom prst="rect">
                <a:avLst/>
              </a:prstGeom>
              <a:solidFill>
                <a:srgbClr val="90AFD4"/>
              </a:solidFill>
              <a:ln w="635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4F0B22D-079D-61D2-458B-0CA034EB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37279-9D71-4CCA-B3D2-7D412CE983A1}" type="datetime1">
              <a:rPr lang="en-US" smtClean="0"/>
              <a:t>8/30/2024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723EBB0-6DAC-5AF8-04D0-6CB47FE5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965026-9346-F26D-9324-FC4F3668ED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41" t="15736" r="17283" b="18263"/>
          <a:stretch/>
        </p:blipFill>
        <p:spPr>
          <a:xfrm>
            <a:off x="5689460" y="2665313"/>
            <a:ext cx="3624920" cy="2090214"/>
          </a:xfrm>
          <a:prstGeom prst="rect">
            <a:avLst/>
          </a:prstGeom>
        </p:spPr>
      </p:pic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BE9EFABA-E8A5-9B0F-61EA-B169EFC4D134}"/>
              </a:ext>
            </a:extLst>
          </p:cNvPr>
          <p:cNvSpPr/>
          <p:nvPr/>
        </p:nvSpPr>
        <p:spPr>
          <a:xfrm rot="19736375">
            <a:off x="1181871" y="3566812"/>
            <a:ext cx="510798" cy="350028"/>
          </a:xfrm>
          <a:prstGeom prst="curvedDownArrow">
            <a:avLst>
              <a:gd name="adj1" fmla="val 25000"/>
              <a:gd name="adj2" fmla="val 42187"/>
              <a:gd name="adj3" fmla="val 3558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D45CFFA8-F58D-24BC-C819-A776A2AFC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978" y="4026476"/>
            <a:ext cx="1213216" cy="592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i="1" dirty="0"/>
              <a:t>Torsional Loading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6F85FBDC-ABD4-B6D7-0798-0AAFA029B714}"/>
              </a:ext>
            </a:extLst>
          </p:cNvPr>
          <p:cNvSpPr txBox="1">
            <a:spLocks/>
          </p:cNvSpPr>
          <p:nvPr/>
        </p:nvSpPr>
        <p:spPr>
          <a:xfrm>
            <a:off x="5425212" y="1620986"/>
            <a:ext cx="6216941" cy="771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Stress analysis necessary to assess risk of fatigue debonding in cyclically loaded structures.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37DC4FE-0899-AEC9-49F8-38E66418517C}"/>
              </a:ext>
            </a:extLst>
          </p:cNvPr>
          <p:cNvGrpSpPr/>
          <p:nvPr/>
        </p:nvGrpSpPr>
        <p:grpSpPr>
          <a:xfrm>
            <a:off x="8751920" y="4938747"/>
            <a:ext cx="2440189" cy="1097379"/>
            <a:chOff x="8751920" y="4649506"/>
            <a:chExt cx="2440189" cy="1684887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46DE731-A8F4-2E37-71F6-0FE3D0CA4A66}"/>
                </a:ext>
              </a:extLst>
            </p:cNvPr>
            <p:cNvCxnSpPr/>
            <p:nvPr/>
          </p:nvCxnSpPr>
          <p:spPr>
            <a:xfrm flipV="1">
              <a:off x="8751920" y="4649506"/>
              <a:ext cx="0" cy="16848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02AD2A6-DD6D-E391-DF4E-D5A138AD05CF}"/>
                </a:ext>
              </a:extLst>
            </p:cNvPr>
            <p:cNvCxnSpPr>
              <a:cxnSpLocks/>
            </p:cNvCxnSpPr>
            <p:nvPr/>
          </p:nvCxnSpPr>
          <p:spPr>
            <a:xfrm>
              <a:off x="8751920" y="6334393"/>
              <a:ext cx="24401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1D8097D-DC29-1DC5-B561-145AD64C10EB}"/>
              </a:ext>
            </a:extLst>
          </p:cNvPr>
          <p:cNvSpPr txBox="1"/>
          <p:nvPr/>
        </p:nvSpPr>
        <p:spPr>
          <a:xfrm>
            <a:off x="9102792" y="6090002"/>
            <a:ext cx="1758815" cy="355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Cycles to Failure, 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EE6684-3608-4A13-5A18-1A601D934B59}"/>
              </a:ext>
            </a:extLst>
          </p:cNvPr>
          <p:cNvSpPr txBox="1"/>
          <p:nvPr/>
        </p:nvSpPr>
        <p:spPr>
          <a:xfrm rot="16200000">
            <a:off x="8001207" y="5339945"/>
            <a:ext cx="887294" cy="355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Stress, </a:t>
            </a:r>
            <a:r>
              <a:rPr lang="el-GR" sz="1600" i="1" dirty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F4BF5B6-31AA-4DFF-CFE9-99353C37C61D}"/>
              </a:ext>
            </a:extLst>
          </p:cNvPr>
          <p:cNvSpPr/>
          <p:nvPr/>
        </p:nvSpPr>
        <p:spPr>
          <a:xfrm>
            <a:off x="8842600" y="5173872"/>
            <a:ext cx="2195892" cy="743411"/>
          </a:xfrm>
          <a:custGeom>
            <a:avLst/>
            <a:gdLst>
              <a:gd name="connsiteX0" fmla="*/ 0 w 2631056"/>
              <a:gd name="connsiteY0" fmla="*/ 0 h 1699404"/>
              <a:gd name="connsiteX1" fmla="*/ 1302588 w 2631056"/>
              <a:gd name="connsiteY1" fmla="*/ 1017917 h 1699404"/>
              <a:gd name="connsiteX2" fmla="*/ 2631056 w 2631056"/>
              <a:gd name="connsiteY2" fmla="*/ 1699404 h 1699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1056" h="1699404">
                <a:moveTo>
                  <a:pt x="0" y="0"/>
                </a:moveTo>
                <a:cubicBezTo>
                  <a:pt x="432039" y="367341"/>
                  <a:pt x="864079" y="734683"/>
                  <a:pt x="1302588" y="1017917"/>
                </a:cubicBezTo>
                <a:cubicBezTo>
                  <a:pt x="1741097" y="1301151"/>
                  <a:pt x="2186076" y="1500277"/>
                  <a:pt x="2631056" y="1699404"/>
                </a:cubicBezTo>
              </a:path>
            </a:pathLst>
          </a:custGeom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22C0ED7-04BE-E813-EEA0-D1C942566B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341" r="4990"/>
          <a:stretch/>
        </p:blipFill>
        <p:spPr>
          <a:xfrm rot="5400000">
            <a:off x="10412390" y="2364952"/>
            <a:ext cx="422690" cy="2090214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6C58AF0F-3D42-1F09-FF8F-597075ADE8C8}"/>
              </a:ext>
            </a:extLst>
          </p:cNvPr>
          <p:cNvSpPr txBox="1"/>
          <p:nvPr/>
        </p:nvSpPr>
        <p:spPr>
          <a:xfrm>
            <a:off x="9851976" y="2985130"/>
            <a:ext cx="1491306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Normal Stress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0BB900-85A9-A780-B7B6-8F9C9EA0306B}"/>
              </a:ext>
            </a:extLst>
          </p:cNvPr>
          <p:cNvSpPr txBox="1"/>
          <p:nvPr/>
        </p:nvSpPr>
        <p:spPr>
          <a:xfrm>
            <a:off x="5919398" y="2731465"/>
            <a:ext cx="123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Adhesive Bond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BFD03E-B3E7-91A4-14CE-5FEE3B4C56D7}"/>
              </a:ext>
            </a:extLst>
          </p:cNvPr>
          <p:cNvSpPr txBox="1"/>
          <p:nvPr/>
        </p:nvSpPr>
        <p:spPr>
          <a:xfrm>
            <a:off x="9004431" y="4067903"/>
            <a:ext cx="2187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Stress Concentration at Corner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0F74E7-C284-F71C-E887-0AB47644865E}"/>
              </a:ext>
            </a:extLst>
          </p:cNvPr>
          <p:cNvCxnSpPr>
            <a:cxnSpLocks/>
          </p:cNvCxnSpPr>
          <p:nvPr/>
        </p:nvCxnSpPr>
        <p:spPr>
          <a:xfrm flipH="1">
            <a:off x="7678132" y="4241290"/>
            <a:ext cx="13007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CD71AFC-0119-27C2-9C71-93F777796BC7}"/>
              </a:ext>
            </a:extLst>
          </p:cNvPr>
          <p:cNvSpPr txBox="1"/>
          <p:nvPr/>
        </p:nvSpPr>
        <p:spPr>
          <a:xfrm>
            <a:off x="5928685" y="609519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Time, </a:t>
            </a:r>
            <a:r>
              <a:rPr lang="en-US" i="1" dirty="0"/>
              <a:t>t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80BB30-E9A1-CC93-97CF-173120EF6327}"/>
              </a:ext>
            </a:extLst>
          </p:cNvPr>
          <p:cNvSpPr txBox="1"/>
          <p:nvPr/>
        </p:nvSpPr>
        <p:spPr>
          <a:xfrm rot="16200000">
            <a:off x="4555949" y="533286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Load, </a:t>
            </a:r>
            <a:r>
              <a:rPr lang="en-US" i="1" dirty="0"/>
              <a:t>T</a:t>
            </a:r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C724F5F-F270-0C10-393A-7546601173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91" t="16327" r="20473" b="11503"/>
          <a:stretch/>
        </p:blipFill>
        <p:spPr>
          <a:xfrm>
            <a:off x="1288333" y="3689537"/>
            <a:ext cx="3345437" cy="271336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29196DC3-7C24-3BBE-0E3D-230026F60510}"/>
              </a:ext>
            </a:extLst>
          </p:cNvPr>
          <p:cNvGrpSpPr/>
          <p:nvPr/>
        </p:nvGrpSpPr>
        <p:grpSpPr>
          <a:xfrm>
            <a:off x="5265315" y="4938747"/>
            <a:ext cx="2440189" cy="1097379"/>
            <a:chOff x="5112463" y="4649506"/>
            <a:chExt cx="2440189" cy="1684887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0FEC77A-543F-1449-F950-751DACABBA5F}"/>
                </a:ext>
              </a:extLst>
            </p:cNvPr>
            <p:cNvCxnSpPr/>
            <p:nvPr/>
          </p:nvCxnSpPr>
          <p:spPr>
            <a:xfrm flipV="1">
              <a:off x="5117960" y="4649506"/>
              <a:ext cx="0" cy="16848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270F147-6643-437E-2B12-23EDFE9C428F}"/>
                </a:ext>
              </a:extLst>
            </p:cNvPr>
            <p:cNvCxnSpPr>
              <a:cxnSpLocks/>
            </p:cNvCxnSpPr>
            <p:nvPr/>
          </p:nvCxnSpPr>
          <p:spPr>
            <a:xfrm>
              <a:off x="5112463" y="6334393"/>
              <a:ext cx="24401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9559D9C2-35EA-E6D7-5DD9-664E4FBF40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247768"/>
              </p:ext>
            </p:extLst>
          </p:nvPr>
        </p:nvGraphicFramePr>
        <p:xfrm>
          <a:off x="5244359" y="4909308"/>
          <a:ext cx="2755919" cy="1316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026748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3560A-C2F9-6DA4-0B65-EE38DCE2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2A66C-12F1-51A7-0C72-009738161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Multiphysics simulation can help solve electrochemical, thermal, and mechanical problems for battery and automotive developers.</a:t>
            </a:r>
          </a:p>
          <a:p>
            <a:pPr lvl="1"/>
            <a:endParaRPr lang="en-US" dirty="0"/>
          </a:p>
          <a:p>
            <a:r>
              <a:rPr lang="en-US" dirty="0"/>
              <a:t>In this presentation, Veryst used COMSOL Multiphysics® to predict…</a:t>
            </a:r>
          </a:p>
          <a:p>
            <a:pPr lvl="1"/>
            <a:r>
              <a:rPr lang="en-US" dirty="0"/>
              <a:t>internal resistances in a battery pack over range of useable capacity,</a:t>
            </a:r>
          </a:p>
          <a:p>
            <a:pPr lvl="1"/>
            <a:r>
              <a:rPr lang="en-US" dirty="0"/>
              <a:t>optimal coolant flow rates to maintain desired operating temperature,</a:t>
            </a:r>
          </a:p>
          <a:p>
            <a:pPr lvl="1"/>
            <a:r>
              <a:rPr lang="en-US" dirty="0"/>
              <a:t>adhesive stresses under cyclic loading that can lead to fatigue debonding.</a:t>
            </a:r>
          </a:p>
          <a:p>
            <a:pPr lvl="1"/>
            <a:endParaRPr lang="en-US" dirty="0"/>
          </a:p>
          <a:p>
            <a:r>
              <a:rPr lang="en-US" dirty="0"/>
              <a:t>Simulations such as these can be used to inform battery design and operating parameters to optimize performance and life behavior.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B5E55-4765-695E-55FE-69EDCC30D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E35E8-AED0-4D44-BA5C-DE90910EAB55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EBF9EB-02B7-1997-AF45-3633F2E1B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1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C2562-39B9-01DA-D08F-D4D19E9C2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for EV Battery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3047E-7048-C468-1C94-A6B5E1AD4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68440" cy="446087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New battery technologies must satisfy certain targets prior to commercialization:</a:t>
            </a:r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Performance</a:t>
            </a:r>
          </a:p>
          <a:p>
            <a:pPr lvl="1"/>
            <a:endParaRPr lang="en-US" dirty="0"/>
          </a:p>
          <a:p>
            <a:r>
              <a:rPr lang="en-US" dirty="0"/>
              <a:t>Multiphysics simulation can help solve various challenges to meet these targets:</a:t>
            </a:r>
          </a:p>
          <a:p>
            <a:pPr lvl="1"/>
            <a:r>
              <a:rPr lang="en-US" dirty="0"/>
              <a:t>Electrochemical</a:t>
            </a:r>
          </a:p>
          <a:p>
            <a:pPr lvl="1"/>
            <a:r>
              <a:rPr lang="en-US" dirty="0"/>
              <a:t>Thermal</a:t>
            </a:r>
          </a:p>
          <a:p>
            <a:pPr lvl="1"/>
            <a:r>
              <a:rPr lang="en-US" dirty="0"/>
              <a:t>Mechanical</a:t>
            </a:r>
          </a:p>
        </p:txBody>
      </p:sp>
      <p:pic>
        <p:nvPicPr>
          <p:cNvPr id="1032" name="Picture 8" descr="Electric Car Photos, Download The BEST Free Electric Car Stock Photos &amp; HD  Images">
            <a:extLst>
              <a:ext uri="{FF2B5EF4-FFF2-40B4-BE49-F238E27FC236}">
                <a16:creationId xmlns:a16="http://schemas.microsoft.com/office/drawing/2014/main" id="{3223540B-569F-06C1-4632-17DCF4CE8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102" y="1825625"/>
            <a:ext cx="326350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D54233F3-C6F5-EAE4-0D49-6797AB87C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D4CA-EE31-426B-9141-0F65154E816A}" type="datetime1">
              <a:rPr lang="en-US" smtClean="0"/>
              <a:t>8/30/2024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FD64C9B-F23C-AAF7-39AC-FCF25438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8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CF5AA-E872-A2D6-036B-D8DD2287C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Battery System Performance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8E53E2-58EB-7ED3-CCCF-F49BA2D1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F765-29ED-450B-9115-0BE3036ACA30}" type="datetime1">
              <a:rPr lang="en-US" smtClean="0"/>
              <a:t>8/30/2024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9B08C-0FC7-6012-39A6-4ED73542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A blue airplane with wings&#10;&#10;Description automatically generated">
            <a:extLst>
              <a:ext uri="{FF2B5EF4-FFF2-40B4-BE49-F238E27FC236}">
                <a16:creationId xmlns:a16="http://schemas.microsoft.com/office/drawing/2014/main" id="{2514D0F7-5179-D7AD-CE12-C7AD9F68E7B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8416" y="3819098"/>
            <a:ext cx="1788370" cy="1277407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DCDBF2A3-BF35-13E7-FEF5-33B5122746E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149" y="2909161"/>
            <a:ext cx="3009701" cy="2090539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A9D51227-DD1E-0C8D-F5B7-4384C62C87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90" t="21296" r="9964" b="17051"/>
          <a:stretch/>
        </p:blipFill>
        <p:spPr>
          <a:xfrm>
            <a:off x="2101626" y="2486715"/>
            <a:ext cx="2872952" cy="1534650"/>
          </a:xfrm>
          <a:prstGeom prst="rect">
            <a:avLst/>
          </a:prstGeom>
        </p:spPr>
      </p:pic>
      <p:pic>
        <p:nvPicPr>
          <p:cNvPr id="8" name="Picture 4" descr="lithium ion battery isolated on white. 3d render">
            <a:extLst>
              <a:ext uri="{FF2B5EF4-FFF2-40B4-BE49-F238E27FC236}">
                <a16:creationId xmlns:a16="http://schemas.microsoft.com/office/drawing/2014/main" id="{67FDDFD4-5D97-4F79-CB09-215B5579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57" y="1341825"/>
            <a:ext cx="1965938" cy="17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utaway view of Electric Vehicle Chassis with battery pack on white background. 3D rendering image.">
            <a:extLst>
              <a:ext uri="{FF2B5EF4-FFF2-40B4-BE49-F238E27FC236}">
                <a16:creationId xmlns:a16="http://schemas.microsoft.com/office/drawing/2014/main" id="{F1128708-D9A1-2519-769B-0902E61CD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8427" y="4530245"/>
            <a:ext cx="2356104" cy="178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1F6F22-3602-90A5-4E39-087830364BEC}"/>
              </a:ext>
            </a:extLst>
          </p:cNvPr>
          <p:cNvSpPr txBox="1"/>
          <p:nvPr/>
        </p:nvSpPr>
        <p:spPr>
          <a:xfrm>
            <a:off x="1029922" y="2883993"/>
            <a:ext cx="529312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4AE050-7CB6-2DD6-327B-9B3CD99F92DE}"/>
              </a:ext>
            </a:extLst>
          </p:cNvPr>
          <p:cNvSpPr txBox="1"/>
          <p:nvPr/>
        </p:nvSpPr>
        <p:spPr>
          <a:xfrm>
            <a:off x="2997260" y="3641517"/>
            <a:ext cx="915635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F145F0-96EE-7FD9-EB56-C6172F06DCC0}"/>
              </a:ext>
            </a:extLst>
          </p:cNvPr>
          <p:cNvSpPr txBox="1"/>
          <p:nvPr/>
        </p:nvSpPr>
        <p:spPr>
          <a:xfrm>
            <a:off x="5846154" y="4570582"/>
            <a:ext cx="610936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D024CC-5A32-1C6F-374D-C13437FAB0BD}"/>
              </a:ext>
            </a:extLst>
          </p:cNvPr>
          <p:cNvSpPr txBox="1"/>
          <p:nvPr/>
        </p:nvSpPr>
        <p:spPr>
          <a:xfrm>
            <a:off x="8816079" y="4005222"/>
            <a:ext cx="860877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Vehicle</a:t>
            </a:r>
          </a:p>
        </p:txBody>
      </p:sp>
      <p:pic>
        <p:nvPicPr>
          <p:cNvPr id="14" name="Picture 2" descr="FLXdrive™ Battery-Electric Locomotive│Wabtec Corporation">
            <a:extLst>
              <a:ext uri="{FF2B5EF4-FFF2-40B4-BE49-F238E27FC236}">
                <a16:creationId xmlns:a16="http://schemas.microsoft.com/office/drawing/2014/main" id="{14749428-4A79-2849-0828-1FEDFC1ACD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214" b="22378"/>
          <a:stretch/>
        </p:blipFill>
        <p:spPr bwMode="auto">
          <a:xfrm>
            <a:off x="9858416" y="5183976"/>
            <a:ext cx="1952628" cy="108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977FE2E-ACDF-8110-14AD-E415C009EAFA}"/>
              </a:ext>
            </a:extLst>
          </p:cNvPr>
          <p:cNvSpPr txBox="1">
            <a:spLocks/>
          </p:cNvSpPr>
          <p:nvPr/>
        </p:nvSpPr>
        <p:spPr>
          <a:xfrm>
            <a:off x="482297" y="4336543"/>
            <a:ext cx="4224930" cy="20527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Innovation Drivers:</a:t>
            </a:r>
          </a:p>
          <a:p>
            <a:pPr marL="465138" lvl="1"/>
            <a:r>
              <a:rPr lang="en-US" dirty="0"/>
              <a:t>Lower Cost</a:t>
            </a:r>
          </a:p>
          <a:p>
            <a:pPr marL="465138" lvl="1"/>
            <a:r>
              <a:rPr lang="en-US" dirty="0"/>
              <a:t>Lower Weight</a:t>
            </a:r>
          </a:p>
          <a:p>
            <a:pPr marL="465138" lvl="1"/>
            <a:r>
              <a:rPr lang="en-US" dirty="0"/>
              <a:t>Simpler Manufacturing</a:t>
            </a:r>
          </a:p>
          <a:p>
            <a:pPr marL="465138" lvl="1"/>
            <a:r>
              <a:rPr lang="en-US" dirty="0"/>
              <a:t>Higher Energy Density</a:t>
            </a:r>
          </a:p>
          <a:p>
            <a:pPr marL="465138" lvl="1"/>
            <a:r>
              <a:rPr lang="en-US" dirty="0"/>
              <a:t>Smaller Form Factor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7C456E-9298-96D7-1A17-87171B9647EB}"/>
              </a:ext>
            </a:extLst>
          </p:cNvPr>
          <p:cNvSpPr/>
          <p:nvPr/>
        </p:nvSpPr>
        <p:spPr>
          <a:xfrm>
            <a:off x="1982070" y="1993337"/>
            <a:ext cx="1650024" cy="627670"/>
          </a:xfrm>
          <a:custGeom>
            <a:avLst/>
            <a:gdLst>
              <a:gd name="connsiteX0" fmla="*/ 0 w 6599208"/>
              <a:gd name="connsiteY0" fmla="*/ 40092 h 1799881"/>
              <a:gd name="connsiteX1" fmla="*/ 3485072 w 6599208"/>
              <a:gd name="connsiteY1" fmla="*/ 229873 h 1799881"/>
              <a:gd name="connsiteX2" fmla="*/ 6599208 w 6599208"/>
              <a:gd name="connsiteY2" fmla="*/ 1799881 h 1799881"/>
              <a:gd name="connsiteX0" fmla="*/ 0 w 6570928"/>
              <a:gd name="connsiteY0" fmla="*/ 141219 h 1713260"/>
              <a:gd name="connsiteX1" fmla="*/ 3456792 w 6570928"/>
              <a:gd name="connsiteY1" fmla="*/ 143252 h 1713260"/>
              <a:gd name="connsiteX2" fmla="*/ 6570928 w 6570928"/>
              <a:gd name="connsiteY2" fmla="*/ 1713260 h 1713260"/>
              <a:gd name="connsiteX0" fmla="*/ 0 w 6570928"/>
              <a:gd name="connsiteY0" fmla="*/ 169044 h 1741085"/>
              <a:gd name="connsiteX1" fmla="*/ 3456792 w 6570928"/>
              <a:gd name="connsiteY1" fmla="*/ 171077 h 1741085"/>
              <a:gd name="connsiteX2" fmla="*/ 6570928 w 6570928"/>
              <a:gd name="connsiteY2" fmla="*/ 1741085 h 174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0928" h="1741085">
                <a:moveTo>
                  <a:pt x="0" y="169044"/>
                </a:moveTo>
                <a:cubicBezTo>
                  <a:pt x="1117188" y="19329"/>
                  <a:pt x="2356924" y="-122221"/>
                  <a:pt x="3456792" y="171077"/>
                </a:cubicBezTo>
                <a:cubicBezTo>
                  <a:pt x="4556660" y="464375"/>
                  <a:pt x="5563794" y="1102730"/>
                  <a:pt x="6570928" y="1741085"/>
                </a:cubicBezTo>
              </a:path>
            </a:pathLst>
          </a:custGeom>
          <a:noFill/>
          <a:ln w="38100">
            <a:solidFill>
              <a:srgbClr val="0079C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60891B-852D-7127-397E-BCD72E49AB57}"/>
              </a:ext>
            </a:extLst>
          </p:cNvPr>
          <p:cNvSpPr txBox="1"/>
          <p:nvPr/>
        </p:nvSpPr>
        <p:spPr>
          <a:xfrm>
            <a:off x="2186538" y="2057495"/>
            <a:ext cx="1803571" cy="36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sz="2200" b="1" i="1" dirty="0">
                <a:solidFill>
                  <a:srgbClr val="0079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Cell-to-Module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2489552-4F34-79DA-8876-313459A5C8C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8499" y="2560890"/>
            <a:ext cx="1486762" cy="133815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BFDAB65-FDC0-07FF-9CFF-3493C0629679}"/>
              </a:ext>
            </a:extLst>
          </p:cNvPr>
          <p:cNvSpPr txBox="1"/>
          <p:nvPr/>
        </p:nvSpPr>
        <p:spPr>
          <a:xfrm>
            <a:off x="9868453" y="2375133"/>
            <a:ext cx="1493166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Mobile Power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1034B7-23C8-BF2B-6F38-AF69B66084E2}"/>
              </a:ext>
            </a:extLst>
          </p:cNvPr>
          <p:cNvSpPr txBox="1"/>
          <p:nvPr/>
        </p:nvSpPr>
        <p:spPr>
          <a:xfrm>
            <a:off x="6763948" y="5831548"/>
            <a:ext cx="1289456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Automotive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DBD94C-0167-4240-9A07-31C5A2D55EC1}"/>
              </a:ext>
            </a:extLst>
          </p:cNvPr>
          <p:cNvSpPr txBox="1"/>
          <p:nvPr/>
        </p:nvSpPr>
        <p:spPr>
          <a:xfrm>
            <a:off x="10612489" y="6049063"/>
            <a:ext cx="526106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Rail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60CCFA-0034-0C71-0AEE-77839DEFAABB}"/>
              </a:ext>
            </a:extLst>
          </p:cNvPr>
          <p:cNvSpPr txBox="1"/>
          <p:nvPr/>
        </p:nvSpPr>
        <p:spPr>
          <a:xfrm>
            <a:off x="11135798" y="4802656"/>
            <a:ext cx="877291" cy="388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Aircraft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0BA2FEE-C5CA-245E-AE36-453D69757C36}"/>
              </a:ext>
            </a:extLst>
          </p:cNvPr>
          <p:cNvSpPr/>
          <p:nvPr/>
        </p:nvSpPr>
        <p:spPr>
          <a:xfrm>
            <a:off x="1982069" y="1547976"/>
            <a:ext cx="7256822" cy="2354721"/>
          </a:xfrm>
          <a:custGeom>
            <a:avLst/>
            <a:gdLst>
              <a:gd name="connsiteX0" fmla="*/ 0 w 6599208"/>
              <a:gd name="connsiteY0" fmla="*/ 40092 h 1799881"/>
              <a:gd name="connsiteX1" fmla="*/ 3485072 w 6599208"/>
              <a:gd name="connsiteY1" fmla="*/ 229873 h 1799881"/>
              <a:gd name="connsiteX2" fmla="*/ 6599208 w 6599208"/>
              <a:gd name="connsiteY2" fmla="*/ 1799881 h 1799881"/>
              <a:gd name="connsiteX0" fmla="*/ 0 w 6570928"/>
              <a:gd name="connsiteY0" fmla="*/ 141219 h 1713260"/>
              <a:gd name="connsiteX1" fmla="*/ 3456792 w 6570928"/>
              <a:gd name="connsiteY1" fmla="*/ 143252 h 1713260"/>
              <a:gd name="connsiteX2" fmla="*/ 6570928 w 6570928"/>
              <a:gd name="connsiteY2" fmla="*/ 1713260 h 1713260"/>
              <a:gd name="connsiteX0" fmla="*/ 0 w 6570928"/>
              <a:gd name="connsiteY0" fmla="*/ 169044 h 1741085"/>
              <a:gd name="connsiteX1" fmla="*/ 3456792 w 6570928"/>
              <a:gd name="connsiteY1" fmla="*/ 171077 h 1741085"/>
              <a:gd name="connsiteX2" fmla="*/ 6570928 w 6570928"/>
              <a:gd name="connsiteY2" fmla="*/ 1741085 h 1741085"/>
              <a:gd name="connsiteX0" fmla="*/ 0 w 6570928"/>
              <a:gd name="connsiteY0" fmla="*/ 368309 h 1940350"/>
              <a:gd name="connsiteX1" fmla="*/ 3567758 w 6570928"/>
              <a:gd name="connsiteY1" fmla="*/ 103407 h 1940350"/>
              <a:gd name="connsiteX2" fmla="*/ 6570928 w 6570928"/>
              <a:gd name="connsiteY2" fmla="*/ 1940350 h 1940350"/>
              <a:gd name="connsiteX0" fmla="*/ 0 w 6570928"/>
              <a:gd name="connsiteY0" fmla="*/ 389065 h 1961106"/>
              <a:gd name="connsiteX1" fmla="*/ 3567758 w 6570928"/>
              <a:gd name="connsiteY1" fmla="*/ 124163 h 1961106"/>
              <a:gd name="connsiteX2" fmla="*/ 6570928 w 6570928"/>
              <a:gd name="connsiteY2" fmla="*/ 1961106 h 196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0928" h="1961106">
                <a:moveTo>
                  <a:pt x="0" y="389065"/>
                </a:moveTo>
                <a:cubicBezTo>
                  <a:pt x="1074509" y="113733"/>
                  <a:pt x="2467890" y="-169135"/>
                  <a:pt x="3567758" y="124163"/>
                </a:cubicBezTo>
                <a:cubicBezTo>
                  <a:pt x="4667626" y="417461"/>
                  <a:pt x="5563794" y="1322751"/>
                  <a:pt x="6570928" y="1961106"/>
                </a:cubicBezTo>
              </a:path>
            </a:pathLst>
          </a:custGeom>
          <a:noFill/>
          <a:ln w="38100">
            <a:solidFill>
              <a:srgbClr val="0079C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7DB8C12-DF85-5529-0BAD-72CEDEB886EB}"/>
              </a:ext>
            </a:extLst>
          </p:cNvPr>
          <p:cNvSpPr/>
          <p:nvPr/>
        </p:nvSpPr>
        <p:spPr>
          <a:xfrm>
            <a:off x="1982071" y="1882626"/>
            <a:ext cx="4145764" cy="1356529"/>
          </a:xfrm>
          <a:custGeom>
            <a:avLst/>
            <a:gdLst>
              <a:gd name="connsiteX0" fmla="*/ 0 w 6599208"/>
              <a:gd name="connsiteY0" fmla="*/ 40092 h 1799881"/>
              <a:gd name="connsiteX1" fmla="*/ 3485072 w 6599208"/>
              <a:gd name="connsiteY1" fmla="*/ 229873 h 1799881"/>
              <a:gd name="connsiteX2" fmla="*/ 6599208 w 6599208"/>
              <a:gd name="connsiteY2" fmla="*/ 1799881 h 1799881"/>
              <a:gd name="connsiteX0" fmla="*/ 0 w 6570928"/>
              <a:gd name="connsiteY0" fmla="*/ 141219 h 1713260"/>
              <a:gd name="connsiteX1" fmla="*/ 3456792 w 6570928"/>
              <a:gd name="connsiteY1" fmla="*/ 143252 h 1713260"/>
              <a:gd name="connsiteX2" fmla="*/ 6570928 w 6570928"/>
              <a:gd name="connsiteY2" fmla="*/ 1713260 h 1713260"/>
              <a:gd name="connsiteX0" fmla="*/ 0 w 6570928"/>
              <a:gd name="connsiteY0" fmla="*/ 169044 h 1741085"/>
              <a:gd name="connsiteX1" fmla="*/ 3456792 w 6570928"/>
              <a:gd name="connsiteY1" fmla="*/ 171077 h 1741085"/>
              <a:gd name="connsiteX2" fmla="*/ 6570928 w 6570928"/>
              <a:gd name="connsiteY2" fmla="*/ 1741085 h 174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0928" h="1741085">
                <a:moveTo>
                  <a:pt x="0" y="169044"/>
                </a:moveTo>
                <a:cubicBezTo>
                  <a:pt x="1117188" y="19329"/>
                  <a:pt x="2356924" y="-122221"/>
                  <a:pt x="3456792" y="171077"/>
                </a:cubicBezTo>
                <a:cubicBezTo>
                  <a:pt x="4556660" y="464375"/>
                  <a:pt x="5563794" y="1102730"/>
                  <a:pt x="6570928" y="1741085"/>
                </a:cubicBezTo>
              </a:path>
            </a:pathLst>
          </a:custGeom>
          <a:noFill/>
          <a:ln w="38100">
            <a:solidFill>
              <a:srgbClr val="0079C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A6CDDE-311E-840A-2181-BE2325E28464}"/>
              </a:ext>
            </a:extLst>
          </p:cNvPr>
          <p:cNvSpPr txBox="1"/>
          <p:nvPr/>
        </p:nvSpPr>
        <p:spPr>
          <a:xfrm>
            <a:off x="4605426" y="2241276"/>
            <a:ext cx="1448795" cy="36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sz="2200" b="1" i="1" dirty="0">
                <a:solidFill>
                  <a:srgbClr val="0079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Cell-to-Pack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352253-02F8-A6EC-12D7-809AA703118E}"/>
              </a:ext>
            </a:extLst>
          </p:cNvPr>
          <p:cNvSpPr txBox="1"/>
          <p:nvPr/>
        </p:nvSpPr>
        <p:spPr>
          <a:xfrm>
            <a:off x="7287991" y="2486715"/>
            <a:ext cx="1747466" cy="743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3000"/>
              </a:lnSpc>
            </a:pPr>
            <a:r>
              <a:rPr lang="en-US" sz="2200" b="1" i="1" dirty="0">
                <a:solidFill>
                  <a:srgbClr val="0079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Cell-to-Chassis </a:t>
            </a:r>
          </a:p>
          <a:p>
            <a:pPr algn="l">
              <a:lnSpc>
                <a:spcPct val="113000"/>
              </a:lnSpc>
            </a:pPr>
            <a:r>
              <a:rPr lang="en-US" sz="2200" b="1" i="1" dirty="0">
                <a:solidFill>
                  <a:srgbClr val="0079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Cell-to-Vehicle</a:t>
            </a:r>
          </a:p>
        </p:txBody>
      </p:sp>
    </p:spTree>
    <p:extLst>
      <p:ext uri="{BB962C8B-B14F-4D97-AF65-F5344CB8AC3E}">
        <p14:creationId xmlns:p14="http://schemas.microsoft.com/office/powerpoint/2010/main" val="159280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AD6A-D882-E26C-0B7A-01829B3A0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Multiphysics Challenges in Battery Systems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C23B4EC-AAA8-E3FB-1ED7-F0EBD5147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960503"/>
              </p:ext>
            </p:extLst>
          </p:nvPr>
        </p:nvGraphicFramePr>
        <p:xfrm>
          <a:off x="2310596" y="1585946"/>
          <a:ext cx="9372601" cy="4564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184">
                  <a:extLst>
                    <a:ext uri="{9D8B030D-6E8A-4147-A177-3AD203B41FA5}">
                      <a16:colId xmlns:a16="http://schemas.microsoft.com/office/drawing/2014/main" val="3372952178"/>
                    </a:ext>
                  </a:extLst>
                </a:gridCol>
                <a:gridCol w="2667139">
                  <a:extLst>
                    <a:ext uri="{9D8B030D-6E8A-4147-A177-3AD203B41FA5}">
                      <a16:colId xmlns:a16="http://schemas.microsoft.com/office/drawing/2014/main" val="4100376238"/>
                    </a:ext>
                  </a:extLst>
                </a:gridCol>
                <a:gridCol w="2667139">
                  <a:extLst>
                    <a:ext uri="{9D8B030D-6E8A-4147-A177-3AD203B41FA5}">
                      <a16:colId xmlns:a16="http://schemas.microsoft.com/office/drawing/2014/main" val="2493957060"/>
                    </a:ext>
                  </a:extLst>
                </a:gridCol>
                <a:gridCol w="2667139">
                  <a:extLst>
                    <a:ext uri="{9D8B030D-6E8A-4147-A177-3AD203B41FA5}">
                      <a16:colId xmlns:a16="http://schemas.microsoft.com/office/drawing/2014/main" val="3606170203"/>
                    </a:ext>
                  </a:extLst>
                </a:gridCol>
              </a:tblGrid>
              <a:tr h="321128">
                <a:tc>
                  <a:txBody>
                    <a:bodyPr/>
                    <a:lstStyle/>
                    <a:p>
                      <a:endParaRPr lang="en-US" sz="1800" i="1" dirty="0">
                        <a:solidFill>
                          <a:srgbClr val="0079C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600200" algn="ctr"/>
                        </a:tabLst>
                      </a:pPr>
                      <a:r>
                        <a:rPr lang="en-US" sz="2400" i="1" dirty="0">
                          <a:solidFill>
                            <a:srgbClr val="0079C1"/>
                          </a:solidFill>
                        </a:rPr>
                        <a:t>	Electro-</a:t>
                      </a:r>
                    </a:p>
                    <a:p>
                      <a:pPr algn="l">
                        <a:tabLst>
                          <a:tab pos="1600200" algn="ctr"/>
                        </a:tabLst>
                      </a:pPr>
                      <a:r>
                        <a:rPr lang="en-US" sz="2400" i="1" dirty="0">
                          <a:solidFill>
                            <a:srgbClr val="0079C1"/>
                          </a:solidFill>
                        </a:rPr>
                        <a:t>	chemical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600200" algn="ctr"/>
                        </a:tabLst>
                      </a:pPr>
                      <a:r>
                        <a:rPr lang="en-US" sz="2400" i="1" dirty="0">
                          <a:solidFill>
                            <a:srgbClr val="0079C1"/>
                          </a:solidFill>
                        </a:rPr>
                        <a:t>	Thermal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600200" algn="ctr"/>
                        </a:tabLst>
                      </a:pPr>
                      <a:r>
                        <a:rPr lang="en-US" sz="2400" i="1" dirty="0">
                          <a:solidFill>
                            <a:srgbClr val="0079C1"/>
                          </a:solidFill>
                        </a:rPr>
                        <a:t>	Mechanical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665421"/>
                  </a:ext>
                </a:extLst>
              </a:tr>
              <a:tr h="118006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Cell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Level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Voltage losses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Capacity fade and aging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Lifetime performance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Heat dissipation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Volume expansion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Internal stresses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Delamination and cracking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368589"/>
                  </a:ext>
                </a:extLst>
              </a:tr>
              <a:tr h="1280498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Module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Level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Cell-to-cell state of charge variability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Voltage imbalances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Cell-to-cell temperature uniformity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Cooling efficiency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Compact form factor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Thermal stresses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Aging and degradation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303149"/>
                  </a:ext>
                </a:extLst>
              </a:tr>
              <a:tr h="1280498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Pack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0079C1"/>
                          </a:solidFill>
                        </a:rPr>
                        <a:t>Level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State of charge estimation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Over-discharge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Module-to-module temperature uniformity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Safety and thermal management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Lightweighting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Structural adhesives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Structural durability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9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952886"/>
                  </a:ext>
                </a:extLst>
              </a:tr>
            </a:tbl>
          </a:graphicData>
        </a:graphic>
      </p:graphicFrame>
      <p:pic>
        <p:nvPicPr>
          <p:cNvPr id="5" name="Picture 4" descr="A white plastic bag with a handle&#10;&#10;Description automatically generated with medium confidence">
            <a:extLst>
              <a:ext uri="{FF2B5EF4-FFF2-40B4-BE49-F238E27FC236}">
                <a16:creationId xmlns:a16="http://schemas.microsoft.com/office/drawing/2014/main" id="{114D02F2-90B8-F121-32C0-514363BDCA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56" t="24513" r="9468" b="20229"/>
          <a:stretch/>
        </p:blipFill>
        <p:spPr>
          <a:xfrm>
            <a:off x="263003" y="2641200"/>
            <a:ext cx="1853990" cy="728763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91F666DE-4A47-06AE-C0CA-F5EE7B472F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98" t="22703" r="6968" b="11782"/>
          <a:stretch/>
        </p:blipFill>
        <p:spPr>
          <a:xfrm>
            <a:off x="263003" y="3862301"/>
            <a:ext cx="1965104" cy="1061790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A3211D6B-C99C-093E-F042-FCFB91572A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9" t="14774"/>
          <a:stretch/>
        </p:blipFill>
        <p:spPr>
          <a:xfrm>
            <a:off x="263617" y="5172490"/>
            <a:ext cx="1798669" cy="114429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53BB75C-C32F-C0BE-150E-C79DA29D1E4C}"/>
              </a:ext>
            </a:extLst>
          </p:cNvPr>
          <p:cNvGrpSpPr/>
          <p:nvPr/>
        </p:nvGrpSpPr>
        <p:grpSpPr>
          <a:xfrm>
            <a:off x="3781785" y="1651413"/>
            <a:ext cx="725314" cy="707936"/>
            <a:chOff x="7293452" y="2121354"/>
            <a:chExt cx="932136" cy="90980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1A79DF-3DD9-9CF6-AF0A-3D7A6F3837C8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7B2DEE5-B950-0505-289C-399B3E79E958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31D21FF-6D44-200E-B23E-661EC07707F0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06E71445-3679-9B59-6476-AE0E98E4BC26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ectangle: Rounded Corners 14">
                  <a:extLst>
                    <a:ext uri="{FF2B5EF4-FFF2-40B4-BE49-F238E27FC236}">
                      <a16:creationId xmlns:a16="http://schemas.microsoft.com/office/drawing/2014/main" id="{0C2345CC-2E3D-B729-035B-923E4C4F7ECA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F68D1692-C4CF-0650-5E6C-57DB599F3732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FD0D35-48FD-8DA3-2A46-F460CEF6AD74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DF99076-4466-DA9E-7965-092DA9560606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D4D35C2-A0E0-C43D-A541-CDF8F7CCD154}"/>
              </a:ext>
            </a:extLst>
          </p:cNvPr>
          <p:cNvGrpSpPr/>
          <p:nvPr/>
        </p:nvGrpSpPr>
        <p:grpSpPr>
          <a:xfrm>
            <a:off x="6458098" y="1650662"/>
            <a:ext cx="649341" cy="649341"/>
            <a:chOff x="3519097" y="2688667"/>
            <a:chExt cx="834499" cy="834499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7671230-86D2-E508-4BFE-99DB8831F72A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E321FB-760F-0BF3-069C-44131190FC17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20" name="Cube 19">
                <a:extLst>
                  <a:ext uri="{FF2B5EF4-FFF2-40B4-BE49-F238E27FC236}">
                    <a16:creationId xmlns:a16="http://schemas.microsoft.com/office/drawing/2014/main" id="{306EB5EE-BDAB-7A66-17A5-8D2179878FE5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D28F205-F681-AD30-4B33-C42497E37A27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2000C5F-023B-7D64-5793-4B1083170AFE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026E9B1-B803-AD11-25C2-5F3D80AF5CAB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C35CDB5-C7CE-D55C-6313-5D0246F10089}"/>
              </a:ext>
            </a:extLst>
          </p:cNvPr>
          <p:cNvGrpSpPr/>
          <p:nvPr/>
        </p:nvGrpSpPr>
        <p:grpSpPr>
          <a:xfrm>
            <a:off x="9136869" y="1648942"/>
            <a:ext cx="649341" cy="649341"/>
            <a:chOff x="2537621" y="5203786"/>
            <a:chExt cx="834499" cy="834499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BBDE1DD9-7114-5C8C-F0C7-CA1B009152DB}"/>
                </a:ext>
              </a:extLst>
            </p:cNvPr>
            <p:cNvSpPr/>
            <p:nvPr/>
          </p:nvSpPr>
          <p:spPr>
            <a:xfrm>
              <a:off x="2537621" y="5203786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78F47A6-0ED8-9C88-E234-B3221AC4C743}"/>
                </a:ext>
              </a:extLst>
            </p:cNvPr>
            <p:cNvGrpSpPr/>
            <p:nvPr/>
          </p:nvGrpSpPr>
          <p:grpSpPr>
            <a:xfrm>
              <a:off x="2652506" y="5367599"/>
              <a:ext cx="619986" cy="530829"/>
              <a:chOff x="8105966" y="4419313"/>
              <a:chExt cx="1293360" cy="110736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349F4EF-56EE-0A56-BDEF-03DC6A294D34}"/>
                  </a:ext>
                </a:extLst>
              </p:cNvPr>
              <p:cNvSpPr/>
              <p:nvPr/>
            </p:nvSpPr>
            <p:spPr>
              <a:xfrm>
                <a:off x="8613535" y="5220839"/>
                <a:ext cx="250742" cy="305843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8FCC72F-AB38-E766-AF88-2130A9744285}"/>
                  </a:ext>
                </a:extLst>
              </p:cNvPr>
              <p:cNvSpPr/>
              <p:nvPr/>
            </p:nvSpPr>
            <p:spPr>
              <a:xfrm>
                <a:off x="8443619" y="4419313"/>
                <a:ext cx="622332" cy="934318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12CCDB6-3D1E-1FAA-628C-6213863C36AD}"/>
                  </a:ext>
                </a:extLst>
              </p:cNvPr>
              <p:cNvSpPr/>
              <p:nvPr/>
            </p:nvSpPr>
            <p:spPr>
              <a:xfrm>
                <a:off x="8105966" y="4663744"/>
                <a:ext cx="1293360" cy="445557"/>
              </a:xfrm>
              <a:prstGeom prst="rect">
                <a:avLst/>
              </a:prstGeom>
              <a:solidFill>
                <a:srgbClr val="D8DBDE"/>
              </a:solidFill>
              <a:ln w="63500">
                <a:solidFill>
                  <a:srgbClr val="358EC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313E792-7959-F96C-4681-BCB91D4C6902}"/>
                  </a:ext>
                </a:extLst>
              </p:cNvPr>
              <p:cNvSpPr/>
              <p:nvPr/>
            </p:nvSpPr>
            <p:spPr>
              <a:xfrm>
                <a:off x="8175940" y="4792185"/>
                <a:ext cx="1157441" cy="193441"/>
              </a:xfrm>
              <a:prstGeom prst="rect">
                <a:avLst/>
              </a:prstGeom>
              <a:solidFill>
                <a:srgbClr val="90AFD4"/>
              </a:solidFill>
              <a:ln w="635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6AF182-4E70-A548-3DED-8EA8779D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BCD7-4DC0-49D7-8AD2-DE10E57155EB}" type="datetime1">
              <a:rPr lang="en-US" smtClean="0"/>
              <a:t>8/30/2024</a:t>
            </a:fld>
            <a:endParaRPr lang="en-US"/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55F1D16A-8FDD-6F8F-82C0-EDB250623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95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CDC84558-EB16-DCD9-2F90-91F09B4B5C08}"/>
              </a:ext>
            </a:extLst>
          </p:cNvPr>
          <p:cNvSpPr/>
          <p:nvPr/>
        </p:nvSpPr>
        <p:spPr>
          <a:xfrm>
            <a:off x="688450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think </a:t>
            </a: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A1D91D70-DC94-CB20-AAFA-41C4D8B953D3}"/>
              </a:ext>
            </a:extLst>
          </p:cNvPr>
          <p:cNvSpPr/>
          <p:nvPr/>
        </p:nvSpPr>
        <p:spPr>
          <a:xfrm>
            <a:off x="4444899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314CFE8-AA61-F724-5A74-77C021690E6B}"/>
              </a:ext>
            </a:extLst>
          </p:cNvPr>
          <p:cNvGrpSpPr/>
          <p:nvPr/>
        </p:nvGrpSpPr>
        <p:grpSpPr>
          <a:xfrm>
            <a:off x="779891" y="2669400"/>
            <a:ext cx="2629562" cy="2373845"/>
            <a:chOff x="579120" y="2229954"/>
            <a:chExt cx="3116347" cy="281329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21ADC0-5202-BE1C-0E10-790E7FA44662}"/>
                </a:ext>
              </a:extLst>
            </p:cNvPr>
            <p:cNvGrpSpPr/>
            <p:nvPr/>
          </p:nvGrpSpPr>
          <p:grpSpPr>
            <a:xfrm>
              <a:off x="579120" y="2229954"/>
              <a:ext cx="3116347" cy="2813292"/>
              <a:chOff x="5244161" y="78278"/>
              <a:chExt cx="6726047" cy="607195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B7DA6C3-160F-A3AF-4D63-F8833A465B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1462" r="12457" b="10220"/>
              <a:stretch/>
            </p:blipFill>
            <p:spPr>
              <a:xfrm>
                <a:off x="5244161" y="78278"/>
                <a:ext cx="6726047" cy="537104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7EFF4C1-B699-539A-E411-CD02AD805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2" t="12130" r="14197" b="7221"/>
              <a:stretch/>
            </p:blipFill>
            <p:spPr>
              <a:xfrm>
                <a:off x="5244161" y="124082"/>
                <a:ext cx="6567062" cy="5530924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BB2FE9B-95A4-A2CE-3A42-980403CE3D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4554" r="12457"/>
              <a:stretch/>
            </p:blipFill>
            <p:spPr>
              <a:xfrm>
                <a:off x="5244161" y="290378"/>
                <a:ext cx="6726047" cy="5859859"/>
              </a:xfrm>
              <a:prstGeom prst="rect">
                <a:avLst/>
              </a:prstGeom>
            </p:spPr>
          </p:pic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5D2B626-225F-2CBF-A965-A901AF96D2CB}"/>
                </a:ext>
              </a:extLst>
            </p:cNvPr>
            <p:cNvSpPr/>
            <p:nvPr/>
          </p:nvSpPr>
          <p:spPr>
            <a:xfrm>
              <a:off x="1498600" y="3637280"/>
              <a:ext cx="294640" cy="970280"/>
            </a:xfrm>
            <a:custGeom>
              <a:avLst/>
              <a:gdLst>
                <a:gd name="connsiteX0" fmla="*/ 0 w 294640"/>
                <a:gd name="connsiteY0" fmla="*/ 111760 h 970280"/>
                <a:gd name="connsiteX1" fmla="*/ 281940 w 294640"/>
                <a:gd name="connsiteY1" fmla="*/ 0 h 970280"/>
                <a:gd name="connsiteX2" fmla="*/ 294640 w 294640"/>
                <a:gd name="connsiteY2" fmla="*/ 848360 h 970280"/>
                <a:gd name="connsiteX3" fmla="*/ 15240 w 294640"/>
                <a:gd name="connsiteY3" fmla="*/ 970280 h 970280"/>
                <a:gd name="connsiteX4" fmla="*/ 0 w 294640"/>
                <a:gd name="connsiteY4" fmla="*/ 111760 h 97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40" h="970280">
                  <a:moveTo>
                    <a:pt x="0" y="111760"/>
                  </a:moveTo>
                  <a:lnTo>
                    <a:pt x="281940" y="0"/>
                  </a:lnTo>
                  <a:lnTo>
                    <a:pt x="294640" y="848360"/>
                  </a:lnTo>
                  <a:lnTo>
                    <a:pt x="15240" y="970280"/>
                  </a:lnTo>
                  <a:lnTo>
                    <a:pt x="0" y="11176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A15B0A-F4CF-AB7D-5FD4-97129099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Multiphysics® Simulations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CDDEC0-C472-784F-A974-177319F2F553}"/>
              </a:ext>
            </a:extLst>
          </p:cNvPr>
          <p:cNvGrpSpPr/>
          <p:nvPr/>
        </p:nvGrpSpPr>
        <p:grpSpPr>
          <a:xfrm>
            <a:off x="4485759" y="2910233"/>
            <a:ext cx="3202919" cy="3479081"/>
            <a:chOff x="2829775" y="3153656"/>
            <a:chExt cx="5531249" cy="6008173"/>
          </a:xfrm>
        </p:grpSpPr>
        <p:pic>
          <p:nvPicPr>
            <p:cNvPr id="8" name="Picture 7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97375A05-67B1-06F1-CFBA-3DB522C71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28" r="35147" b="13767"/>
            <a:stretch/>
          </p:blipFill>
          <p:spPr>
            <a:xfrm>
              <a:off x="2829775" y="3153656"/>
              <a:ext cx="5531249" cy="40273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7527D9-1219-553C-AA55-044FABD56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747214" y="6795579"/>
              <a:ext cx="3533029" cy="2366250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10" name="Parallelogram 10">
              <a:extLst>
                <a:ext uri="{FF2B5EF4-FFF2-40B4-BE49-F238E27FC236}">
                  <a16:creationId xmlns:a16="http://schemas.microsoft.com/office/drawing/2014/main" id="{195BB9FA-15EE-FE0D-087A-BA75156D5514}"/>
                </a:ext>
              </a:extLst>
            </p:cNvPr>
            <p:cNvSpPr/>
            <p:nvPr/>
          </p:nvSpPr>
          <p:spPr>
            <a:xfrm rot="5400000">
              <a:off x="4348404" y="4357050"/>
              <a:ext cx="2248751" cy="1446082"/>
            </a:xfrm>
            <a:custGeom>
              <a:avLst/>
              <a:gdLst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0 w 1919418"/>
                <a:gd name="connsiteY4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160567 w 1919418"/>
                <a:gd name="connsiteY4" fmla="*/ 1234302 h 1234302"/>
                <a:gd name="connsiteX5" fmla="*/ 0 w 1919418"/>
                <a:gd name="connsiteY5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867447 w 1919418"/>
                <a:gd name="connsiteY3" fmla="*/ 88762 h 1234302"/>
                <a:gd name="connsiteX4" fmla="*/ 1095744 w 1919418"/>
                <a:gd name="connsiteY4" fmla="*/ 1234302 h 1234302"/>
                <a:gd name="connsiteX5" fmla="*/ 160567 w 1919418"/>
                <a:gd name="connsiteY5" fmla="*/ 1234302 h 1234302"/>
                <a:gd name="connsiteX6" fmla="*/ 0 w 1919418"/>
                <a:gd name="connsiteY6" fmla="*/ 1234302 h 1234302"/>
                <a:gd name="connsiteX0" fmla="*/ 1095744 w 1919418"/>
                <a:gd name="connsiteY0" fmla="*/ 1234302 h 1325742"/>
                <a:gd name="connsiteX1" fmla="*/ 160567 w 1919418"/>
                <a:gd name="connsiteY1" fmla="*/ 1234302 h 1325742"/>
                <a:gd name="connsiteX2" fmla="*/ 0 w 1919418"/>
                <a:gd name="connsiteY2" fmla="*/ 1234302 h 1325742"/>
                <a:gd name="connsiteX3" fmla="*/ 823674 w 1919418"/>
                <a:gd name="connsiteY3" fmla="*/ 0 h 1325742"/>
                <a:gd name="connsiteX4" fmla="*/ 1919418 w 1919418"/>
                <a:gd name="connsiteY4" fmla="*/ 0 h 1325742"/>
                <a:gd name="connsiteX5" fmla="*/ 1867447 w 1919418"/>
                <a:gd name="connsiteY5" fmla="*/ 88762 h 1325742"/>
                <a:gd name="connsiteX6" fmla="*/ 1187184 w 1919418"/>
                <a:gd name="connsiteY6" fmla="*/ 1325742 h 1325742"/>
                <a:gd name="connsiteX0" fmla="*/ 1095744 w 1919418"/>
                <a:gd name="connsiteY0" fmla="*/ 1234302 h 1234302"/>
                <a:gd name="connsiteX1" fmla="*/ 160567 w 1919418"/>
                <a:gd name="connsiteY1" fmla="*/ 1234302 h 1234302"/>
                <a:gd name="connsiteX2" fmla="*/ 0 w 1919418"/>
                <a:gd name="connsiteY2" fmla="*/ 1234302 h 1234302"/>
                <a:gd name="connsiteX3" fmla="*/ 823674 w 1919418"/>
                <a:gd name="connsiteY3" fmla="*/ 0 h 1234302"/>
                <a:gd name="connsiteX4" fmla="*/ 1919418 w 1919418"/>
                <a:gd name="connsiteY4" fmla="*/ 0 h 1234302"/>
                <a:gd name="connsiteX5" fmla="*/ 1867447 w 1919418"/>
                <a:gd name="connsiteY5" fmla="*/ 88762 h 1234302"/>
                <a:gd name="connsiteX0" fmla="*/ 160567 w 1919418"/>
                <a:gd name="connsiteY0" fmla="*/ 1234302 h 1234302"/>
                <a:gd name="connsiteX1" fmla="*/ 0 w 1919418"/>
                <a:gd name="connsiteY1" fmla="*/ 1234302 h 1234302"/>
                <a:gd name="connsiteX2" fmla="*/ 823674 w 1919418"/>
                <a:gd name="connsiteY2" fmla="*/ 0 h 1234302"/>
                <a:gd name="connsiteX3" fmla="*/ 1919418 w 1919418"/>
                <a:gd name="connsiteY3" fmla="*/ 0 h 1234302"/>
                <a:gd name="connsiteX4" fmla="*/ 1867447 w 1919418"/>
                <a:gd name="connsiteY4" fmla="*/ 88762 h 123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418" h="1234302">
                  <a:moveTo>
                    <a:pt x="160567" y="1234302"/>
                  </a:moveTo>
                  <a:lnTo>
                    <a:pt x="0" y="1234302"/>
                  </a:lnTo>
                  <a:lnTo>
                    <a:pt x="823674" y="0"/>
                  </a:lnTo>
                  <a:lnTo>
                    <a:pt x="1919418" y="0"/>
                  </a:lnTo>
                  <a:lnTo>
                    <a:pt x="1867447" y="887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D9F8B0-2FF4-B6F7-7A3D-BA7BD7DC4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9421" y="6142091"/>
              <a:ext cx="0" cy="64079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C013D5-D4E3-0E70-C584-C5DAEA270AEE}"/>
                </a:ext>
              </a:extLst>
            </p:cNvPr>
            <p:cNvCxnSpPr/>
            <p:nvPr/>
          </p:nvCxnSpPr>
          <p:spPr>
            <a:xfrm flipV="1">
              <a:off x="3565415" y="6360813"/>
              <a:ext cx="553500" cy="232113"/>
            </a:xfrm>
            <a:prstGeom prst="straightConnector1">
              <a:avLst/>
            </a:prstGeom>
            <a:ln w="28575">
              <a:solidFill>
                <a:srgbClr val="452C8B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319B62-3181-D773-6203-026A8A3745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8448" y="3343331"/>
              <a:ext cx="535645" cy="219667"/>
            </a:xfrm>
            <a:prstGeom prst="straightConnector1">
              <a:avLst/>
            </a:prstGeom>
            <a:ln w="28575">
              <a:solidFill>
                <a:srgbClr val="F88745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4059092-A8FC-2B1F-5F5F-AEB750DC45D9}"/>
              </a:ext>
            </a:extLst>
          </p:cNvPr>
          <p:cNvCxnSpPr>
            <a:cxnSpLocks/>
          </p:cNvCxnSpPr>
          <p:nvPr/>
        </p:nvCxnSpPr>
        <p:spPr>
          <a:xfrm flipH="1" flipV="1">
            <a:off x="1555745" y="4289685"/>
            <a:ext cx="336471" cy="2061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A3A72F-B121-71F0-C7C4-E951D1582C79}"/>
              </a:ext>
            </a:extLst>
          </p:cNvPr>
          <p:cNvGrpSpPr/>
          <p:nvPr/>
        </p:nvGrpSpPr>
        <p:grpSpPr>
          <a:xfrm>
            <a:off x="1864978" y="3621024"/>
            <a:ext cx="2169977" cy="2813986"/>
            <a:chOff x="1755648" y="3621024"/>
            <a:chExt cx="2169977" cy="281398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805ECF-59DD-A8CE-7CBC-BAE9D0DA3941}"/>
                </a:ext>
              </a:extLst>
            </p:cNvPr>
            <p:cNvCxnSpPr>
              <a:cxnSpLocks/>
            </p:cNvCxnSpPr>
            <p:nvPr/>
          </p:nvCxnSpPr>
          <p:spPr>
            <a:xfrm>
              <a:off x="2192449" y="5030435"/>
              <a:ext cx="1699953" cy="122404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7607AC5-59CA-5A9D-3D77-B2BC436C5AF0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2157984" y="3621024"/>
              <a:ext cx="34465" cy="140793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AB2084-61CB-5E60-B6D2-09B148627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0124" y="5028957"/>
              <a:ext cx="382325" cy="17643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4CD56B-08FA-7436-0626-905DE903EC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rcRect l="30001" t="14940" r="28705" b="14940"/>
            <a:stretch/>
          </p:blipFill>
          <p:spPr>
            <a:xfrm>
              <a:off x="1810124" y="3681866"/>
              <a:ext cx="2115501" cy="269418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EC8C9E5-F25B-B61B-7108-40FC9834EA6D}"/>
                </a:ext>
              </a:extLst>
            </p:cNvPr>
            <p:cNvGrpSpPr/>
            <p:nvPr/>
          </p:nvGrpSpPr>
          <p:grpSpPr>
            <a:xfrm>
              <a:off x="1755648" y="3621024"/>
              <a:ext cx="2157984" cy="1255776"/>
              <a:chOff x="1749552" y="3681984"/>
              <a:chExt cx="2157984" cy="125577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AF1CE9D-2FAA-E106-3520-B119CEE77D01}"/>
                  </a:ext>
                </a:extLst>
              </p:cNvPr>
              <p:cNvSpPr/>
              <p:nvPr/>
            </p:nvSpPr>
            <p:spPr>
              <a:xfrm>
                <a:off x="1749552" y="36819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A0A9E06-5644-F01A-4879-82E01BE4B26E}"/>
                  </a:ext>
                </a:extLst>
              </p:cNvPr>
              <p:cNvSpPr/>
              <p:nvPr/>
            </p:nvSpPr>
            <p:spPr>
              <a:xfrm flipH="1" flipV="1">
                <a:off x="1749552" y="38343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B5E927C-C0D7-3F8D-0AC6-7E591C908D9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1755648" y="3773424"/>
              <a:ext cx="54476" cy="14448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493315A-9428-F068-D59E-F7C9371C9EF2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>
              <a:off x="3883572" y="4724400"/>
              <a:ext cx="30060" cy="151435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6BE41B4-EF6B-48C9-D05B-1BCE7CCD3A9F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 flipH="1">
              <a:off x="3473272" y="4876800"/>
              <a:ext cx="38024" cy="155821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EC83C10-0CA5-5D32-A3A9-B55EAE63DA6E}"/>
                </a:ext>
              </a:extLst>
            </p:cNvPr>
            <p:cNvCxnSpPr>
              <a:cxnSpLocks/>
            </p:cNvCxnSpPr>
            <p:nvPr/>
          </p:nvCxnSpPr>
          <p:spPr>
            <a:xfrm>
              <a:off x="1810124" y="5206985"/>
              <a:ext cx="1663148" cy="1228025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B8DABE-D8BE-0DC2-0F93-084D4C953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3272" y="6228857"/>
              <a:ext cx="425330" cy="18635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845D8AE-F77C-1B01-64DE-C2C18A14D6FD}"/>
              </a:ext>
            </a:extLst>
          </p:cNvPr>
          <p:cNvGrpSpPr/>
          <p:nvPr/>
        </p:nvGrpSpPr>
        <p:grpSpPr>
          <a:xfrm>
            <a:off x="838200" y="1819895"/>
            <a:ext cx="725314" cy="707936"/>
            <a:chOff x="7293452" y="2121354"/>
            <a:chExt cx="932136" cy="90980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300A6F3-1536-2BAD-3D5F-E950195F5A9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F0113B6E-29C9-11AE-0F98-A71DA76E388F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F22E382-0C36-8360-9F0A-41A6C2AD4319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1F7B1C7-DE24-17DD-ED13-6432CCDF4546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Rectangle: Rounded Corners 106">
                  <a:extLst>
                    <a:ext uri="{FF2B5EF4-FFF2-40B4-BE49-F238E27FC236}">
                      <a16:creationId xmlns:a16="http://schemas.microsoft.com/office/drawing/2014/main" id="{3A53675C-B8FA-B0A0-BF97-4846D94AA2CE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BC5E986F-FCBE-2701-EBA7-1950BF1A84D0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CCA7E4D-2B84-CE99-B30E-E9FDF1F2132E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D00F7395-03A1-1C29-387B-3314CE1CE899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D2C7BF6-ACF8-A633-35F4-B03225E965CB}"/>
              </a:ext>
            </a:extLst>
          </p:cNvPr>
          <p:cNvGrpSpPr/>
          <p:nvPr/>
        </p:nvGrpSpPr>
        <p:grpSpPr>
          <a:xfrm>
            <a:off x="4670945" y="1819144"/>
            <a:ext cx="649341" cy="649341"/>
            <a:chOff x="3519097" y="2688667"/>
            <a:chExt cx="834499" cy="834499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437E83A3-599A-1587-E898-3AAA0DDC0EF4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E486611E-D444-B47F-8480-0239D7BF1000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3F40CDF2-E74E-B9AF-524D-6150ADFB7DF2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9CA328D5-0293-E6B0-DFBF-E2C702300144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9EE3105-2C0D-63AF-949D-F96F0E7791AD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EA0C046-DCBE-7165-C773-71EDDE3F08DD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3AD42C05-248D-9036-4CFD-E446F55AC3CA}"/>
              </a:ext>
            </a:extLst>
          </p:cNvPr>
          <p:cNvSpPr txBox="1"/>
          <p:nvPr/>
        </p:nvSpPr>
        <p:spPr>
          <a:xfrm>
            <a:off x="1581452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Lifetime Performance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ADD9910-EB29-BC22-9849-5A3314128948}"/>
              </a:ext>
            </a:extLst>
          </p:cNvPr>
          <p:cNvSpPr txBox="1"/>
          <p:nvPr/>
        </p:nvSpPr>
        <p:spPr>
          <a:xfrm>
            <a:off x="5318113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Thermal Management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D8852F-2148-186A-9749-01C2658B2781}"/>
              </a:ext>
            </a:extLst>
          </p:cNvPr>
          <p:cNvGrpSpPr/>
          <p:nvPr/>
        </p:nvGrpSpPr>
        <p:grpSpPr>
          <a:xfrm>
            <a:off x="8173988" y="1606066"/>
            <a:ext cx="3404787" cy="4967453"/>
            <a:chOff x="8173988" y="1606066"/>
            <a:chExt cx="3404787" cy="4967453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51C7D3A7-D3CD-2D63-B467-ED1784516A7B}"/>
                </a:ext>
              </a:extLst>
            </p:cNvPr>
            <p:cNvSpPr/>
            <p:nvPr/>
          </p:nvSpPr>
          <p:spPr>
            <a:xfrm>
              <a:off x="8173988" y="1606066"/>
              <a:ext cx="3404787" cy="4967453"/>
            </a:xfrm>
            <a:prstGeom prst="roundRect">
              <a:avLst>
                <a:gd name="adj" fmla="val 11580"/>
              </a:avLst>
            </a:prstGeom>
            <a:solidFill>
              <a:schemeClr val="bg1"/>
            </a:solidFill>
            <a:ln w="19050">
              <a:solidFill>
                <a:srgbClr val="0079C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7FDCA7A-2A20-447B-26EF-406A0AFAC7CB}"/>
                </a:ext>
              </a:extLst>
            </p:cNvPr>
            <p:cNvGrpSpPr/>
            <p:nvPr/>
          </p:nvGrpSpPr>
          <p:grpSpPr>
            <a:xfrm>
              <a:off x="8393887" y="1817424"/>
              <a:ext cx="649341" cy="649341"/>
              <a:chOff x="2537621" y="5203786"/>
              <a:chExt cx="834499" cy="834499"/>
            </a:xfrm>
          </p:grpSpPr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3BF89843-6442-F8DD-E8C6-7164FB65BB73}"/>
                  </a:ext>
                </a:extLst>
              </p:cNvPr>
              <p:cNvSpPr/>
              <p:nvPr/>
            </p:nvSpPr>
            <p:spPr>
              <a:xfrm>
                <a:off x="2537621" y="5203786"/>
                <a:ext cx="834499" cy="834499"/>
              </a:xfrm>
              <a:prstGeom prst="roundRect">
                <a:avLst/>
              </a:prstGeom>
              <a:noFill/>
              <a:ln w="9525">
                <a:solidFill>
                  <a:srgbClr val="0079C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5C6287D6-9655-8F4E-1C16-60151C83CBE8}"/>
                  </a:ext>
                </a:extLst>
              </p:cNvPr>
              <p:cNvGrpSpPr/>
              <p:nvPr/>
            </p:nvGrpSpPr>
            <p:grpSpPr>
              <a:xfrm>
                <a:off x="2652506" y="5367599"/>
                <a:ext cx="619986" cy="530829"/>
                <a:chOff x="8105966" y="4419313"/>
                <a:chExt cx="1293360" cy="1107369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03B25764-CE38-F8F8-3D22-E4CCE7BA6769}"/>
                    </a:ext>
                  </a:extLst>
                </p:cNvPr>
                <p:cNvSpPr/>
                <p:nvPr/>
              </p:nvSpPr>
              <p:spPr>
                <a:xfrm>
                  <a:off x="8613535" y="5220839"/>
                  <a:ext cx="250742" cy="305843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82D2538D-7D01-B7A1-0FBD-58938C8F26BD}"/>
                    </a:ext>
                  </a:extLst>
                </p:cNvPr>
                <p:cNvSpPr/>
                <p:nvPr/>
              </p:nvSpPr>
              <p:spPr>
                <a:xfrm>
                  <a:off x="8443619" y="4419313"/>
                  <a:ext cx="622332" cy="934318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E142F8E7-8DB0-73AB-245E-BDF2F37FB167}"/>
                    </a:ext>
                  </a:extLst>
                </p:cNvPr>
                <p:cNvSpPr/>
                <p:nvPr/>
              </p:nvSpPr>
              <p:spPr>
                <a:xfrm>
                  <a:off x="8105966" y="4663744"/>
                  <a:ext cx="1293360" cy="445557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E0F3C11B-1BF4-E02A-4080-8AC59A99B28C}"/>
                    </a:ext>
                  </a:extLst>
                </p:cNvPr>
                <p:cNvSpPr/>
                <p:nvPr/>
              </p:nvSpPr>
              <p:spPr>
                <a:xfrm>
                  <a:off x="8175940" y="4792185"/>
                  <a:ext cx="1157441" cy="193441"/>
                </a:xfrm>
                <a:prstGeom prst="rect">
                  <a:avLst/>
                </a:prstGeom>
                <a:solidFill>
                  <a:srgbClr val="90AFD4"/>
                </a:solidFill>
                <a:ln w="6350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D130755-63D1-0F4D-D5E0-B97C884FA48D}"/>
                </a:ext>
              </a:extLst>
            </p:cNvPr>
            <p:cNvSpPr txBox="1"/>
            <p:nvPr/>
          </p:nvSpPr>
          <p:spPr>
            <a:xfrm>
              <a:off x="9118240" y="1735274"/>
              <a:ext cx="238302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i="1" dirty="0">
                  <a:solidFill>
                    <a:srgbClr val="0079C1"/>
                  </a:solidFill>
                </a:rPr>
                <a:t>Structural Durability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48C7C38-55F5-0652-699F-DC955FB14E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60" t="11294" r="22107"/>
            <a:stretch/>
          </p:blipFill>
          <p:spPr>
            <a:xfrm>
              <a:off x="8406075" y="2672556"/>
              <a:ext cx="2653552" cy="234556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12C062C-4A2E-33F1-CE4C-013A06F2B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32673" t="37670" r="24668" b="24840"/>
            <a:stretch/>
          </p:blipFill>
          <p:spPr>
            <a:xfrm>
              <a:off x="9411991" y="5103380"/>
              <a:ext cx="1721110" cy="96964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F8F679-08E3-6FEE-D960-A454C00B2B87}"/>
                </a:ext>
              </a:extLst>
            </p:cNvPr>
            <p:cNvSpPr/>
            <p:nvPr/>
          </p:nvSpPr>
          <p:spPr>
            <a:xfrm>
              <a:off x="9200485" y="4978913"/>
              <a:ext cx="1975186" cy="13270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A57D99F-EF32-9958-64C5-8AA1F0373D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8945" y="4709478"/>
              <a:ext cx="0" cy="26943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EA9F5D4-0A56-CD13-341C-EF7DC787EF61}"/>
                </a:ext>
              </a:extLst>
            </p:cNvPr>
            <p:cNvSpPr/>
            <p:nvPr/>
          </p:nvSpPr>
          <p:spPr>
            <a:xfrm>
              <a:off x="9235226" y="4566130"/>
              <a:ext cx="211506" cy="14334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69650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CDC84558-EB16-DCD9-2F90-91F09B4B5C08}"/>
              </a:ext>
            </a:extLst>
          </p:cNvPr>
          <p:cNvSpPr/>
          <p:nvPr/>
        </p:nvSpPr>
        <p:spPr>
          <a:xfrm>
            <a:off x="688450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rgbClr val="CCDEE9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A1D91D70-DC94-CB20-AAFA-41C4D8B953D3}"/>
              </a:ext>
            </a:extLst>
          </p:cNvPr>
          <p:cNvSpPr/>
          <p:nvPr/>
        </p:nvSpPr>
        <p:spPr>
          <a:xfrm>
            <a:off x="4444899" y="1606066"/>
            <a:ext cx="3404787" cy="4967453"/>
          </a:xfrm>
          <a:prstGeom prst="roundRect">
            <a:avLst>
              <a:gd name="adj" fmla="val 11580"/>
            </a:avLst>
          </a:prstGeom>
          <a:solidFill>
            <a:schemeClr val="bg1"/>
          </a:solidFill>
          <a:ln w="19050">
            <a:solidFill>
              <a:srgbClr val="0079C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314CFE8-AA61-F724-5A74-77C021690E6B}"/>
              </a:ext>
            </a:extLst>
          </p:cNvPr>
          <p:cNvGrpSpPr/>
          <p:nvPr/>
        </p:nvGrpSpPr>
        <p:grpSpPr>
          <a:xfrm>
            <a:off x="779891" y="2669400"/>
            <a:ext cx="2629562" cy="2373845"/>
            <a:chOff x="579120" y="2229954"/>
            <a:chExt cx="3116347" cy="281329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21ADC0-5202-BE1C-0E10-790E7FA44662}"/>
                </a:ext>
              </a:extLst>
            </p:cNvPr>
            <p:cNvGrpSpPr/>
            <p:nvPr/>
          </p:nvGrpSpPr>
          <p:grpSpPr>
            <a:xfrm>
              <a:off x="579120" y="2229954"/>
              <a:ext cx="3116347" cy="2813292"/>
              <a:chOff x="5244161" y="78278"/>
              <a:chExt cx="6726047" cy="607195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B7DA6C3-160F-A3AF-4D63-F8833A465B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1462" r="12457" b="10220"/>
              <a:stretch/>
            </p:blipFill>
            <p:spPr>
              <a:xfrm>
                <a:off x="5244161" y="78278"/>
                <a:ext cx="6726047" cy="537104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7EFF4C1-B699-539A-E411-CD02AD805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2" t="12130" r="14197" b="7221"/>
              <a:stretch/>
            </p:blipFill>
            <p:spPr>
              <a:xfrm>
                <a:off x="5244161" y="124082"/>
                <a:ext cx="6567062" cy="5530924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BB2FE9B-95A4-A2CE-3A42-980403CE3D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963" t="14554" r="12457"/>
              <a:stretch/>
            </p:blipFill>
            <p:spPr>
              <a:xfrm>
                <a:off x="5244161" y="290378"/>
                <a:ext cx="6726047" cy="5859859"/>
              </a:xfrm>
              <a:prstGeom prst="rect">
                <a:avLst/>
              </a:prstGeom>
            </p:spPr>
          </p:pic>
        </p:grp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5D2B626-225F-2CBF-A965-A901AF96D2CB}"/>
                </a:ext>
              </a:extLst>
            </p:cNvPr>
            <p:cNvSpPr/>
            <p:nvPr/>
          </p:nvSpPr>
          <p:spPr>
            <a:xfrm>
              <a:off x="1498600" y="3637280"/>
              <a:ext cx="294640" cy="970280"/>
            </a:xfrm>
            <a:custGeom>
              <a:avLst/>
              <a:gdLst>
                <a:gd name="connsiteX0" fmla="*/ 0 w 294640"/>
                <a:gd name="connsiteY0" fmla="*/ 111760 h 970280"/>
                <a:gd name="connsiteX1" fmla="*/ 281940 w 294640"/>
                <a:gd name="connsiteY1" fmla="*/ 0 h 970280"/>
                <a:gd name="connsiteX2" fmla="*/ 294640 w 294640"/>
                <a:gd name="connsiteY2" fmla="*/ 848360 h 970280"/>
                <a:gd name="connsiteX3" fmla="*/ 15240 w 294640"/>
                <a:gd name="connsiteY3" fmla="*/ 970280 h 970280"/>
                <a:gd name="connsiteX4" fmla="*/ 0 w 294640"/>
                <a:gd name="connsiteY4" fmla="*/ 111760 h 97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40" h="970280">
                  <a:moveTo>
                    <a:pt x="0" y="111760"/>
                  </a:moveTo>
                  <a:lnTo>
                    <a:pt x="281940" y="0"/>
                  </a:lnTo>
                  <a:lnTo>
                    <a:pt x="294640" y="848360"/>
                  </a:lnTo>
                  <a:lnTo>
                    <a:pt x="15240" y="970280"/>
                  </a:lnTo>
                  <a:lnTo>
                    <a:pt x="0" y="11176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A15B0A-F4CF-AB7D-5FD4-97129099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Multiphysics® Simulations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CDDEC0-C472-784F-A974-177319F2F553}"/>
              </a:ext>
            </a:extLst>
          </p:cNvPr>
          <p:cNvGrpSpPr/>
          <p:nvPr/>
        </p:nvGrpSpPr>
        <p:grpSpPr>
          <a:xfrm>
            <a:off x="4485759" y="2910233"/>
            <a:ext cx="3202919" cy="3479081"/>
            <a:chOff x="2829775" y="3153656"/>
            <a:chExt cx="5531249" cy="6008173"/>
          </a:xfrm>
        </p:grpSpPr>
        <p:pic>
          <p:nvPicPr>
            <p:cNvPr id="8" name="Picture 7" descr="A colorful box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97375A05-67B1-06F1-CFBA-3DB522C71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28" r="35147" b="13767"/>
            <a:stretch/>
          </p:blipFill>
          <p:spPr>
            <a:xfrm>
              <a:off x="2829775" y="3153656"/>
              <a:ext cx="5531249" cy="40273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7527D9-1219-553C-AA55-044FABD56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747214" y="6795579"/>
              <a:ext cx="3533029" cy="2366250"/>
            </a:xfrm>
            <a:prstGeom prst="rect">
              <a:avLst/>
            </a:prstGeom>
            <a:ln>
              <a:solidFill>
                <a:schemeClr val="tx1"/>
              </a:solidFill>
              <a:prstDash val="dash"/>
            </a:ln>
          </p:spPr>
        </p:pic>
        <p:sp>
          <p:nvSpPr>
            <p:cNvPr id="10" name="Parallelogram 10">
              <a:extLst>
                <a:ext uri="{FF2B5EF4-FFF2-40B4-BE49-F238E27FC236}">
                  <a16:creationId xmlns:a16="http://schemas.microsoft.com/office/drawing/2014/main" id="{195BB9FA-15EE-FE0D-087A-BA75156D5514}"/>
                </a:ext>
              </a:extLst>
            </p:cNvPr>
            <p:cNvSpPr/>
            <p:nvPr/>
          </p:nvSpPr>
          <p:spPr>
            <a:xfrm rot="5400000">
              <a:off x="4348404" y="4357050"/>
              <a:ext cx="2248751" cy="1446082"/>
            </a:xfrm>
            <a:custGeom>
              <a:avLst/>
              <a:gdLst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0 w 1919418"/>
                <a:gd name="connsiteY4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095744 w 1919418"/>
                <a:gd name="connsiteY3" fmla="*/ 1234302 h 1234302"/>
                <a:gd name="connsiteX4" fmla="*/ 160567 w 1919418"/>
                <a:gd name="connsiteY4" fmla="*/ 1234302 h 1234302"/>
                <a:gd name="connsiteX5" fmla="*/ 0 w 1919418"/>
                <a:gd name="connsiteY5" fmla="*/ 1234302 h 1234302"/>
                <a:gd name="connsiteX0" fmla="*/ 0 w 1919418"/>
                <a:gd name="connsiteY0" fmla="*/ 1234302 h 1234302"/>
                <a:gd name="connsiteX1" fmla="*/ 823674 w 1919418"/>
                <a:gd name="connsiteY1" fmla="*/ 0 h 1234302"/>
                <a:gd name="connsiteX2" fmla="*/ 1919418 w 1919418"/>
                <a:gd name="connsiteY2" fmla="*/ 0 h 1234302"/>
                <a:gd name="connsiteX3" fmla="*/ 1867447 w 1919418"/>
                <a:gd name="connsiteY3" fmla="*/ 88762 h 1234302"/>
                <a:gd name="connsiteX4" fmla="*/ 1095744 w 1919418"/>
                <a:gd name="connsiteY4" fmla="*/ 1234302 h 1234302"/>
                <a:gd name="connsiteX5" fmla="*/ 160567 w 1919418"/>
                <a:gd name="connsiteY5" fmla="*/ 1234302 h 1234302"/>
                <a:gd name="connsiteX6" fmla="*/ 0 w 1919418"/>
                <a:gd name="connsiteY6" fmla="*/ 1234302 h 1234302"/>
                <a:gd name="connsiteX0" fmla="*/ 1095744 w 1919418"/>
                <a:gd name="connsiteY0" fmla="*/ 1234302 h 1325742"/>
                <a:gd name="connsiteX1" fmla="*/ 160567 w 1919418"/>
                <a:gd name="connsiteY1" fmla="*/ 1234302 h 1325742"/>
                <a:gd name="connsiteX2" fmla="*/ 0 w 1919418"/>
                <a:gd name="connsiteY2" fmla="*/ 1234302 h 1325742"/>
                <a:gd name="connsiteX3" fmla="*/ 823674 w 1919418"/>
                <a:gd name="connsiteY3" fmla="*/ 0 h 1325742"/>
                <a:gd name="connsiteX4" fmla="*/ 1919418 w 1919418"/>
                <a:gd name="connsiteY4" fmla="*/ 0 h 1325742"/>
                <a:gd name="connsiteX5" fmla="*/ 1867447 w 1919418"/>
                <a:gd name="connsiteY5" fmla="*/ 88762 h 1325742"/>
                <a:gd name="connsiteX6" fmla="*/ 1187184 w 1919418"/>
                <a:gd name="connsiteY6" fmla="*/ 1325742 h 1325742"/>
                <a:gd name="connsiteX0" fmla="*/ 1095744 w 1919418"/>
                <a:gd name="connsiteY0" fmla="*/ 1234302 h 1234302"/>
                <a:gd name="connsiteX1" fmla="*/ 160567 w 1919418"/>
                <a:gd name="connsiteY1" fmla="*/ 1234302 h 1234302"/>
                <a:gd name="connsiteX2" fmla="*/ 0 w 1919418"/>
                <a:gd name="connsiteY2" fmla="*/ 1234302 h 1234302"/>
                <a:gd name="connsiteX3" fmla="*/ 823674 w 1919418"/>
                <a:gd name="connsiteY3" fmla="*/ 0 h 1234302"/>
                <a:gd name="connsiteX4" fmla="*/ 1919418 w 1919418"/>
                <a:gd name="connsiteY4" fmla="*/ 0 h 1234302"/>
                <a:gd name="connsiteX5" fmla="*/ 1867447 w 1919418"/>
                <a:gd name="connsiteY5" fmla="*/ 88762 h 1234302"/>
                <a:gd name="connsiteX0" fmla="*/ 160567 w 1919418"/>
                <a:gd name="connsiteY0" fmla="*/ 1234302 h 1234302"/>
                <a:gd name="connsiteX1" fmla="*/ 0 w 1919418"/>
                <a:gd name="connsiteY1" fmla="*/ 1234302 h 1234302"/>
                <a:gd name="connsiteX2" fmla="*/ 823674 w 1919418"/>
                <a:gd name="connsiteY2" fmla="*/ 0 h 1234302"/>
                <a:gd name="connsiteX3" fmla="*/ 1919418 w 1919418"/>
                <a:gd name="connsiteY3" fmla="*/ 0 h 1234302"/>
                <a:gd name="connsiteX4" fmla="*/ 1867447 w 1919418"/>
                <a:gd name="connsiteY4" fmla="*/ 88762 h 123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418" h="1234302">
                  <a:moveTo>
                    <a:pt x="160567" y="1234302"/>
                  </a:moveTo>
                  <a:lnTo>
                    <a:pt x="0" y="1234302"/>
                  </a:lnTo>
                  <a:lnTo>
                    <a:pt x="823674" y="0"/>
                  </a:lnTo>
                  <a:lnTo>
                    <a:pt x="1919418" y="0"/>
                  </a:lnTo>
                  <a:lnTo>
                    <a:pt x="1867447" y="887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D9F8B0-2FF4-B6F7-7A3D-BA7BD7DC4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9421" y="6142091"/>
              <a:ext cx="0" cy="64079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C013D5-D4E3-0E70-C584-C5DAEA270AEE}"/>
                </a:ext>
              </a:extLst>
            </p:cNvPr>
            <p:cNvCxnSpPr/>
            <p:nvPr/>
          </p:nvCxnSpPr>
          <p:spPr>
            <a:xfrm flipV="1">
              <a:off x="3565415" y="6360813"/>
              <a:ext cx="553500" cy="232113"/>
            </a:xfrm>
            <a:prstGeom prst="straightConnector1">
              <a:avLst/>
            </a:prstGeom>
            <a:ln w="28575">
              <a:solidFill>
                <a:srgbClr val="452C8B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319B62-3181-D773-6203-026A8A3745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8448" y="3343331"/>
              <a:ext cx="535645" cy="219667"/>
            </a:xfrm>
            <a:prstGeom prst="straightConnector1">
              <a:avLst/>
            </a:prstGeom>
            <a:ln w="28575">
              <a:solidFill>
                <a:srgbClr val="F88745"/>
              </a:solidFill>
              <a:tailEnd type="triangle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4059092-A8FC-2B1F-5F5F-AEB750DC45D9}"/>
              </a:ext>
            </a:extLst>
          </p:cNvPr>
          <p:cNvCxnSpPr>
            <a:cxnSpLocks/>
          </p:cNvCxnSpPr>
          <p:nvPr/>
        </p:nvCxnSpPr>
        <p:spPr>
          <a:xfrm flipH="1" flipV="1">
            <a:off x="1555745" y="4289685"/>
            <a:ext cx="336471" cy="2061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A3A72F-B121-71F0-C7C4-E951D1582C79}"/>
              </a:ext>
            </a:extLst>
          </p:cNvPr>
          <p:cNvGrpSpPr/>
          <p:nvPr/>
        </p:nvGrpSpPr>
        <p:grpSpPr>
          <a:xfrm>
            <a:off x="1864978" y="3621024"/>
            <a:ext cx="2169977" cy="2813986"/>
            <a:chOff x="1755648" y="3621024"/>
            <a:chExt cx="2169977" cy="281398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805ECF-59DD-A8CE-7CBC-BAE9D0DA3941}"/>
                </a:ext>
              </a:extLst>
            </p:cNvPr>
            <p:cNvCxnSpPr>
              <a:cxnSpLocks/>
            </p:cNvCxnSpPr>
            <p:nvPr/>
          </p:nvCxnSpPr>
          <p:spPr>
            <a:xfrm>
              <a:off x="2192449" y="5030435"/>
              <a:ext cx="1699953" cy="122404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7607AC5-59CA-5A9D-3D77-B2BC436C5AF0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2157984" y="3621024"/>
              <a:ext cx="34465" cy="140793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AB2084-61CB-5E60-B6D2-09B148627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0124" y="5028957"/>
              <a:ext cx="382325" cy="17643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4CD56B-08FA-7436-0626-905DE903EC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rcRect l="30001" t="14940" r="28705" b="14940"/>
            <a:stretch/>
          </p:blipFill>
          <p:spPr>
            <a:xfrm>
              <a:off x="1810124" y="3681866"/>
              <a:ext cx="2115501" cy="269418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EC8C9E5-F25B-B61B-7108-40FC9834EA6D}"/>
                </a:ext>
              </a:extLst>
            </p:cNvPr>
            <p:cNvGrpSpPr/>
            <p:nvPr/>
          </p:nvGrpSpPr>
          <p:grpSpPr>
            <a:xfrm>
              <a:off x="1755648" y="3621024"/>
              <a:ext cx="2157984" cy="1255776"/>
              <a:chOff x="1749552" y="3681984"/>
              <a:chExt cx="2157984" cy="125577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AF1CE9D-2FAA-E106-3520-B119CEE77D01}"/>
                  </a:ext>
                </a:extLst>
              </p:cNvPr>
              <p:cNvSpPr/>
              <p:nvPr/>
            </p:nvSpPr>
            <p:spPr>
              <a:xfrm>
                <a:off x="1749552" y="36819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A0A9E06-5644-F01A-4879-82E01BE4B26E}"/>
                  </a:ext>
                </a:extLst>
              </p:cNvPr>
              <p:cNvSpPr/>
              <p:nvPr/>
            </p:nvSpPr>
            <p:spPr>
              <a:xfrm flipH="1" flipV="1">
                <a:off x="1749552" y="3834384"/>
                <a:ext cx="2157984" cy="1103376"/>
              </a:xfrm>
              <a:custGeom>
                <a:avLst/>
                <a:gdLst>
                  <a:gd name="connsiteX0" fmla="*/ 0 w 2157984"/>
                  <a:gd name="connsiteY0" fmla="*/ 152400 h 1103376"/>
                  <a:gd name="connsiteX1" fmla="*/ 0 w 2157984"/>
                  <a:gd name="connsiteY1" fmla="*/ 152400 h 1103376"/>
                  <a:gd name="connsiteX2" fmla="*/ 402336 w 2157984"/>
                  <a:gd name="connsiteY2" fmla="*/ 0 h 1103376"/>
                  <a:gd name="connsiteX3" fmla="*/ 2157984 w 2157984"/>
                  <a:gd name="connsiteY3" fmla="*/ 1103376 h 110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7984" h="1103376">
                    <a:moveTo>
                      <a:pt x="0" y="152400"/>
                    </a:moveTo>
                    <a:lnTo>
                      <a:pt x="0" y="152400"/>
                    </a:lnTo>
                    <a:lnTo>
                      <a:pt x="402336" y="0"/>
                    </a:lnTo>
                    <a:lnTo>
                      <a:pt x="2157984" y="110337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B5E927C-C0D7-3F8D-0AC6-7E591C908D93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1755648" y="3773424"/>
              <a:ext cx="54476" cy="14448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493315A-9428-F068-D59E-F7C9371C9EF2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>
              <a:off x="3883572" y="4724400"/>
              <a:ext cx="30060" cy="1514354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6BE41B4-EF6B-48C9-D05B-1BCE7CCD3A9F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 flipH="1">
              <a:off x="3473272" y="4876800"/>
              <a:ext cx="38024" cy="155821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EC83C10-0CA5-5D32-A3A9-B55EAE63DA6E}"/>
                </a:ext>
              </a:extLst>
            </p:cNvPr>
            <p:cNvCxnSpPr>
              <a:cxnSpLocks/>
            </p:cNvCxnSpPr>
            <p:nvPr/>
          </p:nvCxnSpPr>
          <p:spPr>
            <a:xfrm>
              <a:off x="1810124" y="5206985"/>
              <a:ext cx="1663148" cy="1228025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B8DABE-D8BE-0DC2-0F93-084D4C953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3272" y="6228857"/>
              <a:ext cx="425330" cy="18635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845D8AE-F77C-1B01-64DE-C2C18A14D6FD}"/>
              </a:ext>
            </a:extLst>
          </p:cNvPr>
          <p:cNvGrpSpPr/>
          <p:nvPr/>
        </p:nvGrpSpPr>
        <p:grpSpPr>
          <a:xfrm>
            <a:off x="838200" y="1819895"/>
            <a:ext cx="725314" cy="707936"/>
            <a:chOff x="7293452" y="2121354"/>
            <a:chExt cx="932136" cy="909802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D00F7395-03A1-1C29-387B-3314CE1CE899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300A6F3-1536-2BAD-3D5F-E950195F5A9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F0113B6E-29C9-11AE-0F98-A71DA76E388F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F22E382-0C36-8360-9F0A-41A6C2AD4319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1F7B1C7-DE24-17DD-ED13-6432CCDF4546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Rectangle: Rounded Corners 106">
                  <a:extLst>
                    <a:ext uri="{FF2B5EF4-FFF2-40B4-BE49-F238E27FC236}">
                      <a16:creationId xmlns:a16="http://schemas.microsoft.com/office/drawing/2014/main" id="{3A53675C-B8FA-B0A0-BF97-4846D94AA2CE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BC5E986F-FCBE-2701-EBA7-1950BF1A84D0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CCA7E4D-2B84-CE99-B30E-E9FDF1F2132E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D2C7BF6-ACF8-A633-35F4-B03225E965CB}"/>
              </a:ext>
            </a:extLst>
          </p:cNvPr>
          <p:cNvGrpSpPr/>
          <p:nvPr/>
        </p:nvGrpSpPr>
        <p:grpSpPr>
          <a:xfrm>
            <a:off x="4670945" y="1819144"/>
            <a:ext cx="649341" cy="649341"/>
            <a:chOff x="3519097" y="2688667"/>
            <a:chExt cx="834499" cy="834499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437E83A3-599A-1587-E898-3AAA0DDC0EF4}"/>
                </a:ext>
              </a:extLst>
            </p:cNvPr>
            <p:cNvSpPr/>
            <p:nvPr/>
          </p:nvSpPr>
          <p:spPr>
            <a:xfrm>
              <a:off x="3519097" y="2688667"/>
              <a:ext cx="834499" cy="834499"/>
            </a:xfrm>
            <a:prstGeom prst="roundRect">
              <a:avLst/>
            </a:prstGeom>
            <a:noFill/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E486611E-D444-B47F-8480-0239D7BF1000}"/>
                </a:ext>
              </a:extLst>
            </p:cNvPr>
            <p:cNvGrpSpPr/>
            <p:nvPr/>
          </p:nvGrpSpPr>
          <p:grpSpPr>
            <a:xfrm>
              <a:off x="3621465" y="2809143"/>
              <a:ext cx="628991" cy="600419"/>
              <a:chOff x="5479208" y="2722090"/>
              <a:chExt cx="1371176" cy="1308890"/>
            </a:xfrm>
          </p:grpSpPr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3F40CDF2-E74E-B9AF-524D-6150ADFB7DF2}"/>
                  </a:ext>
                </a:extLst>
              </p:cNvPr>
              <p:cNvSpPr/>
              <p:nvPr/>
            </p:nvSpPr>
            <p:spPr>
              <a:xfrm rot="16200000">
                <a:off x="6063240" y="3243837"/>
                <a:ext cx="647221" cy="927066"/>
              </a:xfrm>
              <a:prstGeom prst="cube">
                <a:avLst>
                  <a:gd name="adj" fmla="val 37904"/>
                </a:avLst>
              </a:prstGeom>
              <a:solidFill>
                <a:srgbClr val="EFA441"/>
              </a:solidFill>
              <a:ln w="38100">
                <a:solidFill>
                  <a:srgbClr val="E75E3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9CA328D5-0293-E6B0-DFBF-E2C702300144}"/>
                  </a:ext>
                </a:extLst>
              </p:cNvPr>
              <p:cNvSpPr/>
              <p:nvPr/>
            </p:nvSpPr>
            <p:spPr>
              <a:xfrm>
                <a:off x="5479208" y="2722090"/>
                <a:ext cx="250079" cy="1284275"/>
              </a:xfrm>
              <a:custGeom>
                <a:avLst/>
                <a:gdLst>
                  <a:gd name="connsiteX0" fmla="*/ 114348 w 207801"/>
                  <a:gd name="connsiteY0" fmla="*/ 210 h 1304011"/>
                  <a:gd name="connsiteX1" fmla="*/ 48 w 207801"/>
                  <a:gd name="connsiteY1" fmla="*/ 404070 h 1304011"/>
                  <a:gd name="connsiteX2" fmla="*/ 99108 w 207801"/>
                  <a:gd name="connsiteY2" fmla="*/ 830790 h 1304011"/>
                  <a:gd name="connsiteX3" fmla="*/ 22908 w 207801"/>
                  <a:gd name="connsiteY3" fmla="*/ 1303230 h 1304011"/>
                  <a:gd name="connsiteX4" fmla="*/ 205788 w 207801"/>
                  <a:gd name="connsiteY4" fmla="*/ 929850 h 1304011"/>
                  <a:gd name="connsiteX5" fmla="*/ 121968 w 207801"/>
                  <a:gd name="connsiteY5" fmla="*/ 457410 h 1304011"/>
                  <a:gd name="connsiteX6" fmla="*/ 114348 w 207801"/>
                  <a:gd name="connsiteY6" fmla="*/ 210 h 1304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801" h="1304011">
                    <a:moveTo>
                      <a:pt x="114348" y="210"/>
                    </a:moveTo>
                    <a:cubicBezTo>
                      <a:pt x="94028" y="-8680"/>
                      <a:pt x="2588" y="265640"/>
                      <a:pt x="48" y="404070"/>
                    </a:cubicBezTo>
                    <a:cubicBezTo>
                      <a:pt x="-2492" y="542500"/>
                      <a:pt x="95298" y="680930"/>
                      <a:pt x="99108" y="830790"/>
                    </a:cubicBezTo>
                    <a:cubicBezTo>
                      <a:pt x="102918" y="980650"/>
                      <a:pt x="5128" y="1286720"/>
                      <a:pt x="22908" y="1303230"/>
                    </a:cubicBezTo>
                    <a:cubicBezTo>
                      <a:pt x="40688" y="1319740"/>
                      <a:pt x="189278" y="1070820"/>
                      <a:pt x="205788" y="929850"/>
                    </a:cubicBezTo>
                    <a:cubicBezTo>
                      <a:pt x="222298" y="788880"/>
                      <a:pt x="132128" y="607270"/>
                      <a:pt x="121968" y="457410"/>
                    </a:cubicBezTo>
                    <a:cubicBezTo>
                      <a:pt x="111808" y="307550"/>
                      <a:pt x="134668" y="9100"/>
                      <a:pt x="114348" y="210"/>
                    </a:cubicBezTo>
                    <a:close/>
                  </a:path>
                </a:pathLst>
              </a:custGeom>
              <a:solidFill>
                <a:srgbClr val="EFA44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9EE3105-2C0D-63AF-949D-F96F0E7791AD}"/>
                  </a:ext>
                </a:extLst>
              </p:cNvPr>
              <p:cNvSpPr/>
              <p:nvPr/>
            </p:nvSpPr>
            <p:spPr>
              <a:xfrm>
                <a:off x="5867400" y="3026637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EA0C046-DCBE-7165-C773-71EDDE3F08DD}"/>
                  </a:ext>
                </a:extLst>
              </p:cNvPr>
              <p:cNvSpPr/>
              <p:nvPr/>
            </p:nvSpPr>
            <p:spPr>
              <a:xfrm>
                <a:off x="5867400" y="2760741"/>
                <a:ext cx="964406" cy="209692"/>
              </a:xfrm>
              <a:custGeom>
                <a:avLst/>
                <a:gdLst>
                  <a:gd name="connsiteX0" fmla="*/ 0 w 964406"/>
                  <a:gd name="connsiteY0" fmla="*/ 116613 h 209692"/>
                  <a:gd name="connsiteX1" fmla="*/ 278606 w 964406"/>
                  <a:gd name="connsiteY1" fmla="*/ 2313 h 209692"/>
                  <a:gd name="connsiteX2" fmla="*/ 688181 w 964406"/>
                  <a:gd name="connsiteY2" fmla="*/ 209482 h 209692"/>
                  <a:gd name="connsiteX3" fmla="*/ 964406 w 964406"/>
                  <a:gd name="connsiteY3" fmla="*/ 33269 h 20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4406" h="209692">
                    <a:moveTo>
                      <a:pt x="0" y="116613"/>
                    </a:moveTo>
                    <a:cubicBezTo>
                      <a:pt x="81954" y="51724"/>
                      <a:pt x="163909" y="-13165"/>
                      <a:pt x="278606" y="2313"/>
                    </a:cubicBezTo>
                    <a:cubicBezTo>
                      <a:pt x="393303" y="17791"/>
                      <a:pt x="573881" y="204323"/>
                      <a:pt x="688181" y="209482"/>
                    </a:cubicBezTo>
                    <a:cubicBezTo>
                      <a:pt x="802481" y="214641"/>
                      <a:pt x="883443" y="123955"/>
                      <a:pt x="964406" y="33269"/>
                    </a:cubicBezTo>
                  </a:path>
                </a:pathLst>
              </a:custGeom>
              <a:noFill/>
              <a:ln w="38100">
                <a:solidFill>
                  <a:srgbClr val="EFA44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3AD42C05-248D-9036-4CFD-E446F55AC3CA}"/>
              </a:ext>
            </a:extLst>
          </p:cNvPr>
          <p:cNvSpPr txBox="1"/>
          <p:nvPr/>
        </p:nvSpPr>
        <p:spPr>
          <a:xfrm>
            <a:off x="1581452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Lifetime Performance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ADD9910-EB29-BC22-9849-5A3314128948}"/>
              </a:ext>
            </a:extLst>
          </p:cNvPr>
          <p:cNvSpPr txBox="1"/>
          <p:nvPr/>
        </p:nvSpPr>
        <p:spPr>
          <a:xfrm>
            <a:off x="5318113" y="1735274"/>
            <a:ext cx="23830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0079C1"/>
                </a:solidFill>
              </a:rPr>
              <a:t>Thermal Management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B91B2-889E-2825-2C13-AB2BE3B3301B}"/>
              </a:ext>
            </a:extLst>
          </p:cNvPr>
          <p:cNvGrpSpPr/>
          <p:nvPr/>
        </p:nvGrpSpPr>
        <p:grpSpPr>
          <a:xfrm>
            <a:off x="8173988" y="1606066"/>
            <a:ext cx="3404787" cy="4967453"/>
            <a:chOff x="8173988" y="1606066"/>
            <a:chExt cx="3404787" cy="496745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835D44D-7856-E10D-0689-130843FFA052}"/>
                </a:ext>
              </a:extLst>
            </p:cNvPr>
            <p:cNvSpPr/>
            <p:nvPr/>
          </p:nvSpPr>
          <p:spPr>
            <a:xfrm>
              <a:off x="8173988" y="1606066"/>
              <a:ext cx="3404787" cy="4967453"/>
            </a:xfrm>
            <a:prstGeom prst="roundRect">
              <a:avLst>
                <a:gd name="adj" fmla="val 11580"/>
              </a:avLst>
            </a:prstGeom>
            <a:solidFill>
              <a:schemeClr val="bg1"/>
            </a:solidFill>
            <a:ln w="19050">
              <a:solidFill>
                <a:srgbClr val="0079C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97F2C74-A785-4272-9F94-61B68F923D18}"/>
                </a:ext>
              </a:extLst>
            </p:cNvPr>
            <p:cNvGrpSpPr/>
            <p:nvPr/>
          </p:nvGrpSpPr>
          <p:grpSpPr>
            <a:xfrm>
              <a:off x="8393887" y="1817424"/>
              <a:ext cx="649341" cy="649341"/>
              <a:chOff x="2537621" y="5203786"/>
              <a:chExt cx="834499" cy="834499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CF244746-8B4F-4EC5-5234-3000C50DC1AF}"/>
                  </a:ext>
                </a:extLst>
              </p:cNvPr>
              <p:cNvSpPr/>
              <p:nvPr/>
            </p:nvSpPr>
            <p:spPr>
              <a:xfrm>
                <a:off x="2537621" y="5203786"/>
                <a:ext cx="834499" cy="834499"/>
              </a:xfrm>
              <a:prstGeom prst="roundRect">
                <a:avLst/>
              </a:prstGeom>
              <a:noFill/>
              <a:ln w="9525">
                <a:solidFill>
                  <a:srgbClr val="0079C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122AC44-43FE-B531-88D1-24AA65C56E15}"/>
                  </a:ext>
                </a:extLst>
              </p:cNvPr>
              <p:cNvGrpSpPr/>
              <p:nvPr/>
            </p:nvGrpSpPr>
            <p:grpSpPr>
              <a:xfrm>
                <a:off x="2652506" y="5367599"/>
                <a:ext cx="619986" cy="530829"/>
                <a:chOff x="8105966" y="4419313"/>
                <a:chExt cx="1293360" cy="1107369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E373BAB-6127-F573-B447-5CF0AF991B9D}"/>
                    </a:ext>
                  </a:extLst>
                </p:cNvPr>
                <p:cNvSpPr/>
                <p:nvPr/>
              </p:nvSpPr>
              <p:spPr>
                <a:xfrm>
                  <a:off x="8613535" y="5220839"/>
                  <a:ext cx="250742" cy="305843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C012EF42-0CFA-4307-5051-332AAB626B37}"/>
                    </a:ext>
                  </a:extLst>
                </p:cNvPr>
                <p:cNvSpPr/>
                <p:nvPr/>
              </p:nvSpPr>
              <p:spPr>
                <a:xfrm>
                  <a:off x="8443619" y="4419313"/>
                  <a:ext cx="622332" cy="934318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A4594C9B-F686-6C12-023D-C1F1ECFDF19D}"/>
                    </a:ext>
                  </a:extLst>
                </p:cNvPr>
                <p:cNvSpPr/>
                <p:nvPr/>
              </p:nvSpPr>
              <p:spPr>
                <a:xfrm>
                  <a:off x="8105966" y="4663744"/>
                  <a:ext cx="1293360" cy="445557"/>
                </a:xfrm>
                <a:prstGeom prst="rect">
                  <a:avLst/>
                </a:prstGeom>
                <a:solidFill>
                  <a:srgbClr val="D8DBDE"/>
                </a:solidFill>
                <a:ln w="63500">
                  <a:solidFill>
                    <a:srgbClr val="358ECD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D2AEEC3-23F6-DDBC-A060-FA994BA343B8}"/>
                    </a:ext>
                  </a:extLst>
                </p:cNvPr>
                <p:cNvSpPr/>
                <p:nvPr/>
              </p:nvSpPr>
              <p:spPr>
                <a:xfrm>
                  <a:off x="8175940" y="4792185"/>
                  <a:ext cx="1157441" cy="193441"/>
                </a:xfrm>
                <a:prstGeom prst="rect">
                  <a:avLst/>
                </a:prstGeom>
                <a:solidFill>
                  <a:srgbClr val="90AFD4"/>
                </a:solidFill>
                <a:ln w="63500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3087350-DDDC-348F-CBDC-414169D3C10E}"/>
                </a:ext>
              </a:extLst>
            </p:cNvPr>
            <p:cNvSpPr txBox="1"/>
            <p:nvPr/>
          </p:nvSpPr>
          <p:spPr>
            <a:xfrm>
              <a:off x="9118240" y="1735274"/>
              <a:ext cx="238302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i="1" dirty="0">
                  <a:solidFill>
                    <a:srgbClr val="0079C1"/>
                  </a:solidFill>
                </a:rPr>
                <a:t>Structural Durability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8AF2CA1-713D-AFDB-E8E1-54F42750F1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60" t="11294" r="22107"/>
            <a:stretch/>
          </p:blipFill>
          <p:spPr>
            <a:xfrm>
              <a:off x="8406075" y="2672556"/>
              <a:ext cx="2653552" cy="234556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FEE4A75-DBEF-B295-376C-7D5A73A21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32673" t="37670" r="24668" b="24840"/>
            <a:stretch/>
          </p:blipFill>
          <p:spPr>
            <a:xfrm>
              <a:off x="9411991" y="5103380"/>
              <a:ext cx="1721110" cy="969643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EE909B-BE0B-9DB0-5512-3147FE7F3EDC}"/>
                </a:ext>
              </a:extLst>
            </p:cNvPr>
            <p:cNvSpPr/>
            <p:nvPr/>
          </p:nvSpPr>
          <p:spPr>
            <a:xfrm>
              <a:off x="9200485" y="4978913"/>
              <a:ext cx="1975186" cy="13270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DA228EA-25C7-4C3D-8B39-614C96090A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8945" y="4709478"/>
              <a:ext cx="0" cy="26943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9B7D63-4BB6-E2B2-F800-48FBAE4748BA}"/>
                </a:ext>
              </a:extLst>
            </p:cNvPr>
            <p:cNvSpPr/>
            <p:nvPr/>
          </p:nvSpPr>
          <p:spPr>
            <a:xfrm>
              <a:off x="9235226" y="4566130"/>
              <a:ext cx="211506" cy="14334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11C55C7E-0579-F0F9-83F8-099FE26679AE}"/>
              </a:ext>
            </a:extLst>
          </p:cNvPr>
          <p:cNvSpPr/>
          <p:nvPr/>
        </p:nvSpPr>
        <p:spPr>
          <a:xfrm>
            <a:off x="4240299" y="1494503"/>
            <a:ext cx="7420110" cy="523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55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790B-DFCE-B4A8-B045-AF059F1E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/>
            <a:r>
              <a:rPr lang="en-US" dirty="0"/>
              <a:t>	Simulating the Hybrid Pulse Power Characterization (HPPC)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1B31-3B88-98BE-64DA-884A09858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64522" cy="2377450"/>
          </a:xfrm>
        </p:spPr>
        <p:txBody>
          <a:bodyPr>
            <a:normAutofit fontScale="92500"/>
          </a:bodyPr>
          <a:lstStyle/>
          <a:p>
            <a:r>
              <a:rPr lang="en-US" dirty="0"/>
              <a:t>HPPC test = sequence of charge + discharge pulses to measure battery’s life performance.</a:t>
            </a:r>
          </a:p>
          <a:p>
            <a:pPr lvl="1"/>
            <a:endParaRPr lang="en-US" dirty="0"/>
          </a:p>
          <a:p>
            <a:r>
              <a:rPr lang="en-US" dirty="0"/>
              <a:t>Veryst simulated cell voltage response over 13 hours (simulation time &lt;&lt; experimental time).</a:t>
            </a:r>
          </a:p>
        </p:txBody>
      </p:sp>
      <p:pic>
        <p:nvPicPr>
          <p:cNvPr id="5" name="hppc_animation_linkedin_v3">
            <a:hlinkClick r:id="" action="ppaction://media"/>
            <a:extLst>
              <a:ext uri="{FF2B5EF4-FFF2-40B4-BE49-F238E27FC236}">
                <a16:creationId xmlns:a16="http://schemas.microsoft.com/office/drawing/2014/main" id="{5CE81ED6-F6A5-1E88-E7BD-454873F71CC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98"/>
                </p14:media>
              </p:ext>
            </p:extLst>
          </p:nvPr>
        </p:nvPicPr>
        <p:blipFill rotWithShape="1">
          <a:blip r:embed="rId5"/>
          <a:srcRect l="3852" t="2825" r="7176" b="2825"/>
          <a:stretch/>
        </p:blipFill>
        <p:spPr>
          <a:xfrm>
            <a:off x="8250560" y="1700842"/>
            <a:ext cx="3746862" cy="5058734"/>
          </a:xfrm>
          <a:prstGeom prst="rect">
            <a:avLst/>
          </a:prstGeom>
        </p:spPr>
      </p:pic>
      <p:pic>
        <p:nvPicPr>
          <p:cNvPr id="6" name="Battery HPPC Animation Cell View 4s 2cyc">
            <a:hlinkClick r:id="" action="ppaction://media"/>
            <a:extLst>
              <a:ext uri="{FF2B5EF4-FFF2-40B4-BE49-F238E27FC236}">
                <a16:creationId xmlns:a16="http://schemas.microsoft.com/office/drawing/2014/main" id="{E33C1F63-0055-4B94-EF45-4D201B052E0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98" end="35"/>
                </p14:media>
              </p:ext>
            </p:extLst>
          </p:nvPr>
        </p:nvPicPr>
        <p:blipFill rotWithShape="1">
          <a:blip r:embed="rId6"/>
          <a:srcRect l="16159" r="24775"/>
          <a:stretch/>
        </p:blipFill>
        <p:spPr>
          <a:xfrm>
            <a:off x="5277858" y="4868523"/>
            <a:ext cx="1770614" cy="168587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0C8291F-CF9F-544B-6F4E-931AEFCCA88C}"/>
              </a:ext>
            </a:extLst>
          </p:cNvPr>
          <p:cNvGrpSpPr/>
          <p:nvPr/>
        </p:nvGrpSpPr>
        <p:grpSpPr>
          <a:xfrm>
            <a:off x="1082497" y="4020666"/>
            <a:ext cx="3604515" cy="2935080"/>
            <a:chOff x="818398" y="1666216"/>
            <a:chExt cx="5756810" cy="468764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627358D-27D5-A635-5668-2132DF70B916}"/>
                </a:ext>
              </a:extLst>
            </p:cNvPr>
            <p:cNvGrpSpPr/>
            <p:nvPr/>
          </p:nvGrpSpPr>
          <p:grpSpPr>
            <a:xfrm>
              <a:off x="2237392" y="1666216"/>
              <a:ext cx="4337816" cy="3717501"/>
              <a:chOff x="3967852" y="-707759"/>
              <a:chExt cx="8002356" cy="685800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7A34CEE-6B22-13ED-F77E-9713F688CC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12457"/>
              <a:stretch/>
            </p:blipFill>
            <p:spPr>
              <a:xfrm>
                <a:off x="3967852" y="-707759"/>
                <a:ext cx="8002356" cy="68580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ACBAA4F-C34E-3F25-7E36-7DB03C1CF1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12457"/>
              <a:stretch/>
            </p:blipFill>
            <p:spPr>
              <a:xfrm>
                <a:off x="3967852" y="-707759"/>
                <a:ext cx="8002356" cy="685800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FF5F54A-48F9-195F-993F-CA410D3BB2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4554" r="12457"/>
              <a:stretch/>
            </p:blipFill>
            <p:spPr>
              <a:xfrm>
                <a:off x="3967852" y="290378"/>
                <a:ext cx="8002356" cy="5859864"/>
              </a:xfrm>
              <a:prstGeom prst="rect">
                <a:avLst/>
              </a:prstGeom>
            </p:spPr>
          </p:pic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B90C446-C841-766B-3E3C-E7FB6604A49D}"/>
                </a:ext>
              </a:extLst>
            </p:cNvPr>
            <p:cNvSpPr/>
            <p:nvPr/>
          </p:nvSpPr>
          <p:spPr>
            <a:xfrm>
              <a:off x="1197728" y="3265745"/>
              <a:ext cx="2765000" cy="2595606"/>
            </a:xfrm>
            <a:custGeom>
              <a:avLst/>
              <a:gdLst>
                <a:gd name="connsiteX0" fmla="*/ 0 w 5069840"/>
                <a:gd name="connsiteY0" fmla="*/ 0 h 4257040"/>
                <a:gd name="connsiteX1" fmla="*/ 3688080 w 5069840"/>
                <a:gd name="connsiteY1" fmla="*/ 518160 h 4257040"/>
                <a:gd name="connsiteX2" fmla="*/ 5069840 w 5069840"/>
                <a:gd name="connsiteY2" fmla="*/ 1524000 h 4257040"/>
                <a:gd name="connsiteX3" fmla="*/ 5069840 w 5069840"/>
                <a:gd name="connsiteY3" fmla="*/ 2844800 h 4257040"/>
                <a:gd name="connsiteX4" fmla="*/ 2763520 w 5069840"/>
                <a:gd name="connsiteY4" fmla="*/ 4257040 h 4257040"/>
                <a:gd name="connsiteX5" fmla="*/ 0 w 5069840"/>
                <a:gd name="connsiteY5" fmla="*/ 0 h 4257040"/>
                <a:gd name="connsiteX0" fmla="*/ 0 w 5069840"/>
                <a:gd name="connsiteY0" fmla="*/ 0 h 5533319"/>
                <a:gd name="connsiteX1" fmla="*/ 3688080 w 5069840"/>
                <a:gd name="connsiteY1" fmla="*/ 518160 h 5533319"/>
                <a:gd name="connsiteX2" fmla="*/ 5069840 w 5069840"/>
                <a:gd name="connsiteY2" fmla="*/ 1524000 h 5533319"/>
                <a:gd name="connsiteX3" fmla="*/ 5069840 w 5069840"/>
                <a:gd name="connsiteY3" fmla="*/ 2844800 h 5533319"/>
                <a:gd name="connsiteX4" fmla="*/ 4286101 w 5069840"/>
                <a:gd name="connsiteY4" fmla="*/ 5533319 h 5533319"/>
                <a:gd name="connsiteX5" fmla="*/ 0 w 5069840"/>
                <a:gd name="connsiteY5" fmla="*/ 0 h 5533319"/>
                <a:gd name="connsiteX0" fmla="*/ 0 w 3972687"/>
                <a:gd name="connsiteY0" fmla="*/ 1026809 h 5015159"/>
                <a:gd name="connsiteX1" fmla="*/ 2590927 w 3972687"/>
                <a:gd name="connsiteY1" fmla="*/ 0 h 5015159"/>
                <a:gd name="connsiteX2" fmla="*/ 3972687 w 3972687"/>
                <a:gd name="connsiteY2" fmla="*/ 1005840 h 5015159"/>
                <a:gd name="connsiteX3" fmla="*/ 3972687 w 3972687"/>
                <a:gd name="connsiteY3" fmla="*/ 2326640 h 5015159"/>
                <a:gd name="connsiteX4" fmla="*/ 3188948 w 3972687"/>
                <a:gd name="connsiteY4" fmla="*/ 5015159 h 5015159"/>
                <a:gd name="connsiteX5" fmla="*/ 0 w 3972687"/>
                <a:gd name="connsiteY5" fmla="*/ 1026809 h 5015159"/>
                <a:gd name="connsiteX0" fmla="*/ 0 w 4252573"/>
                <a:gd name="connsiteY0" fmla="*/ 250125 h 5015159"/>
                <a:gd name="connsiteX1" fmla="*/ 2870813 w 4252573"/>
                <a:gd name="connsiteY1" fmla="*/ 0 h 5015159"/>
                <a:gd name="connsiteX2" fmla="*/ 4252573 w 4252573"/>
                <a:gd name="connsiteY2" fmla="*/ 1005840 h 5015159"/>
                <a:gd name="connsiteX3" fmla="*/ 4252573 w 4252573"/>
                <a:gd name="connsiteY3" fmla="*/ 2326640 h 5015159"/>
                <a:gd name="connsiteX4" fmla="*/ 3468834 w 4252573"/>
                <a:gd name="connsiteY4" fmla="*/ 5015159 h 5015159"/>
                <a:gd name="connsiteX5" fmla="*/ 0 w 4252573"/>
                <a:gd name="connsiteY5" fmla="*/ 250125 h 5015159"/>
                <a:gd name="connsiteX0" fmla="*/ 0 w 4252573"/>
                <a:gd name="connsiteY0" fmla="*/ 250125 h 4490372"/>
                <a:gd name="connsiteX1" fmla="*/ 2870813 w 4252573"/>
                <a:gd name="connsiteY1" fmla="*/ 0 h 4490372"/>
                <a:gd name="connsiteX2" fmla="*/ 4252573 w 4252573"/>
                <a:gd name="connsiteY2" fmla="*/ 1005840 h 4490372"/>
                <a:gd name="connsiteX3" fmla="*/ 4252573 w 4252573"/>
                <a:gd name="connsiteY3" fmla="*/ 2326640 h 4490372"/>
                <a:gd name="connsiteX4" fmla="*/ 2979035 w 4252573"/>
                <a:gd name="connsiteY4" fmla="*/ 4490372 h 4490372"/>
                <a:gd name="connsiteX5" fmla="*/ 0 w 4252573"/>
                <a:gd name="connsiteY5" fmla="*/ 250125 h 4490372"/>
                <a:gd name="connsiteX0" fmla="*/ 0 w 4694243"/>
                <a:gd name="connsiteY0" fmla="*/ 691797 h 4490372"/>
                <a:gd name="connsiteX1" fmla="*/ 3312483 w 4694243"/>
                <a:gd name="connsiteY1" fmla="*/ 0 h 4490372"/>
                <a:gd name="connsiteX2" fmla="*/ 4694243 w 4694243"/>
                <a:gd name="connsiteY2" fmla="*/ 1005840 h 4490372"/>
                <a:gd name="connsiteX3" fmla="*/ 4694243 w 4694243"/>
                <a:gd name="connsiteY3" fmla="*/ 2326640 h 4490372"/>
                <a:gd name="connsiteX4" fmla="*/ 3420705 w 4694243"/>
                <a:gd name="connsiteY4" fmla="*/ 4490372 h 4490372"/>
                <a:gd name="connsiteX5" fmla="*/ 0 w 4694243"/>
                <a:gd name="connsiteY5" fmla="*/ 691797 h 4490372"/>
                <a:gd name="connsiteX0" fmla="*/ 0 w 4694243"/>
                <a:gd name="connsiteY0" fmla="*/ 691797 h 4855891"/>
                <a:gd name="connsiteX1" fmla="*/ 3312483 w 4694243"/>
                <a:gd name="connsiteY1" fmla="*/ 0 h 4855891"/>
                <a:gd name="connsiteX2" fmla="*/ 4694243 w 4694243"/>
                <a:gd name="connsiteY2" fmla="*/ 1005840 h 4855891"/>
                <a:gd name="connsiteX3" fmla="*/ 4694243 w 4694243"/>
                <a:gd name="connsiteY3" fmla="*/ 2326640 h 4855891"/>
                <a:gd name="connsiteX4" fmla="*/ 3039958 w 4694243"/>
                <a:gd name="connsiteY4" fmla="*/ 4855891 h 4855891"/>
                <a:gd name="connsiteX5" fmla="*/ 0 w 4694243"/>
                <a:gd name="connsiteY5" fmla="*/ 691797 h 4855891"/>
                <a:gd name="connsiteX0" fmla="*/ 0 w 4653630"/>
                <a:gd name="connsiteY0" fmla="*/ 163825 h 4855891"/>
                <a:gd name="connsiteX1" fmla="*/ 3271870 w 4653630"/>
                <a:gd name="connsiteY1" fmla="*/ 0 h 4855891"/>
                <a:gd name="connsiteX2" fmla="*/ 4653630 w 4653630"/>
                <a:gd name="connsiteY2" fmla="*/ 1005840 h 4855891"/>
                <a:gd name="connsiteX3" fmla="*/ 4653630 w 4653630"/>
                <a:gd name="connsiteY3" fmla="*/ 2326640 h 4855891"/>
                <a:gd name="connsiteX4" fmla="*/ 2999345 w 4653630"/>
                <a:gd name="connsiteY4" fmla="*/ 4855891 h 4855891"/>
                <a:gd name="connsiteX5" fmla="*/ 0 w 4653630"/>
                <a:gd name="connsiteY5" fmla="*/ 163825 h 4855891"/>
                <a:gd name="connsiteX0" fmla="*/ 0 w 4653630"/>
                <a:gd name="connsiteY0" fmla="*/ 163825 h 4368532"/>
                <a:gd name="connsiteX1" fmla="*/ 3271870 w 4653630"/>
                <a:gd name="connsiteY1" fmla="*/ 0 h 4368532"/>
                <a:gd name="connsiteX2" fmla="*/ 4653630 w 4653630"/>
                <a:gd name="connsiteY2" fmla="*/ 1005840 h 4368532"/>
                <a:gd name="connsiteX3" fmla="*/ 4653630 w 4653630"/>
                <a:gd name="connsiteY3" fmla="*/ 2326640 h 4368532"/>
                <a:gd name="connsiteX4" fmla="*/ 2958731 w 4653630"/>
                <a:gd name="connsiteY4" fmla="*/ 4368532 h 4368532"/>
                <a:gd name="connsiteX5" fmla="*/ 0 w 4653630"/>
                <a:gd name="connsiteY5" fmla="*/ 163825 h 43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3630" h="4368532">
                  <a:moveTo>
                    <a:pt x="0" y="163825"/>
                  </a:moveTo>
                  <a:lnTo>
                    <a:pt x="3271870" y="0"/>
                  </a:lnTo>
                  <a:lnTo>
                    <a:pt x="4653630" y="1005840"/>
                  </a:lnTo>
                  <a:lnTo>
                    <a:pt x="4653630" y="2326640"/>
                  </a:lnTo>
                  <a:lnTo>
                    <a:pt x="2958731" y="4368532"/>
                  </a:lnTo>
                  <a:lnTo>
                    <a:pt x="0" y="163825"/>
                  </a:lnTo>
                  <a:close/>
                </a:path>
              </a:pathLst>
            </a:custGeom>
            <a:solidFill>
              <a:srgbClr val="7E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8A5FDBF-6D23-EB79-20E0-02FEB9CEDF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001" t="14940" r="28705" b="14940"/>
            <a:stretch/>
          </p:blipFill>
          <p:spPr>
            <a:xfrm>
              <a:off x="818398" y="3201804"/>
              <a:ext cx="2475032" cy="315205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675307-9AE3-E947-FF48-AD954200E49A}"/>
                </a:ext>
              </a:extLst>
            </p:cNvPr>
            <p:cNvSpPr/>
            <p:nvPr/>
          </p:nvSpPr>
          <p:spPr>
            <a:xfrm>
              <a:off x="2986513" y="5107342"/>
              <a:ext cx="139958" cy="13995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B783EA3-1FA6-8813-B4DA-115F8FF2225A}"/>
              </a:ext>
            </a:extLst>
          </p:cNvPr>
          <p:cNvSpPr/>
          <p:nvPr/>
        </p:nvSpPr>
        <p:spPr>
          <a:xfrm>
            <a:off x="5271026" y="4868523"/>
            <a:ext cx="1782694" cy="168587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A2B21AA-15EE-CE5D-976D-DF7464BED8F0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527652" y="6219077"/>
            <a:ext cx="2750206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5823F75-1630-69CA-16F3-5F03F8120AF1}"/>
              </a:ext>
            </a:extLst>
          </p:cNvPr>
          <p:cNvSpPr txBox="1"/>
          <p:nvPr/>
        </p:nvSpPr>
        <p:spPr>
          <a:xfrm>
            <a:off x="7659714" y="4810648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990BCD-6A21-1FDD-5A24-0F8D57E62B33}"/>
              </a:ext>
            </a:extLst>
          </p:cNvPr>
          <p:cNvSpPr txBox="1"/>
          <p:nvPr/>
        </p:nvSpPr>
        <p:spPr>
          <a:xfrm>
            <a:off x="7659714" y="6171504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cs typeface="Arial" panose="020B0604020202020204" pitchFamily="34" charset="0"/>
              </a:rPr>
              <a:t>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839AB5B-0B96-1EBA-8353-1C94C6C54FD9}"/>
              </a:ext>
            </a:extLst>
          </p:cNvPr>
          <p:cNvPicPr>
            <a:picLocks/>
          </p:cNvPicPr>
          <p:nvPr/>
        </p:nvPicPr>
        <p:blipFill rotWithShape="1">
          <a:blip r:embed="rId11"/>
          <a:srcRect l="86646" t="15529" r="10227" b="7917"/>
          <a:stretch/>
        </p:blipFill>
        <p:spPr>
          <a:xfrm>
            <a:off x="7474895" y="4939924"/>
            <a:ext cx="227827" cy="15489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108543C-B52B-341B-9464-7C8411DC4196}"/>
              </a:ext>
            </a:extLst>
          </p:cNvPr>
          <p:cNvSpPr txBox="1"/>
          <p:nvPr/>
        </p:nvSpPr>
        <p:spPr>
          <a:xfrm>
            <a:off x="7414266" y="4458698"/>
            <a:ext cx="3449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cs typeface="Arial" panose="020B0604020202020204" pitchFamily="34" charset="0"/>
              </a:rPr>
              <a:t>V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C307B7-194C-BF6C-1BD5-C79EA9E478B7}"/>
              </a:ext>
            </a:extLst>
          </p:cNvPr>
          <p:cNvGrpSpPr/>
          <p:nvPr/>
        </p:nvGrpSpPr>
        <p:grpSpPr>
          <a:xfrm>
            <a:off x="907774" y="673938"/>
            <a:ext cx="725314" cy="707936"/>
            <a:chOff x="7293452" y="2121354"/>
            <a:chExt cx="932136" cy="909802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EE95473-6692-C439-3C4D-29FAE4480EB4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53C4083-8DBA-57DC-9267-472ADF9D91C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C01FC1D-9369-C2F8-D70B-032DE53D9A7D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E2B0926-2156-7C21-A5A5-A74923A6CC2C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50C9FA9-6B03-02F6-63B5-22FE2D6B823A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0F8CBA88-B329-DD3A-BA1A-4CA334305AAF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E024CE10-DC61-A0FB-2D7B-657481077E3F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478946-EED4-E741-6AF9-F3944AABE32A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3BC20-E9A8-0CAA-9AF3-AD351A137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BDF6-E248-43A6-B593-94F035736CEE}" type="datetime1">
              <a:rPr lang="en-US" smtClean="0"/>
              <a:t>8/30/2024</a:t>
            </a:fld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A79E2F1-A78B-28B5-C1C2-11273AF8C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7</a:t>
            </a:fld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A3FB63-C088-F89C-00CB-6B8B3C92CA7F}"/>
              </a:ext>
            </a:extLst>
          </p:cNvPr>
          <p:cNvSpPr txBox="1"/>
          <p:nvPr/>
        </p:nvSpPr>
        <p:spPr>
          <a:xfrm>
            <a:off x="5616648" y="4359439"/>
            <a:ext cx="112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cs typeface="Arial" panose="020B0604020202020204" pitchFamily="34" charset="0"/>
              </a:rPr>
              <a:t>Voltage</a:t>
            </a:r>
          </a:p>
        </p:txBody>
      </p:sp>
    </p:spTree>
    <p:extLst>
      <p:ext uri="{BB962C8B-B14F-4D97-AF65-F5344CB8AC3E}">
        <p14:creationId xmlns:p14="http://schemas.microsoft.com/office/powerpoint/2010/main" val="425066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9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790B-DFCE-B4A8-B045-AF059F1E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/>
            <a:r>
              <a:rPr lang="en-US" dirty="0"/>
              <a:t>	Direct Calculation of Voltage Losses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D61B31-3B88-98BE-64DA-884A098580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97881" cy="481901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Voltage loss is attributed to </a:t>
                </a:r>
              </a:p>
              <a:p>
                <a:pPr lvl="1"/>
                <a:r>
                  <a:rPr lang="en-US" b="1" dirty="0">
                    <a:solidFill>
                      <a:srgbClr val="0000FF"/>
                    </a:solidFill>
                  </a:rPr>
                  <a:t>ohmic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resistances</a:t>
                </a:r>
              </a:p>
              <a:p>
                <a:pPr lvl="1"/>
                <a:r>
                  <a:rPr lang="en-US" b="1" dirty="0">
                    <a:solidFill>
                      <a:srgbClr val="FF0000"/>
                    </a:solidFill>
                  </a:rPr>
                  <a:t>activation</a:t>
                </a:r>
                <a:r>
                  <a:rPr lang="en-US" b="1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/>
                  <a:t>of electrode kinetics</a:t>
                </a:r>
              </a:p>
              <a:p>
                <a:pPr lvl="1"/>
                <a:r>
                  <a:rPr lang="en-US" b="1" dirty="0">
                    <a:solidFill>
                      <a:srgbClr val="00CC00"/>
                    </a:solidFill>
                  </a:rPr>
                  <a:t>concentration</a:t>
                </a:r>
                <a:r>
                  <a:rPr lang="en-US" dirty="0"/>
                  <a:t>-driven ion transport</a:t>
                </a:r>
                <a:endParaRPr lang="el-GR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loss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ohm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act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conc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Each loss term can be evaluated as COMSOL Variables, allowing direct measure of battery performance.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D61B31-3B88-98BE-64DA-884A098580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97881" cy="4819016"/>
              </a:xfrm>
              <a:blipFill>
                <a:blip r:embed="rId3"/>
                <a:stretch>
                  <a:fillRect l="-1756" t="-2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4BC307B7-194C-BF6C-1BD5-C79EA9E478B7}"/>
              </a:ext>
            </a:extLst>
          </p:cNvPr>
          <p:cNvGrpSpPr/>
          <p:nvPr/>
        </p:nvGrpSpPr>
        <p:grpSpPr>
          <a:xfrm>
            <a:off x="907774" y="673938"/>
            <a:ext cx="725314" cy="707936"/>
            <a:chOff x="7293452" y="2121354"/>
            <a:chExt cx="932136" cy="909802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EE95473-6692-C439-3C4D-29FAE4480EB4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53C4083-8DBA-57DC-9267-472ADF9D91C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C01FC1D-9369-C2F8-D70B-032DE53D9A7D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E2B0926-2156-7C21-A5A5-A74923A6CC2C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50C9FA9-6B03-02F6-63B5-22FE2D6B823A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0F8CBA88-B329-DD3A-BA1A-4CA334305AAF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E024CE10-DC61-A0FB-2D7B-657481077E3F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478946-EED4-E741-6AF9-F3944AABE32A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750EE-E60E-A4C6-4F6A-33C676D714B1}"/>
              </a:ext>
            </a:extLst>
          </p:cNvPr>
          <p:cNvGrpSpPr/>
          <p:nvPr/>
        </p:nvGrpSpPr>
        <p:grpSpPr>
          <a:xfrm>
            <a:off x="7158860" y="1752283"/>
            <a:ext cx="4636900" cy="4489733"/>
            <a:chOff x="6970676" y="1687547"/>
            <a:chExt cx="4825084" cy="467194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225BEAD-F42A-8590-DD21-736446F749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4473"/>
            <a:stretch/>
          </p:blipFill>
          <p:spPr>
            <a:xfrm>
              <a:off x="6970676" y="1687547"/>
              <a:ext cx="4825084" cy="4671944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D5F5E77-E69A-1FE4-3E38-9C95A85D694D}"/>
                </a:ext>
              </a:extLst>
            </p:cNvPr>
            <p:cNvSpPr/>
            <p:nvPr/>
          </p:nvSpPr>
          <p:spPr>
            <a:xfrm>
              <a:off x="7020560" y="2442563"/>
              <a:ext cx="4775200" cy="1270000"/>
            </a:xfrm>
            <a:prstGeom prst="rect">
              <a:avLst/>
            </a:prstGeom>
            <a:solidFill>
              <a:srgbClr val="0000FF">
                <a:alpha val="10000"/>
              </a:srgbClr>
            </a:solidFill>
            <a:ln w="25400">
              <a:solidFill>
                <a:srgbClr val="0000FF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120532E-84C7-1DBB-D005-2360347AF868}"/>
                </a:ext>
              </a:extLst>
            </p:cNvPr>
            <p:cNvSpPr/>
            <p:nvPr/>
          </p:nvSpPr>
          <p:spPr>
            <a:xfrm>
              <a:off x="7020560" y="3712563"/>
              <a:ext cx="4775200" cy="53848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254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A4DB13-7C50-6AC8-FA52-BE76D088A0AF}"/>
                </a:ext>
              </a:extLst>
            </p:cNvPr>
            <p:cNvSpPr/>
            <p:nvPr/>
          </p:nvSpPr>
          <p:spPr>
            <a:xfrm>
              <a:off x="7020560" y="4251043"/>
              <a:ext cx="4775200" cy="1564640"/>
            </a:xfrm>
            <a:prstGeom prst="rect">
              <a:avLst/>
            </a:prstGeom>
            <a:solidFill>
              <a:srgbClr val="00CC00">
                <a:alpha val="10000"/>
              </a:srgbClr>
            </a:solidFill>
            <a:ln w="25400">
              <a:solidFill>
                <a:srgbClr val="00CC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5E65BD-B71C-62FC-5E22-915E9A9CD01F}"/>
                </a:ext>
              </a:extLst>
            </p:cNvPr>
            <p:cNvSpPr/>
            <p:nvPr/>
          </p:nvSpPr>
          <p:spPr>
            <a:xfrm>
              <a:off x="7020560" y="5815683"/>
              <a:ext cx="4775200" cy="507201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ight Brace 37">
            <a:extLst>
              <a:ext uri="{FF2B5EF4-FFF2-40B4-BE49-F238E27FC236}">
                <a16:creationId xmlns:a16="http://schemas.microsoft.com/office/drawing/2014/main" id="{52DD2C60-C243-F661-9E08-F9920D88A5E8}"/>
              </a:ext>
            </a:extLst>
          </p:cNvPr>
          <p:cNvSpPr/>
          <p:nvPr/>
        </p:nvSpPr>
        <p:spPr>
          <a:xfrm>
            <a:off x="6360160" y="3677920"/>
            <a:ext cx="200660" cy="7112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26C8C-C9CC-8FD4-F511-678713B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CFE5-03DC-4C58-9033-9AD19CCD3279}" type="datetime1">
              <a:rPr lang="en-US" smtClean="0"/>
              <a:t>8/30/2024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9330A-998D-B361-3387-66894AC84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13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2A6F9AF-87C7-3912-6D5F-B2CBA4D27EF8}"/>
              </a:ext>
            </a:extLst>
          </p:cNvPr>
          <p:cNvSpPr/>
          <p:nvPr/>
        </p:nvSpPr>
        <p:spPr>
          <a:xfrm>
            <a:off x="9647840" y="0"/>
            <a:ext cx="2539703" cy="988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ED790B-DFCE-B4A8-B045-AF059F1EB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440929" cy="1325563"/>
          </a:xfrm>
        </p:spPr>
        <p:txBody>
          <a:bodyPr/>
          <a:lstStyle/>
          <a:p>
            <a:pPr marL="914400" indent="-914400"/>
            <a:r>
              <a:rPr lang="en-US" dirty="0"/>
              <a:t>	Results: Charge vs. Discharge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1B31-3B88-98BE-64DA-884A09858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97" y="5527796"/>
            <a:ext cx="11993406" cy="7910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Key factors that affect performance are electrode material selection, electrode microstructure, and electrolyte conductivity and stability.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C307B7-194C-BF6C-1BD5-C79EA9E478B7}"/>
              </a:ext>
            </a:extLst>
          </p:cNvPr>
          <p:cNvGrpSpPr/>
          <p:nvPr/>
        </p:nvGrpSpPr>
        <p:grpSpPr>
          <a:xfrm>
            <a:off x="907774" y="673938"/>
            <a:ext cx="725314" cy="707936"/>
            <a:chOff x="7293452" y="2121354"/>
            <a:chExt cx="932136" cy="909802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EE95473-6692-C439-3C4D-29FAE4480EB4}"/>
                </a:ext>
              </a:extLst>
            </p:cNvPr>
            <p:cNvSpPr/>
            <p:nvPr/>
          </p:nvSpPr>
          <p:spPr>
            <a:xfrm>
              <a:off x="7300003" y="2121354"/>
              <a:ext cx="834499" cy="834499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79C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53C4083-8DBA-57DC-9267-472ADF9D91C3}"/>
                </a:ext>
              </a:extLst>
            </p:cNvPr>
            <p:cNvGrpSpPr/>
            <p:nvPr/>
          </p:nvGrpSpPr>
          <p:grpSpPr>
            <a:xfrm>
              <a:off x="7293452" y="2230265"/>
              <a:ext cx="932136" cy="800891"/>
              <a:chOff x="6927168" y="2221549"/>
              <a:chExt cx="932136" cy="80089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C01FC1D-9369-C2F8-D70B-032DE53D9A7D}"/>
                  </a:ext>
                </a:extLst>
              </p:cNvPr>
              <p:cNvGrpSpPr/>
              <p:nvPr/>
            </p:nvGrpSpPr>
            <p:grpSpPr>
              <a:xfrm>
                <a:off x="7010109" y="2221549"/>
                <a:ext cx="678831" cy="252253"/>
                <a:chOff x="6600916" y="4270055"/>
                <a:chExt cx="2092593" cy="777608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E2B0926-2156-7C21-A5A5-A74923A6CC2C}"/>
                    </a:ext>
                  </a:extLst>
                </p:cNvPr>
                <p:cNvSpPr/>
                <p:nvPr/>
              </p:nvSpPr>
              <p:spPr>
                <a:xfrm>
                  <a:off x="6858440" y="4270055"/>
                  <a:ext cx="1835069" cy="7776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50C9FA9-6B03-02F6-63B5-22FE2D6B823A}"/>
                    </a:ext>
                  </a:extLst>
                </p:cNvPr>
                <p:cNvSpPr/>
                <p:nvPr/>
              </p:nvSpPr>
              <p:spPr>
                <a:xfrm>
                  <a:off x="6600916" y="4510730"/>
                  <a:ext cx="257521" cy="296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0F8CBA88-B329-DD3A-BA1A-4CA334305AAF}"/>
                    </a:ext>
                  </a:extLst>
                </p:cNvPr>
                <p:cNvSpPr/>
                <p:nvPr/>
              </p:nvSpPr>
              <p:spPr>
                <a:xfrm>
                  <a:off x="8431434" y="4441790"/>
                  <a:ext cx="121920" cy="434138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E024CE10-DC61-A0FB-2D7B-657481077E3F}"/>
                    </a:ext>
                  </a:extLst>
                </p:cNvPr>
                <p:cNvSpPr/>
                <p:nvPr/>
              </p:nvSpPr>
              <p:spPr>
                <a:xfrm>
                  <a:off x="7037429" y="4441790"/>
                  <a:ext cx="121920" cy="434138"/>
                </a:xfrm>
                <a:prstGeom prst="roundRect">
                  <a:avLst/>
                </a:prstGeom>
                <a:solidFill>
                  <a:srgbClr val="D11E49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478946-EED4-E741-6AF9-F3944AABE32A}"/>
                  </a:ext>
                </a:extLst>
              </p:cNvPr>
              <p:cNvSpPr txBox="1"/>
              <p:nvPr/>
            </p:nvSpPr>
            <p:spPr>
              <a:xfrm>
                <a:off x="6927168" y="2445365"/>
                <a:ext cx="932136" cy="57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3000"/>
                  </a:lnSpc>
                </a:pPr>
                <a:r>
                  <a:rPr lang="en-US" sz="2100" b="1" dirty="0">
                    <a:solidFill>
                      <a:srgbClr val="406B99"/>
                    </a:solidFill>
                    <a:latin typeface="Avenir Next LT Pro Light" panose="020B0304020202020204" pitchFamily="34" charset="0"/>
                    <a:cs typeface="Calibri" panose="020F0502020204030204" pitchFamily="34" charset="0"/>
                  </a:rPr>
                  <a:t>Li+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DB1DEBA-5455-4AF3-695C-0DA2303CB588}"/>
              </a:ext>
            </a:extLst>
          </p:cNvPr>
          <p:cNvGrpSpPr/>
          <p:nvPr/>
        </p:nvGrpSpPr>
        <p:grpSpPr>
          <a:xfrm>
            <a:off x="415738" y="1796156"/>
            <a:ext cx="5244236" cy="3517164"/>
            <a:chOff x="6545803" y="1690688"/>
            <a:chExt cx="5244236" cy="3517164"/>
          </a:xfrm>
        </p:grpSpPr>
        <p:pic>
          <p:nvPicPr>
            <p:cNvPr id="4" name="Picture 3" descr="A diagram of a graph&#10;&#10;Description automatically generated">
              <a:extLst>
                <a:ext uri="{FF2B5EF4-FFF2-40B4-BE49-F238E27FC236}">
                  <a16:creationId xmlns:a16="http://schemas.microsoft.com/office/drawing/2014/main" id="{08FD0F21-21B1-8A92-1DA4-F9DF8B2CEE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1" t="6472" r="9107" b="11392"/>
            <a:stretch/>
          </p:blipFill>
          <p:spPr>
            <a:xfrm>
              <a:off x="7524163" y="1690688"/>
              <a:ext cx="4038944" cy="2730222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0BB01F9-BA0E-E08A-8A88-687FDAAECEA3}"/>
                </a:ext>
              </a:extLst>
            </p:cNvPr>
            <p:cNvCxnSpPr>
              <a:cxnSpLocks/>
            </p:cNvCxnSpPr>
            <p:nvPr/>
          </p:nvCxnSpPr>
          <p:spPr>
            <a:xfrm>
              <a:off x="7954589" y="2834941"/>
              <a:ext cx="61031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3F76EFE-4CB1-EC99-4CA5-97D16AFBFA19}"/>
                </a:ext>
              </a:extLst>
            </p:cNvPr>
            <p:cNvCxnSpPr>
              <a:cxnSpLocks/>
            </p:cNvCxnSpPr>
            <p:nvPr/>
          </p:nvCxnSpPr>
          <p:spPr>
            <a:xfrm>
              <a:off x="9188184" y="2049799"/>
              <a:ext cx="1620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8E9AF1B-91E0-02E1-F751-A1D0AC451ED8}"/>
                </a:ext>
              </a:extLst>
            </p:cNvPr>
            <p:cNvCxnSpPr>
              <a:cxnSpLocks/>
            </p:cNvCxnSpPr>
            <p:nvPr/>
          </p:nvCxnSpPr>
          <p:spPr>
            <a:xfrm>
              <a:off x="9556700" y="3615106"/>
              <a:ext cx="198382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54A71B-91A4-4363-2026-B6D7301BB237}"/>
                </a:ext>
              </a:extLst>
            </p:cNvPr>
            <p:cNvSpPr txBox="1"/>
            <p:nvPr/>
          </p:nvSpPr>
          <p:spPr>
            <a:xfrm>
              <a:off x="7725419" y="2413595"/>
              <a:ext cx="1099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Times New Roman" panose="02020603050405020304" pitchFamily="18" charset="0"/>
                </a:rPr>
                <a:t>Discharge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0A8D716-B61F-79FC-46E1-1B7A26BAA5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6700" y="2049799"/>
              <a:ext cx="1620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D86591-21F4-F9D4-F541-3BFDD66E4651}"/>
                </a:ext>
              </a:extLst>
            </p:cNvPr>
            <p:cNvSpPr txBox="1"/>
            <p:nvPr/>
          </p:nvSpPr>
          <p:spPr>
            <a:xfrm>
              <a:off x="8344073" y="1855194"/>
              <a:ext cx="840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cs typeface="Times New Roman" panose="02020603050405020304" pitchFamily="18" charset="0"/>
                </a:rPr>
                <a:t>Charge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FF171B-1F70-B387-7762-A3D3AFE14B60}"/>
                </a:ext>
              </a:extLst>
            </p:cNvPr>
            <p:cNvSpPr txBox="1"/>
            <p:nvPr/>
          </p:nvSpPr>
          <p:spPr>
            <a:xfrm>
              <a:off x="9505409" y="3682773"/>
              <a:ext cx="2002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cs typeface="Times New Roman" panose="02020603050405020304" pitchFamily="18" charset="0"/>
                </a:rPr>
                <a:t>Capacity Increment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223F70-49E9-E8D2-1146-55A2CF5F602E}"/>
                </a:ext>
              </a:extLst>
            </p:cNvPr>
            <p:cNvCxnSpPr/>
            <p:nvPr/>
          </p:nvCxnSpPr>
          <p:spPr>
            <a:xfrm>
              <a:off x="7954589" y="2800779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03F187A-AC21-08E5-5AAA-64637597C0AC}"/>
                </a:ext>
              </a:extLst>
            </p:cNvPr>
            <p:cNvCxnSpPr/>
            <p:nvPr/>
          </p:nvCxnSpPr>
          <p:spPr>
            <a:xfrm>
              <a:off x="8564905" y="2800779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382D16F-9847-4BC9-5BA5-0113754B74C6}"/>
                </a:ext>
              </a:extLst>
            </p:cNvPr>
            <p:cNvCxnSpPr/>
            <p:nvPr/>
          </p:nvCxnSpPr>
          <p:spPr>
            <a:xfrm>
              <a:off x="9352331" y="2015965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95C83C-B200-8E12-46E5-AC7D2EFDE8CA}"/>
                </a:ext>
              </a:extLst>
            </p:cNvPr>
            <p:cNvCxnSpPr/>
            <p:nvPr/>
          </p:nvCxnSpPr>
          <p:spPr>
            <a:xfrm>
              <a:off x="9558758" y="2015965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F82263A-F35A-4AF2-B536-E26105F7D407}"/>
                </a:ext>
              </a:extLst>
            </p:cNvPr>
            <p:cNvCxnSpPr/>
            <p:nvPr/>
          </p:nvCxnSpPr>
          <p:spPr>
            <a:xfrm>
              <a:off x="11540524" y="3580944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0D26C05-BB16-A342-618B-381F8AC26922}"/>
                </a:ext>
              </a:extLst>
            </p:cNvPr>
            <p:cNvCxnSpPr/>
            <p:nvPr/>
          </p:nvCxnSpPr>
          <p:spPr>
            <a:xfrm>
              <a:off x="9556700" y="3580944"/>
              <a:ext cx="0" cy="676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5363F7-6A4D-63C1-24F0-0A6555A33943}"/>
                </a:ext>
              </a:extLst>
            </p:cNvPr>
            <p:cNvSpPr txBox="1"/>
            <p:nvPr/>
          </p:nvSpPr>
          <p:spPr>
            <a:xfrm>
              <a:off x="6886201" y="1823071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0.15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B7D39A-91B6-1FCE-24CC-D08BD0A97505}"/>
                </a:ext>
              </a:extLst>
            </p:cNvPr>
            <p:cNvSpPr txBox="1"/>
            <p:nvPr/>
          </p:nvSpPr>
          <p:spPr>
            <a:xfrm>
              <a:off x="6817534" y="4195604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-0.25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820AFF-40F7-44BD-3BAB-7C1EAC6C1608}"/>
                </a:ext>
              </a:extLst>
            </p:cNvPr>
            <p:cNvSpPr txBox="1"/>
            <p:nvPr/>
          </p:nvSpPr>
          <p:spPr>
            <a:xfrm>
              <a:off x="7177365" y="272765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6F87FD4-7C63-5A43-E6C6-3874AE1CDFD6}"/>
                </a:ext>
              </a:extLst>
            </p:cNvPr>
            <p:cNvSpPr txBox="1"/>
            <p:nvPr/>
          </p:nvSpPr>
          <p:spPr>
            <a:xfrm>
              <a:off x="7404377" y="44378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1F189FF-D0F6-7DC0-AA52-FC0DD9C75F63}"/>
                </a:ext>
              </a:extLst>
            </p:cNvPr>
            <p:cNvSpPr txBox="1"/>
            <p:nvPr/>
          </p:nvSpPr>
          <p:spPr>
            <a:xfrm>
              <a:off x="9290897" y="4437835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100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6F1F113-1FAF-328D-31FF-4388490FEC31}"/>
                </a:ext>
              </a:extLst>
            </p:cNvPr>
            <p:cNvSpPr txBox="1"/>
            <p:nvPr/>
          </p:nvSpPr>
          <p:spPr>
            <a:xfrm>
              <a:off x="11254315" y="4437835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200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B170CD-11AB-16ED-3628-D9E23C3EC0EA}"/>
                </a:ext>
              </a:extLst>
            </p:cNvPr>
            <p:cNvSpPr/>
            <p:nvPr/>
          </p:nvSpPr>
          <p:spPr>
            <a:xfrm>
              <a:off x="10621009" y="1792605"/>
              <a:ext cx="851536" cy="618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AAE8179-916C-BE08-1A30-092DB7E55DBB}"/>
                </a:ext>
              </a:extLst>
            </p:cNvPr>
            <p:cNvSpPr txBox="1"/>
            <p:nvPr/>
          </p:nvSpPr>
          <p:spPr>
            <a:xfrm>
              <a:off x="10667311" y="1775460"/>
              <a:ext cx="780663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>
                  <a:cs typeface="Times New Roman" panose="02020603050405020304" pitchFamily="18" charset="0"/>
                </a:rPr>
                <a:t>Total</a:t>
              </a:r>
            </a:p>
            <a:p>
              <a:r>
                <a:rPr lang="en-US" sz="1050" dirty="0">
                  <a:cs typeface="Times New Roman" panose="02020603050405020304" pitchFamily="18" charset="0"/>
                </a:rPr>
                <a:t>Ohmic</a:t>
              </a:r>
            </a:p>
            <a:p>
              <a:r>
                <a:rPr lang="en-US" sz="1050" dirty="0">
                  <a:cs typeface="Times New Roman" panose="02020603050405020304" pitchFamily="18" charset="0"/>
                </a:rPr>
                <a:t>Activation</a:t>
              </a:r>
            </a:p>
            <a:p>
              <a:r>
                <a:rPr lang="en-US" sz="1050" dirty="0">
                  <a:cs typeface="Times New Roman" panose="02020603050405020304" pitchFamily="18" charset="0"/>
                </a:rPr>
                <a:t>Concentration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D20847E-6AC7-2775-134C-75D6D1A4083B}"/>
                </a:ext>
              </a:extLst>
            </p:cNvPr>
            <p:cNvSpPr txBox="1"/>
            <p:nvPr/>
          </p:nvSpPr>
          <p:spPr>
            <a:xfrm rot="16200000">
              <a:off x="6001455" y="2824966"/>
              <a:ext cx="1550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Voltage (V)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A58D35-F643-B8FB-28A5-79C7FB6491C5}"/>
                </a:ext>
              </a:extLst>
            </p:cNvPr>
            <p:cNvSpPr txBox="1"/>
            <p:nvPr/>
          </p:nvSpPr>
          <p:spPr>
            <a:xfrm>
              <a:off x="8873554" y="4746187"/>
              <a:ext cx="11801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Time (s)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9F794E0-9BCB-1EBD-7DA5-7C877BE50F04}"/>
              </a:ext>
            </a:extLst>
          </p:cNvPr>
          <p:cNvGrpSpPr/>
          <p:nvPr/>
        </p:nvGrpSpPr>
        <p:grpSpPr>
          <a:xfrm>
            <a:off x="6674437" y="1665393"/>
            <a:ext cx="4604691" cy="2094887"/>
            <a:chOff x="7435272" y="507354"/>
            <a:chExt cx="4604691" cy="2094887"/>
          </a:xfrm>
        </p:grpSpPr>
        <p:pic>
          <p:nvPicPr>
            <p:cNvPr id="51" name="Picture 50" descr="A diagram of a charge and charge&#10;&#10;Description automatically generated">
              <a:extLst>
                <a:ext uri="{FF2B5EF4-FFF2-40B4-BE49-F238E27FC236}">
                  <a16:creationId xmlns:a16="http://schemas.microsoft.com/office/drawing/2014/main" id="{B3DCBDDB-A5DB-E373-39CF-52287E0FAD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86" t="36447" r="64304" b="32576"/>
            <a:stretch/>
          </p:blipFill>
          <p:spPr>
            <a:xfrm>
              <a:off x="7507181" y="1285270"/>
              <a:ext cx="1270001" cy="1316971"/>
            </a:xfrm>
            <a:prstGeom prst="rect">
              <a:avLst/>
            </a:prstGeom>
          </p:spPr>
        </p:pic>
        <p:pic>
          <p:nvPicPr>
            <p:cNvPr id="52" name="Picture 51" descr="A diagram of a charge and charge&#10;&#10;Description automatically generated">
              <a:extLst>
                <a:ext uri="{FF2B5EF4-FFF2-40B4-BE49-F238E27FC236}">
                  <a16:creationId xmlns:a16="http://schemas.microsoft.com/office/drawing/2014/main" id="{4C4F9045-DEA9-0996-FE11-316EF6E81A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01" t="35681" r="26220" b="32775"/>
            <a:stretch/>
          </p:blipFill>
          <p:spPr>
            <a:xfrm>
              <a:off x="9151965" y="1257447"/>
              <a:ext cx="1310640" cy="1341121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50EBC72-F908-9BBD-8C5A-EB778A444EEF}"/>
                </a:ext>
              </a:extLst>
            </p:cNvPr>
            <p:cNvSpPr txBox="1"/>
            <p:nvPr/>
          </p:nvSpPr>
          <p:spPr>
            <a:xfrm>
              <a:off x="7549363" y="1690688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45%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2E95E5-460F-A11D-738C-8E61AACD8C01}"/>
                </a:ext>
              </a:extLst>
            </p:cNvPr>
            <p:cNvSpPr txBox="1"/>
            <p:nvPr/>
          </p:nvSpPr>
          <p:spPr>
            <a:xfrm>
              <a:off x="8146501" y="1889039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50%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F3CDDC0-62DD-1CC3-4C9C-87CD58E23804}"/>
                </a:ext>
              </a:extLst>
            </p:cNvPr>
            <p:cNvSpPr txBox="1"/>
            <p:nvPr/>
          </p:nvSpPr>
          <p:spPr>
            <a:xfrm>
              <a:off x="8023835" y="96901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5%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D4B5F5-8B60-1413-A229-092482215CC3}"/>
                </a:ext>
              </a:extLst>
            </p:cNvPr>
            <p:cNvSpPr txBox="1"/>
            <p:nvPr/>
          </p:nvSpPr>
          <p:spPr>
            <a:xfrm>
              <a:off x="9623807" y="97269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2%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53BA03E-E62E-F43D-C33F-1DEE77A3CC5B}"/>
                </a:ext>
              </a:extLst>
            </p:cNvPr>
            <p:cNvSpPr txBox="1"/>
            <p:nvPr/>
          </p:nvSpPr>
          <p:spPr>
            <a:xfrm>
              <a:off x="9184472" y="1665395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43%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07686C6-B287-C875-6F87-0146B0DA21CD}"/>
                </a:ext>
              </a:extLst>
            </p:cNvPr>
            <p:cNvSpPr txBox="1"/>
            <p:nvPr/>
          </p:nvSpPr>
          <p:spPr>
            <a:xfrm>
              <a:off x="9835860" y="1889039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55%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2AF78F8-EC61-4A21-EAC9-94769BF4451B}"/>
                </a:ext>
              </a:extLst>
            </p:cNvPr>
            <p:cNvSpPr txBox="1"/>
            <p:nvPr/>
          </p:nvSpPr>
          <p:spPr>
            <a:xfrm>
              <a:off x="7435272" y="507354"/>
              <a:ext cx="14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u="sng" dirty="0"/>
                <a:t>Discharge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6399DD5-0C3E-E7CD-2C68-9DA31C63B6E3}"/>
                </a:ext>
              </a:extLst>
            </p:cNvPr>
            <p:cNvSpPr txBox="1"/>
            <p:nvPr/>
          </p:nvSpPr>
          <p:spPr>
            <a:xfrm>
              <a:off x="9280029" y="507354"/>
              <a:ext cx="10690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u="sng" dirty="0"/>
                <a:t>Charge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5D4428A-FE93-4B60-BC9B-0C1A31080ABC}"/>
                </a:ext>
              </a:extLst>
            </p:cNvPr>
            <p:cNvSpPr/>
            <p:nvPr/>
          </p:nvSpPr>
          <p:spPr>
            <a:xfrm>
              <a:off x="10697569" y="1466175"/>
              <a:ext cx="222486" cy="241156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0CD5FDC-1A49-9192-F099-F27F420CC46A}"/>
                </a:ext>
              </a:extLst>
            </p:cNvPr>
            <p:cNvSpPr/>
            <p:nvPr/>
          </p:nvSpPr>
          <p:spPr>
            <a:xfrm>
              <a:off x="10697569" y="1832948"/>
              <a:ext cx="222486" cy="241156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B749EB4-16CA-E949-3B15-4ECDA9B9ABF6}"/>
                </a:ext>
              </a:extLst>
            </p:cNvPr>
            <p:cNvSpPr/>
            <p:nvPr/>
          </p:nvSpPr>
          <p:spPr>
            <a:xfrm>
              <a:off x="10697569" y="2198447"/>
              <a:ext cx="222486" cy="241156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DD2FE6A-1D89-7019-E48B-C074469B3601}"/>
                </a:ext>
              </a:extLst>
            </p:cNvPr>
            <p:cNvSpPr txBox="1"/>
            <p:nvPr/>
          </p:nvSpPr>
          <p:spPr>
            <a:xfrm>
              <a:off x="11000191" y="1474871"/>
              <a:ext cx="47288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Ohmic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5F44F6F-5A66-9E48-898A-A02D0923F665}"/>
                </a:ext>
              </a:extLst>
            </p:cNvPr>
            <p:cNvSpPr txBox="1"/>
            <p:nvPr/>
          </p:nvSpPr>
          <p:spPr>
            <a:xfrm>
              <a:off x="11000191" y="1845552"/>
              <a:ext cx="737894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Activation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AEEA5B1-E358-9EEC-8FCB-8A4ACEB4F9CB}"/>
                </a:ext>
              </a:extLst>
            </p:cNvPr>
            <p:cNvSpPr txBox="1"/>
            <p:nvPr/>
          </p:nvSpPr>
          <p:spPr>
            <a:xfrm>
              <a:off x="11000191" y="2211992"/>
              <a:ext cx="1039772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dirty="0"/>
                <a:t>Concentration</a:t>
              </a:r>
            </a:p>
          </p:txBody>
        </p:sp>
      </p:grp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E4A807CC-592E-F502-E2DD-3C6495326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CAB6-8785-431E-9E07-9DE397DAEAF0}" type="datetime1">
              <a:rPr lang="en-US" smtClean="0"/>
              <a:t>8/30/2024</a:t>
            </a:fld>
            <a:endParaRPr lang="en-US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47ED1000-71CE-C89C-02D7-664F5849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9</a:t>
            </a:fld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2705D8-A46D-A0D6-A8ED-B2D895AFE96F}"/>
              </a:ext>
            </a:extLst>
          </p:cNvPr>
          <p:cNvSpPr txBox="1"/>
          <p:nvPr/>
        </p:nvSpPr>
        <p:spPr>
          <a:xfrm>
            <a:off x="6762321" y="4076137"/>
            <a:ext cx="4405878" cy="83099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Activation polarization </a:t>
            </a:r>
            <a:r>
              <a:rPr lang="en-US" sz="2400" dirty="0"/>
              <a:t>is the dominant source of loss.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73CE829-FDA1-14EF-3687-6B0EB29E7115}"/>
              </a:ext>
            </a:extLst>
          </p:cNvPr>
          <p:cNvSpPr/>
          <p:nvPr/>
        </p:nvSpPr>
        <p:spPr>
          <a:xfrm>
            <a:off x="6788527" y="4078904"/>
            <a:ext cx="4379671" cy="8421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03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A68ADF22C843448C07862E3DFE39B5" ma:contentTypeVersion="16" ma:contentTypeDescription="Create a new document." ma:contentTypeScope="" ma:versionID="039904dfc78fb970264459a801a72bbf">
  <xsd:schema xmlns:xsd="http://www.w3.org/2001/XMLSchema" xmlns:xs="http://www.w3.org/2001/XMLSchema" xmlns:p="http://schemas.microsoft.com/office/2006/metadata/properties" xmlns:ns3="8adce545-3aa0-4b53-b76e-480375a6f977" xmlns:ns4="6f278d6d-de80-4fba-9394-2122c188645b" targetNamespace="http://schemas.microsoft.com/office/2006/metadata/properties" ma:root="true" ma:fieldsID="becbef120792f411640415416c2fe02d" ns3:_="" ns4:_="">
    <xsd:import namespace="8adce545-3aa0-4b53-b76e-480375a6f977"/>
    <xsd:import namespace="6f278d6d-de80-4fba-9394-2122c18864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DateTaken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ce545-3aa0-4b53-b76e-480375a6f9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278d6d-de80-4fba-9394-2122c18864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adce545-3aa0-4b53-b76e-480375a6f977" xsi:nil="true"/>
  </documentManagement>
</p:properties>
</file>

<file path=customXml/itemProps1.xml><?xml version="1.0" encoding="utf-8"?>
<ds:datastoreItem xmlns:ds="http://schemas.openxmlformats.org/officeDocument/2006/customXml" ds:itemID="{7921A12A-3E77-4863-A5F5-AF20DDCE9B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7A73FE-9A54-4C24-9C57-95261AC64A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ce545-3aa0-4b53-b76e-480375a6f977"/>
    <ds:schemaRef ds:uri="6f278d6d-de80-4fba-9394-2122c18864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327AAD-5031-4A8C-A9CE-0107B19DCE54}">
  <ds:schemaRefs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8adce545-3aa0-4b53-b76e-480375a6f977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6f278d6d-de80-4fba-9394-2122c188645b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5128</TotalTime>
  <Words>745</Words>
  <Application>Microsoft Office PowerPoint</Application>
  <PresentationFormat>Widescreen</PresentationFormat>
  <Paragraphs>219</Paragraphs>
  <Slides>16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Arial</vt:lpstr>
      <vt:lpstr>Avenir Next LT Pro Light</vt:lpstr>
      <vt:lpstr>Calibri</vt:lpstr>
      <vt:lpstr>Cambria Math</vt:lpstr>
      <vt:lpstr>Segoe UI Symbol</vt:lpstr>
      <vt:lpstr>Times New Roman</vt:lpstr>
      <vt:lpstr>Wingdings</vt:lpstr>
      <vt:lpstr>Office Theme</vt:lpstr>
      <vt:lpstr>Multiphysics Simulation of Battery Cells and Packs for Electric Vehicles</vt:lpstr>
      <vt:lpstr>Simulation for EV Battery Development</vt:lpstr>
      <vt:lpstr>Increasing Battery System Performance</vt:lpstr>
      <vt:lpstr>Multiphysics Challenges in Battery Systems</vt:lpstr>
      <vt:lpstr>COMSOL Multiphysics® Simulations</vt:lpstr>
      <vt:lpstr>COMSOL Multiphysics® Simulations</vt:lpstr>
      <vt:lpstr> Simulating the Hybrid Pulse Power Characterization (HPPC) Test</vt:lpstr>
      <vt:lpstr> Direct Calculation of Voltage Losses</vt:lpstr>
      <vt:lpstr> Results: Charge vs. Discharge Response</vt:lpstr>
      <vt:lpstr>COMSOL Multiphysics® Simulations</vt:lpstr>
      <vt:lpstr>Simulating a Liquid-Cooled Battery Pack</vt:lpstr>
      <vt:lpstr>Results: Selecting Flow Rate to Achieve Target Battery Temperature</vt:lpstr>
      <vt:lpstr>COMSOL Multiphysics® Simulations</vt:lpstr>
      <vt:lpstr>Simulating Adhesive Bonds in Packs</vt:lpstr>
      <vt:lpstr>Results: Adhesive Stress Analysis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Joseph Barakat</cp:lastModifiedBy>
  <cp:revision>24</cp:revision>
  <dcterms:created xsi:type="dcterms:W3CDTF">2024-02-12T14:03:51Z</dcterms:created>
  <dcterms:modified xsi:type="dcterms:W3CDTF">2024-08-30T12:29:48Z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0x01010046A68ADF22C843448C07862E3DFE39B5</vt:lpwstr>
  </property>
</Properties>
</file>