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9"/>
    <p:restoredTop sz="94694"/>
  </p:normalViewPr>
  <p:slideViewPr>
    <p:cSldViewPr snapToGrid="0">
      <p:cViewPr>
        <p:scale>
          <a:sx n="35" d="100"/>
          <a:sy n="35" d="100"/>
        </p:scale>
        <p:origin x="-8" y="14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3902762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a:solidFill>
                  <a:schemeClr val="bg1">
                    <a:lumMod val="65000"/>
                  </a:schemeClr>
                </a:solidFill>
                <a:latin typeface="Calibri" panose="020F0502020204030204" pitchFamily="34" charset="0"/>
                <a:cs typeface="Calibri" panose="020F0502020204030204" pitchFamily="34" charset="0"/>
              </a:rPr>
              <a:t>REFERENCES</a:t>
            </a:r>
            <a:endParaRPr lang="en-US" sz="4101" b="1">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8/30/24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8/30/24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sv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600" dirty="0"/>
              <a:t>Mechanical Characterization of Skin Undergoing Large Deformations Due to Suction</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a:t>Suction pressure up to 8 inHg was applied on the volar forearm using a circular aperture of 50 mm. The maximum skin deformation was recorded using a camera. Ultrasound images were taken to obtain the thickness of the hypodermis.</a:t>
            </a:r>
          </a:p>
          <a:p>
            <a:r>
              <a:rPr lang="en-US"/>
              <a:t>A 3D stationary, multi-layered, symmetric model was developed to determine the bulk mechanical properties of each tissue layer by employing the inverse method. The Ogden model was used for the dermis and the Mooney-Rivlin model was used for the hypodermis. </a:t>
            </a:r>
          </a:p>
          <a:p>
            <a:r>
              <a:rPr lang="en-US"/>
              <a:t>The hyperelastic constants for both layers were determined by minimizing the error in predicted deformation using the linear least squares method.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normAutofit fontScale="77500" lnSpcReduction="20000"/>
          </a:bodyPr>
          <a:lstStyle/>
          <a:p>
            <a:pPr>
              <a:lnSpc>
                <a:spcPct val="120000"/>
              </a:lnSpc>
              <a:spcBef>
                <a:spcPts val="1200"/>
              </a:spcBef>
            </a:pPr>
            <a:r>
              <a:rPr lang="en-US"/>
              <a:t>1.Joodaki H, Panzer MB. Skin mechanical properties and modeling: A review. Proceedings of the Institution of Mechanical Engineers, Part H: Journal of Engineering in Medicine. 2018;232(4):323-343. </a:t>
            </a:r>
          </a:p>
          <a:p>
            <a:pPr>
              <a:lnSpc>
                <a:spcPct val="120000"/>
              </a:lnSpc>
              <a:spcBef>
                <a:spcPts val="1200"/>
              </a:spcBef>
            </a:pPr>
            <a:r>
              <a:rPr lang="en-US"/>
              <a:t>2. </a:t>
            </a:r>
            <a:r>
              <a:rPr lang="en-US" err="1"/>
              <a:t>Tham</a:t>
            </a:r>
            <a:r>
              <a:rPr lang="en-US"/>
              <a:t> LM, Lee HP, Lu C. Cupping: from a biomechanical perspective. J </a:t>
            </a:r>
            <a:r>
              <a:rPr lang="en-US" err="1"/>
              <a:t>Biomech</a:t>
            </a:r>
            <a:r>
              <a:rPr lang="en-US"/>
              <a:t>. 2006;39(12):2183-93. </a:t>
            </a:r>
          </a:p>
          <a:p>
            <a:pPr>
              <a:lnSpc>
                <a:spcPct val="120000"/>
              </a:lnSpc>
              <a:spcBef>
                <a:spcPts val="1200"/>
              </a:spcBef>
            </a:pPr>
            <a:r>
              <a:rPr lang="en-US"/>
              <a:t>3. </a:t>
            </a:r>
            <a:r>
              <a:rPr lang="en-US" err="1"/>
              <a:t>Störchle</a:t>
            </a:r>
            <a:r>
              <a:rPr lang="en-US"/>
              <a:t>, P., Müller, W., </a:t>
            </a:r>
            <a:r>
              <a:rPr lang="en-US" err="1"/>
              <a:t>Sengeis</a:t>
            </a:r>
            <a:r>
              <a:rPr lang="en-US"/>
              <a:t>, M. et al. Measurement of mean subcutaneous fat thickness: eight </a:t>
            </a:r>
            <a:r>
              <a:rPr lang="en-US" err="1"/>
              <a:t>standardised</a:t>
            </a:r>
            <a:r>
              <a:rPr lang="en-US"/>
              <a:t> ultrasound sites compared to 216 randomly selected sites. Sci Rep 8, 16268 (2018).</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t>Skin, the largest organ in the body, comprises three major layers: the epidermis, dermis, and hypodermis. Its complex microstructure results in non-linear stress-strain responses when subjected to large deformations, necessitating non-linear constitutive relations like the Mooney Rivlin and Ogden models to reproduce these responses accurately. However, existing models for studying responses under suction pressure are predominantly 2D and for small deformations.  </a:t>
            </a:r>
          </a:p>
          <a:p>
            <a:r>
              <a:rPr lang="en-US"/>
              <a:t>To address this gap, we developed a 3D computational model to investigate the mechanical properties of the dermis and hypodermis under suction pressure that results in large deformations. This work aims to numerically evaluate the changes in tissue mechanical properties based on varying suction pressures.</a:t>
            </a:r>
          </a:p>
          <a:p>
            <a:endParaRPr lang="en-US"/>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t>Abstract </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t>Methodology </a:t>
            </a:r>
          </a:p>
        </p:txBody>
      </p:sp>
      <mc:AlternateContent xmlns:mc="http://schemas.openxmlformats.org/markup-compatibility/2006" xmlns:a14="http://schemas.microsoft.com/office/drawing/2010/main">
        <mc:Choice Requires="a14">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a:t>FIGURE 1. Flow chart to determine the Ogden (𝜇, 𝛼) and Mooney-Rivlin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2</m:t>
                        </m:r>
                      </m:sub>
                    </m:sSub>
                  </m:oMath>
                </a14:m>
                <a:r>
                  <a:rPr lang="en-US"/>
                  <a:t>) hyperelastic constant for each tissue layer </a:t>
                </a:r>
              </a:p>
            </p:txBody>
          </p:sp>
        </mc:Choice>
        <mc:Fallback xmlns="">
          <p:sp>
            <p:nvSpPr>
              <p:cNvPr id="12" name="Text Placeholder 11">
                <a:extLst>
                  <a:ext uri="{FF2B5EF4-FFF2-40B4-BE49-F238E27FC236}">
                    <a16:creationId xmlns:a16="http://schemas.microsoft.com/office/drawing/2014/main" id="{FC644384-6DB7-4296-B34C-E6674D4A428F}"/>
                  </a:ext>
                </a:extLst>
              </p:cNvPr>
              <p:cNvSpPr>
                <a:spLocks noGrp="1" noRot="1" noChangeAspect="1" noMove="1" noResize="1" noEditPoints="1" noAdjustHandles="1" noChangeArrowheads="1" noChangeShapeType="1" noTextEdit="1"/>
              </p:cNvSpPr>
              <p:nvPr>
                <p:ph type="body" sz="quarter" idx="30"/>
              </p:nvPr>
            </p:nvSpPr>
            <p:spPr>
              <a:blipFill>
                <a:blip r:embed="rId3"/>
                <a:stretch>
                  <a:fillRect l="-1593" t="-12863" r="-1858" b="-830"/>
                </a:stretch>
              </a:blipFill>
            </p:spPr>
            <p:txBody>
              <a:bodyPr/>
              <a:lstStyle/>
              <a:p>
                <a:r>
                  <a:rPr lang="en-US">
                    <a:noFill/>
                  </a:rPr>
                  <a:t> </a:t>
                </a:r>
              </a:p>
            </p:txBody>
          </p:sp>
        </mc:Fallback>
      </mc:AlternateContent>
      <p:pic>
        <p:nvPicPr>
          <p:cNvPr id="60" name="Picture Placeholder 59" descr="A logo for a university&#10;&#10;Description automatically generated">
            <a:extLst>
              <a:ext uri="{FF2B5EF4-FFF2-40B4-BE49-F238E27FC236}">
                <a16:creationId xmlns:a16="http://schemas.microsoft.com/office/drawing/2014/main" id="{4D187BEA-C8DE-1CCC-BF1A-9335099B0EBF}"/>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t="30876" b="30876"/>
          <a:stretch>
            <a:fillRect/>
          </a:stretch>
        </p:blipFill>
        <p:spPr/>
      </p:pic>
      <mc:AlternateContent xmlns:mc="http://schemas.openxmlformats.org/markup-compatibility/2006">
        <mc:Choice xmlns:a14="http://schemas.microsoft.com/office/drawing/2010/main" Requires="a14">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At 8 inHg, skin deformed up to 9.6 mm. The shear modulus, </a:t>
                </a:r>
                <a14:m>
                  <m:oMath xmlns:m="http://schemas.openxmlformats.org/officeDocument/2006/math">
                    <m:r>
                      <a:rPr lang="en-US" i="1">
                        <a:latin typeface="Cambria Math" panose="02040503050406030204" pitchFamily="18" charset="0"/>
                        <a:ea typeface="Cambria Math" panose="02040503050406030204" pitchFamily="18" charset="0"/>
                      </a:rPr>
                      <m:t>𝜇</m:t>
                    </m:r>
                  </m:oMath>
                </a14:m>
                <a:r>
                  <a:rPr lang="en-US" dirty="0"/>
                  <a:t>, and strain hardening coefficient,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parameters for Ogden increased with pressure with average values of  </a:t>
                </a:r>
                <a14:m>
                  <m:oMath xmlns:m="http://schemas.openxmlformats.org/officeDocument/2006/math">
                    <m:r>
                      <a:rPr lang="en-US" b="0" i="1" smtClean="0">
                        <a:latin typeface="Cambria Math" panose="02040503050406030204" pitchFamily="18" charset="0"/>
                        <a:ea typeface="Cambria Math" panose="02040503050406030204" pitchFamily="18" charset="0"/>
                      </a:rPr>
                      <m:t>47.7 ±3.06</m:t>
                    </m:r>
                  </m:oMath>
                </a14:m>
                <a:r>
                  <a:rPr lang="en-US" dirty="0"/>
                  <a:t> kPa and </a:t>
                </a:r>
                <a14:m>
                  <m:oMath xmlns:m="http://schemas.openxmlformats.org/officeDocument/2006/math">
                    <m:r>
                      <a:rPr lang="en-US" i="1" dirty="0" smtClean="0">
                        <a:latin typeface="Cambria Math" panose="02040503050406030204" pitchFamily="18" charset="0"/>
                        <a:ea typeface="Cambria Math" panose="02040503050406030204" pitchFamily="18" charset="0"/>
                      </a:rPr>
                      <m:t>2</m:t>
                    </m:r>
                    <m:r>
                      <a:rPr lang="en-US" b="0" i="1" dirty="0" smtClean="0">
                        <a:latin typeface="Cambria Math" panose="02040503050406030204" pitchFamily="18" charset="0"/>
                        <a:ea typeface="Cambria Math" panose="02040503050406030204" pitchFamily="18" charset="0"/>
                      </a:rPr>
                      <m:t>5.263</m:t>
                    </m:r>
                    <m:r>
                      <a:rPr lang="en-US" i="1">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1.17</m:t>
                    </m:r>
                  </m:oMath>
                </a14:m>
                <a:r>
                  <a:rPr lang="en-US" dirty="0"/>
                  <a:t>. The derived Mooney-Rivlin parameters were 2.452 kPa and 2.229 kPa. </a:t>
                </a:r>
              </a:p>
              <a:p>
                <a:r>
                  <a:rPr lang="en-US" dirty="0"/>
                  <a:t>Utilizing the hyperelastic constants determined at 8 inHg allowed for accurate prediction of displacement under other loading conditions, with a maximum error ranging between 2.6% and 10.3%. The magnitude of error decreased as loading pressure approached 8 inHg.</a:t>
                </a:r>
              </a:p>
              <a:p>
                <a:r>
                  <a:rPr lang="en-US" dirty="0"/>
                  <a:t>Close adherence to the loading pressure utilized for optimization is imperative to enhance accuracy. </a:t>
                </a:r>
              </a:p>
            </p:txBody>
          </p:sp>
        </mc:Choice>
        <mc:Fallback>
          <p:sp>
            <p:nvSpPr>
              <p:cNvPr id="14" name="Text Placeholder 13">
                <a:extLst>
                  <a:ext uri="{FF2B5EF4-FFF2-40B4-BE49-F238E27FC236}">
                    <a16:creationId xmlns:a16="http://schemas.microsoft.com/office/drawing/2014/main" id="{7ACA5A39-8C41-455A-9700-610CD1B5191A}"/>
                  </a:ext>
                </a:extLst>
              </p:cNvPr>
              <p:cNvSpPr>
                <a:spLocks noGrp="1" noRot="1" noChangeAspect="1" noMove="1" noResize="1" noEditPoints="1" noAdjustHandles="1" noChangeArrowheads="1" noChangeShapeType="1" noTextEdit="1"/>
              </p:cNvSpPr>
              <p:nvPr>
                <p:ph type="body" sz="quarter" idx="32"/>
              </p:nvPr>
            </p:nvSpPr>
            <p:spPr>
              <a:blipFill>
                <a:blip r:embed="rId5"/>
                <a:stretch>
                  <a:fillRect l="-1480" t="-2321"/>
                </a:stretch>
              </a:blipFill>
            </p:spPr>
            <p:txBody>
              <a:bodyPr/>
              <a:lstStyle/>
              <a:p>
                <a:r>
                  <a:rPr lang="en-US">
                    <a:noFill/>
                  </a:rPr>
                  <a:t> </a:t>
                </a:r>
              </a:p>
            </p:txBody>
          </p:sp>
        </mc:Fallback>
      </mc:AlternateContent>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677075" y="36576326"/>
            <a:ext cx="14224907" cy="1468347"/>
          </a:xfrm>
        </p:spPr>
        <p:txBody>
          <a:bodyPr/>
          <a:lstStyle/>
          <a:p>
            <a:r>
              <a:rPr lang="en-US" dirty="0"/>
              <a:t>FIGURE 2. A) Ultrasound Image of hypodermis (5 mm). B) Von Mises Stress. C) Normal stress in Y. D) Elongation of skin under suction pressure of 8 inHg. E) Shear stress. F) Normal stress in X.</a:t>
            </a:r>
          </a:p>
        </p:txBody>
      </p:sp>
      <p:sp>
        <p:nvSpPr>
          <p:cNvPr id="18" name="Content Placeholder 2">
            <a:extLst>
              <a:ext uri="{FF2B5EF4-FFF2-40B4-BE49-F238E27FC236}">
                <a16:creationId xmlns:a16="http://schemas.microsoft.com/office/drawing/2014/main" id="{D2A8BBD2-80F0-EA09-846B-583B6ADFABFA}"/>
              </a:ext>
            </a:extLst>
          </p:cNvPr>
          <p:cNvSpPr txBox="1">
            <a:spLocks/>
          </p:cNvSpPr>
          <p:nvPr/>
        </p:nvSpPr>
        <p:spPr>
          <a:xfrm>
            <a:off x="11732451" y="8804088"/>
            <a:ext cx="21841052" cy="292296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81" kern="1200">
                <a:solidFill>
                  <a:schemeClr val="bg1">
                    <a:lumMod val="50000"/>
                  </a:schemeClr>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spcBef>
                <a:spcPts val="0"/>
              </a:spcBef>
            </a:pPr>
            <a:r>
              <a:rPr lang="en-US" sz="4400"/>
              <a:t>Etim, E.</a:t>
            </a:r>
            <a:r>
              <a:rPr lang="en-US" sz="4400" baseline="30000"/>
              <a:t>1</a:t>
            </a:r>
            <a:r>
              <a:rPr lang="en-US" sz="4400"/>
              <a:t>, </a:t>
            </a:r>
            <a:r>
              <a:rPr lang="en-US" sz="4400" dirty="0" err="1"/>
              <a:t>PintoRodriguez</a:t>
            </a:r>
            <a:r>
              <a:rPr lang="en-US" sz="4400"/>
              <a:t>, E.</a:t>
            </a:r>
            <a:r>
              <a:rPr lang="en-US" sz="4400" baseline="30000"/>
              <a:t>2</a:t>
            </a:r>
            <a:r>
              <a:rPr lang="en-US" sz="4400"/>
              <a:t>, Lozano, J. J.</a:t>
            </a:r>
            <a:r>
              <a:rPr lang="en-US" sz="4400" baseline="30000"/>
              <a:t>3</a:t>
            </a:r>
            <a:r>
              <a:rPr lang="en-US" sz="4400"/>
              <a:t>, </a:t>
            </a:r>
            <a:r>
              <a:rPr lang="en-US" sz="4400" err="1"/>
              <a:t>Frangineas</a:t>
            </a:r>
            <a:r>
              <a:rPr lang="en-US" sz="4400"/>
              <a:t>, G.</a:t>
            </a:r>
            <a:r>
              <a:rPr lang="en-US" sz="4400" baseline="30000"/>
              <a:t>3</a:t>
            </a:r>
            <a:r>
              <a:rPr lang="en-US" sz="4400"/>
              <a:t>, Franco, W.</a:t>
            </a:r>
            <a:r>
              <a:rPr lang="en-US" sz="4400" baseline="30000"/>
              <a:t>14</a:t>
            </a:r>
            <a:br>
              <a:rPr lang="en-US"/>
            </a:br>
            <a:r>
              <a:rPr lang="en-US"/>
              <a:t>1. Department of Biomedical Engineering, University of Massachusetts Lowell, Lowell, USA.</a:t>
            </a:r>
            <a:br>
              <a:rPr lang="en-US"/>
            </a:br>
            <a:r>
              <a:rPr lang="en-US"/>
              <a:t>2. Department of Mechanical Engineering, University of Massachusetts Lowell, Lowell, USA.</a:t>
            </a:r>
            <a:br>
              <a:rPr lang="en-US"/>
            </a:br>
            <a:r>
              <a:rPr lang="en-US"/>
              <a:t>3. Advanced Development, Allergan Aesthetics, an AbbVie company, Pleasanton, California, USA.</a:t>
            </a:r>
          </a:p>
          <a:p>
            <a:pPr>
              <a:spcBef>
                <a:spcPts val="0"/>
              </a:spcBef>
            </a:pPr>
            <a:r>
              <a:rPr lang="en-US"/>
              <a:t>4. Department of Dermatology, University of Massachusetts Chan Medical School, Worcester, USA.</a:t>
            </a:r>
          </a:p>
          <a:p>
            <a:endParaRPr lang="en-US"/>
          </a:p>
        </p:txBody>
      </p:sp>
      <p:pic>
        <p:nvPicPr>
          <p:cNvPr id="50" name="Picture Placeholder 49">
            <a:extLst>
              <a:ext uri="{FF2B5EF4-FFF2-40B4-BE49-F238E27FC236}">
                <a16:creationId xmlns:a16="http://schemas.microsoft.com/office/drawing/2014/main" id="{0FAE29D7-9173-6C1D-5F60-C4EB277B4989}"/>
              </a:ext>
            </a:extLst>
          </p:cNvPr>
          <p:cNvPicPr>
            <a:picLocks noGrp="1" noChangeAspect="1"/>
          </p:cNvPicPr>
          <p:nvPr>
            <p:ph type="pic" sz="quarter" idx="29"/>
          </p:nvPr>
        </p:nvPicPr>
        <p:blipFill>
          <a:blip r:embed="rId6">
            <a:extLst>
              <a:ext uri="{96DAC541-7B7A-43D3-8B79-37D633B846F1}">
                <asvg:svgBlip xmlns:asvg="http://schemas.microsoft.com/office/drawing/2016/SVG/main" r:embed="rId7"/>
              </a:ext>
            </a:extLst>
          </a:blip>
          <a:srcRect t="5775" b="5775"/>
          <a:stretch>
            <a:fillRect/>
          </a:stretch>
        </p:blipFill>
        <p:spPr/>
      </p:pic>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vert="horz" lIns="91440" tIns="45720" rIns="91440" bIns="45720" rtlCol="0" anchor="t">
            <a:noAutofit/>
          </a:bodyPr>
          <a:lstStyle/>
          <a:p>
            <a:r>
              <a:rPr lang="en-US" sz="6100">
                <a:latin typeface="Calibri"/>
                <a:ea typeface="Calibri"/>
                <a:cs typeface="Calibri"/>
              </a:rPr>
              <a:t>Modelling the mechanical response is crucial for understanding the internal distribution of stress in tissue under suction pressure. </a:t>
            </a:r>
          </a:p>
        </p:txBody>
      </p:sp>
      <p:pic>
        <p:nvPicPr>
          <p:cNvPr id="32" name="Picture Placeholder 31" descr="A diagram of a blue square with a rainbow colored arc&#10;&#10;Description automatically generated">
            <a:extLst>
              <a:ext uri="{FF2B5EF4-FFF2-40B4-BE49-F238E27FC236}">
                <a16:creationId xmlns:a16="http://schemas.microsoft.com/office/drawing/2014/main" id="{07A3A2E9-A380-C91B-2C1C-F6117B18CEDA}"/>
              </a:ext>
            </a:extLst>
          </p:cNvPr>
          <p:cNvPicPr>
            <a:picLocks noGrp="1" noChangeAspect="1"/>
          </p:cNvPicPr>
          <p:nvPr>
            <p:ph type="pic" sz="quarter" idx="11"/>
          </p:nvPr>
        </p:nvPicPr>
        <p:blipFill>
          <a:blip r:embed="rId8">
            <a:extLst>
              <a:ext uri="{28A0092B-C50C-407E-A947-70E740481C1C}">
                <a14:useLocalDpi xmlns:a14="http://schemas.microsoft.com/office/drawing/2010/main" val="0"/>
              </a:ext>
            </a:extLst>
          </a:blip>
          <a:srcRect t="4615" b="4615"/>
          <a:stretch>
            <a:fillRect/>
          </a:stretch>
        </p:blipFill>
        <p:spPr>
          <a:xfrm>
            <a:off x="0" y="1307618"/>
            <a:ext cx="13414251" cy="12175479"/>
          </a:xfrm>
        </p:spPr>
      </p:pic>
      <p:pic>
        <p:nvPicPr>
          <p:cNvPr id="44" name="Picture Placeholder 43" descr="A screenshot of a computer screen&#10;&#10;Description automatically generated">
            <a:extLst>
              <a:ext uri="{FF2B5EF4-FFF2-40B4-BE49-F238E27FC236}">
                <a16:creationId xmlns:a16="http://schemas.microsoft.com/office/drawing/2014/main" id="{28668847-D04E-4F7B-3721-4DDD053A7898}"/>
              </a:ext>
            </a:extLst>
          </p:cNvPr>
          <p:cNvPicPr>
            <a:picLocks noGrp="1" noChangeAspect="1"/>
          </p:cNvPicPr>
          <p:nvPr>
            <p:ph type="pic" sz="quarter" idx="34"/>
          </p:nvPr>
        </p:nvPicPr>
        <p:blipFill>
          <a:blip r:embed="rId9">
            <a:extLst>
              <a:ext uri="{28A0092B-C50C-407E-A947-70E740481C1C}">
                <a14:useLocalDpi xmlns:a14="http://schemas.microsoft.com/office/drawing/2010/main" val="0"/>
              </a:ext>
            </a:extLst>
          </a:blip>
          <a:srcRect t="26868" b="26868"/>
          <a:stretch>
            <a:fillRect/>
          </a:stretch>
        </p:blipFill>
        <p:spPr>
          <a:xfrm>
            <a:off x="15708153" y="29286445"/>
            <a:ext cx="16062185" cy="7430711"/>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TotalTime>
  <Words>655</Words>
  <Application>Microsoft Macintosh PowerPoint</Application>
  <PresentationFormat>Custom</PresentationFormat>
  <Paragraphs>21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Mechanical Characterization of Skin Undergoing Large Deformations Due to Suction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Etim, Edidiong N</cp:lastModifiedBy>
  <cp:revision>2</cp:revision>
  <cp:lastPrinted>2023-01-06T15:48:30Z</cp:lastPrinted>
  <dcterms:created xsi:type="dcterms:W3CDTF">2023-01-03T14:57:49Z</dcterms:created>
  <dcterms:modified xsi:type="dcterms:W3CDTF">2024-08-30T05:33:41Z</dcterms:modified>
</cp:coreProperties>
</file>