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4.xml" ContentType="application/vnd.openxmlformats-officedocument.presentationml.notesSlide+xml"/>
  <Override PartName="/ppt/tags/tag2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9"/>
  </p:notesMasterIdLst>
  <p:sldIdLst>
    <p:sldId id="2855" r:id="rId2"/>
    <p:sldId id="5197" r:id="rId3"/>
    <p:sldId id="5878" r:id="rId4"/>
    <p:sldId id="5883" r:id="rId5"/>
    <p:sldId id="5882" r:id="rId6"/>
    <p:sldId id="5835" r:id="rId7"/>
    <p:sldId id="5890" r:id="rId8"/>
    <p:sldId id="5891" r:id="rId9"/>
    <p:sldId id="5892" r:id="rId10"/>
    <p:sldId id="5893" r:id="rId11"/>
    <p:sldId id="5894" r:id="rId12"/>
    <p:sldId id="5895" r:id="rId13"/>
    <p:sldId id="5896" r:id="rId14"/>
    <p:sldId id="5897" r:id="rId15"/>
    <p:sldId id="5901" r:id="rId16"/>
    <p:sldId id="5877" r:id="rId17"/>
    <p:sldId id="5812" r:id="rId18"/>
  </p:sldIdLst>
  <p:sldSz cx="12192000" cy="6858000"/>
  <p:notesSz cx="6797675" cy="9928225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6A44B30-FA17-4087-9794-6911D85A0CC6}">
          <p14:sldIdLst>
            <p14:sldId id="2855"/>
            <p14:sldId id="5197"/>
            <p14:sldId id="5878"/>
            <p14:sldId id="5883"/>
            <p14:sldId id="5882"/>
            <p14:sldId id="5835"/>
            <p14:sldId id="5890"/>
            <p14:sldId id="5891"/>
            <p14:sldId id="5892"/>
            <p14:sldId id="5893"/>
            <p14:sldId id="5894"/>
            <p14:sldId id="5895"/>
            <p14:sldId id="5896"/>
            <p14:sldId id="5897"/>
            <p14:sldId id="5901"/>
            <p14:sldId id="5877"/>
            <p14:sldId id="581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41" userDrawn="1">
          <p15:clr>
            <a:srgbClr val="A4A3A4"/>
          </p15:clr>
        </p15:guide>
        <p15:guide id="2" pos="284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i Yu" initials="FY" lastIdx="5" clrIdx="0">
    <p:extLst>
      <p:ext uri="{19B8F6BF-5375-455C-9EA6-DF929625EA0E}">
        <p15:presenceInfo xmlns:p15="http://schemas.microsoft.com/office/powerpoint/2012/main" userId="1c3093fa8eaf22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4472C4"/>
    <a:srgbClr val="FFFF00"/>
    <a:srgbClr val="BFBDC1"/>
    <a:srgbClr val="00489D"/>
    <a:srgbClr val="0055A7"/>
    <a:srgbClr val="000066"/>
    <a:srgbClr val="000000"/>
    <a:srgbClr val="66FF33"/>
    <a:srgbClr val="00A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88382"/>
  </p:normalViewPr>
  <p:slideViewPr>
    <p:cSldViewPr snapToGrid="0" showGuides="1">
      <p:cViewPr varScale="1">
        <p:scale>
          <a:sx n="104" d="100"/>
          <a:sy n="104" d="100"/>
        </p:scale>
        <p:origin x="765" y="54"/>
      </p:cViewPr>
      <p:guideLst>
        <p:guide orient="horz" pos="2241"/>
        <p:guide pos="284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70500E-784B-4FC7-A42C-DB7422B3B480}" type="doc">
      <dgm:prSet loTypeId="urn:microsoft.com/office/officeart/2005/8/layout/radial2" loCatId="relationship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331BB916-D9FD-4021-BE15-1C4986C24089}">
      <dgm:prSet phldrT="[文本]" custT="1"/>
      <dgm:spPr>
        <a:solidFill>
          <a:srgbClr val="B3A2C7"/>
        </a:solidFill>
      </dgm:spPr>
      <dgm:t>
        <a:bodyPr/>
        <a:lstStyle/>
        <a:p>
          <a:r>
            <a:rPr lang="zh-CN" altLang="en-US" sz="2000" b="1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rPr>
            <a:t>通信</a:t>
          </a:r>
        </a:p>
      </dgm:t>
    </dgm:pt>
    <dgm:pt modelId="{351141E9-32D5-4C27-AD49-7917869B5BE8}" type="parTrans" cxnId="{794FDA6F-694A-44A4-B2CE-4B0E334E876E}">
      <dgm:prSet/>
      <dgm:spPr/>
      <dgm:t>
        <a:bodyPr/>
        <a:lstStyle/>
        <a:p>
          <a:endParaRPr lang="zh-CN" altLang="en-US" sz="2000"/>
        </a:p>
      </dgm:t>
    </dgm:pt>
    <dgm:pt modelId="{A4BBB2F8-5D92-41B9-8BF2-B82CDA7C7265}" type="sibTrans" cxnId="{794FDA6F-694A-44A4-B2CE-4B0E334E876E}">
      <dgm:prSet/>
      <dgm:spPr/>
      <dgm:t>
        <a:bodyPr/>
        <a:lstStyle/>
        <a:p>
          <a:endParaRPr lang="zh-CN" altLang="en-US" sz="2000"/>
        </a:p>
      </dgm:t>
    </dgm:pt>
    <dgm:pt modelId="{A0AF840A-CF03-4D1C-9305-1CB3D5ED91BE}">
      <dgm:prSet phldrT="[文本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zh-CN" altLang="en-US" sz="2000" b="1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rPr>
            <a:t>激光</a:t>
          </a:r>
        </a:p>
      </dgm:t>
    </dgm:pt>
    <dgm:pt modelId="{0483FED8-53D6-4561-B48C-6577D37AC392}" type="parTrans" cxnId="{29048A40-765E-4A6A-9CB9-89844AB96A18}">
      <dgm:prSet/>
      <dgm:spPr/>
      <dgm:t>
        <a:bodyPr/>
        <a:lstStyle/>
        <a:p>
          <a:endParaRPr lang="zh-CN" altLang="en-US" sz="2000"/>
        </a:p>
      </dgm:t>
    </dgm:pt>
    <dgm:pt modelId="{1A1BE921-6F67-4598-AEE4-C2FC87BF95AB}" type="sibTrans" cxnId="{29048A40-765E-4A6A-9CB9-89844AB96A18}">
      <dgm:prSet/>
      <dgm:spPr/>
      <dgm:t>
        <a:bodyPr/>
        <a:lstStyle/>
        <a:p>
          <a:endParaRPr lang="zh-CN" altLang="en-US" sz="2000"/>
        </a:p>
      </dgm:t>
    </dgm:pt>
    <dgm:pt modelId="{7CCA6457-976B-4F16-B02C-7C4201732897}">
      <dgm:prSet phldrT="[文本]" custT="1"/>
      <dgm:spPr>
        <a:solidFill>
          <a:srgbClr val="92D050"/>
        </a:solidFill>
      </dgm:spPr>
      <dgm:t>
        <a:bodyPr/>
        <a:lstStyle/>
        <a:p>
          <a:r>
            <a:rPr lang="zh-CN" altLang="en-US" sz="2000" b="1" dirty="0">
              <a:solidFill>
                <a:schemeClr val="accent3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rPr>
            <a:t>传感</a:t>
          </a:r>
        </a:p>
      </dgm:t>
    </dgm:pt>
    <dgm:pt modelId="{3F473771-DD59-42FA-ABA0-8F9D01406BE1}" type="parTrans" cxnId="{6C7387BF-B4AE-41EB-8350-D055CEDAD814}">
      <dgm:prSet/>
      <dgm:spPr/>
      <dgm:t>
        <a:bodyPr/>
        <a:lstStyle/>
        <a:p>
          <a:endParaRPr lang="zh-CN" altLang="en-US" sz="2000"/>
        </a:p>
      </dgm:t>
    </dgm:pt>
    <dgm:pt modelId="{AF28D052-5185-40F6-ACCD-87D2C06D8752}" type="sibTrans" cxnId="{6C7387BF-B4AE-41EB-8350-D055CEDAD814}">
      <dgm:prSet/>
      <dgm:spPr/>
      <dgm:t>
        <a:bodyPr/>
        <a:lstStyle/>
        <a:p>
          <a:endParaRPr lang="zh-CN" altLang="en-US" sz="2000"/>
        </a:p>
      </dgm:t>
    </dgm:pt>
    <dgm:pt modelId="{AFDE1DF5-8E82-406E-9D18-B69939D526B7}" type="pres">
      <dgm:prSet presAssocID="{7D70500E-784B-4FC7-A42C-DB7422B3B480}" presName="composite" presStyleCnt="0">
        <dgm:presLayoutVars>
          <dgm:chMax val="5"/>
          <dgm:dir val="rev"/>
          <dgm:animLvl val="ctr"/>
          <dgm:resizeHandles val="exact"/>
        </dgm:presLayoutVars>
      </dgm:prSet>
      <dgm:spPr/>
    </dgm:pt>
    <dgm:pt modelId="{A0D437D3-1760-4F01-B6ED-363522451220}" type="pres">
      <dgm:prSet presAssocID="{7D70500E-784B-4FC7-A42C-DB7422B3B480}" presName="cycle" presStyleCnt="0"/>
      <dgm:spPr/>
    </dgm:pt>
    <dgm:pt modelId="{AE2AD1A9-5E81-4E5C-BBC8-E47814A43BDC}" type="pres">
      <dgm:prSet presAssocID="{7D70500E-784B-4FC7-A42C-DB7422B3B480}" presName="centerShape" presStyleCnt="0"/>
      <dgm:spPr/>
    </dgm:pt>
    <dgm:pt modelId="{2CA9DB8E-E2F7-4BBC-B2E0-8F2C422C3CF7}" type="pres">
      <dgm:prSet presAssocID="{7D70500E-784B-4FC7-A42C-DB7422B3B480}" presName="connSite" presStyleLbl="node1" presStyleIdx="0" presStyleCnt="4"/>
      <dgm:spPr/>
    </dgm:pt>
    <dgm:pt modelId="{13BC9C69-F210-433D-ADCC-2B2F0DB4F854}" type="pres">
      <dgm:prSet presAssocID="{7D70500E-784B-4FC7-A42C-DB7422B3B480}" presName="visible" presStyleLbl="node1" presStyleIdx="0" presStyleCnt="4"/>
      <dgm:spPr/>
    </dgm:pt>
    <dgm:pt modelId="{DCEBC0C9-1A14-44A6-8276-E6C18018BFE5}" type="pres">
      <dgm:prSet presAssocID="{351141E9-32D5-4C27-AD49-7917869B5BE8}" presName="Name25" presStyleLbl="parChTrans1D1" presStyleIdx="0" presStyleCnt="3"/>
      <dgm:spPr/>
    </dgm:pt>
    <dgm:pt modelId="{E8A73ED7-4708-427C-94CE-637749DA1E83}" type="pres">
      <dgm:prSet presAssocID="{331BB916-D9FD-4021-BE15-1C4986C24089}" presName="node" presStyleCnt="0"/>
      <dgm:spPr/>
    </dgm:pt>
    <dgm:pt modelId="{59C36584-E2D8-4FD8-A2B5-341392924EE0}" type="pres">
      <dgm:prSet presAssocID="{331BB916-D9FD-4021-BE15-1C4986C24089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06FA4D7A-BBAF-4612-868F-F7AC661E9415}" type="pres">
      <dgm:prSet presAssocID="{331BB916-D9FD-4021-BE15-1C4986C24089}" presName="childNode" presStyleLbl="revTx" presStyleIdx="0" presStyleCnt="0">
        <dgm:presLayoutVars>
          <dgm:bulletEnabled val="1"/>
        </dgm:presLayoutVars>
      </dgm:prSet>
      <dgm:spPr/>
    </dgm:pt>
    <dgm:pt modelId="{F95CD0AE-5E65-494B-8CEE-FDA50E375F67}" type="pres">
      <dgm:prSet presAssocID="{0483FED8-53D6-4561-B48C-6577D37AC392}" presName="Name25" presStyleLbl="parChTrans1D1" presStyleIdx="1" presStyleCnt="3"/>
      <dgm:spPr/>
    </dgm:pt>
    <dgm:pt modelId="{BEF7CEA3-9011-43B0-9B12-8132EAD71226}" type="pres">
      <dgm:prSet presAssocID="{A0AF840A-CF03-4D1C-9305-1CB3D5ED91BE}" presName="node" presStyleCnt="0"/>
      <dgm:spPr/>
    </dgm:pt>
    <dgm:pt modelId="{F09D642C-AA03-41D6-B024-1EEF3AB58819}" type="pres">
      <dgm:prSet presAssocID="{A0AF840A-CF03-4D1C-9305-1CB3D5ED91BE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552645C7-8FF6-4F75-B0EC-AE9FA6C2C0A4}" type="pres">
      <dgm:prSet presAssocID="{A0AF840A-CF03-4D1C-9305-1CB3D5ED91BE}" presName="childNode" presStyleLbl="revTx" presStyleIdx="0" presStyleCnt="0">
        <dgm:presLayoutVars>
          <dgm:bulletEnabled val="1"/>
        </dgm:presLayoutVars>
      </dgm:prSet>
      <dgm:spPr/>
    </dgm:pt>
    <dgm:pt modelId="{E2428215-AB30-459F-B9DF-A32A8FE56C72}" type="pres">
      <dgm:prSet presAssocID="{3F473771-DD59-42FA-ABA0-8F9D01406BE1}" presName="Name25" presStyleLbl="parChTrans1D1" presStyleIdx="2" presStyleCnt="3"/>
      <dgm:spPr/>
    </dgm:pt>
    <dgm:pt modelId="{05335D4E-9E76-4986-BD9D-451346F23640}" type="pres">
      <dgm:prSet presAssocID="{7CCA6457-976B-4F16-B02C-7C4201732897}" presName="node" presStyleCnt="0"/>
      <dgm:spPr/>
    </dgm:pt>
    <dgm:pt modelId="{AF8C732F-D406-477F-82F2-C3B6DAEE0FD5}" type="pres">
      <dgm:prSet presAssocID="{7CCA6457-976B-4F16-B02C-7C4201732897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15F703E2-C390-4325-B317-D4334CD3D687}" type="pres">
      <dgm:prSet presAssocID="{7CCA6457-976B-4F16-B02C-7C4201732897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29048A40-765E-4A6A-9CB9-89844AB96A18}" srcId="{7D70500E-784B-4FC7-A42C-DB7422B3B480}" destId="{A0AF840A-CF03-4D1C-9305-1CB3D5ED91BE}" srcOrd="1" destOrd="0" parTransId="{0483FED8-53D6-4561-B48C-6577D37AC392}" sibTransId="{1A1BE921-6F67-4598-AEE4-C2FC87BF95AB}"/>
    <dgm:cxn modelId="{BA0E0B60-74CB-42E6-B125-FC879329B97B}" type="presOf" srcId="{351141E9-32D5-4C27-AD49-7917869B5BE8}" destId="{DCEBC0C9-1A14-44A6-8276-E6C18018BFE5}" srcOrd="0" destOrd="0" presId="urn:microsoft.com/office/officeart/2005/8/layout/radial2"/>
    <dgm:cxn modelId="{A3A0DE42-4B8F-457E-BF65-D23064DA02F9}" type="presOf" srcId="{7D70500E-784B-4FC7-A42C-DB7422B3B480}" destId="{AFDE1DF5-8E82-406E-9D18-B69939D526B7}" srcOrd="0" destOrd="0" presId="urn:microsoft.com/office/officeart/2005/8/layout/radial2"/>
    <dgm:cxn modelId="{E972FD62-D405-4E4A-925B-5C2E340FB414}" type="presOf" srcId="{0483FED8-53D6-4561-B48C-6577D37AC392}" destId="{F95CD0AE-5E65-494B-8CEE-FDA50E375F67}" srcOrd="0" destOrd="0" presId="urn:microsoft.com/office/officeart/2005/8/layout/radial2"/>
    <dgm:cxn modelId="{90272E43-2CDC-4FBA-934A-A653DCBF8CB4}" type="presOf" srcId="{3F473771-DD59-42FA-ABA0-8F9D01406BE1}" destId="{E2428215-AB30-459F-B9DF-A32A8FE56C72}" srcOrd="0" destOrd="0" presId="urn:microsoft.com/office/officeart/2005/8/layout/radial2"/>
    <dgm:cxn modelId="{D0C66F6E-6C5C-4548-8F35-E867876E1A21}" type="presOf" srcId="{7CCA6457-976B-4F16-B02C-7C4201732897}" destId="{AF8C732F-D406-477F-82F2-C3B6DAEE0FD5}" srcOrd="0" destOrd="0" presId="urn:microsoft.com/office/officeart/2005/8/layout/radial2"/>
    <dgm:cxn modelId="{794FDA6F-694A-44A4-B2CE-4B0E334E876E}" srcId="{7D70500E-784B-4FC7-A42C-DB7422B3B480}" destId="{331BB916-D9FD-4021-BE15-1C4986C24089}" srcOrd="0" destOrd="0" parTransId="{351141E9-32D5-4C27-AD49-7917869B5BE8}" sibTransId="{A4BBB2F8-5D92-41B9-8BF2-B82CDA7C7265}"/>
    <dgm:cxn modelId="{76C8C8B7-9A6A-47F3-8676-C89367C2ED3A}" type="presOf" srcId="{A0AF840A-CF03-4D1C-9305-1CB3D5ED91BE}" destId="{F09D642C-AA03-41D6-B024-1EEF3AB58819}" srcOrd="0" destOrd="0" presId="urn:microsoft.com/office/officeart/2005/8/layout/radial2"/>
    <dgm:cxn modelId="{6C7387BF-B4AE-41EB-8350-D055CEDAD814}" srcId="{7D70500E-784B-4FC7-A42C-DB7422B3B480}" destId="{7CCA6457-976B-4F16-B02C-7C4201732897}" srcOrd="2" destOrd="0" parTransId="{3F473771-DD59-42FA-ABA0-8F9D01406BE1}" sibTransId="{AF28D052-5185-40F6-ACCD-87D2C06D8752}"/>
    <dgm:cxn modelId="{2B0C07E2-9F25-4E28-8480-2BDB0B512604}" type="presOf" srcId="{331BB916-D9FD-4021-BE15-1C4986C24089}" destId="{59C36584-E2D8-4FD8-A2B5-341392924EE0}" srcOrd="0" destOrd="0" presId="urn:microsoft.com/office/officeart/2005/8/layout/radial2"/>
    <dgm:cxn modelId="{11A226F1-452B-4013-AE41-6346BF16392F}" type="presParOf" srcId="{AFDE1DF5-8E82-406E-9D18-B69939D526B7}" destId="{A0D437D3-1760-4F01-B6ED-363522451220}" srcOrd="0" destOrd="0" presId="urn:microsoft.com/office/officeart/2005/8/layout/radial2"/>
    <dgm:cxn modelId="{3375F4C6-06C4-4459-8A76-0D477B2BDB90}" type="presParOf" srcId="{A0D437D3-1760-4F01-B6ED-363522451220}" destId="{AE2AD1A9-5E81-4E5C-BBC8-E47814A43BDC}" srcOrd="0" destOrd="0" presId="urn:microsoft.com/office/officeart/2005/8/layout/radial2"/>
    <dgm:cxn modelId="{6E643BC4-11DE-40E1-9DD4-02CB922AAA7B}" type="presParOf" srcId="{AE2AD1A9-5E81-4E5C-BBC8-E47814A43BDC}" destId="{2CA9DB8E-E2F7-4BBC-B2E0-8F2C422C3CF7}" srcOrd="0" destOrd="0" presId="urn:microsoft.com/office/officeart/2005/8/layout/radial2"/>
    <dgm:cxn modelId="{3C91ABA2-000E-4B35-B88F-8F97DFB33A77}" type="presParOf" srcId="{AE2AD1A9-5E81-4E5C-BBC8-E47814A43BDC}" destId="{13BC9C69-F210-433D-ADCC-2B2F0DB4F854}" srcOrd="1" destOrd="0" presId="urn:microsoft.com/office/officeart/2005/8/layout/radial2"/>
    <dgm:cxn modelId="{70701243-EECF-4431-8BA2-3A801F6DBF85}" type="presParOf" srcId="{A0D437D3-1760-4F01-B6ED-363522451220}" destId="{DCEBC0C9-1A14-44A6-8276-E6C18018BFE5}" srcOrd="1" destOrd="0" presId="urn:microsoft.com/office/officeart/2005/8/layout/radial2"/>
    <dgm:cxn modelId="{0B97EDAF-AB06-4DD5-84EC-6830DAEB43BE}" type="presParOf" srcId="{A0D437D3-1760-4F01-B6ED-363522451220}" destId="{E8A73ED7-4708-427C-94CE-637749DA1E83}" srcOrd="2" destOrd="0" presId="urn:microsoft.com/office/officeart/2005/8/layout/radial2"/>
    <dgm:cxn modelId="{9B4D3C77-AAE0-4324-BD0A-F1BBB9C60FF2}" type="presParOf" srcId="{E8A73ED7-4708-427C-94CE-637749DA1E83}" destId="{59C36584-E2D8-4FD8-A2B5-341392924EE0}" srcOrd="0" destOrd="0" presId="urn:microsoft.com/office/officeart/2005/8/layout/radial2"/>
    <dgm:cxn modelId="{3233A2DF-17D7-4A43-BE74-97726F7AF919}" type="presParOf" srcId="{E8A73ED7-4708-427C-94CE-637749DA1E83}" destId="{06FA4D7A-BBAF-4612-868F-F7AC661E9415}" srcOrd="1" destOrd="0" presId="urn:microsoft.com/office/officeart/2005/8/layout/radial2"/>
    <dgm:cxn modelId="{064CC690-ACB0-44C7-9DA4-3A4DA8635BA7}" type="presParOf" srcId="{A0D437D3-1760-4F01-B6ED-363522451220}" destId="{F95CD0AE-5E65-494B-8CEE-FDA50E375F67}" srcOrd="3" destOrd="0" presId="urn:microsoft.com/office/officeart/2005/8/layout/radial2"/>
    <dgm:cxn modelId="{15728E4B-C46B-4879-8A70-5D16152FD8EF}" type="presParOf" srcId="{A0D437D3-1760-4F01-B6ED-363522451220}" destId="{BEF7CEA3-9011-43B0-9B12-8132EAD71226}" srcOrd="4" destOrd="0" presId="urn:microsoft.com/office/officeart/2005/8/layout/radial2"/>
    <dgm:cxn modelId="{A744E168-F6A9-41DA-94C9-D085779A7FF7}" type="presParOf" srcId="{BEF7CEA3-9011-43B0-9B12-8132EAD71226}" destId="{F09D642C-AA03-41D6-B024-1EEF3AB58819}" srcOrd="0" destOrd="0" presId="urn:microsoft.com/office/officeart/2005/8/layout/radial2"/>
    <dgm:cxn modelId="{6934CA24-1EF0-4357-BABF-555275F539BE}" type="presParOf" srcId="{BEF7CEA3-9011-43B0-9B12-8132EAD71226}" destId="{552645C7-8FF6-4F75-B0EC-AE9FA6C2C0A4}" srcOrd="1" destOrd="0" presId="urn:microsoft.com/office/officeart/2005/8/layout/radial2"/>
    <dgm:cxn modelId="{AE21B7E4-2B15-4F83-A8A5-A562A30BA496}" type="presParOf" srcId="{A0D437D3-1760-4F01-B6ED-363522451220}" destId="{E2428215-AB30-459F-B9DF-A32A8FE56C72}" srcOrd="5" destOrd="0" presId="urn:microsoft.com/office/officeart/2005/8/layout/radial2"/>
    <dgm:cxn modelId="{96D91EE8-6523-401B-942C-EC9927387202}" type="presParOf" srcId="{A0D437D3-1760-4F01-B6ED-363522451220}" destId="{05335D4E-9E76-4986-BD9D-451346F23640}" srcOrd="6" destOrd="0" presId="urn:microsoft.com/office/officeart/2005/8/layout/radial2"/>
    <dgm:cxn modelId="{E9CFC53F-1E3A-4E5B-A06F-5D1D998D6FB6}" type="presParOf" srcId="{05335D4E-9E76-4986-BD9D-451346F23640}" destId="{AF8C732F-D406-477F-82F2-C3B6DAEE0FD5}" srcOrd="0" destOrd="0" presId="urn:microsoft.com/office/officeart/2005/8/layout/radial2"/>
    <dgm:cxn modelId="{C8D54EBD-6903-4886-A2EA-06B25D464C79}" type="presParOf" srcId="{05335D4E-9E76-4986-BD9D-451346F23640}" destId="{15F703E2-C390-4325-B317-D4334CD3D68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03ACE3-D4EC-4F91-8FD5-822DA92C591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DA0833-3F07-41B1-BD73-58BC0B3E5136}">
      <dgm:prSet phldrT="[文本]" custT="1"/>
      <dgm:spPr>
        <a:solidFill>
          <a:srgbClr val="74B0CE"/>
        </a:solidFill>
        <a:ln>
          <a:noFill/>
        </a:ln>
      </dgm:spPr>
      <dgm:t>
        <a:bodyPr/>
        <a:lstStyle/>
        <a:p>
          <a:r>
            <a:rPr lang="zh-CN" altLang="en-US" sz="1600" b="1" dirty="0"/>
            <a:t>色散</a:t>
          </a:r>
          <a:endParaRPr lang="en-US" sz="1600" b="1" dirty="0"/>
        </a:p>
      </dgm:t>
    </dgm:pt>
    <dgm:pt modelId="{5652F19F-E653-4F7A-927C-19861597A9C3}" type="parTrans" cxnId="{C1DD7CAF-ADF2-4A80-99F0-6920E8F52F90}">
      <dgm:prSet/>
      <dgm:spPr/>
      <dgm:t>
        <a:bodyPr/>
        <a:lstStyle/>
        <a:p>
          <a:endParaRPr lang="en-US"/>
        </a:p>
      </dgm:t>
    </dgm:pt>
    <dgm:pt modelId="{7B7B3605-4AE1-4330-B72A-C074921978DD}" type="sibTrans" cxnId="{C1DD7CAF-ADF2-4A80-99F0-6920E8F52F90}">
      <dgm:prSet/>
      <dgm:spPr/>
      <dgm:t>
        <a:bodyPr/>
        <a:lstStyle/>
        <a:p>
          <a:endParaRPr lang="en-US"/>
        </a:p>
      </dgm:t>
    </dgm:pt>
    <dgm:pt modelId="{78EB3CC8-C400-45B1-BE33-3D94BAA3190D}">
      <dgm:prSet phldrT="[文本]" custT="1"/>
      <dgm:spPr>
        <a:solidFill>
          <a:srgbClr val="8D73B0"/>
        </a:solidFill>
      </dgm:spPr>
      <dgm:t>
        <a:bodyPr/>
        <a:lstStyle/>
        <a:p>
          <a:r>
            <a:rPr lang="zh-CN" altLang="en-US" sz="1600" b="1" dirty="0"/>
            <a:t>光学非线性</a:t>
          </a:r>
          <a:endParaRPr lang="en-US" sz="1600" b="1" dirty="0"/>
        </a:p>
      </dgm:t>
    </dgm:pt>
    <dgm:pt modelId="{88512CD6-9295-45E6-B0EE-64F4ABE295DF}" type="parTrans" cxnId="{D9F9230A-A447-4987-A650-D6D7B865CFCA}">
      <dgm:prSet/>
      <dgm:spPr/>
      <dgm:t>
        <a:bodyPr/>
        <a:lstStyle/>
        <a:p>
          <a:endParaRPr lang="en-US"/>
        </a:p>
      </dgm:t>
    </dgm:pt>
    <dgm:pt modelId="{38C0CCE3-F67E-45A1-8EF8-5445E584B4D7}" type="sibTrans" cxnId="{D9F9230A-A447-4987-A650-D6D7B865CFCA}">
      <dgm:prSet/>
      <dgm:spPr/>
      <dgm:t>
        <a:bodyPr/>
        <a:lstStyle/>
        <a:p>
          <a:endParaRPr lang="en-US"/>
        </a:p>
      </dgm:t>
    </dgm:pt>
    <dgm:pt modelId="{99D46167-1174-40DE-B006-5450B71DBD13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600" b="1" dirty="0"/>
            <a:t>激光损伤阈值</a:t>
          </a:r>
          <a:endParaRPr lang="en-US" sz="1600" b="1" dirty="0"/>
        </a:p>
      </dgm:t>
    </dgm:pt>
    <dgm:pt modelId="{8BE67B4F-C0C9-403D-972B-D9760EF96331}" type="parTrans" cxnId="{CAFE4D2F-4C83-4A82-9A27-61AC3598BA44}">
      <dgm:prSet/>
      <dgm:spPr/>
      <dgm:t>
        <a:bodyPr/>
        <a:lstStyle/>
        <a:p>
          <a:endParaRPr lang="en-US"/>
        </a:p>
      </dgm:t>
    </dgm:pt>
    <dgm:pt modelId="{292F693C-D76E-404F-8BD7-36BC8A9E0A45}" type="sibTrans" cxnId="{CAFE4D2F-4C83-4A82-9A27-61AC3598BA44}">
      <dgm:prSet/>
      <dgm:spPr/>
      <dgm:t>
        <a:bodyPr/>
        <a:lstStyle/>
        <a:p>
          <a:endParaRPr lang="en-US"/>
        </a:p>
      </dgm:t>
    </dgm:pt>
    <dgm:pt modelId="{B3EBCD76-50F5-44AA-951A-4D87635D5DF5}">
      <dgm:prSet custT="1"/>
      <dgm:spPr>
        <a:solidFill>
          <a:srgbClr val="C00000"/>
        </a:solidFill>
      </dgm:spPr>
      <dgm:t>
        <a:bodyPr/>
        <a:lstStyle/>
        <a:p>
          <a:r>
            <a:rPr lang="zh-CN" altLang="en-US" sz="1600" b="1" dirty="0"/>
            <a:t>传输损耗</a:t>
          </a:r>
          <a:endParaRPr lang="en-US" sz="1600" b="1" dirty="0"/>
        </a:p>
      </dgm:t>
    </dgm:pt>
    <dgm:pt modelId="{89D18058-E0FC-48B6-8FEA-F55F1F1AF520}" type="sibTrans" cxnId="{523B8B99-01E4-43D6-9CF8-EAFF5445225B}">
      <dgm:prSet/>
      <dgm:spPr/>
      <dgm:t>
        <a:bodyPr/>
        <a:lstStyle/>
        <a:p>
          <a:endParaRPr lang="en-US"/>
        </a:p>
      </dgm:t>
    </dgm:pt>
    <dgm:pt modelId="{FA008786-CCAF-467F-8019-3A697ABA652B}" type="parTrans" cxnId="{523B8B99-01E4-43D6-9CF8-EAFF5445225B}">
      <dgm:prSet/>
      <dgm:spPr/>
      <dgm:t>
        <a:bodyPr/>
        <a:lstStyle/>
        <a:p>
          <a:endParaRPr lang="en-US"/>
        </a:p>
      </dgm:t>
    </dgm:pt>
    <dgm:pt modelId="{4CD9B6A2-DF2B-4444-8F76-0E7E5A9E19AE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zh-CN" altLang="en-US" sz="1600" b="1" dirty="0"/>
            <a:t>传输波长</a:t>
          </a:r>
          <a:endParaRPr lang="en-US" sz="1600" b="1" dirty="0"/>
        </a:p>
      </dgm:t>
    </dgm:pt>
    <dgm:pt modelId="{5F6298C7-D28C-424B-B1C8-A0BD0ACFB59E}" type="parTrans" cxnId="{21210B37-DF18-4BCE-A25A-40BB13868C49}">
      <dgm:prSet/>
      <dgm:spPr/>
      <dgm:t>
        <a:bodyPr/>
        <a:lstStyle/>
        <a:p>
          <a:endParaRPr lang="en-US"/>
        </a:p>
      </dgm:t>
    </dgm:pt>
    <dgm:pt modelId="{4D1F5818-8569-4405-8A1D-439B544DC1EC}" type="sibTrans" cxnId="{21210B37-DF18-4BCE-A25A-40BB13868C49}">
      <dgm:prSet/>
      <dgm:spPr/>
      <dgm:t>
        <a:bodyPr/>
        <a:lstStyle/>
        <a:p>
          <a:endParaRPr lang="en-US"/>
        </a:p>
      </dgm:t>
    </dgm:pt>
    <dgm:pt modelId="{C49A4833-F72F-4988-ACCE-604C2D4D9D4E}" type="pres">
      <dgm:prSet presAssocID="{B703ACE3-D4EC-4F91-8FD5-822DA92C591F}" presName="Name0" presStyleCnt="0">
        <dgm:presLayoutVars>
          <dgm:chMax val="7"/>
          <dgm:chPref val="7"/>
          <dgm:dir/>
        </dgm:presLayoutVars>
      </dgm:prSet>
      <dgm:spPr/>
    </dgm:pt>
    <dgm:pt modelId="{9A142A92-179A-47D7-837E-331251692ED7}" type="pres">
      <dgm:prSet presAssocID="{B703ACE3-D4EC-4F91-8FD5-822DA92C591F}" presName="Name1" presStyleCnt="0"/>
      <dgm:spPr/>
    </dgm:pt>
    <dgm:pt modelId="{45C0B9CE-8A3E-41C6-83ED-6A5BD34BAC4F}" type="pres">
      <dgm:prSet presAssocID="{B703ACE3-D4EC-4F91-8FD5-822DA92C591F}" presName="cycle" presStyleCnt="0"/>
      <dgm:spPr/>
    </dgm:pt>
    <dgm:pt modelId="{9C836AE4-61A2-498F-9D4A-483278525F36}" type="pres">
      <dgm:prSet presAssocID="{B703ACE3-D4EC-4F91-8FD5-822DA92C591F}" presName="srcNode" presStyleLbl="node1" presStyleIdx="0" presStyleCnt="5"/>
      <dgm:spPr/>
    </dgm:pt>
    <dgm:pt modelId="{0F582E12-48E2-40B9-B86E-F74462926010}" type="pres">
      <dgm:prSet presAssocID="{B703ACE3-D4EC-4F91-8FD5-822DA92C591F}" presName="conn" presStyleLbl="parChTrans1D2" presStyleIdx="0" presStyleCnt="1"/>
      <dgm:spPr/>
    </dgm:pt>
    <dgm:pt modelId="{638518CB-9B3F-4818-BF19-E7018ADDA593}" type="pres">
      <dgm:prSet presAssocID="{B703ACE3-D4EC-4F91-8FD5-822DA92C591F}" presName="extraNode" presStyleLbl="node1" presStyleIdx="0" presStyleCnt="5"/>
      <dgm:spPr/>
    </dgm:pt>
    <dgm:pt modelId="{B1916CCB-B4C9-4478-B6F5-7E5C5F09D241}" type="pres">
      <dgm:prSet presAssocID="{B703ACE3-D4EC-4F91-8FD5-822DA92C591F}" presName="dstNode" presStyleLbl="node1" presStyleIdx="0" presStyleCnt="5"/>
      <dgm:spPr/>
    </dgm:pt>
    <dgm:pt modelId="{37B68E80-1878-42B1-9166-3BC452F7B8C0}" type="pres">
      <dgm:prSet presAssocID="{C9DA0833-3F07-41B1-BD73-58BC0B3E5136}" presName="text_1" presStyleLbl="node1" presStyleIdx="0" presStyleCnt="5">
        <dgm:presLayoutVars>
          <dgm:bulletEnabled val="1"/>
        </dgm:presLayoutVars>
      </dgm:prSet>
      <dgm:spPr/>
    </dgm:pt>
    <dgm:pt modelId="{5BF1EB81-D588-4BC6-8583-9777CF8D0076}" type="pres">
      <dgm:prSet presAssocID="{C9DA0833-3F07-41B1-BD73-58BC0B3E5136}" presName="accent_1" presStyleCnt="0"/>
      <dgm:spPr/>
    </dgm:pt>
    <dgm:pt modelId="{D607C147-647B-4BD6-81F6-80456BEFBBD6}" type="pres">
      <dgm:prSet presAssocID="{C9DA0833-3F07-41B1-BD73-58BC0B3E5136}" presName="accentRepeatNode" presStyleLbl="solidFgAcc1" presStyleIdx="0" presStyleCnt="5"/>
      <dgm:spPr>
        <a:ln>
          <a:solidFill>
            <a:srgbClr val="74B0CE"/>
          </a:solidFill>
        </a:ln>
      </dgm:spPr>
    </dgm:pt>
    <dgm:pt modelId="{AC76BB2E-5434-4A42-87C4-4B4BBD1576BB}" type="pres">
      <dgm:prSet presAssocID="{78EB3CC8-C400-45B1-BE33-3D94BAA3190D}" presName="text_2" presStyleLbl="node1" presStyleIdx="1" presStyleCnt="5">
        <dgm:presLayoutVars>
          <dgm:bulletEnabled val="1"/>
        </dgm:presLayoutVars>
      </dgm:prSet>
      <dgm:spPr/>
    </dgm:pt>
    <dgm:pt modelId="{C00D6C46-C874-47CD-B3AF-B3CB956C14A3}" type="pres">
      <dgm:prSet presAssocID="{78EB3CC8-C400-45B1-BE33-3D94BAA3190D}" presName="accent_2" presStyleCnt="0"/>
      <dgm:spPr/>
    </dgm:pt>
    <dgm:pt modelId="{51A762AC-B6EF-4D85-9CC4-29B1C737AE26}" type="pres">
      <dgm:prSet presAssocID="{78EB3CC8-C400-45B1-BE33-3D94BAA3190D}" presName="accentRepeatNode" presStyleLbl="solidFgAcc1" presStyleIdx="1" presStyleCnt="5"/>
      <dgm:spPr>
        <a:ln>
          <a:solidFill>
            <a:srgbClr val="8D73B0"/>
          </a:solidFill>
        </a:ln>
      </dgm:spPr>
    </dgm:pt>
    <dgm:pt modelId="{1D669599-10E0-42E4-A030-FD561D9735C4}" type="pres">
      <dgm:prSet presAssocID="{99D46167-1174-40DE-B006-5450B71DBD13}" presName="text_3" presStyleLbl="node1" presStyleIdx="2" presStyleCnt="5">
        <dgm:presLayoutVars>
          <dgm:bulletEnabled val="1"/>
        </dgm:presLayoutVars>
      </dgm:prSet>
      <dgm:spPr/>
    </dgm:pt>
    <dgm:pt modelId="{807A43A4-1CCD-4000-B8B8-465E8CC23A95}" type="pres">
      <dgm:prSet presAssocID="{99D46167-1174-40DE-B006-5450B71DBD13}" presName="accent_3" presStyleCnt="0"/>
      <dgm:spPr/>
    </dgm:pt>
    <dgm:pt modelId="{9EF7D371-F3BB-4951-9881-A0DC39094125}" type="pres">
      <dgm:prSet presAssocID="{99D46167-1174-40DE-B006-5450B71DBD13}" presName="accentRepeatNode" presStyleLbl="solidFgAcc1" presStyleIdx="2" presStyleCnt="5"/>
      <dgm:spPr>
        <a:ln>
          <a:solidFill>
            <a:srgbClr val="00B050"/>
          </a:solidFill>
        </a:ln>
      </dgm:spPr>
    </dgm:pt>
    <dgm:pt modelId="{0FABDE87-BF3C-4E55-9662-B35184520FDE}" type="pres">
      <dgm:prSet presAssocID="{B3EBCD76-50F5-44AA-951A-4D87635D5DF5}" presName="text_4" presStyleLbl="node1" presStyleIdx="3" presStyleCnt="5">
        <dgm:presLayoutVars>
          <dgm:bulletEnabled val="1"/>
        </dgm:presLayoutVars>
      </dgm:prSet>
      <dgm:spPr/>
    </dgm:pt>
    <dgm:pt modelId="{278D28FC-4BA6-4249-856D-E1ACDEC97138}" type="pres">
      <dgm:prSet presAssocID="{B3EBCD76-50F5-44AA-951A-4D87635D5DF5}" presName="accent_4" presStyleCnt="0"/>
      <dgm:spPr/>
    </dgm:pt>
    <dgm:pt modelId="{2FF7F775-933E-4C59-B3D7-F86B4168036B}" type="pres">
      <dgm:prSet presAssocID="{B3EBCD76-50F5-44AA-951A-4D87635D5DF5}" presName="accentRepeatNode" presStyleLbl="solidFgAcc1" presStyleIdx="3" presStyleCnt="5"/>
      <dgm:spPr>
        <a:ln>
          <a:solidFill>
            <a:srgbClr val="C00000"/>
          </a:solidFill>
        </a:ln>
      </dgm:spPr>
    </dgm:pt>
    <dgm:pt modelId="{E2CC3C0F-EE5A-4D74-A71A-E3251B8F0FD2}" type="pres">
      <dgm:prSet presAssocID="{4CD9B6A2-DF2B-4444-8F76-0E7E5A9E19AE}" presName="text_5" presStyleLbl="node1" presStyleIdx="4" presStyleCnt="5">
        <dgm:presLayoutVars>
          <dgm:bulletEnabled val="1"/>
        </dgm:presLayoutVars>
      </dgm:prSet>
      <dgm:spPr/>
    </dgm:pt>
    <dgm:pt modelId="{F932F137-53F2-4012-9AAF-9AB1DA2E0BD8}" type="pres">
      <dgm:prSet presAssocID="{4CD9B6A2-DF2B-4444-8F76-0E7E5A9E19AE}" presName="accent_5" presStyleCnt="0"/>
      <dgm:spPr/>
    </dgm:pt>
    <dgm:pt modelId="{863D22F7-FE1B-4D6F-BF91-983B6F4F3E78}" type="pres">
      <dgm:prSet presAssocID="{4CD9B6A2-DF2B-4444-8F76-0E7E5A9E19AE}" presName="accentRepeatNode" presStyleLbl="solidFgAcc1" presStyleIdx="4" presStyleCnt="5"/>
      <dgm:spPr>
        <a:ln>
          <a:solidFill>
            <a:schemeClr val="accent2">
              <a:lumMod val="75000"/>
            </a:schemeClr>
          </a:solidFill>
        </a:ln>
      </dgm:spPr>
    </dgm:pt>
  </dgm:ptLst>
  <dgm:cxnLst>
    <dgm:cxn modelId="{D9F9230A-A447-4987-A650-D6D7B865CFCA}" srcId="{B703ACE3-D4EC-4F91-8FD5-822DA92C591F}" destId="{78EB3CC8-C400-45B1-BE33-3D94BAA3190D}" srcOrd="1" destOrd="0" parTransId="{88512CD6-9295-45E6-B0EE-64F4ABE295DF}" sibTransId="{38C0CCE3-F67E-45A1-8EF8-5445E584B4D7}"/>
    <dgm:cxn modelId="{824D350E-D316-43FC-9106-C7F9B48E4453}" type="presOf" srcId="{C9DA0833-3F07-41B1-BD73-58BC0B3E5136}" destId="{37B68E80-1878-42B1-9166-3BC452F7B8C0}" srcOrd="0" destOrd="0" presId="urn:microsoft.com/office/officeart/2008/layout/VerticalCurvedList"/>
    <dgm:cxn modelId="{F962352A-A55E-4C0F-935C-DB422C34BC32}" type="presOf" srcId="{7B7B3605-4AE1-4330-B72A-C074921978DD}" destId="{0F582E12-48E2-40B9-B86E-F74462926010}" srcOrd="0" destOrd="0" presId="urn:microsoft.com/office/officeart/2008/layout/VerticalCurvedList"/>
    <dgm:cxn modelId="{CAFE4D2F-4C83-4A82-9A27-61AC3598BA44}" srcId="{B703ACE3-D4EC-4F91-8FD5-822DA92C591F}" destId="{99D46167-1174-40DE-B006-5450B71DBD13}" srcOrd="2" destOrd="0" parTransId="{8BE67B4F-C0C9-403D-972B-D9760EF96331}" sibTransId="{292F693C-D76E-404F-8BD7-36BC8A9E0A45}"/>
    <dgm:cxn modelId="{21210B37-DF18-4BCE-A25A-40BB13868C49}" srcId="{B703ACE3-D4EC-4F91-8FD5-822DA92C591F}" destId="{4CD9B6A2-DF2B-4444-8F76-0E7E5A9E19AE}" srcOrd="4" destOrd="0" parTransId="{5F6298C7-D28C-424B-B1C8-A0BD0ACFB59E}" sibTransId="{4D1F5818-8569-4405-8A1D-439B544DC1EC}"/>
    <dgm:cxn modelId="{138B9A3B-247E-4E21-95FE-C85CDEC71140}" type="presOf" srcId="{B703ACE3-D4EC-4F91-8FD5-822DA92C591F}" destId="{C49A4833-F72F-4988-ACCE-604C2D4D9D4E}" srcOrd="0" destOrd="0" presId="urn:microsoft.com/office/officeart/2008/layout/VerticalCurvedList"/>
    <dgm:cxn modelId="{C2506E80-F361-419B-B3DB-02AE61F5854D}" type="presOf" srcId="{78EB3CC8-C400-45B1-BE33-3D94BAA3190D}" destId="{AC76BB2E-5434-4A42-87C4-4B4BBD1576BB}" srcOrd="0" destOrd="0" presId="urn:microsoft.com/office/officeart/2008/layout/VerticalCurvedList"/>
    <dgm:cxn modelId="{B276B092-FE59-44D8-9DA1-3A44BFFE116F}" type="presOf" srcId="{B3EBCD76-50F5-44AA-951A-4D87635D5DF5}" destId="{0FABDE87-BF3C-4E55-9662-B35184520FDE}" srcOrd="0" destOrd="0" presId="urn:microsoft.com/office/officeart/2008/layout/VerticalCurvedList"/>
    <dgm:cxn modelId="{523B8B99-01E4-43D6-9CF8-EAFF5445225B}" srcId="{B703ACE3-D4EC-4F91-8FD5-822DA92C591F}" destId="{B3EBCD76-50F5-44AA-951A-4D87635D5DF5}" srcOrd="3" destOrd="0" parTransId="{FA008786-CCAF-467F-8019-3A697ABA652B}" sibTransId="{89D18058-E0FC-48B6-8FEA-F55F1F1AF520}"/>
    <dgm:cxn modelId="{C1DD7CAF-ADF2-4A80-99F0-6920E8F52F90}" srcId="{B703ACE3-D4EC-4F91-8FD5-822DA92C591F}" destId="{C9DA0833-3F07-41B1-BD73-58BC0B3E5136}" srcOrd="0" destOrd="0" parTransId="{5652F19F-E653-4F7A-927C-19861597A9C3}" sibTransId="{7B7B3605-4AE1-4330-B72A-C074921978DD}"/>
    <dgm:cxn modelId="{147173C6-1584-4057-951C-E295F8FDD465}" type="presOf" srcId="{4CD9B6A2-DF2B-4444-8F76-0E7E5A9E19AE}" destId="{E2CC3C0F-EE5A-4D74-A71A-E3251B8F0FD2}" srcOrd="0" destOrd="0" presId="urn:microsoft.com/office/officeart/2008/layout/VerticalCurvedList"/>
    <dgm:cxn modelId="{DA9FACE8-F8A0-4177-8F3E-01FF1D25762D}" type="presOf" srcId="{99D46167-1174-40DE-B006-5450B71DBD13}" destId="{1D669599-10E0-42E4-A030-FD561D9735C4}" srcOrd="0" destOrd="0" presId="urn:microsoft.com/office/officeart/2008/layout/VerticalCurvedList"/>
    <dgm:cxn modelId="{FB8BEC01-28B4-4617-83E7-59202BC51472}" type="presParOf" srcId="{C49A4833-F72F-4988-ACCE-604C2D4D9D4E}" destId="{9A142A92-179A-47D7-837E-331251692ED7}" srcOrd="0" destOrd="0" presId="urn:microsoft.com/office/officeart/2008/layout/VerticalCurvedList"/>
    <dgm:cxn modelId="{B4433681-A9E2-44B6-A6DC-BCF6ED365C04}" type="presParOf" srcId="{9A142A92-179A-47D7-837E-331251692ED7}" destId="{45C0B9CE-8A3E-41C6-83ED-6A5BD34BAC4F}" srcOrd="0" destOrd="0" presId="urn:microsoft.com/office/officeart/2008/layout/VerticalCurvedList"/>
    <dgm:cxn modelId="{6FBB8BCB-8117-45A2-A500-54FDAF1CB188}" type="presParOf" srcId="{45C0B9CE-8A3E-41C6-83ED-6A5BD34BAC4F}" destId="{9C836AE4-61A2-498F-9D4A-483278525F36}" srcOrd="0" destOrd="0" presId="urn:microsoft.com/office/officeart/2008/layout/VerticalCurvedList"/>
    <dgm:cxn modelId="{CFEEE351-F3B3-4A4D-9802-4E4662A41CE1}" type="presParOf" srcId="{45C0B9CE-8A3E-41C6-83ED-6A5BD34BAC4F}" destId="{0F582E12-48E2-40B9-B86E-F74462926010}" srcOrd="1" destOrd="0" presId="urn:microsoft.com/office/officeart/2008/layout/VerticalCurvedList"/>
    <dgm:cxn modelId="{179ABAD5-F405-4D87-8858-314C3FDE80A1}" type="presParOf" srcId="{45C0B9CE-8A3E-41C6-83ED-6A5BD34BAC4F}" destId="{638518CB-9B3F-4818-BF19-E7018ADDA593}" srcOrd="2" destOrd="0" presId="urn:microsoft.com/office/officeart/2008/layout/VerticalCurvedList"/>
    <dgm:cxn modelId="{E71BF0D9-E2F5-451A-B8B5-BD3FA7DFAD2A}" type="presParOf" srcId="{45C0B9CE-8A3E-41C6-83ED-6A5BD34BAC4F}" destId="{B1916CCB-B4C9-4478-B6F5-7E5C5F09D241}" srcOrd="3" destOrd="0" presId="urn:microsoft.com/office/officeart/2008/layout/VerticalCurvedList"/>
    <dgm:cxn modelId="{21FBEE20-C360-4F26-847F-CC25B7023464}" type="presParOf" srcId="{9A142A92-179A-47D7-837E-331251692ED7}" destId="{37B68E80-1878-42B1-9166-3BC452F7B8C0}" srcOrd="1" destOrd="0" presId="urn:microsoft.com/office/officeart/2008/layout/VerticalCurvedList"/>
    <dgm:cxn modelId="{5CD7181F-018F-40D2-B169-65B9A2BDD3A1}" type="presParOf" srcId="{9A142A92-179A-47D7-837E-331251692ED7}" destId="{5BF1EB81-D588-4BC6-8583-9777CF8D0076}" srcOrd="2" destOrd="0" presId="urn:microsoft.com/office/officeart/2008/layout/VerticalCurvedList"/>
    <dgm:cxn modelId="{D88D966C-8C07-421E-98C2-31DD0828ABC9}" type="presParOf" srcId="{5BF1EB81-D588-4BC6-8583-9777CF8D0076}" destId="{D607C147-647B-4BD6-81F6-80456BEFBBD6}" srcOrd="0" destOrd="0" presId="urn:microsoft.com/office/officeart/2008/layout/VerticalCurvedList"/>
    <dgm:cxn modelId="{A6440D12-7F46-44FB-B9F5-96F7C6AFEB1D}" type="presParOf" srcId="{9A142A92-179A-47D7-837E-331251692ED7}" destId="{AC76BB2E-5434-4A42-87C4-4B4BBD1576BB}" srcOrd="3" destOrd="0" presId="urn:microsoft.com/office/officeart/2008/layout/VerticalCurvedList"/>
    <dgm:cxn modelId="{2129255A-4A6E-45E7-852F-3918053FDA9E}" type="presParOf" srcId="{9A142A92-179A-47D7-837E-331251692ED7}" destId="{C00D6C46-C874-47CD-B3AF-B3CB956C14A3}" srcOrd="4" destOrd="0" presId="urn:microsoft.com/office/officeart/2008/layout/VerticalCurvedList"/>
    <dgm:cxn modelId="{D9C8666F-09F7-4636-98D7-E49311302A1B}" type="presParOf" srcId="{C00D6C46-C874-47CD-B3AF-B3CB956C14A3}" destId="{51A762AC-B6EF-4D85-9CC4-29B1C737AE26}" srcOrd="0" destOrd="0" presId="urn:microsoft.com/office/officeart/2008/layout/VerticalCurvedList"/>
    <dgm:cxn modelId="{C7250587-D81A-4A42-8FBE-2605707F6854}" type="presParOf" srcId="{9A142A92-179A-47D7-837E-331251692ED7}" destId="{1D669599-10E0-42E4-A030-FD561D9735C4}" srcOrd="5" destOrd="0" presId="urn:microsoft.com/office/officeart/2008/layout/VerticalCurvedList"/>
    <dgm:cxn modelId="{3A502EE1-9BB5-44A3-A9AD-A853408A8920}" type="presParOf" srcId="{9A142A92-179A-47D7-837E-331251692ED7}" destId="{807A43A4-1CCD-4000-B8B8-465E8CC23A95}" srcOrd="6" destOrd="0" presId="urn:microsoft.com/office/officeart/2008/layout/VerticalCurvedList"/>
    <dgm:cxn modelId="{D8084AD7-A3A3-4992-AD89-A7936FE88BB1}" type="presParOf" srcId="{807A43A4-1CCD-4000-B8B8-465E8CC23A95}" destId="{9EF7D371-F3BB-4951-9881-A0DC39094125}" srcOrd="0" destOrd="0" presId="urn:microsoft.com/office/officeart/2008/layout/VerticalCurvedList"/>
    <dgm:cxn modelId="{67CEAE58-58E3-4666-8615-1CDE70205B76}" type="presParOf" srcId="{9A142A92-179A-47D7-837E-331251692ED7}" destId="{0FABDE87-BF3C-4E55-9662-B35184520FDE}" srcOrd="7" destOrd="0" presId="urn:microsoft.com/office/officeart/2008/layout/VerticalCurvedList"/>
    <dgm:cxn modelId="{92034551-07CA-41EB-AC10-0F727CA36E4B}" type="presParOf" srcId="{9A142A92-179A-47D7-837E-331251692ED7}" destId="{278D28FC-4BA6-4249-856D-E1ACDEC97138}" srcOrd="8" destOrd="0" presId="urn:microsoft.com/office/officeart/2008/layout/VerticalCurvedList"/>
    <dgm:cxn modelId="{93668599-172F-4F55-BE33-47333C5F356A}" type="presParOf" srcId="{278D28FC-4BA6-4249-856D-E1ACDEC97138}" destId="{2FF7F775-933E-4C59-B3D7-F86B4168036B}" srcOrd="0" destOrd="0" presId="urn:microsoft.com/office/officeart/2008/layout/VerticalCurvedList"/>
    <dgm:cxn modelId="{C4D45DDB-0F09-4D4D-9302-23B1AD61F308}" type="presParOf" srcId="{9A142A92-179A-47D7-837E-331251692ED7}" destId="{E2CC3C0F-EE5A-4D74-A71A-E3251B8F0FD2}" srcOrd="9" destOrd="0" presId="urn:microsoft.com/office/officeart/2008/layout/VerticalCurvedList"/>
    <dgm:cxn modelId="{8D3B2492-2CBF-4594-B90C-83E0CE9260B3}" type="presParOf" srcId="{9A142A92-179A-47D7-837E-331251692ED7}" destId="{F932F137-53F2-4012-9AAF-9AB1DA2E0BD8}" srcOrd="10" destOrd="0" presId="urn:microsoft.com/office/officeart/2008/layout/VerticalCurvedList"/>
    <dgm:cxn modelId="{6B1CDAD0-B23B-4B3E-8C76-786D7BD3F06E}" type="presParOf" srcId="{F932F137-53F2-4012-9AAF-9AB1DA2E0BD8}" destId="{863D22F7-FE1B-4D6F-BF91-983B6F4F3E7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428215-AB30-459F-B9DF-A32A8FE56C72}">
      <dsp:nvSpPr>
        <dsp:cNvPr id="0" name=""/>
        <dsp:cNvSpPr/>
      </dsp:nvSpPr>
      <dsp:spPr>
        <a:xfrm rot="8276878">
          <a:off x="2383838" y="2533562"/>
          <a:ext cx="462807" cy="66796"/>
        </a:xfrm>
        <a:custGeom>
          <a:avLst/>
          <a:gdLst/>
          <a:ahLst/>
          <a:cxnLst/>
          <a:rect l="0" t="0" r="0" b="0"/>
          <a:pathLst>
            <a:path>
              <a:moveTo>
                <a:pt x="0" y="33398"/>
              </a:moveTo>
              <a:lnTo>
                <a:pt x="462807" y="3339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5CD0AE-5E65-494B-8CEE-FDA50E375F67}">
      <dsp:nvSpPr>
        <dsp:cNvPr id="0" name=""/>
        <dsp:cNvSpPr/>
      </dsp:nvSpPr>
      <dsp:spPr>
        <a:xfrm rot="10800000">
          <a:off x="2267863" y="1901420"/>
          <a:ext cx="519204" cy="66796"/>
        </a:xfrm>
        <a:custGeom>
          <a:avLst/>
          <a:gdLst/>
          <a:ahLst/>
          <a:cxnLst/>
          <a:rect l="0" t="0" r="0" b="0"/>
          <a:pathLst>
            <a:path>
              <a:moveTo>
                <a:pt x="0" y="33398"/>
              </a:moveTo>
              <a:lnTo>
                <a:pt x="519204" y="3339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EBC0C9-1A14-44A6-8276-E6C18018BFE5}">
      <dsp:nvSpPr>
        <dsp:cNvPr id="0" name=""/>
        <dsp:cNvSpPr/>
      </dsp:nvSpPr>
      <dsp:spPr>
        <a:xfrm rot="13323122">
          <a:off x="2383838" y="1269278"/>
          <a:ext cx="462807" cy="66796"/>
        </a:xfrm>
        <a:custGeom>
          <a:avLst/>
          <a:gdLst/>
          <a:ahLst/>
          <a:cxnLst/>
          <a:rect l="0" t="0" r="0" b="0"/>
          <a:pathLst>
            <a:path>
              <a:moveTo>
                <a:pt x="0" y="33398"/>
              </a:moveTo>
              <a:lnTo>
                <a:pt x="462807" y="3339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BC9C69-F210-433D-ADCC-2B2F0DB4F854}">
      <dsp:nvSpPr>
        <dsp:cNvPr id="0" name=""/>
        <dsp:cNvSpPr/>
      </dsp:nvSpPr>
      <dsp:spPr>
        <a:xfrm>
          <a:off x="2560371" y="1179164"/>
          <a:ext cx="1511309" cy="151130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9C36584-E2D8-4FD8-A2B5-341392924EE0}">
      <dsp:nvSpPr>
        <dsp:cNvPr id="0" name=""/>
        <dsp:cNvSpPr/>
      </dsp:nvSpPr>
      <dsp:spPr>
        <a:xfrm>
          <a:off x="1653363" y="390603"/>
          <a:ext cx="906785" cy="906785"/>
        </a:xfrm>
        <a:prstGeom prst="ellipse">
          <a:avLst/>
        </a:prstGeom>
        <a:solidFill>
          <a:srgbClr val="B3A2C7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b="1" kern="1200" dirty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rPr>
            <a:t>通信</a:t>
          </a:r>
        </a:p>
      </dsp:txBody>
      <dsp:txXfrm>
        <a:off x="1786159" y="523399"/>
        <a:ext cx="641193" cy="641193"/>
      </dsp:txXfrm>
    </dsp:sp>
    <dsp:sp modelId="{F09D642C-AA03-41D6-B024-1EEF3AB58819}">
      <dsp:nvSpPr>
        <dsp:cNvPr id="0" name=""/>
        <dsp:cNvSpPr/>
      </dsp:nvSpPr>
      <dsp:spPr>
        <a:xfrm>
          <a:off x="1361078" y="1481426"/>
          <a:ext cx="906785" cy="906785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b="1" kern="12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rPr>
            <a:t>激光</a:t>
          </a:r>
        </a:p>
      </dsp:txBody>
      <dsp:txXfrm>
        <a:off x="1493874" y="1614222"/>
        <a:ext cx="641193" cy="641193"/>
      </dsp:txXfrm>
    </dsp:sp>
    <dsp:sp modelId="{AF8C732F-D406-477F-82F2-C3B6DAEE0FD5}">
      <dsp:nvSpPr>
        <dsp:cNvPr id="0" name=""/>
        <dsp:cNvSpPr/>
      </dsp:nvSpPr>
      <dsp:spPr>
        <a:xfrm>
          <a:off x="1653363" y="2572248"/>
          <a:ext cx="906785" cy="906785"/>
        </a:xfrm>
        <a:prstGeom prst="ellipse">
          <a:avLst/>
        </a:prstGeom>
        <a:solidFill>
          <a:srgbClr val="92D05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b="1" kern="1200" dirty="0">
              <a:solidFill>
                <a:schemeClr val="accent3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rPr>
            <a:t>传感</a:t>
          </a:r>
        </a:p>
      </dsp:txBody>
      <dsp:txXfrm>
        <a:off x="1786159" y="2705044"/>
        <a:ext cx="641193" cy="6411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582E12-48E2-40B9-B86E-F74462926010}">
      <dsp:nvSpPr>
        <dsp:cNvPr id="0" name=""/>
        <dsp:cNvSpPr/>
      </dsp:nvSpPr>
      <dsp:spPr>
        <a:xfrm>
          <a:off x="-2756040" y="-424938"/>
          <a:ext cx="3289053" cy="3289053"/>
        </a:xfrm>
        <a:prstGeom prst="blockArc">
          <a:avLst>
            <a:gd name="adj1" fmla="val 18900000"/>
            <a:gd name="adj2" fmla="val 2700000"/>
            <a:gd name="adj3" fmla="val 657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68E80-1878-42B1-9166-3BC452F7B8C0}">
      <dsp:nvSpPr>
        <dsp:cNvPr id="0" name=""/>
        <dsp:cNvSpPr/>
      </dsp:nvSpPr>
      <dsp:spPr>
        <a:xfrm>
          <a:off x="234394" y="152399"/>
          <a:ext cx="1849966" cy="304994"/>
        </a:xfrm>
        <a:prstGeom prst="rect">
          <a:avLst/>
        </a:prstGeom>
        <a:solidFill>
          <a:srgbClr val="74B0C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2090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/>
            <a:t>色散</a:t>
          </a:r>
          <a:endParaRPr lang="en-US" sz="1600" b="1" kern="1200" dirty="0"/>
        </a:p>
      </dsp:txBody>
      <dsp:txXfrm>
        <a:off x="234394" y="152399"/>
        <a:ext cx="1849966" cy="304994"/>
      </dsp:txXfrm>
    </dsp:sp>
    <dsp:sp modelId="{D607C147-647B-4BD6-81F6-80456BEFBBD6}">
      <dsp:nvSpPr>
        <dsp:cNvPr id="0" name=""/>
        <dsp:cNvSpPr/>
      </dsp:nvSpPr>
      <dsp:spPr>
        <a:xfrm>
          <a:off x="43773" y="114275"/>
          <a:ext cx="381243" cy="3812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74B0C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76BB2E-5434-4A42-87C4-4B4BBD1576BB}">
      <dsp:nvSpPr>
        <dsp:cNvPr id="0" name=""/>
        <dsp:cNvSpPr/>
      </dsp:nvSpPr>
      <dsp:spPr>
        <a:xfrm>
          <a:off x="452944" y="609745"/>
          <a:ext cx="1631415" cy="304994"/>
        </a:xfrm>
        <a:prstGeom prst="rect">
          <a:avLst/>
        </a:prstGeom>
        <a:solidFill>
          <a:srgbClr val="8D73B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2090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/>
            <a:t>光学非线性</a:t>
          </a:r>
          <a:endParaRPr lang="en-US" sz="1600" b="1" kern="1200" dirty="0"/>
        </a:p>
      </dsp:txBody>
      <dsp:txXfrm>
        <a:off x="452944" y="609745"/>
        <a:ext cx="1631415" cy="304994"/>
      </dsp:txXfrm>
    </dsp:sp>
    <dsp:sp modelId="{51A762AC-B6EF-4D85-9CC4-29B1C737AE26}">
      <dsp:nvSpPr>
        <dsp:cNvPr id="0" name=""/>
        <dsp:cNvSpPr/>
      </dsp:nvSpPr>
      <dsp:spPr>
        <a:xfrm>
          <a:off x="262323" y="571621"/>
          <a:ext cx="381243" cy="3812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8D73B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669599-10E0-42E4-A030-FD561D9735C4}">
      <dsp:nvSpPr>
        <dsp:cNvPr id="0" name=""/>
        <dsp:cNvSpPr/>
      </dsp:nvSpPr>
      <dsp:spPr>
        <a:xfrm>
          <a:off x="520022" y="1067091"/>
          <a:ext cx="1564338" cy="304994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2090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/>
            <a:t>激光损伤阈值</a:t>
          </a:r>
          <a:endParaRPr lang="en-US" sz="1600" b="1" kern="1200" dirty="0"/>
        </a:p>
      </dsp:txBody>
      <dsp:txXfrm>
        <a:off x="520022" y="1067091"/>
        <a:ext cx="1564338" cy="304994"/>
      </dsp:txXfrm>
    </dsp:sp>
    <dsp:sp modelId="{9EF7D371-F3BB-4951-9881-A0DC39094125}">
      <dsp:nvSpPr>
        <dsp:cNvPr id="0" name=""/>
        <dsp:cNvSpPr/>
      </dsp:nvSpPr>
      <dsp:spPr>
        <a:xfrm>
          <a:off x="329400" y="1028966"/>
          <a:ext cx="381243" cy="3812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ABDE87-BF3C-4E55-9662-B35184520FDE}">
      <dsp:nvSpPr>
        <dsp:cNvPr id="0" name=""/>
        <dsp:cNvSpPr/>
      </dsp:nvSpPr>
      <dsp:spPr>
        <a:xfrm>
          <a:off x="452944" y="1524436"/>
          <a:ext cx="1631415" cy="304994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2090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/>
            <a:t>传输损耗</a:t>
          </a:r>
          <a:endParaRPr lang="en-US" sz="1600" b="1" kern="1200" dirty="0"/>
        </a:p>
      </dsp:txBody>
      <dsp:txXfrm>
        <a:off x="452944" y="1524436"/>
        <a:ext cx="1631415" cy="304994"/>
      </dsp:txXfrm>
    </dsp:sp>
    <dsp:sp modelId="{2FF7F775-933E-4C59-B3D7-F86B4168036B}">
      <dsp:nvSpPr>
        <dsp:cNvPr id="0" name=""/>
        <dsp:cNvSpPr/>
      </dsp:nvSpPr>
      <dsp:spPr>
        <a:xfrm>
          <a:off x="262323" y="1486312"/>
          <a:ext cx="381243" cy="3812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CC3C0F-EE5A-4D74-A71A-E3251B8F0FD2}">
      <dsp:nvSpPr>
        <dsp:cNvPr id="0" name=""/>
        <dsp:cNvSpPr/>
      </dsp:nvSpPr>
      <dsp:spPr>
        <a:xfrm>
          <a:off x="234394" y="1981782"/>
          <a:ext cx="1849966" cy="304994"/>
        </a:xfrm>
        <a:prstGeom prst="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2090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b="1" kern="1200" dirty="0"/>
            <a:t>传输波长</a:t>
          </a:r>
          <a:endParaRPr lang="en-US" sz="1600" b="1" kern="1200" dirty="0"/>
        </a:p>
      </dsp:txBody>
      <dsp:txXfrm>
        <a:off x="234394" y="1981782"/>
        <a:ext cx="1849966" cy="304994"/>
      </dsp:txXfrm>
    </dsp:sp>
    <dsp:sp modelId="{863D22F7-FE1B-4D6F-BF91-983B6F4F3E78}">
      <dsp:nvSpPr>
        <dsp:cNvPr id="0" name=""/>
        <dsp:cNvSpPr/>
      </dsp:nvSpPr>
      <dsp:spPr>
        <a:xfrm>
          <a:off x="43773" y="1943658"/>
          <a:ext cx="381243" cy="3812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129021DE-E8FD-478A-AD54-08D16D8BD619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  <p:sp>
        <p:nvSpPr>
          <p:cNvPr id="5222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229" name="备注占位符 4"/>
          <p:cNvSpPr>
            <a:spLocks noGrp="1"/>
          </p:cNvSpPr>
          <p:nvPr>
            <p:ph type="body" sz="quarter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9B35AEEF-880D-4AE1-B1B2-C8065A6D00E0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427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1995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4066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14849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885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63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563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  <a:t>15</a:t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8593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63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563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  <a:t>2</a:t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1699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8035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632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563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  <a:t>6</a:t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193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7402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9960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3889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0432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资源 17@3x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635" cy="5375275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之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l1资源 24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996555" y="3018155"/>
            <a:ext cx="4195445" cy="3839845"/>
          </a:xfrm>
          <a:prstGeom prst="rect">
            <a:avLst/>
          </a:prstGeom>
        </p:spPr>
      </p:pic>
      <p:pic>
        <p:nvPicPr>
          <p:cNvPr id="2" name="图片 1" descr="l1资源 2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833120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0" y="159385"/>
            <a:ext cx="10518140" cy="54165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180000" rIns="180000">
            <a:normAutofit/>
          </a:bodyPr>
          <a:lstStyle>
            <a:lvl1pPr>
              <a:defRPr sz="2800" b="1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9" name="灯片编号占位符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fontAlgn="auto"/>
            <a:fld id="{B8438842-BF21-428A-8F2A-8BA41B5B9B8F}" type="slidenum">
              <a:rPr lang="zh-CN" altLang="en-US" noProof="1" smtClean="0">
                <a:latin typeface="+mn-lt"/>
                <a:ea typeface="+mn-ea"/>
              </a:rPr>
              <a:pPr fontAlgn="auto"/>
              <a:t>‹#›</a:t>
            </a:fld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r>
              <a:rPr lang="en-US" altLang="zh-CN" strike="noStrike" noProof="1">
                <a:latin typeface="+mn-lt"/>
                <a:ea typeface="+mn-ea"/>
                <a:cs typeface="+mn-cs"/>
              </a:rPr>
              <a:t>MOF-ICTON 2024</a:t>
            </a:r>
            <a:endParaRPr lang="zh-CN" altLang="en-US" strike="noStrike" noProof="1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1809AA81-584A-44C6-A759-EBF28661F928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r>
              <a:rPr lang="en-US" altLang="zh-CN" strike="noStrike" noProof="1">
                <a:latin typeface="+mn-lt"/>
                <a:ea typeface="+mn-ea"/>
                <a:cs typeface="+mn-cs"/>
              </a:rPr>
              <a:t>MOF-ICTON 2024</a:t>
            </a: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image" Target="../media/image6.jpg"/><Relationship Id="rId5" Type="http://schemas.openxmlformats.org/officeDocument/2006/relationships/tags" Target="../tags/tag25.xml"/><Relationship Id="rId10" Type="http://schemas.openxmlformats.org/officeDocument/2006/relationships/notesSlide" Target="../notesSlides/notesSlide14.xml"/><Relationship Id="rId4" Type="http://schemas.openxmlformats.org/officeDocument/2006/relationships/tags" Target="../tags/tag24.xml"/><Relationship Id="rId9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image" Target="../media/image6.jpg"/><Relationship Id="rId5" Type="http://schemas.openxmlformats.org/officeDocument/2006/relationships/tags" Target="../tags/tag9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8.xml"/><Relationship Id="rId9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image" Target="../media/image6.jpg"/><Relationship Id="rId5" Type="http://schemas.openxmlformats.org/officeDocument/2006/relationships/tags" Target="../tags/tag17.xml"/><Relationship Id="rId10" Type="http://schemas.openxmlformats.org/officeDocument/2006/relationships/notesSlide" Target="../notesSlides/notesSlide5.xml"/><Relationship Id="rId4" Type="http://schemas.openxmlformats.org/officeDocument/2006/relationships/tags" Target="../tags/tag16.xml"/><Relationship Id="rId9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1"/>
          <p:cNvSpPr>
            <a:spLocks noGrp="1"/>
          </p:cNvSpPr>
          <p:nvPr>
            <p:ph type="ctrTitle"/>
          </p:nvPr>
        </p:nvSpPr>
        <p:spPr>
          <a:xfrm>
            <a:off x="214225" y="365125"/>
            <a:ext cx="5109615" cy="1042410"/>
          </a:xfrm>
        </p:spPr>
        <p:txBody>
          <a:bodyPr vert="horz" wrap="none" lIns="91440" tIns="45720" rIns="91440" bIns="45720" anchor="ctr" anchorCtr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固体力学、波动光学仿真</a:t>
            </a:r>
            <a:endParaRPr kumimoji="0" lang="zh-CN" altLang="en-US" sz="2800" b="1" i="0" u="none" strike="noStrike" kern="1200" cap="none" spc="0" normalizeH="0" baseline="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3250" name="副标题 3"/>
          <p:cNvSpPr>
            <a:spLocks noGrp="1"/>
          </p:cNvSpPr>
          <p:nvPr>
            <p:ph type="subTitle" idx="1" hasCustomPrompt="1"/>
          </p:nvPr>
        </p:nvSpPr>
        <p:spPr>
          <a:xfrm>
            <a:off x="1915825" y="3147518"/>
            <a:ext cx="8360349" cy="330797"/>
          </a:xfrm>
        </p:spPr>
        <p:txBody>
          <a:bodyPr vert="horz" lIns="91440" tIns="45720" rIns="91440" bIns="45720" anchor="t" anchorCtr="0">
            <a:noAutofit/>
          </a:bodyPr>
          <a:lstStyle/>
          <a:p>
            <a:pPr marL="0" indent="0" algn="ctr" defTabSz="914400">
              <a:lnSpc>
                <a:spcPct val="80000"/>
              </a:lnSpc>
              <a:buClrTx/>
              <a:buSzTx/>
              <a:buNone/>
            </a:pP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沈赫男</a:t>
            </a:r>
            <a:r>
              <a:rPr lang="en-US" altLang="zh-CN" sz="2400" b="1" baseline="300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  </a:t>
            </a:r>
            <a:r>
              <a:rPr lang="en-US" altLang="zh-CN" sz="2400" b="1" kern="120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等线" panose="02010600030101010101" pitchFamily="2" charset="-122"/>
              </a:rPr>
              <a:t> </a:t>
            </a:r>
            <a:r>
              <a:rPr lang="zh-CN" altLang="en-US" sz="2400" b="1" kern="120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等线" panose="02010600030101010101" pitchFamily="2" charset="-122"/>
              </a:rPr>
              <a:t>于飞</a:t>
            </a:r>
            <a:r>
              <a:rPr lang="en-US" altLang="zh-CN" sz="2400" b="1" kern="1200" baseline="3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等线" panose="02010600030101010101" pitchFamily="2" charset="-122"/>
              </a:rPr>
              <a:t>1</a:t>
            </a:r>
            <a:r>
              <a:rPr lang="en-US" altLang="zh-CN" sz="2400" b="1" baseline="3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等线" panose="02010600030101010101" pitchFamily="2" charset="-122"/>
              </a:rPr>
              <a:t>,</a:t>
            </a:r>
            <a:r>
              <a:rPr lang="en-US" altLang="zh-CN" sz="2400" b="1" kern="1200" baseline="3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等线" panose="02010600030101010101" pitchFamily="2" charset="-122"/>
              </a:rPr>
              <a:t>2*</a:t>
            </a:r>
            <a:endParaRPr lang="zh-CN" altLang="en-US" sz="2400" b="1" kern="1200" baseline="30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等线" panose="02010600030101010101" pitchFamily="2" charset="-122"/>
            </a:endParaRPr>
          </a:p>
        </p:txBody>
      </p:sp>
      <p:pic>
        <p:nvPicPr>
          <p:cNvPr id="11" name="图片 10" descr="资源 18@4x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56260" y="5866765"/>
            <a:ext cx="5306060" cy="626110"/>
          </a:xfrm>
          <a:prstGeom prst="rect">
            <a:avLst/>
          </a:prstGeom>
        </p:spPr>
      </p:pic>
      <p:pic>
        <p:nvPicPr>
          <p:cNvPr id="3" name="图片 2" descr="l1资源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4295" y="5261610"/>
            <a:ext cx="1609090" cy="129222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920BE25-31C8-4A2E-8E07-2F207995AB76}"/>
              </a:ext>
            </a:extLst>
          </p:cNvPr>
          <p:cNvSpPr txBox="1"/>
          <p:nvPr/>
        </p:nvSpPr>
        <p:spPr>
          <a:xfrm>
            <a:off x="692248" y="1997681"/>
            <a:ext cx="109931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压力下反谐振空芯光纤的传输性能研究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93DF837-D4ED-179C-B589-2B38C6D1DE6D}"/>
              </a:ext>
            </a:extLst>
          </p:cNvPr>
          <p:cNvCxnSpPr>
            <a:cxnSpLocks/>
          </p:cNvCxnSpPr>
          <p:nvPr/>
        </p:nvCxnSpPr>
        <p:spPr>
          <a:xfrm>
            <a:off x="356839" y="1219200"/>
            <a:ext cx="4804441" cy="0"/>
          </a:xfrm>
          <a:prstGeom prst="line">
            <a:avLst/>
          </a:prstGeom>
          <a:ln w="7620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9ACE8DD-5307-2F94-D289-573FAAA0F93B}"/>
              </a:ext>
            </a:extLst>
          </p:cNvPr>
          <p:cNvSpPr txBox="1"/>
          <p:nvPr/>
        </p:nvSpPr>
        <p:spPr>
          <a:xfrm>
            <a:off x="9187607" y="100008"/>
            <a:ext cx="2497800" cy="52322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COMSOL</a:t>
            </a: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年会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3A6EF2A-9C3B-5C05-013F-0E85DC9CA3A1}"/>
              </a:ext>
            </a:extLst>
          </p:cNvPr>
          <p:cNvSpPr/>
          <p:nvPr/>
        </p:nvSpPr>
        <p:spPr>
          <a:xfrm>
            <a:off x="2224928" y="4776347"/>
            <a:ext cx="7729097" cy="54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2025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11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日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367F450-381D-4D93-9DA1-FFCD3132E441}"/>
              </a:ext>
            </a:extLst>
          </p:cNvPr>
          <p:cNvSpPr txBox="1"/>
          <p:nvPr/>
        </p:nvSpPr>
        <p:spPr>
          <a:xfrm>
            <a:off x="2506852" y="4236841"/>
            <a:ext cx="7544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baseline="3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物理与光电工程学院，国科大杭州高等研究院，杭州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C289353-EF83-7688-5839-16859D445EA5}"/>
              </a:ext>
            </a:extLst>
          </p:cNvPr>
          <p:cNvSpPr txBox="1"/>
          <p:nvPr/>
        </p:nvSpPr>
        <p:spPr>
          <a:xfrm>
            <a:off x="2506852" y="3771502"/>
            <a:ext cx="6377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baseline="3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中国科学院上海光学精密机械研究所，上海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78A7E9-D4FB-45ED-A608-685DA930F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18B7652-1DE1-49A8-9892-1FEB6B9296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29" y="957584"/>
            <a:ext cx="7094016" cy="532051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444516CF-E62B-4B2F-B2CF-F2D1C96E27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291121" y="1191641"/>
            <a:ext cx="5247011" cy="4572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40938EF-EC7F-45DB-8B33-5B5648462958}"/>
              </a:ext>
            </a:extLst>
          </p:cNvPr>
          <p:cNvSpPr txBox="1"/>
          <p:nvPr/>
        </p:nvSpPr>
        <p:spPr>
          <a:xfrm>
            <a:off x="3931375" y="5947105"/>
            <a:ext cx="5256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利用固体力学模块对带涂敷的光纤形变进行仿真</a:t>
            </a:r>
          </a:p>
        </p:txBody>
      </p:sp>
      <p:sp>
        <p:nvSpPr>
          <p:cNvPr id="12" name="日期占位符 2">
            <a:extLst>
              <a:ext uri="{FF2B5EF4-FFF2-40B4-BE49-F238E27FC236}">
                <a16:creationId xmlns:a16="http://schemas.microsoft.com/office/drawing/2014/main" id="{9AE5821F-9A66-446F-A8F5-20914A6B99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2382638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78A7E9-D4FB-45ED-A608-685DA930F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E4C016F-6F69-49B1-8595-5CFD08A0BD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5" r="27594"/>
          <a:stretch/>
        </p:blipFill>
        <p:spPr>
          <a:xfrm rot="16200000">
            <a:off x="3967356" y="747871"/>
            <a:ext cx="4328451" cy="5773203"/>
          </a:xfrm>
          <a:prstGeom prst="rect">
            <a:avLst/>
          </a:prstGeom>
        </p:spPr>
      </p:pic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77095D11-A8D0-413A-B7E4-E134797A6CE2}"/>
              </a:ext>
            </a:extLst>
          </p:cNvPr>
          <p:cNvCxnSpPr>
            <a:cxnSpLocks/>
          </p:cNvCxnSpPr>
          <p:nvPr/>
        </p:nvCxnSpPr>
        <p:spPr>
          <a:xfrm>
            <a:off x="2531832" y="4300896"/>
            <a:ext cx="66167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id="{443FC2F4-F19E-4AF1-8479-7D112A7C0309}"/>
              </a:ext>
            </a:extLst>
          </p:cNvPr>
          <p:cNvSpPr/>
          <p:nvPr/>
        </p:nvSpPr>
        <p:spPr>
          <a:xfrm>
            <a:off x="4039376" y="5949822"/>
            <a:ext cx="44502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微弯是导致光纤对压力敏感的主要原因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8574ED9F-C886-4E3C-B744-90594DA9112B}"/>
              </a:ext>
            </a:extLst>
          </p:cNvPr>
          <p:cNvCxnSpPr>
            <a:cxnSpLocks/>
          </p:cNvCxnSpPr>
          <p:nvPr/>
        </p:nvCxnSpPr>
        <p:spPr>
          <a:xfrm>
            <a:off x="2531832" y="2969119"/>
            <a:ext cx="66167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A774B2A3-2CDD-4981-B1A0-0D6F68DE9015}"/>
              </a:ext>
            </a:extLst>
          </p:cNvPr>
          <p:cNvCxnSpPr>
            <a:cxnSpLocks/>
          </p:cNvCxnSpPr>
          <p:nvPr/>
        </p:nvCxnSpPr>
        <p:spPr>
          <a:xfrm>
            <a:off x="2531832" y="2413892"/>
            <a:ext cx="66167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日期占位符 2">
            <a:extLst>
              <a:ext uri="{FF2B5EF4-FFF2-40B4-BE49-F238E27FC236}">
                <a16:creationId xmlns:a16="http://schemas.microsoft.com/office/drawing/2014/main" id="{1C8F9D5D-359F-4A8E-BA0E-B6891801F5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266716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78A7E9-D4FB-45ED-A608-685DA930F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4F3B888-C982-4A39-8F1C-204CBDF25C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3" t="798" r="39038" b="-798"/>
          <a:stretch/>
        </p:blipFill>
        <p:spPr>
          <a:xfrm>
            <a:off x="6339752" y="1226758"/>
            <a:ext cx="1631993" cy="435330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65BFBF8-AD3F-4483-8EE2-D093F1DE81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71" t="323" r="38697" b="-323"/>
          <a:stretch/>
        </p:blipFill>
        <p:spPr>
          <a:xfrm>
            <a:off x="8154798" y="1218527"/>
            <a:ext cx="1692254" cy="434587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B493D68-C941-4E9B-A651-3E2965E2FDC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7" r="38176"/>
          <a:stretch/>
        </p:blipFill>
        <p:spPr>
          <a:xfrm>
            <a:off x="9944159" y="1226758"/>
            <a:ext cx="1730798" cy="433119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9EFCF70B-FC5E-4FFD-9980-DD1E7807B3C1}"/>
              </a:ext>
            </a:extLst>
          </p:cNvPr>
          <p:cNvSpPr txBox="1"/>
          <p:nvPr/>
        </p:nvSpPr>
        <p:spPr>
          <a:xfrm>
            <a:off x="7049059" y="5774037"/>
            <a:ext cx="407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纤芯分别为</a:t>
            </a:r>
            <a:r>
              <a:rPr lang="en-US" altLang="zh-CN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1.5</a:t>
            </a:r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、</a:t>
            </a:r>
            <a:r>
              <a:rPr lang="en-US" altLang="zh-CN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3</a:t>
            </a:r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、</a:t>
            </a:r>
            <a:r>
              <a:rPr lang="en-US" altLang="zh-CN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5um</a:t>
            </a:r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的单模光纤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E94BD66-BFA6-4D0B-AA81-B16D995D7A71}"/>
              </a:ext>
            </a:extLst>
          </p:cNvPr>
          <p:cNvSpPr txBox="1"/>
          <p:nvPr/>
        </p:nvSpPr>
        <p:spPr>
          <a:xfrm>
            <a:off x="1888781" y="5604625"/>
            <a:ext cx="2967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单模光纤微弯泄露模型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36D5ABAE-2699-4F59-9640-99A39FB84B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43" y="584702"/>
            <a:ext cx="5342446" cy="400683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47549B30-2730-4A64-9B25-4545E6639CE6}"/>
              </a:ext>
            </a:extLst>
          </p:cNvPr>
          <p:cNvSpPr/>
          <p:nvPr/>
        </p:nvSpPr>
        <p:spPr>
          <a:xfrm>
            <a:off x="4493038" y="6319323"/>
            <a:ext cx="28873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参考案例：波动光学波导 </a:t>
            </a:r>
            <a:r>
              <a:rPr lang="en-US" altLang="zh-CN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 </a:t>
            </a:r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弯</a:t>
            </a:r>
            <a:endParaRPr lang="zh-CN" altLang="en-US" sz="1600" b="0" i="0" dirty="0"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日期占位符 2">
            <a:extLst>
              <a:ext uri="{FF2B5EF4-FFF2-40B4-BE49-F238E27FC236}">
                <a16:creationId xmlns:a16="http://schemas.microsoft.com/office/drawing/2014/main" id="{BD402416-9FC2-4435-908F-5EF4C11F9C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3334672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78A7E9-D4FB-45ED-A608-685DA930F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7435C33-AADF-45DA-94EE-543C5B9F7451}"/>
              </a:ext>
            </a:extLst>
          </p:cNvPr>
          <p:cNvSpPr txBox="1"/>
          <p:nvPr/>
        </p:nvSpPr>
        <p:spPr>
          <a:xfrm>
            <a:off x="5941974" y="5565863"/>
            <a:ext cx="1403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入射模场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71A8069-30AC-48C4-AEE0-D6FFF64F42AE}"/>
              </a:ext>
            </a:extLst>
          </p:cNvPr>
          <p:cNvSpPr txBox="1"/>
          <p:nvPr/>
        </p:nvSpPr>
        <p:spPr>
          <a:xfrm>
            <a:off x="9493029" y="5565863"/>
            <a:ext cx="1403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出射模场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695287E-701E-4DE0-959E-352D81F219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4" r="21249"/>
          <a:stretch/>
        </p:blipFill>
        <p:spPr>
          <a:xfrm>
            <a:off x="5011390" y="2006445"/>
            <a:ext cx="3042605" cy="315253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8A79CD9A-1B76-41EE-8F5B-7D3B92EF9A1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1" r="21066"/>
          <a:stretch/>
        </p:blipFill>
        <p:spPr>
          <a:xfrm>
            <a:off x="8604254" y="2010715"/>
            <a:ext cx="3006191" cy="315028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D614B96-8FBF-408C-A780-3748705124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32" y="2237292"/>
            <a:ext cx="4614818" cy="2777014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46ED2C52-38C4-40F1-8306-0AEE6B4C2C3B}"/>
              </a:ext>
            </a:extLst>
          </p:cNvPr>
          <p:cNvSpPr txBox="1"/>
          <p:nvPr/>
        </p:nvSpPr>
        <p:spPr>
          <a:xfrm>
            <a:off x="1711189" y="5565863"/>
            <a:ext cx="2027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轴向模场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FD26A2A-8C54-4DC5-AA82-3FC0EF179A74}"/>
              </a:ext>
            </a:extLst>
          </p:cNvPr>
          <p:cNvSpPr txBox="1"/>
          <p:nvPr/>
        </p:nvSpPr>
        <p:spPr>
          <a:xfrm>
            <a:off x="5116099" y="1249004"/>
            <a:ext cx="2937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反谐振光纤微弯模型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C5D7C7F8-4083-4CE8-A794-0B2D9AD39DAA}"/>
              </a:ext>
            </a:extLst>
          </p:cNvPr>
          <p:cNvSpPr/>
          <p:nvPr/>
        </p:nvSpPr>
        <p:spPr>
          <a:xfrm>
            <a:off x="4493038" y="6319323"/>
            <a:ext cx="28873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参考案例：波动光学波导 </a:t>
            </a:r>
            <a:r>
              <a:rPr lang="en-US" altLang="zh-CN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 </a:t>
            </a:r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弯</a:t>
            </a:r>
            <a:endParaRPr lang="zh-CN" altLang="en-US" sz="1600" b="0" i="0" dirty="0"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日期占位符 2">
            <a:extLst>
              <a:ext uri="{FF2B5EF4-FFF2-40B4-BE49-F238E27FC236}">
                <a16:creationId xmlns:a16="http://schemas.microsoft.com/office/drawing/2014/main" id="{E4A03666-A91E-443A-9523-18B3F57CB7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1740933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id="{E5D648A4-1573-4D89-8DEC-372E6A8C6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6687" y="929861"/>
            <a:ext cx="6060743" cy="572015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C78A7E9-D4FB-45ED-A608-685DA930F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D7681C73-E022-4DEA-8D18-7E34E0E174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1" r="21066"/>
          <a:stretch/>
        </p:blipFill>
        <p:spPr>
          <a:xfrm>
            <a:off x="8663405" y="935209"/>
            <a:ext cx="2415474" cy="2531253"/>
          </a:xfrm>
          <a:prstGeom prst="rect">
            <a:avLst/>
          </a:prstGeom>
        </p:spPr>
      </p:pic>
      <p:sp>
        <p:nvSpPr>
          <p:cNvPr id="19" name="椭圆 18">
            <a:extLst>
              <a:ext uri="{FF2B5EF4-FFF2-40B4-BE49-F238E27FC236}">
                <a16:creationId xmlns:a16="http://schemas.microsoft.com/office/drawing/2014/main" id="{02975A64-AC26-47E3-9E05-254EC6D171D0}"/>
              </a:ext>
            </a:extLst>
          </p:cNvPr>
          <p:cNvSpPr/>
          <p:nvPr/>
        </p:nvSpPr>
        <p:spPr>
          <a:xfrm>
            <a:off x="9257226" y="1693001"/>
            <a:ext cx="724238" cy="9407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6AF8EEBB-FD69-46B0-A88C-BC5C073DB60C}"/>
              </a:ext>
            </a:extLst>
          </p:cNvPr>
          <p:cNvCxnSpPr>
            <a:cxnSpLocks/>
          </p:cNvCxnSpPr>
          <p:nvPr/>
        </p:nvCxnSpPr>
        <p:spPr>
          <a:xfrm flipH="1">
            <a:off x="4567405" y="2574818"/>
            <a:ext cx="4158074" cy="4624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extLst>
              <a:ext uri="{FF2B5EF4-FFF2-40B4-BE49-F238E27FC236}">
                <a16:creationId xmlns:a16="http://schemas.microsoft.com/office/drawing/2014/main" id="{745B53C9-990F-4CA8-BEA0-64EB82A47F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272" r="6220"/>
          <a:stretch/>
        </p:blipFill>
        <p:spPr>
          <a:xfrm>
            <a:off x="8811120" y="4150877"/>
            <a:ext cx="3263965" cy="2296130"/>
          </a:xfrm>
          <a:prstGeom prst="rect">
            <a:avLst/>
          </a:prstGeom>
        </p:spPr>
      </p:pic>
      <p:sp>
        <p:nvSpPr>
          <p:cNvPr id="23" name="椭圆 22">
            <a:extLst>
              <a:ext uri="{FF2B5EF4-FFF2-40B4-BE49-F238E27FC236}">
                <a16:creationId xmlns:a16="http://schemas.microsoft.com/office/drawing/2014/main" id="{BF446C4E-FF62-4D4E-A352-5B8B7BF1520F}"/>
              </a:ext>
            </a:extLst>
          </p:cNvPr>
          <p:cNvSpPr/>
          <p:nvPr/>
        </p:nvSpPr>
        <p:spPr>
          <a:xfrm>
            <a:off x="9610324" y="3903277"/>
            <a:ext cx="724238" cy="9407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C5CB1C7D-1A5E-4054-9DD8-81898F109617}"/>
              </a:ext>
            </a:extLst>
          </p:cNvPr>
          <p:cNvCxnSpPr>
            <a:cxnSpLocks/>
          </p:cNvCxnSpPr>
          <p:nvPr/>
        </p:nvCxnSpPr>
        <p:spPr>
          <a:xfrm flipH="1" flipV="1">
            <a:off x="4751204" y="3312977"/>
            <a:ext cx="4723634" cy="10606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日期占位符 2">
            <a:extLst>
              <a:ext uri="{FF2B5EF4-FFF2-40B4-BE49-F238E27FC236}">
                <a16:creationId xmlns:a16="http://schemas.microsoft.com/office/drawing/2014/main" id="{A61D83A5-9666-41D1-A5CC-3DE7B09B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187080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0">
            <a:extLst>
              <a:ext uri="{FF2B5EF4-FFF2-40B4-BE49-F238E27FC236}">
                <a16:creationId xmlns:a16="http://schemas.microsoft.com/office/drawing/2014/main" id="{DBD313B2-834E-418C-B50B-D84F9A62ADAD}"/>
              </a:ext>
            </a:extLst>
          </p:cNvPr>
          <p:cNvSpPr/>
          <p:nvPr/>
        </p:nvSpPr>
        <p:spPr>
          <a:xfrm>
            <a:off x="5595250" y="1338005"/>
            <a:ext cx="5773420" cy="828675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">
            <a:extLst>
              <a:ext uri="{FF2B5EF4-FFF2-40B4-BE49-F238E27FC236}">
                <a16:creationId xmlns:a16="http://schemas.microsoft.com/office/drawing/2014/main" id="{FB80761E-1432-452E-94C6-33B7690AB7A3}"/>
              </a:ext>
            </a:extLst>
          </p:cNvPr>
          <p:cNvSpPr/>
          <p:nvPr/>
        </p:nvSpPr>
        <p:spPr>
          <a:xfrm>
            <a:off x="5636786" y="2489574"/>
            <a:ext cx="450593" cy="609607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1</a:t>
            </a:r>
          </a:p>
        </p:txBody>
      </p:sp>
      <p:sp>
        <p:nvSpPr>
          <p:cNvPr id="19" name="圆角矩形 3">
            <a:extLst>
              <a:ext uri="{FF2B5EF4-FFF2-40B4-BE49-F238E27FC236}">
                <a16:creationId xmlns:a16="http://schemas.microsoft.com/office/drawing/2014/main" id="{B6DE9D86-1B78-43F3-B1ED-BFE70B74DA5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595250" y="2433380"/>
            <a:ext cx="53366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0" name="圆角矩形 5">
            <a:extLst>
              <a:ext uri="{FF2B5EF4-FFF2-40B4-BE49-F238E27FC236}">
                <a16:creationId xmlns:a16="http://schemas.microsoft.com/office/drawing/2014/main" id="{BC47CB2F-85DF-468E-A039-2B27FA6E09B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217550" y="2433380"/>
            <a:ext cx="560294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1" name="圆角矩形 24">
            <a:extLst>
              <a:ext uri="{FF2B5EF4-FFF2-40B4-BE49-F238E27FC236}">
                <a16:creationId xmlns:a16="http://schemas.microsoft.com/office/drawing/2014/main" id="{DC14D93A-FF59-4366-854D-C34D5295822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636786" y="3342965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2</a:t>
            </a:r>
          </a:p>
        </p:txBody>
      </p:sp>
      <p:sp>
        <p:nvSpPr>
          <p:cNvPr id="22" name="圆角矩形 25">
            <a:extLst>
              <a:ext uri="{FF2B5EF4-FFF2-40B4-BE49-F238E27FC236}">
                <a16:creationId xmlns:a16="http://schemas.microsoft.com/office/drawing/2014/main" id="{F3292D71-AED6-4203-A759-29E0610BED1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595250" y="3286820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3" name="圆角矩形 26">
            <a:extLst>
              <a:ext uri="{FF2B5EF4-FFF2-40B4-BE49-F238E27FC236}">
                <a16:creationId xmlns:a16="http://schemas.microsoft.com/office/drawing/2014/main" id="{CFB97C52-A106-4326-94BE-CE04B1EB7FE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217550" y="3286820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4" name="圆角矩形 28">
            <a:extLst>
              <a:ext uri="{FF2B5EF4-FFF2-40B4-BE49-F238E27FC236}">
                <a16:creationId xmlns:a16="http://schemas.microsoft.com/office/drawing/2014/main" id="{D7E1530C-98A8-4950-8D08-58CD1972DC4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636786" y="4195770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3</a:t>
            </a:r>
          </a:p>
        </p:txBody>
      </p:sp>
      <p:sp>
        <p:nvSpPr>
          <p:cNvPr id="28" name="圆角矩形 29">
            <a:extLst>
              <a:ext uri="{FF2B5EF4-FFF2-40B4-BE49-F238E27FC236}">
                <a16:creationId xmlns:a16="http://schemas.microsoft.com/office/drawing/2014/main" id="{9F529B1A-7035-43AA-A1F3-09E7C9380A6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595250" y="4139625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2" name="圆角矩形 30">
            <a:extLst>
              <a:ext uri="{FF2B5EF4-FFF2-40B4-BE49-F238E27FC236}">
                <a16:creationId xmlns:a16="http://schemas.microsoft.com/office/drawing/2014/main" id="{FF550CAA-ED3E-4BCF-BF65-18D699D2C191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217550" y="4139625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6DC8D4A4-4210-4D5D-ACB9-EA84CFACC701}"/>
              </a:ext>
            </a:extLst>
          </p:cNvPr>
          <p:cNvSpPr txBox="1"/>
          <p:nvPr/>
        </p:nvSpPr>
        <p:spPr>
          <a:xfrm>
            <a:off x="5867665" y="1469450"/>
            <a:ext cx="569797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r>
              <a:rPr lang="en-US" altLang="zh-CN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录</a:t>
            </a:r>
            <a:endParaRPr lang="zh-CN" altLang="en-US" sz="2000" b="1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7" name="内容占位符 4">
            <a:extLst>
              <a:ext uri="{FF2B5EF4-FFF2-40B4-BE49-F238E27FC236}">
                <a16:creationId xmlns:a16="http://schemas.microsoft.com/office/drawing/2014/main" id="{8DEA59DB-2A8B-4A2C-B9BB-5CB7597EE335}"/>
              </a:ext>
            </a:extLst>
          </p:cNvPr>
          <p:cNvSpPr txBox="1">
            <a:spLocks/>
          </p:cNvSpPr>
          <p:nvPr/>
        </p:nvSpPr>
        <p:spPr>
          <a:xfrm>
            <a:off x="6283700" y="2386735"/>
            <a:ext cx="5602945" cy="4380971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accent3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en-US" altLang="zh-CN" b="1" kern="0" noProof="1">
              <a:solidFill>
                <a:schemeClr val="accent3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endParaRPr lang="en-US" altLang="zh-CN" b="1" kern="0" noProof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3214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E168E3F-4BA6-F4DF-59CF-416E0B875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8D917BA-9575-0631-465C-ACBF2C2BA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16</a:t>
            </a:fld>
            <a:endParaRPr lang="zh-CN" altLang="en-US" strike="noStrike" noProof="1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B0BF8C54-616F-C51A-DB6D-B56745BF1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385"/>
            <a:ext cx="10518140" cy="541655"/>
          </a:xfrm>
        </p:spPr>
        <p:txBody>
          <a:bodyPr/>
          <a:lstStyle/>
          <a:p>
            <a:r>
              <a:rPr lang="zh-CN" altLang="en-US" dirty="0"/>
              <a:t>总结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8903136-FF1E-D588-74AF-EDE363A7803D}"/>
              </a:ext>
            </a:extLst>
          </p:cNvPr>
          <p:cNvSpPr txBox="1"/>
          <p:nvPr/>
        </p:nvSpPr>
        <p:spPr>
          <a:xfrm>
            <a:off x="2118284" y="2521739"/>
            <a:ext cx="9047064" cy="2261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采用</a:t>
            </a:r>
            <a:r>
              <a:rPr kumimoji="1" lang="en-US" altLang="zh-CN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COMSOL</a:t>
            </a: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仿真研究了</a:t>
            </a:r>
            <a:r>
              <a:rPr kumimoji="1" lang="zh-CN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不同压力下光纤的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形变</a:t>
            </a:r>
            <a:endParaRPr kumimoji="1" lang="en-US" altLang="zh-CN" sz="2800" b="1" dirty="0">
              <a:solidFill>
                <a:srgbClr val="4472C4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对形变后光纤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横向以及纵向模场</a:t>
            </a: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进行了仿真</a:t>
            </a:r>
            <a:endParaRPr kumimoji="1" lang="en-US" altLang="zh-CN" sz="2800" b="1" dirty="0">
              <a:solidFill>
                <a:srgbClr val="4472C4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探究了反谐振光纤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压力敏感</a:t>
            </a:r>
            <a:r>
              <a:rPr kumimoji="1" lang="zh-CN" altLang="en-US" sz="2800" b="1" dirty="0">
                <a:solidFill>
                  <a:srgbClr val="4472C4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的原理机制</a:t>
            </a:r>
            <a:endParaRPr lang="en-US" altLang="zh-CN" sz="2800" b="1" dirty="0">
              <a:solidFill>
                <a:srgbClr val="4472C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815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文本框 6"/>
          <p:cNvSpPr txBox="1"/>
          <p:nvPr/>
        </p:nvSpPr>
        <p:spPr>
          <a:xfrm>
            <a:off x="2643447" y="1971675"/>
            <a:ext cx="7398327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FFFF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谢谢</a:t>
            </a:r>
            <a:r>
              <a:rPr lang="en-US" altLang="zh-CN" sz="4400" b="1" dirty="0">
                <a:solidFill>
                  <a:srgbClr val="FFFF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!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3370263" y="2857500"/>
            <a:ext cx="611822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 descr="资源 18@4x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776346" y="5866765"/>
            <a:ext cx="5306060" cy="62611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0">
            <a:extLst>
              <a:ext uri="{FF2B5EF4-FFF2-40B4-BE49-F238E27FC236}">
                <a16:creationId xmlns:a16="http://schemas.microsoft.com/office/drawing/2014/main" id="{DBD313B2-834E-418C-B50B-D84F9A62ADAD}"/>
              </a:ext>
            </a:extLst>
          </p:cNvPr>
          <p:cNvSpPr/>
          <p:nvPr/>
        </p:nvSpPr>
        <p:spPr>
          <a:xfrm>
            <a:off x="5595250" y="1338005"/>
            <a:ext cx="5773420" cy="828675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">
            <a:extLst>
              <a:ext uri="{FF2B5EF4-FFF2-40B4-BE49-F238E27FC236}">
                <a16:creationId xmlns:a16="http://schemas.microsoft.com/office/drawing/2014/main" id="{FB80761E-1432-452E-94C6-33B7690AB7A3}"/>
              </a:ext>
            </a:extLst>
          </p:cNvPr>
          <p:cNvSpPr/>
          <p:nvPr/>
        </p:nvSpPr>
        <p:spPr>
          <a:xfrm>
            <a:off x="5636786" y="2489574"/>
            <a:ext cx="450593" cy="609607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1</a:t>
            </a:r>
          </a:p>
        </p:txBody>
      </p:sp>
      <p:sp>
        <p:nvSpPr>
          <p:cNvPr id="19" name="圆角矩形 3">
            <a:extLst>
              <a:ext uri="{FF2B5EF4-FFF2-40B4-BE49-F238E27FC236}">
                <a16:creationId xmlns:a16="http://schemas.microsoft.com/office/drawing/2014/main" id="{B6DE9D86-1B78-43F3-B1ED-BFE70B74DA5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595250" y="2433380"/>
            <a:ext cx="53366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0" name="圆角矩形 5">
            <a:extLst>
              <a:ext uri="{FF2B5EF4-FFF2-40B4-BE49-F238E27FC236}">
                <a16:creationId xmlns:a16="http://schemas.microsoft.com/office/drawing/2014/main" id="{BC47CB2F-85DF-468E-A039-2B27FA6E09B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217550" y="2433380"/>
            <a:ext cx="560294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1" name="圆角矩形 24">
            <a:extLst>
              <a:ext uri="{FF2B5EF4-FFF2-40B4-BE49-F238E27FC236}">
                <a16:creationId xmlns:a16="http://schemas.microsoft.com/office/drawing/2014/main" id="{DC14D93A-FF59-4366-854D-C34D5295822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636786" y="3342965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2</a:t>
            </a:r>
          </a:p>
        </p:txBody>
      </p:sp>
      <p:sp>
        <p:nvSpPr>
          <p:cNvPr id="22" name="圆角矩形 25">
            <a:extLst>
              <a:ext uri="{FF2B5EF4-FFF2-40B4-BE49-F238E27FC236}">
                <a16:creationId xmlns:a16="http://schemas.microsoft.com/office/drawing/2014/main" id="{F3292D71-AED6-4203-A759-29E0610BED1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595250" y="3286820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3" name="圆角矩形 26">
            <a:extLst>
              <a:ext uri="{FF2B5EF4-FFF2-40B4-BE49-F238E27FC236}">
                <a16:creationId xmlns:a16="http://schemas.microsoft.com/office/drawing/2014/main" id="{CFB97C52-A106-4326-94BE-CE04B1EB7FE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217550" y="3286820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4" name="圆角矩形 28">
            <a:extLst>
              <a:ext uri="{FF2B5EF4-FFF2-40B4-BE49-F238E27FC236}">
                <a16:creationId xmlns:a16="http://schemas.microsoft.com/office/drawing/2014/main" id="{D7E1530C-98A8-4950-8D08-58CD1972DC4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636786" y="4195770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3</a:t>
            </a:r>
          </a:p>
        </p:txBody>
      </p:sp>
      <p:sp>
        <p:nvSpPr>
          <p:cNvPr id="28" name="圆角矩形 29">
            <a:extLst>
              <a:ext uri="{FF2B5EF4-FFF2-40B4-BE49-F238E27FC236}">
                <a16:creationId xmlns:a16="http://schemas.microsoft.com/office/drawing/2014/main" id="{9F529B1A-7035-43AA-A1F3-09E7C9380A6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595250" y="4139625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2" name="圆角矩形 30">
            <a:extLst>
              <a:ext uri="{FF2B5EF4-FFF2-40B4-BE49-F238E27FC236}">
                <a16:creationId xmlns:a16="http://schemas.microsoft.com/office/drawing/2014/main" id="{FF550CAA-ED3E-4BCF-BF65-18D699D2C191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217550" y="4139625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6DC8D4A4-4210-4D5D-ACB9-EA84CFACC701}"/>
              </a:ext>
            </a:extLst>
          </p:cNvPr>
          <p:cNvSpPr txBox="1"/>
          <p:nvPr/>
        </p:nvSpPr>
        <p:spPr>
          <a:xfrm>
            <a:off x="5867665" y="1469450"/>
            <a:ext cx="569797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r>
              <a:rPr lang="en-US" altLang="zh-CN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录</a:t>
            </a:r>
            <a:endParaRPr lang="zh-CN" altLang="en-US" sz="2000" b="1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7" name="内容占位符 4">
            <a:extLst>
              <a:ext uri="{FF2B5EF4-FFF2-40B4-BE49-F238E27FC236}">
                <a16:creationId xmlns:a16="http://schemas.microsoft.com/office/drawing/2014/main" id="{8DEA59DB-2A8B-4A2C-B9BB-5CB7597EE335}"/>
              </a:ext>
            </a:extLst>
          </p:cNvPr>
          <p:cNvSpPr txBox="1">
            <a:spLocks/>
          </p:cNvSpPr>
          <p:nvPr/>
        </p:nvSpPr>
        <p:spPr>
          <a:xfrm>
            <a:off x="6283700" y="2386735"/>
            <a:ext cx="5602945" cy="4380971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en-US" altLang="zh-CN" b="1" kern="0" noProof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C36506-F1CB-44EA-8A85-F435B52DC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研究背景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6E58E04-9470-49CB-ABB0-AFAB757B5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4B42841-2F0C-420F-8A50-B1C9D2404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3</a:t>
            </a:fld>
            <a:endParaRPr lang="zh-CN" altLang="en-US" strike="noStrike" noProof="1"/>
          </a:p>
        </p:txBody>
      </p:sp>
      <p:graphicFrame>
        <p:nvGraphicFramePr>
          <p:cNvPr id="6" name="内容占位符 27">
            <a:extLst>
              <a:ext uri="{FF2B5EF4-FFF2-40B4-BE49-F238E27FC236}">
                <a16:creationId xmlns:a16="http://schemas.microsoft.com/office/drawing/2014/main" id="{BD6F364C-D1C2-4422-8E55-E9183AD47D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6224654"/>
              </p:ext>
            </p:extLst>
          </p:nvPr>
        </p:nvGraphicFramePr>
        <p:xfrm>
          <a:off x="2707477" y="1628800"/>
          <a:ext cx="4072581" cy="386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组合 6">
            <a:extLst>
              <a:ext uri="{FF2B5EF4-FFF2-40B4-BE49-F238E27FC236}">
                <a16:creationId xmlns:a16="http://schemas.microsoft.com/office/drawing/2014/main" id="{F5C36EE1-C5F2-476D-AE71-A2CDFD25CC64}"/>
              </a:ext>
            </a:extLst>
          </p:cNvPr>
          <p:cNvGrpSpPr/>
          <p:nvPr/>
        </p:nvGrpSpPr>
        <p:grpSpPr>
          <a:xfrm>
            <a:off x="6780058" y="1787554"/>
            <a:ext cx="4644534" cy="2946902"/>
            <a:chOff x="6780058" y="1787554"/>
            <a:chExt cx="4644534" cy="2946902"/>
          </a:xfrm>
        </p:grpSpPr>
        <p:graphicFrame>
          <p:nvGraphicFramePr>
            <p:cNvPr id="8" name="图示 7">
              <a:extLst>
                <a:ext uri="{FF2B5EF4-FFF2-40B4-BE49-F238E27FC236}">
                  <a16:creationId xmlns:a16="http://schemas.microsoft.com/office/drawing/2014/main" id="{315A40A8-C918-4CFB-BB03-5255D417D25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17860460"/>
                </p:ext>
              </p:extLst>
            </p:nvPr>
          </p:nvGraphicFramePr>
          <p:xfrm>
            <a:off x="6780058" y="2295279"/>
            <a:ext cx="2113885" cy="243917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A3533852-42AB-4438-9210-FF677ACCDC34}"/>
                </a:ext>
              </a:extLst>
            </p:cNvPr>
            <p:cNvSpPr txBox="1"/>
            <p:nvPr/>
          </p:nvSpPr>
          <p:spPr>
            <a:xfrm>
              <a:off x="7282294" y="1787554"/>
              <a:ext cx="3725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材料内禀属性对光纤性质施加限制</a:t>
              </a:r>
              <a:endParaRPr lang="en-US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右大括号 9">
              <a:extLst>
                <a:ext uri="{FF2B5EF4-FFF2-40B4-BE49-F238E27FC236}">
                  <a16:creationId xmlns:a16="http://schemas.microsoft.com/office/drawing/2014/main" id="{B8E3233D-0734-4043-A7F9-D214D8F80DC0}"/>
                </a:ext>
              </a:extLst>
            </p:cNvPr>
            <p:cNvSpPr/>
            <p:nvPr/>
          </p:nvSpPr>
          <p:spPr>
            <a:xfrm>
              <a:off x="8948195" y="2543628"/>
              <a:ext cx="196990" cy="1908768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1A7084E2-BF97-4C38-8DA0-801890EF66F6}"/>
                </a:ext>
              </a:extLst>
            </p:cNvPr>
            <p:cNvSpPr txBox="1"/>
            <p:nvPr/>
          </p:nvSpPr>
          <p:spPr>
            <a:xfrm>
              <a:off x="9421222" y="2301794"/>
              <a:ext cx="1967205" cy="1893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脉冲展宽</a:t>
              </a:r>
              <a:endPara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频率增加</a:t>
              </a:r>
              <a:endPara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高功率耐受性差</a:t>
              </a:r>
              <a:endPara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传输波长受限</a:t>
              </a:r>
              <a:endPara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sz="1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……</a:t>
              </a: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035AD723-2A56-4A45-A9F6-3D17B4B28A02}"/>
                </a:ext>
              </a:extLst>
            </p:cNvPr>
            <p:cNvSpPr/>
            <p:nvPr/>
          </p:nvSpPr>
          <p:spPr>
            <a:xfrm>
              <a:off x="9310707" y="2317377"/>
              <a:ext cx="2113885" cy="2367261"/>
            </a:xfrm>
            <a:prstGeom prst="roundRect">
              <a:avLst/>
            </a:prstGeom>
            <a:noFill/>
            <a:ln w="19050">
              <a:solidFill>
                <a:srgbClr val="9A000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11EC6B8F-01F4-474B-B4C9-CB4CD52A1105}"/>
              </a:ext>
            </a:extLst>
          </p:cNvPr>
          <p:cNvSpPr txBox="1"/>
          <p:nvPr/>
        </p:nvSpPr>
        <p:spPr>
          <a:xfrm>
            <a:off x="407633" y="902772"/>
            <a:ext cx="52629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传统实芯光纤技术的广泛应用与瓶颈挑战</a:t>
            </a:r>
            <a:endParaRPr lang="en-US" sz="2200" b="1" dirty="0">
              <a:solidFill>
                <a:srgbClr val="1F49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FE9ACA4-D1F7-42BB-870B-E91B8FD628B0}"/>
              </a:ext>
            </a:extLst>
          </p:cNvPr>
          <p:cNvSpPr txBox="1"/>
          <p:nvPr/>
        </p:nvSpPr>
        <p:spPr>
          <a:xfrm>
            <a:off x="0" y="5805264"/>
            <a:ext cx="12192000" cy="400110"/>
          </a:xfrm>
          <a:prstGeom prst="rect">
            <a:avLst/>
          </a:prstGeom>
          <a:solidFill>
            <a:schemeClr val="tx1">
              <a:alpha val="5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传统实芯光纤中材料本征缺陷的影响无法消除，制约了应用范围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B6C61BE3-E934-45F5-9446-C8D8B5C11CA9}"/>
              </a:ext>
            </a:extLst>
          </p:cNvPr>
          <p:cNvSpPr>
            <a:spLocks noChangeAspect="1"/>
          </p:cNvSpPr>
          <p:nvPr/>
        </p:nvSpPr>
        <p:spPr>
          <a:xfrm>
            <a:off x="5135302" y="2785574"/>
            <a:ext cx="1659589" cy="1600467"/>
          </a:xfrm>
          <a:prstGeom prst="ellipse">
            <a:avLst/>
          </a:prstGeom>
          <a:solidFill>
            <a:srgbClr val="73A8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4AFE4FDD-3E31-40AD-A398-E0464474C1A3}"/>
              </a:ext>
            </a:extLst>
          </p:cNvPr>
          <p:cNvSpPr>
            <a:spLocks noChangeAspect="1"/>
          </p:cNvSpPr>
          <p:nvPr/>
        </p:nvSpPr>
        <p:spPr>
          <a:xfrm>
            <a:off x="5809555" y="3435807"/>
            <a:ext cx="311082" cy="300000"/>
          </a:xfrm>
          <a:prstGeom prst="ellipse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内容占位符 8">
            <a:extLst>
              <a:ext uri="{FF2B5EF4-FFF2-40B4-BE49-F238E27FC236}">
                <a16:creationId xmlns:a16="http://schemas.microsoft.com/office/drawing/2014/main" id="{D789CFA2-1997-4951-9B0A-F81F46783C05}"/>
              </a:ext>
            </a:extLst>
          </p:cNvPr>
          <p:cNvSpPr txBox="1">
            <a:spLocks/>
          </p:cNvSpPr>
          <p:nvPr/>
        </p:nvSpPr>
        <p:spPr>
          <a:xfrm>
            <a:off x="982984" y="1844370"/>
            <a:ext cx="2555921" cy="914848"/>
          </a:xfrm>
          <a:prstGeom prst="rect">
            <a:avLst/>
          </a:prstGeom>
          <a:solidFill>
            <a:srgbClr val="B3A2C7"/>
          </a:solidFill>
        </p:spPr>
        <p:txBody>
          <a:bodyPr vert="horz" wrap="square" lIns="72000" tIns="72000" rIns="0" bIns="7200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chemeClr val="accent4">
                    <a:lumMod val="75000"/>
                  </a:schemeClr>
                </a:solidFill>
                <a:cs typeface="+mn-ea"/>
                <a:sym typeface="+mn-lt"/>
              </a:rPr>
              <a:t>光传输的传输信道</a:t>
            </a:r>
            <a:endParaRPr lang="en-US" altLang="zh-CN" sz="2000" b="1" dirty="0">
              <a:solidFill>
                <a:schemeClr val="accent4">
                  <a:lumMod val="7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chemeClr val="accent4">
                    <a:lumMod val="75000"/>
                  </a:schemeClr>
                </a:solidFill>
                <a:cs typeface="+mn-ea"/>
                <a:sym typeface="+mn-lt"/>
              </a:rPr>
              <a:t>光信号的放大再生</a:t>
            </a:r>
            <a:endParaRPr lang="en-US" altLang="zh-CN" sz="2000" b="1" dirty="0">
              <a:solidFill>
                <a:schemeClr val="accent4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内容占位符 8">
            <a:extLst>
              <a:ext uri="{FF2B5EF4-FFF2-40B4-BE49-F238E27FC236}">
                <a16:creationId xmlns:a16="http://schemas.microsoft.com/office/drawing/2014/main" id="{59ED917C-4837-4BB8-B887-52A8B395A65F}"/>
              </a:ext>
            </a:extLst>
          </p:cNvPr>
          <p:cNvSpPr txBox="1">
            <a:spLocks/>
          </p:cNvSpPr>
          <p:nvPr/>
        </p:nvSpPr>
        <p:spPr>
          <a:xfrm>
            <a:off x="982984" y="3063515"/>
            <a:ext cx="2555921" cy="9148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vert="horz" wrap="square" lIns="72000" tIns="72000" rIns="0" bIns="7200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核心器件光纤化</a:t>
            </a:r>
            <a:endParaRPr lang="en-US" altLang="zh-CN" sz="20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激光的柔性传输</a:t>
            </a:r>
            <a:endParaRPr lang="en-US" altLang="zh-CN" sz="20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内容占位符 8">
            <a:extLst>
              <a:ext uri="{FF2B5EF4-FFF2-40B4-BE49-F238E27FC236}">
                <a16:creationId xmlns:a16="http://schemas.microsoft.com/office/drawing/2014/main" id="{4E26E4D7-AA35-41DC-B309-3DF8A2B6F81E}"/>
              </a:ext>
            </a:extLst>
          </p:cNvPr>
          <p:cNvSpPr txBox="1">
            <a:spLocks/>
          </p:cNvSpPr>
          <p:nvPr/>
        </p:nvSpPr>
        <p:spPr>
          <a:xfrm>
            <a:off x="975732" y="4277032"/>
            <a:ext cx="2563174" cy="914848"/>
          </a:xfrm>
          <a:prstGeom prst="rect">
            <a:avLst/>
          </a:prstGeom>
          <a:solidFill>
            <a:srgbClr val="92D050"/>
          </a:solidFill>
        </p:spPr>
        <p:txBody>
          <a:bodyPr vert="horz" wrap="square" lIns="72000" tIns="72000" rIns="0" bIns="7200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chemeClr val="accent3">
                    <a:lumMod val="50000"/>
                  </a:schemeClr>
                </a:solidFill>
                <a:cs typeface="+mn-ea"/>
                <a:sym typeface="+mn-lt"/>
              </a:rPr>
              <a:t>分布式参量感受器</a:t>
            </a:r>
            <a:endParaRPr lang="en-US" altLang="zh-CN" sz="2000" b="1" dirty="0">
              <a:solidFill>
                <a:schemeClr val="accent3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chemeClr val="accent3">
                    <a:lumMod val="50000"/>
                  </a:schemeClr>
                </a:solidFill>
                <a:cs typeface="+mn-ea"/>
                <a:sym typeface="+mn-lt"/>
              </a:rPr>
              <a:t>光传输的被动信道</a:t>
            </a:r>
            <a:endParaRPr lang="en-US" altLang="zh-CN" sz="2000" b="1" dirty="0">
              <a:solidFill>
                <a:schemeClr val="accent3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709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257DF1-AC27-4699-820C-007E4A2E5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研究背景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1C64E4B-6F23-4B8E-BCAD-80F5BE4C1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BC3559-F6E5-4996-9896-1410F4465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4</a:t>
            </a:fld>
            <a:endParaRPr lang="zh-CN" altLang="en-US" strike="noStrike" noProof="1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1104640-29F2-4A35-AC81-E875B6188182}"/>
              </a:ext>
            </a:extLst>
          </p:cNvPr>
          <p:cNvSpPr txBox="1"/>
          <p:nvPr/>
        </p:nvSpPr>
        <p:spPr>
          <a:xfrm>
            <a:off x="0" y="5805264"/>
            <a:ext cx="12192000" cy="40011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微结构空芯光纤打造类自由空间的柔性导光链路，为光纤发展带来全新应用场景，开始展现市场潜力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4ADA8CF-84EF-416A-93E7-E2193986B81F}"/>
              </a:ext>
            </a:extLst>
          </p:cNvPr>
          <p:cNvSpPr txBox="1"/>
          <p:nvPr/>
        </p:nvSpPr>
        <p:spPr>
          <a:xfrm>
            <a:off x="407633" y="902772"/>
            <a:ext cx="71814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微结构空芯光纤技术</a:t>
            </a:r>
            <a:r>
              <a:rPr lang="en-US" altLang="zh-CN" sz="2200" b="1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摆脱材料本征限制的极佳方案</a:t>
            </a:r>
            <a:endParaRPr lang="en-US" sz="2200" b="1" dirty="0">
              <a:solidFill>
                <a:srgbClr val="1F49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E244433-CDB5-42E0-B9FE-58DC90F1B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151" y="1671991"/>
            <a:ext cx="10095697" cy="410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964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78A7E9-D4FB-45ED-A608-685DA930F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研究背景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D72B4F6-E386-4D5A-9F05-34A6261DE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C4EF483-0857-4D0A-9A7D-F807DF1D1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B8438842-BF21-428A-8F2A-8BA41B5B9B8F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5</a:t>
            </a:fld>
            <a:endParaRPr lang="zh-CN" altLang="en-US" strike="noStrike" noProof="1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F6DAC54-8064-46C9-BE20-D72872EF7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14" y="851083"/>
            <a:ext cx="5094774" cy="424255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945A4B4F-C06B-49AF-B738-5C3BC349B569}"/>
              </a:ext>
            </a:extLst>
          </p:cNvPr>
          <p:cNvSpPr/>
          <p:nvPr/>
        </p:nvSpPr>
        <p:spPr>
          <a:xfrm>
            <a:off x="6279416" y="592612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An, X. Chen, Y. Wang, S. Gao and X. Yu, "High sensitivity </a:t>
            </a:r>
            <a:r>
              <a:rPr lang="en-US" altLang="zh-CN" sz="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microbend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sensor based on anti-resonant hollow-core fiber," </a:t>
            </a:r>
            <a:r>
              <a:rPr lang="en-US" altLang="zh-CN" sz="8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Asia Communications and Photonics Conference (ACP) and International Conference on Information Photonics and Optical Communications (IPOC)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Beijing, China, 2020, pp. 1-3.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A9ED650-84A5-4FB7-967D-D7E65D71B5AE}"/>
              </a:ext>
            </a:extLst>
          </p:cNvPr>
          <p:cNvSpPr/>
          <p:nvPr/>
        </p:nvSpPr>
        <p:spPr>
          <a:xfrm>
            <a:off x="838200" y="101629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难点：</a:t>
            </a:r>
            <a:endParaRPr lang="en-US" altLang="zh-CN" b="1" dirty="0">
              <a:solidFill>
                <a:srgbClr val="1F49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124B102-D3F4-4108-A5D8-47B60FD408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8441" y="980106"/>
            <a:ext cx="3775632" cy="3964413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F2CCB12-9F93-4A24-96BD-6F31127D8753}"/>
              </a:ext>
            </a:extLst>
          </p:cNvPr>
          <p:cNvSpPr/>
          <p:nvPr/>
        </p:nvSpPr>
        <p:spPr>
          <a:xfrm>
            <a:off x="111811" y="508572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 光纤</a:t>
            </a:r>
            <a:r>
              <a:rPr lang="en-US" altLang="zh-CN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x</a:t>
            </a:r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轴和</a:t>
            </a:r>
            <a:r>
              <a:rPr lang="en-US" altLang="zh-CN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y</a:t>
            </a:r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轴方向弯曲时的模场分布图　</a:t>
            </a:r>
            <a:r>
              <a:rPr lang="en-US" altLang="zh-CN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(a) </a:t>
            </a:r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光纤沿</a:t>
            </a:r>
            <a:r>
              <a:rPr lang="en-US" altLang="zh-CN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x</a:t>
            </a:r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轴方向弯曲模场分布图</a:t>
            </a:r>
            <a:r>
              <a:rPr lang="en-US" altLang="zh-CN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; (b) </a:t>
            </a:r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光纤沿</a:t>
            </a:r>
            <a:r>
              <a:rPr lang="en-US" altLang="zh-CN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y</a:t>
            </a:r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轴方向弯曲模场分布图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4CC23DA1-C427-433E-844F-4A3C9F1D8710}"/>
              </a:ext>
            </a:extLst>
          </p:cNvPr>
          <p:cNvSpPr/>
          <p:nvPr/>
        </p:nvSpPr>
        <p:spPr>
          <a:xfrm>
            <a:off x="768511" y="5841708"/>
            <a:ext cx="44892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Yang Jia-Hao, Zhang </a:t>
            </a:r>
            <a:r>
              <a:rPr lang="en-US" altLang="zh-CN" sz="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-Yan, Xia Chang-Ming, Deng </a:t>
            </a:r>
            <a:r>
              <a:rPr lang="en-US" altLang="zh-CN" sz="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-Peng, Liu Jian-Tao, Huang </a:t>
            </a:r>
            <a:r>
              <a:rPr lang="en-US" altLang="zh-CN" sz="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Zhuo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-Yuan, Kang Jia-Jian, Zeng Hao-Ran, Jiang Ren-</a:t>
            </a:r>
            <a:r>
              <a:rPr lang="en-US" altLang="zh-CN" sz="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Jie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Mo </a:t>
            </a:r>
            <a:r>
              <a:rPr lang="en-US" altLang="zh-CN" sz="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-Feng, Hou </a:t>
            </a:r>
            <a:r>
              <a:rPr lang="en-US" altLang="zh-CN" sz="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-Yun, Zhou </a:t>
            </a:r>
            <a:r>
              <a:rPr lang="en-US" altLang="zh-CN" sz="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-Yao. Preparation and mode conversion application of narrowband hollow-core anti-resonant fiber[J]. Acta </a:t>
            </a:r>
            <a:r>
              <a:rPr lang="en-US" altLang="zh-CN" sz="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Physica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Sinica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2022, 71(13): 134207-1-134207-8. </a:t>
            </a:r>
            <a:r>
              <a:rPr lang="en-US" altLang="zh-CN" sz="8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US" altLang="zh-CN" sz="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10.7498/aps.70.20212194</a:t>
            </a:r>
            <a:endParaRPr lang="zh-CN" altLang="zh-CN" sz="8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800" kern="100" dirty="0">
                <a:latin typeface="宋体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800" kern="100" dirty="0">
              <a:cs typeface="Courier New" panose="02070309020205020404" pitchFamily="49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7DC6AE7-259B-4C6B-8677-C9D3447FA118}"/>
              </a:ext>
            </a:extLst>
          </p:cNvPr>
          <p:cNvSpPr/>
          <p:nvPr/>
        </p:nvSpPr>
        <p:spPr>
          <a:xfrm>
            <a:off x="6207811" y="5223112"/>
            <a:ext cx="62362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反谐振中空光纤和多模光纤传感器在不同压力下的损耗</a:t>
            </a:r>
          </a:p>
        </p:txBody>
      </p:sp>
    </p:spTree>
    <p:extLst>
      <p:ext uri="{BB962C8B-B14F-4D97-AF65-F5344CB8AC3E}">
        <p14:creationId xmlns:p14="http://schemas.microsoft.com/office/powerpoint/2010/main" val="3820404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5595250" y="1338005"/>
            <a:ext cx="5773420" cy="828675"/>
          </a:xfrm>
          <a:prstGeom prst="roundRect">
            <a:avLst/>
          </a:prstGeom>
          <a:gradFill>
            <a:gsLst>
              <a:gs pos="0">
                <a:srgbClr val="0070C0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5636786" y="2489574"/>
            <a:ext cx="450593" cy="609607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1</a:t>
            </a:r>
          </a:p>
        </p:txBody>
      </p:sp>
      <p:sp>
        <p:nvSpPr>
          <p:cNvPr id="4" name="圆角矩形 3"/>
          <p:cNvSpPr/>
          <p:nvPr>
            <p:custDataLst>
              <p:tags r:id="rId1"/>
            </p:custDataLst>
          </p:nvPr>
        </p:nvSpPr>
        <p:spPr>
          <a:xfrm>
            <a:off x="5595250" y="2433380"/>
            <a:ext cx="53366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6217550" y="2433380"/>
            <a:ext cx="5602945" cy="7219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5" name="圆角矩形 24"/>
          <p:cNvSpPr/>
          <p:nvPr>
            <p:custDataLst>
              <p:tags r:id="rId3"/>
            </p:custDataLst>
          </p:nvPr>
        </p:nvSpPr>
        <p:spPr>
          <a:xfrm>
            <a:off x="5636786" y="3342965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2</a:t>
            </a:r>
          </a:p>
        </p:txBody>
      </p:sp>
      <p:sp>
        <p:nvSpPr>
          <p:cNvPr id="26" name="圆角矩形 25"/>
          <p:cNvSpPr/>
          <p:nvPr>
            <p:custDataLst>
              <p:tags r:id="rId4"/>
            </p:custDataLst>
          </p:nvPr>
        </p:nvSpPr>
        <p:spPr>
          <a:xfrm>
            <a:off x="5595250" y="3286820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7" name="圆角矩形 26"/>
          <p:cNvSpPr/>
          <p:nvPr>
            <p:custDataLst>
              <p:tags r:id="rId5"/>
            </p:custDataLst>
          </p:nvPr>
        </p:nvSpPr>
        <p:spPr>
          <a:xfrm>
            <a:off x="6217550" y="3286820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29" name="圆角矩形 28"/>
          <p:cNvSpPr/>
          <p:nvPr>
            <p:custDataLst>
              <p:tags r:id="rId6"/>
            </p:custDataLst>
          </p:nvPr>
        </p:nvSpPr>
        <p:spPr>
          <a:xfrm>
            <a:off x="5636786" y="4195770"/>
            <a:ext cx="450593" cy="609070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anose="020B0A04020102090204" charset="0"/>
                <a:cs typeface="Arial Black" panose="020B0A04020102090204" charset="0"/>
              </a:rPr>
              <a:t>3</a:t>
            </a:r>
          </a:p>
        </p:txBody>
      </p:sp>
      <p:sp>
        <p:nvSpPr>
          <p:cNvPr id="30" name="圆角矩形 29"/>
          <p:cNvSpPr/>
          <p:nvPr>
            <p:custDataLst>
              <p:tags r:id="rId7"/>
            </p:custDataLst>
          </p:nvPr>
        </p:nvSpPr>
        <p:spPr>
          <a:xfrm>
            <a:off x="5595250" y="4139625"/>
            <a:ext cx="53366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1" name="圆角矩形 30"/>
          <p:cNvSpPr/>
          <p:nvPr>
            <p:custDataLst>
              <p:tags r:id="rId8"/>
            </p:custDataLst>
          </p:nvPr>
        </p:nvSpPr>
        <p:spPr>
          <a:xfrm>
            <a:off x="6217550" y="4139625"/>
            <a:ext cx="5602945" cy="7213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5867665" y="1469450"/>
            <a:ext cx="569797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</a:t>
            </a:r>
            <a:r>
              <a:rPr lang="en-US" altLang="zh-CN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3200" b="1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录</a:t>
            </a:r>
            <a:endParaRPr lang="zh-CN" altLang="en-US" sz="2000" b="1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B2757060-9C44-5AB6-41D6-8297CDBD11D8}"/>
              </a:ext>
            </a:extLst>
          </p:cNvPr>
          <p:cNvSpPr txBox="1">
            <a:spLocks/>
          </p:cNvSpPr>
          <p:nvPr/>
        </p:nvSpPr>
        <p:spPr>
          <a:xfrm>
            <a:off x="6283700" y="2386735"/>
            <a:ext cx="5602945" cy="4380971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en-US" altLang="zh-CN" b="1" kern="0" noProof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00430" indent="-900430" fontAlgn="auto">
              <a:lnSpc>
                <a:spcPct val="160000"/>
              </a:lnSpc>
              <a:spcBef>
                <a:spcPts val="1200"/>
              </a:spcBef>
              <a:spcAft>
                <a:spcPct val="0"/>
              </a:spcAft>
              <a:buFontTx/>
              <a:buNone/>
            </a:pPr>
            <a:r>
              <a:rPr lang="zh-CN" altLang="en-US" b="1" kern="0" noProof="1">
                <a:solidFill>
                  <a:schemeClr val="bg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endParaRPr lang="en-US" altLang="zh-CN" b="1" kern="0" noProof="1">
              <a:solidFill>
                <a:schemeClr val="bg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880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78A7E9-D4FB-45ED-A608-685DA930F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4E03691E-DBCF-49AE-9073-1D3CB124D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856" y="1191875"/>
            <a:ext cx="4785703" cy="358927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0385D3E-AC2C-4F07-B99D-977F7C2987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174" y="1261308"/>
            <a:ext cx="4698139" cy="352360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F96489AA-0FA1-4E2D-94B2-40DD8D035F77}"/>
              </a:ext>
            </a:extLst>
          </p:cNvPr>
          <p:cNvSpPr/>
          <p:nvPr/>
        </p:nvSpPr>
        <p:spPr>
          <a:xfrm>
            <a:off x="2511837" y="5242281"/>
            <a:ext cx="1925294" cy="44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固体力学模块</a:t>
            </a:r>
          </a:p>
        </p:txBody>
      </p:sp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B653F93E-9FBC-413A-BAC8-FF9797C06617}"/>
              </a:ext>
            </a:extLst>
          </p:cNvPr>
          <p:cNvCxnSpPr/>
          <p:nvPr/>
        </p:nvCxnSpPr>
        <p:spPr>
          <a:xfrm>
            <a:off x="4580837" y="5463115"/>
            <a:ext cx="2099903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>
            <a:extLst>
              <a:ext uri="{FF2B5EF4-FFF2-40B4-BE49-F238E27FC236}">
                <a16:creationId xmlns:a16="http://schemas.microsoft.com/office/drawing/2014/main" id="{49615BAF-6776-4B91-8962-6F3B20933321}"/>
              </a:ext>
            </a:extLst>
          </p:cNvPr>
          <p:cNvSpPr/>
          <p:nvPr/>
        </p:nvSpPr>
        <p:spPr>
          <a:xfrm>
            <a:off x="6824446" y="5224176"/>
            <a:ext cx="2195137" cy="459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波动光学模块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0DAAF5C0-E035-468D-AD96-89153C5BE0CD}"/>
              </a:ext>
            </a:extLst>
          </p:cNvPr>
          <p:cNvSpPr txBox="1"/>
          <p:nvPr/>
        </p:nvSpPr>
        <p:spPr>
          <a:xfrm>
            <a:off x="2480934" y="5836622"/>
            <a:ext cx="2099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光纤受力形变计算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812D30B2-FCAD-47EA-A899-B7C756FE0CCE}"/>
              </a:ext>
            </a:extLst>
          </p:cNvPr>
          <p:cNvSpPr txBox="1"/>
          <p:nvPr/>
        </p:nvSpPr>
        <p:spPr>
          <a:xfrm>
            <a:off x="6878677" y="5805068"/>
            <a:ext cx="2490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形变后光纤模场计算</a:t>
            </a:r>
          </a:p>
        </p:txBody>
      </p:sp>
      <p:sp>
        <p:nvSpPr>
          <p:cNvPr id="48" name="日期占位符 2">
            <a:extLst>
              <a:ext uri="{FF2B5EF4-FFF2-40B4-BE49-F238E27FC236}">
                <a16:creationId xmlns:a16="http://schemas.microsoft.com/office/drawing/2014/main" id="{9AD3CFFD-94FC-4CD4-8165-94D72BB6E1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3249874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78A7E9-D4FB-45ED-A608-685DA930F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9332BEF8-41A4-4446-946D-B59057037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112" y="1032631"/>
            <a:ext cx="6336471" cy="485086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45F85A59-E2CC-41FC-AD75-BD477EB77E39}"/>
              </a:ext>
            </a:extLst>
          </p:cNvPr>
          <p:cNvSpPr txBox="1"/>
          <p:nvPr/>
        </p:nvSpPr>
        <p:spPr>
          <a:xfrm>
            <a:off x="4020251" y="6030423"/>
            <a:ext cx="521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结果表明，光纤形变引起了损耗上升</a:t>
            </a:r>
          </a:p>
        </p:txBody>
      </p:sp>
      <p:sp>
        <p:nvSpPr>
          <p:cNvPr id="18" name="日期占位符 2">
            <a:extLst>
              <a:ext uri="{FF2B5EF4-FFF2-40B4-BE49-F238E27FC236}">
                <a16:creationId xmlns:a16="http://schemas.microsoft.com/office/drawing/2014/main" id="{80C8F0A8-5817-42D1-B33E-721C332DBE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2487698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78A7E9-D4FB-45ED-A608-685DA930F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5FA4827-2473-49DB-9FE8-2B46ED0E3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945" y="1705171"/>
            <a:ext cx="5436169" cy="416007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DB591D3-CF57-40F8-8B87-6C19EE7619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86" t="3012" r="12799"/>
          <a:stretch/>
        </p:blipFill>
        <p:spPr>
          <a:xfrm>
            <a:off x="6788405" y="1871999"/>
            <a:ext cx="4228088" cy="399324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97E6759-B715-4E1A-9E0C-4460935120B5}"/>
              </a:ext>
            </a:extLst>
          </p:cNvPr>
          <p:cNvSpPr txBox="1"/>
          <p:nvPr/>
        </p:nvSpPr>
        <p:spPr>
          <a:xfrm>
            <a:off x="1089229" y="5938519"/>
            <a:ext cx="473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去除涂敷后对裸光纤施加不同压力的传输谱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3181030-2545-4CA9-A4A2-336331202B32}"/>
              </a:ext>
            </a:extLst>
          </p:cNvPr>
          <p:cNvSpPr txBox="1"/>
          <p:nvPr/>
        </p:nvSpPr>
        <p:spPr>
          <a:xfrm>
            <a:off x="7221298" y="5938519"/>
            <a:ext cx="3958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55A7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对带涂敷光纤施加不同压力的传输谱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C770D48-962F-4D81-84B9-581B3D81AE50}"/>
              </a:ext>
            </a:extLst>
          </p:cNvPr>
          <p:cNvSpPr txBox="1"/>
          <p:nvPr/>
        </p:nvSpPr>
        <p:spPr>
          <a:xfrm>
            <a:off x="4245756" y="1125079"/>
            <a:ext cx="4342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进行实验对仿真结果进行验证</a:t>
            </a:r>
          </a:p>
        </p:txBody>
      </p:sp>
      <p:sp>
        <p:nvSpPr>
          <p:cNvPr id="14" name="日期占位符 2">
            <a:extLst>
              <a:ext uri="{FF2B5EF4-FFF2-40B4-BE49-F238E27FC236}">
                <a16:creationId xmlns:a16="http://schemas.microsoft.com/office/drawing/2014/main" id="{CFDB26BB-601C-4E9D-BBAB-47B03526C3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auto"/>
            <a:fld id="{9A14324A-323B-4194-981B-D700AEC78767}" type="datetime1">
              <a:rPr lang="zh-CN" altLang="en-US" strike="noStrike" noProof="1" smtClean="0">
                <a:latin typeface="+mn-lt"/>
                <a:ea typeface="+mn-ea"/>
                <a:cs typeface="+mn-cs"/>
              </a:rPr>
              <a:t>2025/10/30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31123585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f026a07d-faee-4581-86db-6a3792326a99"/>
  <p:tag name="COMMONDATA" val="eyJoZGlkIjoiZjI0M2ZkYTNhZWViMzgyNzJiZmI0MTc3NGEzODU3NTA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5532</TotalTime>
  <Words>583</Words>
  <Application>Microsoft Office PowerPoint</Application>
  <PresentationFormat>宽屏</PresentationFormat>
  <Paragraphs>111</Paragraphs>
  <Slides>17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等线</vt:lpstr>
      <vt:lpstr>等线 Light</vt:lpstr>
      <vt:lpstr>宋体</vt:lpstr>
      <vt:lpstr>微软雅黑</vt:lpstr>
      <vt:lpstr>微软雅黑</vt:lpstr>
      <vt:lpstr>Arial</vt:lpstr>
      <vt:lpstr>Arial Black</vt:lpstr>
      <vt:lpstr>Calibri</vt:lpstr>
      <vt:lpstr>Courier New</vt:lpstr>
      <vt:lpstr>Times New Roman</vt:lpstr>
      <vt:lpstr>Wingdings</vt:lpstr>
      <vt:lpstr>Office 主题​​</vt:lpstr>
      <vt:lpstr>固体力学、波动光学仿真</vt:lpstr>
      <vt:lpstr>PowerPoint 演示文稿</vt:lpstr>
      <vt:lpstr>研究背景</vt:lpstr>
      <vt:lpstr>研究背景</vt:lpstr>
      <vt:lpstr>研究背景</vt:lpstr>
      <vt:lpstr>PowerPoint 演示文稿</vt:lpstr>
      <vt:lpstr>研究方法</vt:lpstr>
      <vt:lpstr>研究方法</vt:lpstr>
      <vt:lpstr>研究方法</vt:lpstr>
      <vt:lpstr>研究方法</vt:lpstr>
      <vt:lpstr>研究方法</vt:lpstr>
      <vt:lpstr>研究方法</vt:lpstr>
      <vt:lpstr>研究方法</vt:lpstr>
      <vt:lpstr>研究方法</vt:lpstr>
      <vt:lpstr>PowerPoint 演示文稿</vt:lpstr>
      <vt:lpstr>总结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议题1：SULF运行费（2022年度） 借款请示</dc:title>
  <dc:creator>SIOM ZTH</dc:creator>
  <cp:lastModifiedBy>shn</cp:lastModifiedBy>
  <cp:revision>867</cp:revision>
  <cp:lastPrinted>2022-08-22T05:26:00Z</cp:lastPrinted>
  <dcterms:created xsi:type="dcterms:W3CDTF">2022-04-06T02:27:00Z</dcterms:created>
  <dcterms:modified xsi:type="dcterms:W3CDTF">2025-10-30T05:51:03Z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BE9B8932357E4A2588F450D18485AD01</vt:lpwstr>
  </property>
  <property fmtid="{D5CDD505-2E9C-101B-9397-08002B2CF9AE}" pid="3" name="KSOProductBuildVer">
    <vt:lpwstr>2052-11.1.0.14309</vt:lpwstr>
  </property>
</Properties>
</file>