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8" r:id="rId2"/>
    <p:sldId id="320" r:id="rId3"/>
    <p:sldId id="388" r:id="rId4"/>
    <p:sldId id="321" r:id="rId5"/>
    <p:sldId id="389" r:id="rId6"/>
    <p:sldId id="397" r:id="rId7"/>
    <p:sldId id="390" r:id="rId8"/>
    <p:sldId id="391" r:id="rId9"/>
    <p:sldId id="392" r:id="rId10"/>
    <p:sldId id="393" r:id="rId11"/>
    <p:sldId id="395" r:id="rId12"/>
    <p:sldId id="394" r:id="rId13"/>
    <p:sldId id="396"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FDF1E9"/>
    <a:srgbClr val="CCCCFF"/>
    <a:srgbClr val="D9D9D9"/>
    <a:srgbClr val="EEF7E9"/>
    <a:srgbClr val="FBE5D6"/>
    <a:srgbClr val="CCECFF"/>
    <a:srgbClr val="FFFFFF"/>
    <a:srgbClr val="0099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9" autoAdjust="0"/>
    <p:restoredTop sz="95184" autoAdjust="0"/>
  </p:normalViewPr>
  <p:slideViewPr>
    <p:cSldViewPr snapToGrid="0">
      <p:cViewPr varScale="1">
        <p:scale>
          <a:sx n="85" d="100"/>
          <a:sy n="85" d="100"/>
        </p:scale>
        <p:origin x="64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BA2633-A824-4DA2-B606-F37CA92072D1}" type="datetimeFigureOut">
              <a:rPr kumimoji="1" lang="ja-JP" altLang="en-US" smtClean="0"/>
              <a:t>2026/9/4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B5C3D5-3FEC-4283-AB79-F6EAA32E2B19}" type="slidenum">
              <a:rPr kumimoji="1" lang="ja-JP" altLang="en-US" smtClean="0"/>
              <a:t>‹#›</a:t>
            </a:fld>
            <a:endParaRPr kumimoji="1" lang="ja-JP" altLang="en-US"/>
          </a:p>
        </p:txBody>
      </p:sp>
    </p:spTree>
    <p:extLst>
      <p:ext uri="{BB962C8B-B14F-4D97-AF65-F5344CB8AC3E}">
        <p14:creationId xmlns:p14="http://schemas.microsoft.com/office/powerpoint/2010/main" val="24698626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スライド番号プレースホルダー 5">
            <a:extLst>
              <a:ext uri="{FF2B5EF4-FFF2-40B4-BE49-F238E27FC236}">
                <a16:creationId xmlns:a16="http://schemas.microsoft.com/office/drawing/2014/main" id="{F3441684-51A5-1E27-2E54-9AF3AEC5CDAC}"/>
              </a:ext>
            </a:extLst>
          </p:cNvPr>
          <p:cNvSpPr>
            <a:spLocks noGrp="1"/>
          </p:cNvSpPr>
          <p:nvPr>
            <p:ph type="sldNum" sz="quarter" idx="4"/>
          </p:nvPr>
        </p:nvSpPr>
        <p:spPr>
          <a:xfrm>
            <a:off x="9179560" y="6224270"/>
            <a:ext cx="2743200" cy="365125"/>
          </a:xfrm>
          <a:prstGeom prst="rect">
            <a:avLst/>
          </a:prstGeom>
        </p:spPr>
        <p:txBody>
          <a:bodyPr vert="horz" lIns="91440" tIns="45720" rIns="91440" bIns="45720" rtlCol="0" anchor="ctr"/>
          <a:lstStyle>
            <a:lvl1pPr algn="r">
              <a:defRPr sz="2000">
                <a:solidFill>
                  <a:schemeClr val="tx1">
                    <a:lumMod val="75000"/>
                    <a:lumOff val="25000"/>
                  </a:schemeClr>
                </a:solidFill>
                <a:latin typeface="Calibri" panose="020F0502020204030204" pitchFamily="34" charset="0"/>
                <a:cs typeface="Calibri" panose="020F0502020204030204" pitchFamily="34" charset="0"/>
              </a:defRPr>
            </a:lvl1pPr>
          </a:lstStyle>
          <a:p>
            <a:fld id="{02ADAEEA-D5D4-45C1-B8DB-6074CF2EBB4C}" type="slidenum">
              <a:rPr lang="ja-JP" altLang="en-US" smtClean="0"/>
              <a:pPr/>
              <a:t>‹#›</a:t>
            </a:fld>
            <a:endParaRPr lang="ja-JP" altLang="en-US"/>
          </a:p>
        </p:txBody>
      </p:sp>
    </p:spTree>
    <p:extLst>
      <p:ext uri="{BB962C8B-B14F-4D97-AF65-F5344CB8AC3E}">
        <p14:creationId xmlns:p14="http://schemas.microsoft.com/office/powerpoint/2010/main" val="935647860"/>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403182B7-9E0E-E777-5B58-A694E81ADC08}"/>
              </a:ext>
            </a:extLst>
          </p:cNvPr>
          <p:cNvSpPr/>
          <p:nvPr userDrawn="1"/>
        </p:nvSpPr>
        <p:spPr>
          <a:xfrm>
            <a:off x="-10616" y="6622741"/>
            <a:ext cx="12202615" cy="2352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latin typeface="Calibri" panose="020F0502020204030204" pitchFamily="34" charset="0"/>
                <a:cs typeface="Calibri" panose="020F0502020204030204" pitchFamily="34" charset="0"/>
              </a:rPr>
              <a:t>©</a:t>
            </a:r>
            <a:r>
              <a:rPr kumimoji="1" lang="en-US" altLang="ja-JP" sz="1200" i="1" dirty="0">
                <a:latin typeface="Calibri" panose="020F0502020204030204" pitchFamily="34" charset="0"/>
                <a:cs typeface="Calibri" panose="020F0502020204030204" pitchFamily="34" charset="0"/>
              </a:rPr>
              <a:t>2026 YOICHI TAKAGISHI</a:t>
            </a:r>
            <a:endParaRPr kumimoji="1" lang="ja-JP" altLang="en-US" sz="1200" i="1" dirty="0">
              <a:latin typeface="Calibri" panose="020F0502020204030204" pitchFamily="34" charset="0"/>
              <a:cs typeface="Calibri" panose="020F0502020204030204" pitchFamily="34" charset="0"/>
            </a:endParaRPr>
          </a:p>
        </p:txBody>
      </p:sp>
      <p:sp>
        <p:nvSpPr>
          <p:cNvPr id="3" name="スライド番号プレースホルダー 5">
            <a:extLst>
              <a:ext uri="{FF2B5EF4-FFF2-40B4-BE49-F238E27FC236}">
                <a16:creationId xmlns:a16="http://schemas.microsoft.com/office/drawing/2014/main" id="{117A6E0A-65E7-4D02-08F1-1E9371D8C968}"/>
              </a:ext>
            </a:extLst>
          </p:cNvPr>
          <p:cNvSpPr>
            <a:spLocks noGrp="1"/>
          </p:cNvSpPr>
          <p:nvPr>
            <p:ph type="sldNum" sz="quarter" idx="4"/>
          </p:nvPr>
        </p:nvSpPr>
        <p:spPr>
          <a:xfrm>
            <a:off x="9179560" y="6224270"/>
            <a:ext cx="2743200" cy="365125"/>
          </a:xfrm>
          <a:prstGeom prst="rect">
            <a:avLst/>
          </a:prstGeom>
        </p:spPr>
        <p:txBody>
          <a:bodyPr vert="horz" lIns="91440" tIns="45720" rIns="91440" bIns="45720" rtlCol="0" anchor="ctr"/>
          <a:lstStyle>
            <a:lvl1pPr algn="r">
              <a:defRPr sz="2000">
                <a:solidFill>
                  <a:schemeClr val="tx1">
                    <a:lumMod val="75000"/>
                    <a:lumOff val="25000"/>
                  </a:schemeClr>
                </a:solidFill>
                <a:latin typeface="Calibri" panose="020F0502020204030204" pitchFamily="34" charset="0"/>
                <a:cs typeface="Calibri" panose="020F0502020204030204" pitchFamily="34" charset="0"/>
              </a:defRPr>
            </a:lvl1pPr>
          </a:lstStyle>
          <a:p>
            <a:fld id="{02ADAEEA-D5D4-45C1-B8DB-6074CF2EBB4C}" type="slidenum">
              <a:rPr lang="ja-JP" altLang="en-US" smtClean="0"/>
              <a:pPr/>
              <a:t>‹#›</a:t>
            </a:fld>
            <a:endParaRPr lang="ja-JP" altLang="en-US"/>
          </a:p>
        </p:txBody>
      </p:sp>
    </p:spTree>
    <p:extLst>
      <p:ext uri="{BB962C8B-B14F-4D97-AF65-F5344CB8AC3E}">
        <p14:creationId xmlns:p14="http://schemas.microsoft.com/office/powerpoint/2010/main" val="2176967143"/>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svg"/><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gif"/><Relationship Id="rId7" Type="http://schemas.openxmlformats.org/officeDocument/2006/relationships/image" Target="../media/image24.png"/><Relationship Id="rId2" Type="http://schemas.openxmlformats.org/officeDocument/2006/relationships/image" Target="../media/image19.gif"/><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gif"/><Relationship Id="rId4" Type="http://schemas.openxmlformats.org/officeDocument/2006/relationships/image" Target="../media/image21.gif"/><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34.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1.gif"/><Relationship Id="rId7" Type="http://schemas.openxmlformats.org/officeDocument/2006/relationships/image" Target="../media/image38.png"/><Relationship Id="rId2" Type="http://schemas.openxmlformats.org/officeDocument/2006/relationships/image" Target="../media/image30.gif"/><Relationship Id="rId1" Type="http://schemas.openxmlformats.org/officeDocument/2006/relationships/slideLayout" Target="../slideLayouts/slideLayout1.xml"/><Relationship Id="rId6" Type="http://schemas.openxmlformats.org/officeDocument/2006/relationships/image" Target="../media/image37.jpe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46.png"/><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8.png"/><Relationship Id="rId7" Type="http://schemas.openxmlformats.org/officeDocument/2006/relationships/image" Target="../media/image53.pn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3.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ACF7BC8-B59F-E7ED-6B5E-C7B5BDBEEF06}"/>
              </a:ext>
            </a:extLst>
          </p:cNvPr>
          <p:cNvSpPr txBox="1"/>
          <p:nvPr/>
        </p:nvSpPr>
        <p:spPr>
          <a:xfrm>
            <a:off x="5035858" y="4998951"/>
            <a:ext cx="4681882" cy="400110"/>
          </a:xfrm>
          <a:prstGeom prst="rect">
            <a:avLst/>
          </a:prstGeom>
          <a:noFill/>
        </p:spPr>
        <p:txBody>
          <a:bodyPr wrap="square" rtlCol="0">
            <a:spAutoFit/>
          </a:bodyPr>
          <a:lstStyle/>
          <a:p>
            <a:pPr lvl="0">
              <a:defRPr/>
            </a:pPr>
            <a:r>
              <a:rPr kumimoji="1" lang="ja-JP" altLang="en-US" sz="2000" i="0" u="none" strike="noStrike" kern="1200" cap="none" spc="0" normalizeH="0" baseline="0" noProof="0" dirty="0">
                <a:ln>
                  <a:noFill/>
                </a:ln>
                <a:solidFill>
                  <a:prstClr val="black">
                    <a:lumMod val="85000"/>
                    <a:lumOff val="15000"/>
                  </a:prstClr>
                </a:solidFill>
                <a:effectLst/>
                <a:uLnTx/>
                <a:uFillTx/>
                <a:latin typeface="Arial Narrow" panose="020B0606020202030204" pitchFamily="34" charset="0"/>
                <a:ea typeface="Calibri" panose="020F0502020204030204" pitchFamily="34" charset="0"/>
                <a:cs typeface="Calibri" panose="020F0502020204030204" pitchFamily="34" charset="0"/>
              </a:rPr>
              <a:t>高岸 洋一</a:t>
            </a:r>
            <a:r>
              <a:rPr kumimoji="1" lang="en-US" altLang="ja-JP" sz="2000" i="0" u="none" strike="noStrike" kern="1200" cap="none" spc="0" normalizeH="0" baseline="30000" noProof="0" dirty="0">
                <a:ln>
                  <a:noFill/>
                </a:ln>
                <a:solidFill>
                  <a:prstClr val="black">
                    <a:lumMod val="85000"/>
                    <a:lumOff val="15000"/>
                  </a:prstClr>
                </a:solidFill>
                <a:effectLst/>
                <a:uLnTx/>
                <a:uFillTx/>
                <a:latin typeface="Arial Narrow" panose="020B0606020202030204" pitchFamily="34" charset="0"/>
                <a:ea typeface="Calibri" panose="020F0502020204030204" pitchFamily="34" charset="0"/>
                <a:cs typeface="Calibri" panose="020F0502020204030204" pitchFamily="34" charset="0"/>
              </a:rPr>
              <a:t>1</a:t>
            </a:r>
            <a:r>
              <a:rPr lang="en-US" altLang="ja-JP" sz="2000" dirty="0">
                <a:solidFill>
                  <a:prstClr val="black">
                    <a:lumMod val="85000"/>
                    <a:lumOff val="15000"/>
                  </a:prstClr>
                </a:solidFill>
                <a:latin typeface="Arial Narrow" panose="020B0606020202030204" pitchFamily="34" charset="0"/>
                <a:ea typeface="Calibri" panose="020F0502020204030204" pitchFamily="34" charset="0"/>
                <a:cs typeface="Calibri" panose="020F0502020204030204" pitchFamily="34" charset="0"/>
              </a:rPr>
              <a:t> , </a:t>
            </a:r>
            <a:r>
              <a:rPr kumimoji="1" lang="ja-JP" altLang="en-US" sz="2000" i="0" u="none" strike="noStrike" kern="1200" cap="none" spc="0" normalizeH="0" baseline="0" noProof="0" dirty="0">
                <a:ln>
                  <a:noFill/>
                </a:ln>
                <a:solidFill>
                  <a:prstClr val="black">
                    <a:lumMod val="85000"/>
                    <a:lumOff val="15000"/>
                  </a:prstClr>
                </a:solidFill>
                <a:effectLst/>
                <a:uLnTx/>
                <a:uFillTx/>
                <a:latin typeface="Arial Narrow" panose="020B0606020202030204" pitchFamily="34" charset="0"/>
                <a:ea typeface="Calibri" panose="020F0502020204030204" pitchFamily="34" charset="0"/>
                <a:cs typeface="Calibri" panose="020F0502020204030204" pitchFamily="34" charset="0"/>
              </a:rPr>
              <a:t>千葉 晶彦</a:t>
            </a:r>
            <a:r>
              <a:rPr lang="en-US" altLang="ja-JP" sz="2000" baseline="30000" dirty="0">
                <a:solidFill>
                  <a:prstClr val="black">
                    <a:lumMod val="85000"/>
                    <a:lumOff val="15000"/>
                  </a:prstClr>
                </a:solidFill>
                <a:latin typeface="Arial Narrow" panose="020B0606020202030204" pitchFamily="34" charset="0"/>
                <a:ea typeface="Calibri" panose="020F0502020204030204" pitchFamily="34" charset="0"/>
                <a:cs typeface="Calibri" panose="020F0502020204030204" pitchFamily="34" charset="0"/>
              </a:rPr>
              <a:t>1</a:t>
            </a:r>
            <a:endParaRPr kumimoji="1" lang="en-US" altLang="ja-JP" sz="2000" i="0" u="none" strike="noStrike" kern="1200" cap="none" spc="0" normalizeH="0" baseline="0" noProof="0" dirty="0">
              <a:ln>
                <a:noFill/>
              </a:ln>
              <a:solidFill>
                <a:prstClr val="black">
                  <a:lumMod val="85000"/>
                  <a:lumOff val="15000"/>
                </a:prstClr>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6" name="テキスト ボックス 5">
            <a:extLst>
              <a:ext uri="{FF2B5EF4-FFF2-40B4-BE49-F238E27FC236}">
                <a16:creationId xmlns:a16="http://schemas.microsoft.com/office/drawing/2014/main" id="{2CEFDC58-0B62-9847-401D-4066C3C6453B}"/>
              </a:ext>
            </a:extLst>
          </p:cNvPr>
          <p:cNvSpPr txBox="1"/>
          <p:nvPr/>
        </p:nvSpPr>
        <p:spPr>
          <a:xfrm>
            <a:off x="10336305" y="435428"/>
            <a:ext cx="1516059"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2026/10/21</a:t>
            </a:r>
            <a:endParaRPr kumimoji="1" lang="ja-JP" altLang="en-US" sz="1600" b="0" i="0" u="none" strike="noStrike" kern="1200" cap="none" spc="0" normalizeH="0" baseline="0" noProof="0" dirty="0">
              <a:ln>
                <a:noFill/>
              </a:ln>
              <a:solidFill>
                <a:prstClr val="black"/>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7" name="テキスト ボックス 6">
            <a:extLst>
              <a:ext uri="{FF2B5EF4-FFF2-40B4-BE49-F238E27FC236}">
                <a16:creationId xmlns:a16="http://schemas.microsoft.com/office/drawing/2014/main" id="{CAA01D34-7B7F-AC6F-9450-F530B3F9575E}"/>
              </a:ext>
            </a:extLst>
          </p:cNvPr>
          <p:cNvSpPr txBox="1"/>
          <p:nvPr/>
        </p:nvSpPr>
        <p:spPr>
          <a:xfrm>
            <a:off x="5035858" y="1796534"/>
            <a:ext cx="39176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i="0" u="none" strike="noStrike" kern="1200" cap="none" spc="0" normalizeH="0" baseline="0" noProof="0" dirty="0">
                <a:ln>
                  <a:noFill/>
                </a:ln>
                <a:solidFill>
                  <a:prstClr val="black"/>
                </a:solidFill>
                <a:effectLst/>
                <a:uLnTx/>
                <a:uFillTx/>
                <a:latin typeface="Calibri" panose="020F0502020204030204" pitchFamily="34" charset="0"/>
                <a:ea typeface="游ゴシック" panose="020B0400000000000000" pitchFamily="50" charset="-128"/>
                <a:cs typeface="Calibri" panose="020F0502020204030204" pitchFamily="34" charset="0"/>
              </a:rPr>
              <a:t>COMSOL Conference 2026 in Tokyo</a:t>
            </a:r>
            <a:endParaRPr kumimoji="1" lang="ja-JP" altLang="en-US" i="0" u="none" strike="noStrike" kern="1200" cap="none" spc="0" normalizeH="0" baseline="0" noProof="0" dirty="0">
              <a:ln>
                <a:noFill/>
              </a:ln>
              <a:solidFill>
                <a:prstClr val="black"/>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2" name="テキスト ボックス 1">
            <a:extLst>
              <a:ext uri="{FF2B5EF4-FFF2-40B4-BE49-F238E27FC236}">
                <a16:creationId xmlns:a16="http://schemas.microsoft.com/office/drawing/2014/main" id="{5EC64F14-8CE9-3EA8-D453-39CC03C52A79}"/>
              </a:ext>
            </a:extLst>
          </p:cNvPr>
          <p:cNvSpPr txBox="1"/>
          <p:nvPr/>
        </p:nvSpPr>
        <p:spPr>
          <a:xfrm>
            <a:off x="5035858" y="3132825"/>
            <a:ext cx="699938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rPr>
              <a:t>COMSOL</a:t>
            </a:r>
            <a:r>
              <a:rPr kumimoji="1" lang="ja-JP" altLang="en-US"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rPr>
              <a:t>と</a:t>
            </a:r>
            <a:r>
              <a:rPr kumimoji="1" lang="en-US" altLang="ja-JP"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rPr>
              <a:t>LLM</a:t>
            </a:r>
            <a:r>
              <a:rPr kumimoji="1" lang="ja-JP" altLang="en-US"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rPr>
              <a:t>による</a:t>
            </a:r>
            <a:br>
              <a:rPr kumimoji="1" lang="ja-JP" altLang="en-US"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rPr>
            </a:br>
            <a:r>
              <a:rPr kumimoji="1" lang="ja-JP" altLang="en-US"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rPr>
              <a:t>金属積層造形プロセスの自動解釈とモード抽出</a:t>
            </a:r>
            <a:endParaRPr kumimoji="1" lang="en-US" altLang="ja-JP"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8" name="スライド番号プレースホルダー 7">
            <a:extLst>
              <a:ext uri="{FF2B5EF4-FFF2-40B4-BE49-F238E27FC236}">
                <a16:creationId xmlns:a16="http://schemas.microsoft.com/office/drawing/2014/main" id="{0781FE9B-D4AF-64C7-AD56-BA9D7C7365F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ADAEEA-D5D4-45C1-B8DB-6074CF2EBB4C}" type="slidenum">
              <a:rPr kumimoji="1" lang="ja-JP" altLang="en-US" sz="2000" b="0" i="0" u="none" strike="noStrike" kern="1200" cap="none" spc="0" normalizeH="0" baseline="0" noProof="0" smtClean="0">
                <a:ln>
                  <a:noFill/>
                </a:ln>
                <a:solidFill>
                  <a:prstClr val="black">
                    <a:lumMod val="75000"/>
                    <a:lumOff val="25000"/>
                  </a:prstClr>
                </a:solidFill>
                <a:effectLst/>
                <a:uLnTx/>
                <a:uFillTx/>
                <a:latin typeface="Calibri" panose="020F0502020204030204" pitchFamily="34" charset="0"/>
                <a:ea typeface="游ゴシック" panose="020B0400000000000000" pitchFamily="50"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20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10" name="テキスト ボックス 9">
            <a:extLst>
              <a:ext uri="{FF2B5EF4-FFF2-40B4-BE49-F238E27FC236}">
                <a16:creationId xmlns:a16="http://schemas.microsoft.com/office/drawing/2014/main" id="{484151E7-656C-F4B9-CE98-D29F2331C55F}"/>
              </a:ext>
            </a:extLst>
          </p:cNvPr>
          <p:cNvSpPr txBox="1"/>
          <p:nvPr/>
        </p:nvSpPr>
        <p:spPr>
          <a:xfrm>
            <a:off x="5035858" y="5445663"/>
            <a:ext cx="46818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solidFill>
                  <a:prstClr val="black">
                    <a:lumMod val="85000"/>
                    <a:lumOff val="15000"/>
                  </a:prstClr>
                </a:solidFill>
                <a:latin typeface="Arial Narrow" panose="020B0606020202030204" pitchFamily="34" charset="0"/>
                <a:ea typeface="Calibri" panose="020F0502020204030204" pitchFamily="34" charset="0"/>
                <a:cs typeface="Calibri" panose="020F0502020204030204" pitchFamily="34" charset="0"/>
              </a:rPr>
              <a:t>東北大学 未来科学技術共同研究センター</a:t>
            </a:r>
            <a:endParaRPr lang="en-US" altLang="ja-JP" dirty="0">
              <a:solidFill>
                <a:prstClr val="black">
                  <a:lumMod val="85000"/>
                  <a:lumOff val="15000"/>
                </a:prstClr>
              </a:solidFill>
              <a:latin typeface="Arial Narrow" panose="020B0606020202030204" pitchFamily="34" charset="0"/>
              <a:ea typeface="Calibri" panose="020F0502020204030204" pitchFamily="34" charset="0"/>
              <a:cs typeface="Calibri" panose="020F0502020204030204" pitchFamily="34" charset="0"/>
            </a:endParaRPr>
          </a:p>
        </p:txBody>
      </p:sp>
      <p:pic>
        <p:nvPicPr>
          <p:cNvPr id="16" name="図 15">
            <a:extLst>
              <a:ext uri="{FF2B5EF4-FFF2-40B4-BE49-F238E27FC236}">
                <a16:creationId xmlns:a16="http://schemas.microsoft.com/office/drawing/2014/main" id="{EAF5613B-3C9A-5B59-8294-C68828D3DF35}"/>
              </a:ext>
            </a:extLst>
          </p:cNvPr>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573741" y="1170977"/>
            <a:ext cx="4301044" cy="4754695"/>
          </a:xfrm>
          <a:prstGeom prst="rect">
            <a:avLst/>
          </a:prstGeom>
        </p:spPr>
      </p:pic>
    </p:spTree>
    <p:extLst>
      <p:ext uri="{BB962C8B-B14F-4D97-AF65-F5344CB8AC3E}">
        <p14:creationId xmlns:p14="http://schemas.microsoft.com/office/powerpoint/2010/main" val="34215017"/>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790DA69D-2BE9-679E-7748-A31D761670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1066" y="1987726"/>
            <a:ext cx="3315576" cy="2244260"/>
          </a:xfrm>
          <a:prstGeom prst="rect">
            <a:avLst/>
          </a:prstGeom>
        </p:spPr>
      </p:pic>
      <p:sp>
        <p:nvSpPr>
          <p:cNvPr id="2" name="スライド番号プレースホルダー 1">
            <a:extLst>
              <a:ext uri="{FF2B5EF4-FFF2-40B4-BE49-F238E27FC236}">
                <a16:creationId xmlns:a16="http://schemas.microsoft.com/office/drawing/2014/main" id="{979F6C73-226B-2F62-BC6F-B0B543CEBE82}"/>
              </a:ext>
            </a:extLst>
          </p:cNvPr>
          <p:cNvSpPr>
            <a:spLocks noGrp="1"/>
          </p:cNvSpPr>
          <p:nvPr>
            <p:ph type="sldNum" sz="quarter" idx="4"/>
          </p:nvPr>
        </p:nvSpPr>
        <p:spPr/>
        <p:txBody>
          <a:bodyPr/>
          <a:lstStyle/>
          <a:p>
            <a:fld id="{02ADAEEA-D5D4-45C1-B8DB-6074CF2EBB4C}" type="slidenum">
              <a:rPr lang="ja-JP" altLang="en-US" smtClean="0">
                <a:latin typeface="Arial Narrow" panose="020B0606020202030204" pitchFamily="34" charset="0"/>
              </a:rPr>
              <a:pPr/>
              <a:t>2</a:t>
            </a:fld>
            <a:endParaRPr lang="ja-JP" altLang="en-US">
              <a:latin typeface="Arial Narrow" panose="020B0606020202030204" pitchFamily="34" charset="0"/>
            </a:endParaRPr>
          </a:p>
        </p:txBody>
      </p:sp>
      <p:sp>
        <p:nvSpPr>
          <p:cNvPr id="28" name="テキスト ボックス 27">
            <a:extLst>
              <a:ext uri="{FF2B5EF4-FFF2-40B4-BE49-F238E27FC236}">
                <a16:creationId xmlns:a16="http://schemas.microsoft.com/office/drawing/2014/main" id="{B865EB69-DB9D-0B71-A65E-951E620EC319}"/>
              </a:ext>
            </a:extLst>
          </p:cNvPr>
          <p:cNvSpPr txBox="1"/>
          <p:nvPr/>
        </p:nvSpPr>
        <p:spPr>
          <a:xfrm>
            <a:off x="285969" y="808055"/>
            <a:ext cx="6908607" cy="400110"/>
          </a:xfrm>
          <a:prstGeom prst="rect">
            <a:avLst/>
          </a:prstGeom>
          <a:noFill/>
        </p:spPr>
        <p:txBody>
          <a:bodyPr wrap="square">
            <a:spAutoFit/>
          </a:bodyPr>
          <a:lstStyle/>
          <a:p>
            <a:r>
              <a:rPr lang="ja-JP" altLang="en-US"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電子ビームを熱源とする粉末床金属積層造形技術 </a:t>
            </a:r>
            <a:r>
              <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a:t>
            </a:r>
            <a:r>
              <a:rPr lang="en-US" altLang="ja-JP" sz="2000" b="1" u="sng" dirty="0">
                <a:solidFill>
                  <a:schemeClr val="accent2">
                    <a:lumMod val="50000"/>
                  </a:schemeClr>
                </a:solidFill>
                <a:latin typeface="Arial Narrow" panose="020B0606020202030204" pitchFamily="34" charset="0"/>
                <a:ea typeface="Calibri" panose="020F0502020204030204" pitchFamily="34" charset="0"/>
                <a:cs typeface="Calibri" panose="020F0502020204030204" pitchFamily="34" charset="0"/>
              </a:rPr>
              <a:t>EBM</a:t>
            </a:r>
            <a:r>
              <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a:t>
            </a:r>
            <a:endParaRPr lang="ja-JP" altLang="en-US" sz="2000" u="sng" dirty="0">
              <a:solidFill>
                <a:schemeClr val="accent2">
                  <a:lumMod val="50000"/>
                </a:schemeClr>
              </a:solidFill>
              <a:latin typeface="Arial Narrow" panose="020B0606020202030204" pitchFamily="34" charset="0"/>
              <a:cs typeface="Calibri" panose="020F0502020204030204" pitchFamily="34" charset="0"/>
            </a:endParaRPr>
          </a:p>
        </p:txBody>
      </p:sp>
      <p:sp>
        <p:nvSpPr>
          <p:cNvPr id="30" name="テキスト ボックス 29">
            <a:extLst>
              <a:ext uri="{FF2B5EF4-FFF2-40B4-BE49-F238E27FC236}">
                <a16:creationId xmlns:a16="http://schemas.microsoft.com/office/drawing/2014/main" id="{F67C0F0D-104D-5E22-9CF6-0F8ECD7217DD}"/>
              </a:ext>
            </a:extLst>
          </p:cNvPr>
          <p:cNvSpPr txBox="1"/>
          <p:nvPr/>
        </p:nvSpPr>
        <p:spPr>
          <a:xfrm>
            <a:off x="335473" y="1235735"/>
            <a:ext cx="11532269" cy="553998"/>
          </a:xfrm>
          <a:prstGeom prst="rect">
            <a:avLst/>
          </a:prstGeom>
          <a:solidFill>
            <a:schemeClr val="bg1">
              <a:lumMod val="95000"/>
            </a:schemeClr>
          </a:solidFill>
        </p:spPr>
        <p:txBody>
          <a:bodyPr wrap="square">
            <a:spAutoFit/>
          </a:bodyPr>
          <a:lstStyle/>
          <a:p>
            <a:r>
              <a:rPr lang="ja-JP" altLang="en-US" sz="1500" dirty="0">
                <a:solidFill>
                  <a:schemeClr val="tx1">
                    <a:lumMod val="85000"/>
                    <a:lumOff val="15000"/>
                  </a:schemeClr>
                </a:solidFill>
              </a:rPr>
              <a:t>・電子ビームなどを金属粉末層に照射することで</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選択的な溶融・凝固による精緻な造形を実現する技術</a:t>
            </a:r>
            <a:endParaRPr lang="en-US" altLang="ja-JP" sz="1500" dirty="0">
              <a:solidFill>
                <a:schemeClr val="tx1">
                  <a:lumMod val="85000"/>
                  <a:lumOff val="15000"/>
                </a:schemeClr>
              </a:solidFill>
            </a:endParaRPr>
          </a:p>
          <a:p>
            <a:r>
              <a:rPr lang="ja-JP" altLang="en-US" sz="1500" dirty="0">
                <a:solidFill>
                  <a:schemeClr val="tx1">
                    <a:lumMod val="85000"/>
                    <a:lumOff val="15000"/>
                  </a:schemeClr>
                </a:solidFill>
              </a:rPr>
              <a:t>・レーザーに比べて出力が高いため</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高速造形が可能であり</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残留応力が少ないことなどが特徴</a:t>
            </a:r>
            <a:endParaRPr lang="en-US" altLang="ja-JP" sz="1500" dirty="0">
              <a:solidFill>
                <a:schemeClr val="tx1">
                  <a:lumMod val="85000"/>
                  <a:lumOff val="15000"/>
                </a:schemeClr>
              </a:solidFill>
            </a:endParaRPr>
          </a:p>
        </p:txBody>
      </p:sp>
      <p:sp>
        <p:nvSpPr>
          <p:cNvPr id="31" name="テキスト ボックス 30">
            <a:extLst>
              <a:ext uri="{FF2B5EF4-FFF2-40B4-BE49-F238E27FC236}">
                <a16:creationId xmlns:a16="http://schemas.microsoft.com/office/drawing/2014/main" id="{145D8BAE-8449-AD3A-DE3B-CB8338852667}"/>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600" b="1" kern="0" dirty="0">
                <a:solidFill>
                  <a:srgbClr val="002060"/>
                </a:solidFill>
                <a:latin typeface="游ゴシック" panose="020F0502020204030204"/>
                <a:ea typeface="游ゴシック" panose="020B0400000000000000" pitchFamily="50" charset="-128"/>
              </a:rPr>
              <a:t>本研究の</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背景</a:t>
            </a:r>
            <a:r>
              <a:rPr kumimoji="0" lang="ja-JP" altLang="en-US" sz="2600" b="1" kern="0" dirty="0">
                <a:solidFill>
                  <a:srgbClr val="002060"/>
                </a:solidFill>
                <a:latin typeface="游ゴシック" panose="020F0502020204030204"/>
                <a:ea typeface="游ゴシック" panose="020B0400000000000000" pitchFamily="50" charset="-128"/>
              </a:rPr>
              <a:t>と目的</a:t>
            </a:r>
            <a:endPar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endParaRPr>
          </a:p>
        </p:txBody>
      </p:sp>
      <p:pic>
        <p:nvPicPr>
          <p:cNvPr id="62" name="図 61">
            <a:extLst>
              <a:ext uri="{FF2B5EF4-FFF2-40B4-BE49-F238E27FC236}">
                <a16:creationId xmlns:a16="http://schemas.microsoft.com/office/drawing/2014/main" id="{AB1D78F8-5413-E912-4B37-4C9346BD75C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451726" y="2626044"/>
            <a:ext cx="1886163" cy="1246709"/>
          </a:xfrm>
          <a:prstGeom prst="rect">
            <a:avLst/>
          </a:prstGeom>
          <a:ln>
            <a:noFill/>
          </a:ln>
          <a:effectLst>
            <a:softEdge rad="112500"/>
          </a:effectLst>
        </p:spPr>
      </p:pic>
      <p:sp>
        <p:nvSpPr>
          <p:cNvPr id="80" name="テキスト ボックス 79">
            <a:extLst>
              <a:ext uri="{FF2B5EF4-FFF2-40B4-BE49-F238E27FC236}">
                <a16:creationId xmlns:a16="http://schemas.microsoft.com/office/drawing/2014/main" id="{DEDEA98B-ADE6-D8FA-B341-0D5DC27DF947}"/>
              </a:ext>
            </a:extLst>
          </p:cNvPr>
          <p:cNvSpPr txBox="1"/>
          <p:nvPr/>
        </p:nvSpPr>
        <p:spPr>
          <a:xfrm>
            <a:off x="4540412" y="2176562"/>
            <a:ext cx="2263121" cy="338554"/>
          </a:xfrm>
          <a:prstGeom prst="rect">
            <a:avLst/>
          </a:prstGeom>
          <a:noFill/>
        </p:spPr>
        <p:txBody>
          <a:bodyPr wrap="square">
            <a:spAutoFit/>
          </a:bodyPr>
          <a:lstStyle/>
          <a:p>
            <a:pPr algn="ctr"/>
            <a:r>
              <a:rPr lang="ja-JP" altLang="en-US" sz="1600" b="1" dirty="0"/>
              <a:t>複雑部品などの造形品</a:t>
            </a:r>
          </a:p>
        </p:txBody>
      </p:sp>
      <p:sp>
        <p:nvSpPr>
          <p:cNvPr id="14" name="四角形: 角を丸くする 13">
            <a:extLst>
              <a:ext uri="{FF2B5EF4-FFF2-40B4-BE49-F238E27FC236}">
                <a16:creationId xmlns:a16="http://schemas.microsoft.com/office/drawing/2014/main" id="{4DB9A7AB-FAA4-70DF-3F9C-BBE14B79B991}"/>
              </a:ext>
            </a:extLst>
          </p:cNvPr>
          <p:cNvSpPr/>
          <p:nvPr/>
        </p:nvSpPr>
        <p:spPr>
          <a:xfrm>
            <a:off x="8075098" y="2078565"/>
            <a:ext cx="3507303" cy="2012668"/>
          </a:xfrm>
          <a:prstGeom prst="roundRect">
            <a:avLst>
              <a:gd name="adj" fmla="val 3973"/>
            </a:avLst>
          </a:prstGeom>
          <a:solidFill>
            <a:srgbClr val="FBE5D6">
              <a:alpha val="30196"/>
            </a:srgbClr>
          </a:solidFill>
          <a:ln>
            <a:solidFill>
              <a:schemeClr val="tx1">
                <a:lumMod val="75000"/>
                <a:lumOff val="2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Narrow" panose="020B0606020202030204" pitchFamily="34" charset="0"/>
            </a:endParaRPr>
          </a:p>
        </p:txBody>
      </p:sp>
      <p:sp>
        <p:nvSpPr>
          <p:cNvPr id="13" name="テキスト ボックス 12">
            <a:extLst>
              <a:ext uri="{FF2B5EF4-FFF2-40B4-BE49-F238E27FC236}">
                <a16:creationId xmlns:a16="http://schemas.microsoft.com/office/drawing/2014/main" id="{067D235E-8A1D-B9A6-F309-646EEFB99719}"/>
              </a:ext>
            </a:extLst>
          </p:cNvPr>
          <p:cNvSpPr txBox="1"/>
          <p:nvPr/>
        </p:nvSpPr>
        <p:spPr>
          <a:xfrm>
            <a:off x="8494374" y="2171489"/>
            <a:ext cx="1151028" cy="338554"/>
          </a:xfrm>
          <a:prstGeom prst="rect">
            <a:avLst/>
          </a:prstGeom>
          <a:solidFill>
            <a:schemeClr val="bg1">
              <a:lumMod val="95000"/>
            </a:schemeClr>
          </a:solidFill>
        </p:spPr>
        <p:txBody>
          <a:bodyPr wrap="square" rtlCol="0">
            <a:spAutoFit/>
          </a:bodyPr>
          <a:lstStyle/>
          <a:p>
            <a:pPr algn="ctr"/>
            <a:r>
              <a:rPr lang="ja-JP" altLang="en-US" sz="1600" b="1" dirty="0">
                <a:solidFill>
                  <a:srgbClr val="990000"/>
                </a:solidFill>
                <a:latin typeface="Arial Narrow" panose="020B0606020202030204" pitchFamily="34" charset="0"/>
                <a:ea typeface="Calibri" panose="020F0502020204030204" pitchFamily="34" charset="0"/>
                <a:cs typeface="Calibri" panose="020F0502020204030204" pitchFamily="34" charset="0"/>
              </a:rPr>
              <a:t>表面凹凸</a:t>
            </a:r>
            <a:endParaRPr lang="en-US" altLang="ja-JP" sz="1600" b="1" dirty="0">
              <a:solidFill>
                <a:srgbClr val="990000"/>
              </a:solidFill>
              <a:latin typeface="Arial Narrow" panose="020B0606020202030204" pitchFamily="34" charset="0"/>
              <a:ea typeface="Calibri" panose="020F0502020204030204" pitchFamily="34" charset="0"/>
              <a:cs typeface="Calibri" panose="020F0502020204030204" pitchFamily="34" charset="0"/>
            </a:endParaRPr>
          </a:p>
        </p:txBody>
      </p:sp>
      <p:sp>
        <p:nvSpPr>
          <p:cNvPr id="45" name="テキスト ボックス 44">
            <a:extLst>
              <a:ext uri="{FF2B5EF4-FFF2-40B4-BE49-F238E27FC236}">
                <a16:creationId xmlns:a16="http://schemas.microsoft.com/office/drawing/2014/main" id="{2BC1CB81-6EFE-4E85-81BF-7D21399897CB}"/>
              </a:ext>
            </a:extLst>
          </p:cNvPr>
          <p:cNvSpPr txBox="1"/>
          <p:nvPr/>
        </p:nvSpPr>
        <p:spPr>
          <a:xfrm>
            <a:off x="9717122" y="2177169"/>
            <a:ext cx="1295452" cy="338554"/>
          </a:xfrm>
          <a:prstGeom prst="rect">
            <a:avLst/>
          </a:prstGeom>
          <a:solidFill>
            <a:schemeClr val="bg1">
              <a:lumMod val="95000"/>
            </a:schemeClr>
          </a:solidFill>
        </p:spPr>
        <p:txBody>
          <a:bodyPr wrap="square" rtlCol="0">
            <a:spAutoFit/>
          </a:bodyPr>
          <a:lstStyle/>
          <a:p>
            <a:pPr algn="ctr"/>
            <a:r>
              <a:rPr lang="ja-JP" altLang="en-US" sz="1600" b="1" dirty="0">
                <a:solidFill>
                  <a:srgbClr val="990000"/>
                </a:solidFill>
                <a:latin typeface="Arial Narrow" panose="020B0606020202030204" pitchFamily="34" charset="0"/>
                <a:ea typeface="Calibri" panose="020F0502020204030204" pitchFamily="34" charset="0"/>
                <a:cs typeface="Calibri" panose="020F0502020204030204" pitchFamily="34" charset="0"/>
              </a:rPr>
              <a:t>ボイド形成</a:t>
            </a:r>
            <a:endParaRPr lang="en-US" altLang="ja-JP" sz="1600" b="1" dirty="0">
              <a:solidFill>
                <a:srgbClr val="990000"/>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86" name="直線矢印コネクタ 85">
            <a:extLst>
              <a:ext uri="{FF2B5EF4-FFF2-40B4-BE49-F238E27FC236}">
                <a16:creationId xmlns:a16="http://schemas.microsoft.com/office/drawing/2014/main" id="{9D6CEBBF-FF87-E35E-4A0E-2B2DC5D0FFA1}"/>
              </a:ext>
            </a:extLst>
          </p:cNvPr>
          <p:cNvCxnSpPr>
            <a:cxnSpLocks/>
          </p:cNvCxnSpPr>
          <p:nvPr/>
        </p:nvCxnSpPr>
        <p:spPr>
          <a:xfrm flipH="1">
            <a:off x="7063508" y="3106737"/>
            <a:ext cx="1011590" cy="142661"/>
          </a:xfrm>
          <a:prstGeom prst="straightConnector1">
            <a:avLst/>
          </a:prstGeom>
          <a:ln w="19050">
            <a:solidFill>
              <a:srgbClr val="990000"/>
            </a:solidFill>
            <a:tailEnd type="ova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EA0EAF51-590E-46D0-498D-69AFC2E880C6}"/>
              </a:ext>
            </a:extLst>
          </p:cNvPr>
          <p:cNvSpPr txBox="1"/>
          <p:nvPr/>
        </p:nvSpPr>
        <p:spPr>
          <a:xfrm>
            <a:off x="8355919" y="3691264"/>
            <a:ext cx="3145015" cy="261610"/>
          </a:xfrm>
          <a:prstGeom prst="rect">
            <a:avLst/>
          </a:prstGeom>
          <a:noFill/>
        </p:spPr>
        <p:txBody>
          <a:bodyPr wrap="square">
            <a:spAutoFit/>
          </a:bodyPr>
          <a:lstStyle/>
          <a:p>
            <a:pPr algn="ctr"/>
            <a:r>
              <a:rPr lang="en-US" altLang="ja-JP" sz="1100" dirty="0">
                <a:latin typeface="Arial Narrow" panose="020B0606020202030204" pitchFamily="34" charset="0"/>
                <a:ea typeface="Calibri" panose="020F0502020204030204" pitchFamily="34" charset="0"/>
                <a:cs typeface="Calibri" panose="020F0502020204030204" pitchFamily="34" charset="0"/>
              </a:rPr>
              <a:t>Y. Gui et al., Additive Manufacturing 54 (2022) 102736.</a:t>
            </a:r>
            <a:endParaRPr lang="ja-JP" altLang="en-US" sz="1100" dirty="0">
              <a:latin typeface="Arial Narrow" panose="020B0606020202030204" pitchFamily="34" charset="0"/>
              <a:cs typeface="Calibri" panose="020F0502020204030204" pitchFamily="34" charset="0"/>
            </a:endParaRPr>
          </a:p>
        </p:txBody>
      </p:sp>
      <p:pic>
        <p:nvPicPr>
          <p:cNvPr id="5" name="図 4">
            <a:extLst>
              <a:ext uri="{FF2B5EF4-FFF2-40B4-BE49-F238E27FC236}">
                <a16:creationId xmlns:a16="http://schemas.microsoft.com/office/drawing/2014/main" id="{AE04AE26-D516-793E-3C82-A93A5F252894}"/>
              </a:ext>
            </a:extLst>
          </p:cNvPr>
          <p:cNvPicPr>
            <a:picLocks noChangeAspect="1"/>
          </p:cNvPicPr>
          <p:nvPr/>
        </p:nvPicPr>
        <p:blipFill>
          <a:blip r:embed="rId4"/>
          <a:stretch>
            <a:fillRect/>
          </a:stretch>
        </p:blipFill>
        <p:spPr>
          <a:xfrm>
            <a:off x="8612831" y="2593601"/>
            <a:ext cx="985481" cy="1045416"/>
          </a:xfrm>
          <a:prstGeom prst="rect">
            <a:avLst/>
          </a:prstGeom>
        </p:spPr>
      </p:pic>
      <p:pic>
        <p:nvPicPr>
          <p:cNvPr id="6" name="図 5">
            <a:extLst>
              <a:ext uri="{FF2B5EF4-FFF2-40B4-BE49-F238E27FC236}">
                <a16:creationId xmlns:a16="http://schemas.microsoft.com/office/drawing/2014/main" id="{07635DA6-5C7A-C44E-2A8E-BF118C1BCA03}"/>
              </a:ext>
            </a:extLst>
          </p:cNvPr>
          <p:cNvPicPr>
            <a:picLocks noChangeAspect="1"/>
          </p:cNvPicPr>
          <p:nvPr/>
        </p:nvPicPr>
        <p:blipFill>
          <a:blip r:embed="rId5"/>
          <a:stretch>
            <a:fillRect/>
          </a:stretch>
        </p:blipFill>
        <p:spPr>
          <a:xfrm>
            <a:off x="9845688" y="2583096"/>
            <a:ext cx="1002289" cy="1045416"/>
          </a:xfrm>
          <a:prstGeom prst="rect">
            <a:avLst/>
          </a:prstGeom>
        </p:spPr>
      </p:pic>
      <p:sp>
        <p:nvSpPr>
          <p:cNvPr id="20" name="吹き出し: 四角形 19">
            <a:extLst>
              <a:ext uri="{FF2B5EF4-FFF2-40B4-BE49-F238E27FC236}">
                <a16:creationId xmlns:a16="http://schemas.microsoft.com/office/drawing/2014/main" id="{C00B590F-3206-46B0-20AB-D317FA3FAA40}"/>
              </a:ext>
            </a:extLst>
          </p:cNvPr>
          <p:cNvSpPr/>
          <p:nvPr/>
        </p:nvSpPr>
        <p:spPr>
          <a:xfrm>
            <a:off x="914400" y="4473389"/>
            <a:ext cx="2510118" cy="1981588"/>
          </a:xfrm>
          <a:prstGeom prst="wedgeRectCallout">
            <a:avLst>
              <a:gd name="adj1" fmla="val 23096"/>
              <a:gd name="adj2" fmla="val -101457"/>
            </a:avLst>
          </a:prstGeom>
          <a:solidFill>
            <a:schemeClr val="bg1"/>
          </a:solidFill>
          <a:ln>
            <a:solidFill>
              <a:schemeClr val="tx1">
                <a:lumMod val="85000"/>
                <a:lumOff val="1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20B99DB-26DF-10E8-625D-0173DEA39AB2}"/>
              </a:ext>
            </a:extLst>
          </p:cNvPr>
          <p:cNvSpPr txBox="1"/>
          <p:nvPr/>
        </p:nvSpPr>
        <p:spPr>
          <a:xfrm>
            <a:off x="1019221" y="6177977"/>
            <a:ext cx="2248215" cy="276999"/>
          </a:xfrm>
          <a:prstGeom prst="rect">
            <a:avLst/>
          </a:prstGeom>
          <a:noFill/>
        </p:spPr>
        <p:txBody>
          <a:bodyPr wrap="square" rtlCol="0">
            <a:spAutoFit/>
          </a:bodyPr>
          <a:lstStyle/>
          <a:p>
            <a:pPr algn="ctr"/>
            <a:r>
              <a:rPr lang="en-US" altLang="ja-JP" sz="1200" dirty="0">
                <a:latin typeface="Arial Narrow" panose="020B0606020202030204" pitchFamily="34" charset="0"/>
                <a:ea typeface="Calibri" panose="020F0502020204030204" pitchFamily="34" charset="0"/>
                <a:cs typeface="Calibri" panose="020F0502020204030204" pitchFamily="34" charset="0"/>
              </a:rPr>
              <a:t>* Chiba lab. in Tohoku University</a:t>
            </a:r>
          </a:p>
        </p:txBody>
      </p:sp>
      <p:sp>
        <p:nvSpPr>
          <p:cNvPr id="21" name="吹き出し: 四角形 20">
            <a:extLst>
              <a:ext uri="{FF2B5EF4-FFF2-40B4-BE49-F238E27FC236}">
                <a16:creationId xmlns:a16="http://schemas.microsoft.com/office/drawing/2014/main" id="{3595E586-142A-DB46-622B-88A3EFB9EF0D}"/>
              </a:ext>
            </a:extLst>
          </p:cNvPr>
          <p:cNvSpPr/>
          <p:nvPr/>
        </p:nvSpPr>
        <p:spPr>
          <a:xfrm>
            <a:off x="3770306" y="4468032"/>
            <a:ext cx="3612407" cy="1731780"/>
          </a:xfrm>
          <a:prstGeom prst="wedgeRectCallout">
            <a:avLst>
              <a:gd name="adj1" fmla="val -67656"/>
              <a:gd name="adj2" fmla="val 10655"/>
            </a:avLst>
          </a:prstGeom>
          <a:solidFill>
            <a:schemeClr val="bg1"/>
          </a:solidFill>
          <a:ln>
            <a:solidFill>
              <a:schemeClr val="tx1">
                <a:lumMod val="85000"/>
                <a:lumOff val="1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E7BF9C0C-412A-AE7E-A755-E30B2A198A6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863528" y="4893756"/>
            <a:ext cx="3164735" cy="969858"/>
          </a:xfrm>
          <a:prstGeom prst="rect">
            <a:avLst/>
          </a:prstGeom>
        </p:spPr>
      </p:pic>
      <p:sp>
        <p:nvSpPr>
          <p:cNvPr id="16" name="テキスト ボックス 15">
            <a:extLst>
              <a:ext uri="{FF2B5EF4-FFF2-40B4-BE49-F238E27FC236}">
                <a16:creationId xmlns:a16="http://schemas.microsoft.com/office/drawing/2014/main" id="{13419018-1EBF-86F3-8F45-4EDCA45294D6}"/>
              </a:ext>
            </a:extLst>
          </p:cNvPr>
          <p:cNvSpPr txBox="1"/>
          <p:nvPr/>
        </p:nvSpPr>
        <p:spPr>
          <a:xfrm>
            <a:off x="4255319" y="4592949"/>
            <a:ext cx="2263121" cy="338554"/>
          </a:xfrm>
          <a:prstGeom prst="rect">
            <a:avLst/>
          </a:prstGeom>
          <a:noFill/>
        </p:spPr>
        <p:txBody>
          <a:bodyPr wrap="square">
            <a:spAutoFit/>
          </a:bodyPr>
          <a:lstStyle/>
          <a:p>
            <a:pPr algn="ctr"/>
            <a:r>
              <a:rPr lang="ja-JP" altLang="en-US" sz="1600" b="1" dirty="0"/>
              <a:t>メルトプール形成</a:t>
            </a:r>
          </a:p>
        </p:txBody>
      </p:sp>
      <p:sp>
        <p:nvSpPr>
          <p:cNvPr id="17" name="テキスト ボックス 16">
            <a:extLst>
              <a:ext uri="{FF2B5EF4-FFF2-40B4-BE49-F238E27FC236}">
                <a16:creationId xmlns:a16="http://schemas.microsoft.com/office/drawing/2014/main" id="{5759BE31-BC4C-6F52-2F3F-C4E29E4DC67C}"/>
              </a:ext>
            </a:extLst>
          </p:cNvPr>
          <p:cNvSpPr txBox="1"/>
          <p:nvPr/>
        </p:nvSpPr>
        <p:spPr>
          <a:xfrm>
            <a:off x="3770306" y="5845314"/>
            <a:ext cx="3477760" cy="261610"/>
          </a:xfrm>
          <a:prstGeom prst="rect">
            <a:avLst/>
          </a:prstGeom>
          <a:noFill/>
        </p:spPr>
        <p:txBody>
          <a:bodyPr wrap="square">
            <a:spAutoFit/>
          </a:bodyPr>
          <a:lstStyle/>
          <a:p>
            <a:pPr algn="ctr"/>
            <a:r>
              <a:rPr lang="ja-JP" altLang="en-US" sz="1050" dirty="0">
                <a:latin typeface="Arial Narrow" panose="020B0606020202030204" pitchFamily="34" charset="0"/>
                <a:cs typeface="Calibri" panose="020F0502020204030204" pitchFamily="34" charset="0"/>
              </a:rPr>
              <a:t>千葉晶彦</a:t>
            </a:r>
            <a:r>
              <a:rPr lang="en-US" altLang="ja-JP" sz="1050" dirty="0">
                <a:latin typeface="Arial Narrow" panose="020B0606020202030204" pitchFamily="34" charset="0"/>
                <a:cs typeface="Calibri" panose="020F0502020204030204" pitchFamily="34" charset="0"/>
              </a:rPr>
              <a:t>, </a:t>
            </a:r>
            <a:r>
              <a:rPr lang="ja-JP" altLang="en-US" sz="1050" dirty="0">
                <a:latin typeface="Arial Narrow" panose="020B0606020202030204" pitchFamily="34" charset="0"/>
                <a:cs typeface="Calibri" panose="020F0502020204030204" pitchFamily="34" charset="0"/>
              </a:rPr>
              <a:t>溶接学会誌 第 </a:t>
            </a:r>
            <a:r>
              <a:rPr lang="en-US" altLang="ja-JP" sz="1050" dirty="0">
                <a:latin typeface="Arial Narrow" panose="020B0606020202030204" pitchFamily="34" charset="0"/>
                <a:cs typeface="Calibri" panose="020F0502020204030204" pitchFamily="34" charset="0"/>
              </a:rPr>
              <a:t>93 </a:t>
            </a:r>
            <a:r>
              <a:rPr lang="ja-JP" altLang="en-US" sz="1050" dirty="0">
                <a:latin typeface="Arial Narrow" panose="020B0606020202030204" pitchFamily="34" charset="0"/>
                <a:cs typeface="Calibri" panose="020F0502020204030204" pitchFamily="34" charset="0"/>
              </a:rPr>
              <a:t>巻（</a:t>
            </a:r>
            <a:r>
              <a:rPr lang="en-US" altLang="ja-JP" sz="1050" dirty="0">
                <a:latin typeface="Arial Narrow" panose="020B0606020202030204" pitchFamily="34" charset="0"/>
                <a:cs typeface="Calibri" panose="020F0502020204030204" pitchFamily="34" charset="0"/>
              </a:rPr>
              <a:t>2024</a:t>
            </a:r>
            <a:r>
              <a:rPr lang="ja-JP" altLang="en-US" sz="1050" dirty="0">
                <a:latin typeface="Arial Narrow" panose="020B0606020202030204" pitchFamily="34" charset="0"/>
                <a:cs typeface="Calibri" panose="020F0502020204030204" pitchFamily="34" charset="0"/>
              </a:rPr>
              <a:t>）第 </a:t>
            </a:r>
            <a:r>
              <a:rPr lang="en-US" altLang="ja-JP" sz="1050" dirty="0">
                <a:latin typeface="Arial Narrow" panose="020B0606020202030204" pitchFamily="34" charset="0"/>
                <a:cs typeface="Calibri" panose="020F0502020204030204" pitchFamily="34" charset="0"/>
              </a:rPr>
              <a:t>7 </a:t>
            </a:r>
            <a:r>
              <a:rPr lang="ja-JP" altLang="en-US" sz="1050" dirty="0">
                <a:latin typeface="Arial Narrow" panose="020B0606020202030204" pitchFamily="34" charset="0"/>
                <a:cs typeface="Calibri" panose="020F0502020204030204" pitchFamily="34" charset="0"/>
              </a:rPr>
              <a:t>号 </a:t>
            </a:r>
            <a:r>
              <a:rPr lang="en-US" altLang="ja-JP" sz="1050" dirty="0">
                <a:latin typeface="Arial Narrow" panose="020B0606020202030204" pitchFamily="34" charset="0"/>
                <a:cs typeface="Calibri" panose="020F0502020204030204" pitchFamily="34" charset="0"/>
              </a:rPr>
              <a:t>pp.1.</a:t>
            </a:r>
            <a:endParaRPr lang="ja-JP" altLang="en-US" sz="1050" dirty="0">
              <a:latin typeface="Arial Narrow" panose="020B0606020202030204" pitchFamily="34" charset="0"/>
              <a:cs typeface="Calibri" panose="020F0502020204030204" pitchFamily="34" charset="0"/>
            </a:endParaRPr>
          </a:p>
        </p:txBody>
      </p:sp>
      <p:sp>
        <p:nvSpPr>
          <p:cNvPr id="25" name="フリーフォーム: 図形 24">
            <a:extLst>
              <a:ext uri="{FF2B5EF4-FFF2-40B4-BE49-F238E27FC236}">
                <a16:creationId xmlns:a16="http://schemas.microsoft.com/office/drawing/2014/main" id="{A3277462-00A9-939B-309F-379D176733F0}"/>
              </a:ext>
            </a:extLst>
          </p:cNvPr>
          <p:cNvSpPr/>
          <p:nvPr/>
        </p:nvSpPr>
        <p:spPr>
          <a:xfrm>
            <a:off x="7420054" y="4186379"/>
            <a:ext cx="2142564" cy="1210236"/>
          </a:xfrm>
          <a:custGeom>
            <a:avLst/>
            <a:gdLst>
              <a:gd name="connsiteX0" fmla="*/ 0 w 2142564"/>
              <a:gd name="connsiteY0" fmla="*/ 1210236 h 1210236"/>
              <a:gd name="connsiteX1" fmla="*/ 1470211 w 2142564"/>
              <a:gd name="connsiteY1" fmla="*/ 923365 h 1210236"/>
              <a:gd name="connsiteX2" fmla="*/ 2142564 w 2142564"/>
              <a:gd name="connsiteY2" fmla="*/ 0 h 1210236"/>
            </a:gdLst>
            <a:ahLst/>
            <a:cxnLst>
              <a:cxn ang="0">
                <a:pos x="connsiteX0" y="connsiteY0"/>
              </a:cxn>
              <a:cxn ang="0">
                <a:pos x="connsiteX1" y="connsiteY1"/>
              </a:cxn>
              <a:cxn ang="0">
                <a:pos x="connsiteX2" y="connsiteY2"/>
              </a:cxn>
            </a:cxnLst>
            <a:rect l="l" t="t" r="r" b="b"/>
            <a:pathLst>
              <a:path w="2142564" h="1210236">
                <a:moveTo>
                  <a:pt x="0" y="1210236"/>
                </a:moveTo>
                <a:cubicBezTo>
                  <a:pt x="556558" y="1167653"/>
                  <a:pt x="1113117" y="1125071"/>
                  <a:pt x="1470211" y="923365"/>
                </a:cubicBezTo>
                <a:cubicBezTo>
                  <a:pt x="1827305" y="721659"/>
                  <a:pt x="1984934" y="360829"/>
                  <a:pt x="2142564" y="0"/>
                </a:cubicBezTo>
              </a:path>
            </a:pathLst>
          </a:custGeom>
          <a:noFill/>
          <a:ln w="38100">
            <a:solidFill>
              <a:schemeClr val="accent2">
                <a:lumMod val="50000"/>
              </a:schemeClr>
            </a:solidFill>
            <a:headEnd type="arrow"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C6B9DD64-57D6-3883-8DF8-150DD2392F9C}"/>
              </a:ext>
            </a:extLst>
          </p:cNvPr>
          <p:cNvSpPr txBox="1"/>
          <p:nvPr/>
        </p:nvSpPr>
        <p:spPr>
          <a:xfrm>
            <a:off x="7930402" y="4889248"/>
            <a:ext cx="3796693" cy="877163"/>
          </a:xfrm>
          <a:prstGeom prst="rect">
            <a:avLst/>
          </a:prstGeom>
          <a:solidFill>
            <a:srgbClr val="FDF1E9"/>
          </a:solidFill>
        </p:spPr>
        <p:txBody>
          <a:bodyPr wrap="square">
            <a:spAutoFit/>
          </a:bodyPr>
          <a:lstStyle/>
          <a:p>
            <a:pPr algn="ctr"/>
            <a:r>
              <a:rPr lang="ja-JP" altLang="en-US" sz="1700" b="1" dirty="0">
                <a:solidFill>
                  <a:schemeClr val="accent2">
                    <a:lumMod val="50000"/>
                  </a:schemeClr>
                </a:solidFill>
              </a:rPr>
              <a:t>欠陥・表面荒れの原因となる</a:t>
            </a:r>
            <a:endParaRPr lang="en-US" altLang="ja-JP" sz="1700" b="1" dirty="0">
              <a:solidFill>
                <a:schemeClr val="accent2">
                  <a:lumMod val="50000"/>
                </a:schemeClr>
              </a:solidFill>
            </a:endParaRPr>
          </a:p>
          <a:p>
            <a:pPr algn="ctr"/>
            <a:r>
              <a:rPr lang="ja-JP" altLang="en-US" sz="1700" b="1" dirty="0">
                <a:solidFill>
                  <a:schemeClr val="accent2">
                    <a:lumMod val="50000"/>
                  </a:schemeClr>
                </a:solidFill>
              </a:rPr>
              <a:t>メルトプール形成・凝固プロセスの</a:t>
            </a:r>
            <a:endParaRPr lang="en-US" altLang="ja-JP" sz="1700" b="1" dirty="0">
              <a:solidFill>
                <a:schemeClr val="accent2">
                  <a:lumMod val="50000"/>
                </a:schemeClr>
              </a:solidFill>
            </a:endParaRPr>
          </a:p>
          <a:p>
            <a:pPr algn="ctr"/>
            <a:r>
              <a:rPr lang="ja-JP" altLang="en-US" sz="1700" b="1" dirty="0">
                <a:solidFill>
                  <a:schemeClr val="accent2">
                    <a:lumMod val="50000"/>
                  </a:schemeClr>
                </a:solidFill>
              </a:rPr>
              <a:t>予測・メカニズム解明が重要</a:t>
            </a:r>
          </a:p>
        </p:txBody>
      </p:sp>
      <p:pic>
        <p:nvPicPr>
          <p:cNvPr id="26" name="図 25">
            <a:extLst>
              <a:ext uri="{FF2B5EF4-FFF2-40B4-BE49-F238E27FC236}">
                <a16:creationId xmlns:a16="http://schemas.microsoft.com/office/drawing/2014/main" id="{AD15B888-FB26-81D3-8FAD-9353CEC840E5}"/>
              </a:ext>
            </a:extLst>
          </p:cNvPr>
          <p:cNvPicPr>
            <a:picLocks noChangeAspect="1"/>
          </p:cNvPicPr>
          <p:nvPr/>
        </p:nvPicPr>
        <p:blipFill>
          <a:blip r:embed="rId7"/>
          <a:stretch>
            <a:fillRect/>
          </a:stretch>
        </p:blipFill>
        <p:spPr>
          <a:xfrm>
            <a:off x="4274364" y="2751162"/>
            <a:ext cx="1108776" cy="1045416"/>
          </a:xfrm>
          <a:prstGeom prst="rect">
            <a:avLst/>
          </a:prstGeom>
        </p:spPr>
      </p:pic>
      <p:pic>
        <p:nvPicPr>
          <p:cNvPr id="10" name="図 9">
            <a:extLst>
              <a:ext uri="{FF2B5EF4-FFF2-40B4-BE49-F238E27FC236}">
                <a16:creationId xmlns:a16="http://schemas.microsoft.com/office/drawing/2014/main" id="{2D65C925-9815-F5FB-87DD-BC636FD8E823}"/>
              </a:ext>
            </a:extLst>
          </p:cNvPr>
          <p:cNvPicPr>
            <a:picLocks noChangeAspect="1"/>
          </p:cNvPicPr>
          <p:nvPr/>
        </p:nvPicPr>
        <p:blipFill>
          <a:blip r:embed="rId8">
            <a:extLst>
              <a:ext uri="{28A0092B-C50C-407E-A947-70E740481C1C}">
                <a14:useLocalDpi xmlns:a14="http://schemas.microsoft.com/office/drawing/2010/main" val="0"/>
              </a:ext>
            </a:extLst>
          </a:blip>
          <a:srcRect r="20282"/>
          <a:stretch>
            <a:fillRect/>
          </a:stretch>
        </p:blipFill>
        <p:spPr>
          <a:xfrm>
            <a:off x="1193323" y="4762226"/>
            <a:ext cx="1900009" cy="1334719"/>
          </a:xfrm>
          <a:prstGeom prst="rect">
            <a:avLst/>
          </a:prstGeom>
        </p:spPr>
      </p:pic>
    </p:spTree>
    <p:extLst>
      <p:ext uri="{BB962C8B-B14F-4D97-AF65-F5344CB8AC3E}">
        <p14:creationId xmlns:p14="http://schemas.microsoft.com/office/powerpoint/2010/main" val="3610353799"/>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A17F940-3E4E-EBBE-9300-1CF8152C27E6}"/>
              </a:ext>
            </a:extLst>
          </p:cNvPr>
          <p:cNvSpPr>
            <a:spLocks noGrp="1"/>
          </p:cNvSpPr>
          <p:nvPr>
            <p:ph type="sldNum" sz="quarter" idx="4"/>
          </p:nvPr>
        </p:nvSpPr>
        <p:spPr/>
        <p:txBody>
          <a:bodyPr/>
          <a:lstStyle/>
          <a:p>
            <a:fld id="{02ADAEEA-D5D4-45C1-B8DB-6074CF2EBB4C}" type="slidenum">
              <a:rPr lang="ja-JP" altLang="en-US" smtClean="0"/>
              <a:pPr/>
              <a:t>3</a:t>
            </a:fld>
            <a:endParaRPr lang="ja-JP" altLang="en-US"/>
          </a:p>
        </p:txBody>
      </p:sp>
      <p:pic>
        <p:nvPicPr>
          <p:cNvPr id="3" name="図 2">
            <a:extLst>
              <a:ext uri="{FF2B5EF4-FFF2-40B4-BE49-F238E27FC236}">
                <a16:creationId xmlns:a16="http://schemas.microsoft.com/office/drawing/2014/main" id="{9B9A17DB-7B84-65AA-4538-B4BEBE09A1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9501" y="2180965"/>
            <a:ext cx="5426857" cy="3859219"/>
          </a:xfrm>
          <a:prstGeom prst="rect">
            <a:avLst/>
          </a:prstGeom>
        </p:spPr>
      </p:pic>
      <p:sp>
        <p:nvSpPr>
          <p:cNvPr id="27" name="テキスト ボックス 26">
            <a:extLst>
              <a:ext uri="{FF2B5EF4-FFF2-40B4-BE49-F238E27FC236}">
                <a16:creationId xmlns:a16="http://schemas.microsoft.com/office/drawing/2014/main" id="{9771FBE6-F4AB-C72F-9680-A6D4EF5CD40A}"/>
              </a:ext>
            </a:extLst>
          </p:cNvPr>
          <p:cNvSpPr txBox="1"/>
          <p:nvPr/>
        </p:nvSpPr>
        <p:spPr>
          <a:xfrm>
            <a:off x="285969" y="808055"/>
            <a:ext cx="6908607"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粉末床金属積層造形におけるシミュレーション技術</a:t>
            </a:r>
            <a:endParaRPr lang="ja-JP" altLang="en-US" sz="2000" u="sng" dirty="0">
              <a:solidFill>
                <a:schemeClr val="accent2">
                  <a:lumMod val="50000"/>
                </a:schemeClr>
              </a:solidFill>
              <a:latin typeface="Calibri" panose="020F0502020204030204" pitchFamily="34" charset="0"/>
              <a:cs typeface="Calibri" panose="020F0502020204030204" pitchFamily="34" charset="0"/>
            </a:endParaRPr>
          </a:p>
        </p:txBody>
      </p:sp>
      <p:sp>
        <p:nvSpPr>
          <p:cNvPr id="28" name="テキスト ボックス 27">
            <a:extLst>
              <a:ext uri="{FF2B5EF4-FFF2-40B4-BE49-F238E27FC236}">
                <a16:creationId xmlns:a16="http://schemas.microsoft.com/office/drawing/2014/main" id="{473D6B31-A076-552E-0625-6D5E4A91D7E0}"/>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600" b="1" kern="0" dirty="0">
                <a:solidFill>
                  <a:srgbClr val="002060"/>
                </a:solidFill>
                <a:latin typeface="游ゴシック" panose="020F0502020204030204"/>
                <a:ea typeface="游ゴシック" panose="020B0400000000000000" pitchFamily="50" charset="-128"/>
              </a:rPr>
              <a:t>本研究の</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背景</a:t>
            </a:r>
            <a:r>
              <a:rPr kumimoji="0" lang="ja-JP" altLang="en-US" sz="2600" b="1" kern="0" dirty="0">
                <a:solidFill>
                  <a:srgbClr val="002060"/>
                </a:solidFill>
                <a:latin typeface="游ゴシック" panose="020F0502020204030204"/>
                <a:ea typeface="游ゴシック" panose="020B0400000000000000" pitchFamily="50" charset="-128"/>
              </a:rPr>
              <a:t>と目的</a:t>
            </a:r>
            <a:endPar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endParaRPr>
          </a:p>
        </p:txBody>
      </p:sp>
      <p:sp>
        <p:nvSpPr>
          <p:cNvPr id="29" name="テキスト ボックス 28">
            <a:extLst>
              <a:ext uri="{FF2B5EF4-FFF2-40B4-BE49-F238E27FC236}">
                <a16:creationId xmlns:a16="http://schemas.microsoft.com/office/drawing/2014/main" id="{93F0DCDF-6AA6-8A7E-58DE-69115DD8CBED}"/>
              </a:ext>
            </a:extLst>
          </p:cNvPr>
          <p:cNvSpPr txBox="1"/>
          <p:nvPr/>
        </p:nvSpPr>
        <p:spPr>
          <a:xfrm>
            <a:off x="6466788" y="1733642"/>
            <a:ext cx="5400953" cy="338554"/>
          </a:xfrm>
          <a:prstGeom prst="rect">
            <a:avLst/>
          </a:prstGeom>
          <a:solidFill>
            <a:schemeClr val="bg1">
              <a:lumMod val="95000"/>
            </a:schemeClr>
          </a:solidFill>
        </p:spPr>
        <p:txBody>
          <a:bodyPr wrap="square">
            <a:spAutoFit/>
          </a:bodyPr>
          <a:lstStyle/>
          <a:p>
            <a:pPr algn="ctr"/>
            <a:r>
              <a:rPr lang="ja-JP" altLang="en-US" sz="1600" b="1" dirty="0"/>
              <a:t>典型的な計算の高速化・最適化の流れ</a:t>
            </a:r>
          </a:p>
        </p:txBody>
      </p:sp>
      <p:grpSp>
        <p:nvGrpSpPr>
          <p:cNvPr id="34" name="グループ化 33">
            <a:extLst>
              <a:ext uri="{FF2B5EF4-FFF2-40B4-BE49-F238E27FC236}">
                <a16:creationId xmlns:a16="http://schemas.microsoft.com/office/drawing/2014/main" id="{ACA2A9C6-9BE3-FED1-8D71-D6871E68F7B6}"/>
              </a:ext>
            </a:extLst>
          </p:cNvPr>
          <p:cNvGrpSpPr/>
          <p:nvPr/>
        </p:nvGrpSpPr>
        <p:grpSpPr>
          <a:xfrm>
            <a:off x="773333" y="3205364"/>
            <a:ext cx="4817242" cy="2100919"/>
            <a:chOff x="555251" y="3600634"/>
            <a:chExt cx="4817242" cy="2100919"/>
          </a:xfrm>
          <a:solidFill>
            <a:schemeClr val="bg1"/>
          </a:solidFill>
        </p:grpSpPr>
        <p:pic>
          <p:nvPicPr>
            <p:cNvPr id="30" name="図 29">
              <a:extLst>
                <a:ext uri="{FF2B5EF4-FFF2-40B4-BE49-F238E27FC236}">
                  <a16:creationId xmlns:a16="http://schemas.microsoft.com/office/drawing/2014/main" id="{DC6DF83A-8AEB-0C14-1890-36D6150CC7A0}"/>
                </a:ext>
              </a:extLst>
            </p:cNvPr>
            <p:cNvPicPr>
              <a:picLocks noChangeAspect="1"/>
            </p:cNvPicPr>
            <p:nvPr/>
          </p:nvPicPr>
          <p:blipFill>
            <a:blip r:embed="rId3"/>
            <a:stretch>
              <a:fillRect/>
            </a:stretch>
          </p:blipFill>
          <p:spPr>
            <a:xfrm>
              <a:off x="555251" y="5522301"/>
              <a:ext cx="1165138" cy="179252"/>
            </a:xfrm>
            <a:prstGeom prst="rect">
              <a:avLst/>
            </a:prstGeom>
            <a:grpFill/>
          </p:spPr>
        </p:pic>
        <p:pic>
          <p:nvPicPr>
            <p:cNvPr id="31" name="図 30">
              <a:extLst>
                <a:ext uri="{FF2B5EF4-FFF2-40B4-BE49-F238E27FC236}">
                  <a16:creationId xmlns:a16="http://schemas.microsoft.com/office/drawing/2014/main" id="{D3B9B72C-F0E2-3F36-1AE8-65831FAF36C1}"/>
                </a:ext>
              </a:extLst>
            </p:cNvPr>
            <p:cNvPicPr>
              <a:picLocks noChangeAspect="1"/>
            </p:cNvPicPr>
            <p:nvPr/>
          </p:nvPicPr>
          <p:blipFill>
            <a:blip r:embed="rId3"/>
            <a:stretch>
              <a:fillRect/>
            </a:stretch>
          </p:blipFill>
          <p:spPr>
            <a:xfrm>
              <a:off x="2072329" y="5476762"/>
              <a:ext cx="1165138" cy="179252"/>
            </a:xfrm>
            <a:prstGeom prst="rect">
              <a:avLst/>
            </a:prstGeom>
            <a:grpFill/>
          </p:spPr>
        </p:pic>
        <p:pic>
          <p:nvPicPr>
            <p:cNvPr id="32" name="図 31">
              <a:extLst>
                <a:ext uri="{FF2B5EF4-FFF2-40B4-BE49-F238E27FC236}">
                  <a16:creationId xmlns:a16="http://schemas.microsoft.com/office/drawing/2014/main" id="{4E9F7817-12D8-DA95-357A-3138DF2649BB}"/>
                </a:ext>
              </a:extLst>
            </p:cNvPr>
            <p:cNvPicPr>
              <a:picLocks noChangeAspect="1"/>
            </p:cNvPicPr>
            <p:nvPr/>
          </p:nvPicPr>
          <p:blipFill>
            <a:blip r:embed="rId3"/>
            <a:stretch>
              <a:fillRect/>
            </a:stretch>
          </p:blipFill>
          <p:spPr>
            <a:xfrm>
              <a:off x="4207355" y="5153645"/>
              <a:ext cx="1165138" cy="179252"/>
            </a:xfrm>
            <a:prstGeom prst="rect">
              <a:avLst/>
            </a:prstGeom>
            <a:grpFill/>
          </p:spPr>
        </p:pic>
        <p:pic>
          <p:nvPicPr>
            <p:cNvPr id="33" name="図 32">
              <a:extLst>
                <a:ext uri="{FF2B5EF4-FFF2-40B4-BE49-F238E27FC236}">
                  <a16:creationId xmlns:a16="http://schemas.microsoft.com/office/drawing/2014/main" id="{320A809A-334D-B67A-59F8-DCA8B548340A}"/>
                </a:ext>
              </a:extLst>
            </p:cNvPr>
            <p:cNvPicPr>
              <a:picLocks noChangeAspect="1"/>
            </p:cNvPicPr>
            <p:nvPr/>
          </p:nvPicPr>
          <p:blipFill>
            <a:blip r:embed="rId3"/>
            <a:stretch>
              <a:fillRect/>
            </a:stretch>
          </p:blipFill>
          <p:spPr>
            <a:xfrm>
              <a:off x="2800861" y="3600634"/>
              <a:ext cx="1165138" cy="179252"/>
            </a:xfrm>
            <a:prstGeom prst="rect">
              <a:avLst/>
            </a:prstGeom>
            <a:grpFill/>
          </p:spPr>
        </p:pic>
      </p:grpSp>
      <p:sp>
        <p:nvSpPr>
          <p:cNvPr id="35" name="テキスト ボックス 34">
            <a:extLst>
              <a:ext uri="{FF2B5EF4-FFF2-40B4-BE49-F238E27FC236}">
                <a16:creationId xmlns:a16="http://schemas.microsoft.com/office/drawing/2014/main" id="{D7539F4D-E28A-64F3-A113-AC2269BDA3A8}"/>
              </a:ext>
            </a:extLst>
          </p:cNvPr>
          <p:cNvSpPr txBox="1"/>
          <p:nvPr/>
        </p:nvSpPr>
        <p:spPr>
          <a:xfrm>
            <a:off x="358368" y="1733642"/>
            <a:ext cx="5806762" cy="353943"/>
          </a:xfrm>
          <a:prstGeom prst="rect">
            <a:avLst/>
          </a:prstGeom>
          <a:solidFill>
            <a:srgbClr val="EEF7E9"/>
          </a:solidFill>
        </p:spPr>
        <p:txBody>
          <a:bodyPr wrap="square">
            <a:spAutoFit/>
          </a:bodyPr>
          <a:lstStyle/>
          <a:p>
            <a:pPr algn="ctr"/>
            <a:r>
              <a:rPr lang="ja-JP" altLang="en-US" sz="1700" b="1" dirty="0"/>
              <a:t>マルチスケール・マルチフィジックス計算 </a:t>
            </a:r>
            <a:r>
              <a:rPr lang="en-US" altLang="ja-JP" sz="1700" b="1" dirty="0"/>
              <a:t>[1-3]</a:t>
            </a:r>
            <a:endParaRPr lang="ja-JP" altLang="en-US" sz="1700" b="1" dirty="0"/>
          </a:p>
        </p:txBody>
      </p:sp>
      <p:sp>
        <p:nvSpPr>
          <p:cNvPr id="37" name="テキスト ボックス 36">
            <a:extLst>
              <a:ext uri="{FF2B5EF4-FFF2-40B4-BE49-F238E27FC236}">
                <a16:creationId xmlns:a16="http://schemas.microsoft.com/office/drawing/2014/main" id="{6206C4F3-A614-7AEC-3841-1EE1E8A3CB2A}"/>
              </a:ext>
            </a:extLst>
          </p:cNvPr>
          <p:cNvSpPr txBox="1"/>
          <p:nvPr/>
        </p:nvSpPr>
        <p:spPr>
          <a:xfrm>
            <a:off x="335473" y="1235735"/>
            <a:ext cx="11532269" cy="323165"/>
          </a:xfrm>
          <a:prstGeom prst="rect">
            <a:avLst/>
          </a:prstGeom>
          <a:solidFill>
            <a:schemeClr val="bg1">
              <a:lumMod val="95000"/>
            </a:schemeClr>
          </a:solidFill>
        </p:spPr>
        <p:txBody>
          <a:bodyPr wrap="square">
            <a:spAutoFit/>
          </a:bodyPr>
          <a:lstStyle/>
          <a:p>
            <a:r>
              <a:rPr lang="ja-JP" altLang="en-US" sz="1500" dirty="0">
                <a:solidFill>
                  <a:schemeClr val="tx1">
                    <a:lumMod val="85000"/>
                    <a:lumOff val="15000"/>
                  </a:schemeClr>
                </a:solidFill>
              </a:rPr>
              <a:t>ナノからマクロまで</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溶融凝固プロセスに対するさまざまなシミュレーションモデルが提案され</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計算の高速化が検討されている</a:t>
            </a:r>
            <a:r>
              <a:rPr lang="en-US" altLang="ja-JP" sz="1500" dirty="0">
                <a:solidFill>
                  <a:schemeClr val="tx1">
                    <a:lumMod val="85000"/>
                    <a:lumOff val="15000"/>
                  </a:schemeClr>
                </a:solidFill>
              </a:rPr>
              <a:t>.</a:t>
            </a:r>
          </a:p>
        </p:txBody>
      </p:sp>
      <p:pic>
        <p:nvPicPr>
          <p:cNvPr id="39" name="Google Shape;64;p14">
            <a:extLst>
              <a:ext uri="{FF2B5EF4-FFF2-40B4-BE49-F238E27FC236}">
                <a16:creationId xmlns:a16="http://schemas.microsoft.com/office/drawing/2014/main" id="{A6F82679-57A1-4BFC-17C0-CCA02929F9ED}"/>
              </a:ext>
            </a:extLst>
          </p:cNvPr>
          <p:cNvPicPr preferRelativeResize="0"/>
          <p:nvPr/>
        </p:nvPicPr>
        <p:blipFill>
          <a:blip r:embed="rId4" cstate="screen">
            <a:alphaModFix/>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9519518" y="2458506"/>
            <a:ext cx="1797639" cy="1383542"/>
          </a:xfrm>
          <a:prstGeom prst="rect">
            <a:avLst/>
          </a:prstGeom>
          <a:noFill/>
          <a:ln>
            <a:noFill/>
          </a:ln>
        </p:spPr>
      </p:pic>
      <p:sp>
        <p:nvSpPr>
          <p:cNvPr id="41" name="テキスト ボックス 40">
            <a:extLst>
              <a:ext uri="{FF2B5EF4-FFF2-40B4-BE49-F238E27FC236}">
                <a16:creationId xmlns:a16="http://schemas.microsoft.com/office/drawing/2014/main" id="{3E4BF724-7480-6ABE-048E-204498723E93}"/>
              </a:ext>
            </a:extLst>
          </p:cNvPr>
          <p:cNvSpPr txBox="1"/>
          <p:nvPr/>
        </p:nvSpPr>
        <p:spPr>
          <a:xfrm>
            <a:off x="6722391" y="2099246"/>
            <a:ext cx="1721724" cy="523220"/>
          </a:xfrm>
          <a:prstGeom prst="rect">
            <a:avLst/>
          </a:prstGeom>
          <a:noFill/>
        </p:spPr>
        <p:txBody>
          <a:bodyPr wrap="square">
            <a:spAutoFit/>
          </a:bodyPr>
          <a:lstStyle/>
          <a:p>
            <a:pPr algn="ctr"/>
            <a:r>
              <a:rPr lang="ja-JP" altLang="en-US" sz="1400" dirty="0"/>
              <a:t>基本となる</a:t>
            </a:r>
            <a:endParaRPr lang="en-US" altLang="ja-JP" sz="1400" dirty="0"/>
          </a:p>
          <a:p>
            <a:pPr algn="ctr"/>
            <a:r>
              <a:rPr lang="ja-JP" altLang="en-US" sz="1400" dirty="0"/>
              <a:t>物理モデル構築</a:t>
            </a:r>
          </a:p>
        </p:txBody>
      </p:sp>
      <p:sp>
        <p:nvSpPr>
          <p:cNvPr id="42" name="テキスト ボックス 41">
            <a:extLst>
              <a:ext uri="{FF2B5EF4-FFF2-40B4-BE49-F238E27FC236}">
                <a16:creationId xmlns:a16="http://schemas.microsoft.com/office/drawing/2014/main" id="{32C95698-5039-BB89-87C3-2243D00BEC0D}"/>
              </a:ext>
            </a:extLst>
          </p:cNvPr>
          <p:cNvSpPr txBox="1"/>
          <p:nvPr/>
        </p:nvSpPr>
        <p:spPr>
          <a:xfrm>
            <a:off x="9443603" y="2171108"/>
            <a:ext cx="1905216" cy="307777"/>
          </a:xfrm>
          <a:prstGeom prst="rect">
            <a:avLst/>
          </a:prstGeom>
          <a:noFill/>
        </p:spPr>
        <p:txBody>
          <a:bodyPr wrap="square">
            <a:spAutoFit/>
          </a:bodyPr>
          <a:lstStyle/>
          <a:p>
            <a:pPr algn="ctr"/>
            <a:r>
              <a:rPr lang="ja-JP" altLang="en-US" sz="1400" dirty="0"/>
              <a:t>パラメトリック計算</a:t>
            </a:r>
          </a:p>
        </p:txBody>
      </p:sp>
      <p:cxnSp>
        <p:nvCxnSpPr>
          <p:cNvPr id="44" name="直線矢印コネクタ 43">
            <a:extLst>
              <a:ext uri="{FF2B5EF4-FFF2-40B4-BE49-F238E27FC236}">
                <a16:creationId xmlns:a16="http://schemas.microsoft.com/office/drawing/2014/main" id="{01A04F96-E24E-C7A5-3833-CC5B16ADCF95}"/>
              </a:ext>
            </a:extLst>
          </p:cNvPr>
          <p:cNvCxnSpPr/>
          <p:nvPr/>
        </p:nvCxnSpPr>
        <p:spPr>
          <a:xfrm>
            <a:off x="8892943" y="3092823"/>
            <a:ext cx="331809" cy="0"/>
          </a:xfrm>
          <a:prstGeom prst="straightConnector1">
            <a:avLst/>
          </a:prstGeom>
          <a:ln w="38100">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3CAB4736-A77E-1B47-0541-DAB68786D264}"/>
              </a:ext>
            </a:extLst>
          </p:cNvPr>
          <p:cNvSpPr txBox="1"/>
          <p:nvPr/>
        </p:nvSpPr>
        <p:spPr>
          <a:xfrm>
            <a:off x="9085742" y="4589809"/>
            <a:ext cx="1328459" cy="523220"/>
          </a:xfrm>
          <a:prstGeom prst="rect">
            <a:avLst/>
          </a:prstGeom>
          <a:noFill/>
        </p:spPr>
        <p:txBody>
          <a:bodyPr wrap="square">
            <a:spAutoFit/>
          </a:bodyPr>
          <a:lstStyle/>
          <a:p>
            <a:r>
              <a:rPr lang="ja-JP" altLang="en-US" sz="1400" dirty="0"/>
              <a:t>サロゲート化</a:t>
            </a:r>
            <a:endParaRPr lang="en-US" altLang="ja-JP" sz="1400" dirty="0"/>
          </a:p>
          <a:p>
            <a:r>
              <a:rPr lang="en-US" altLang="ja-JP" sz="1400" dirty="0"/>
              <a:t>PINNs</a:t>
            </a:r>
            <a:endParaRPr lang="ja-JP" altLang="en-US" sz="1400" dirty="0"/>
          </a:p>
        </p:txBody>
      </p:sp>
      <p:cxnSp>
        <p:nvCxnSpPr>
          <p:cNvPr id="50" name="直線矢印コネクタ 49">
            <a:extLst>
              <a:ext uri="{FF2B5EF4-FFF2-40B4-BE49-F238E27FC236}">
                <a16:creationId xmlns:a16="http://schemas.microsoft.com/office/drawing/2014/main" id="{4B0B5D59-9D2C-C8B6-BB4A-91B3ADEC2E69}"/>
              </a:ext>
            </a:extLst>
          </p:cNvPr>
          <p:cNvCxnSpPr>
            <a:cxnSpLocks/>
            <a:stCxn id="59" idx="1"/>
          </p:cNvCxnSpPr>
          <p:nvPr/>
        </p:nvCxnSpPr>
        <p:spPr>
          <a:xfrm flipH="1" flipV="1">
            <a:off x="8189683" y="4586656"/>
            <a:ext cx="430236" cy="273728"/>
          </a:xfrm>
          <a:prstGeom prst="straightConnector1">
            <a:avLst/>
          </a:prstGeom>
          <a:ln w="38100">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5ABEC2AB-DE2C-3189-EE03-A16DF841D0EE}"/>
              </a:ext>
            </a:extLst>
          </p:cNvPr>
          <p:cNvSpPr txBox="1"/>
          <p:nvPr/>
        </p:nvSpPr>
        <p:spPr>
          <a:xfrm>
            <a:off x="7228982" y="4356728"/>
            <a:ext cx="1027205" cy="523220"/>
          </a:xfrm>
          <a:prstGeom prst="rect">
            <a:avLst/>
          </a:prstGeom>
          <a:noFill/>
        </p:spPr>
        <p:txBody>
          <a:bodyPr wrap="square">
            <a:spAutoFit/>
          </a:bodyPr>
          <a:lstStyle/>
          <a:p>
            <a:pPr algn="ctr"/>
            <a:r>
              <a:rPr lang="ja-JP" altLang="en-US" sz="1400" dirty="0"/>
              <a:t>逆問題</a:t>
            </a:r>
            <a:endParaRPr lang="en-US" altLang="ja-JP" sz="1400" dirty="0"/>
          </a:p>
          <a:p>
            <a:pPr algn="ctr"/>
            <a:r>
              <a:rPr lang="ja-JP" altLang="en-US" sz="1400" dirty="0"/>
              <a:t>最適化</a:t>
            </a:r>
          </a:p>
        </p:txBody>
      </p:sp>
      <p:pic>
        <p:nvPicPr>
          <p:cNvPr id="57" name="グラフィックス 56" descr="的中">
            <a:extLst>
              <a:ext uri="{FF2B5EF4-FFF2-40B4-BE49-F238E27FC236}">
                <a16:creationId xmlns:a16="http://schemas.microsoft.com/office/drawing/2014/main" id="{27AEC051-72D0-D488-60B5-99F509BFD4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27728" y="4349011"/>
            <a:ext cx="502542" cy="502542"/>
          </a:xfrm>
          <a:prstGeom prst="rect">
            <a:avLst/>
          </a:prstGeom>
        </p:spPr>
      </p:pic>
      <p:pic>
        <p:nvPicPr>
          <p:cNvPr id="59" name="グラフィックス 58" descr="歯車 1 つ">
            <a:extLst>
              <a:ext uri="{FF2B5EF4-FFF2-40B4-BE49-F238E27FC236}">
                <a16:creationId xmlns:a16="http://schemas.microsoft.com/office/drawing/2014/main" id="{0B5B43BE-72A2-0659-698A-C4D05CE77D6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19919" y="4576656"/>
            <a:ext cx="567455" cy="567455"/>
          </a:xfrm>
          <a:prstGeom prst="rect">
            <a:avLst/>
          </a:prstGeom>
        </p:spPr>
      </p:pic>
      <p:cxnSp>
        <p:nvCxnSpPr>
          <p:cNvPr id="60" name="直線矢印コネクタ 59">
            <a:extLst>
              <a:ext uri="{FF2B5EF4-FFF2-40B4-BE49-F238E27FC236}">
                <a16:creationId xmlns:a16="http://schemas.microsoft.com/office/drawing/2014/main" id="{2451D5FC-EDE1-3BF6-55EF-47C064906CDA}"/>
              </a:ext>
            </a:extLst>
          </p:cNvPr>
          <p:cNvCxnSpPr>
            <a:cxnSpLocks/>
            <a:stCxn id="59" idx="1"/>
          </p:cNvCxnSpPr>
          <p:nvPr/>
        </p:nvCxnSpPr>
        <p:spPr>
          <a:xfrm flipH="1">
            <a:off x="8241284" y="4860384"/>
            <a:ext cx="378635" cy="356717"/>
          </a:xfrm>
          <a:prstGeom prst="straightConnector1">
            <a:avLst/>
          </a:prstGeom>
          <a:ln w="38100">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54983EE2-6CF6-6370-983D-8387B0364C98}"/>
              </a:ext>
            </a:extLst>
          </p:cNvPr>
          <p:cNvSpPr txBox="1"/>
          <p:nvPr/>
        </p:nvSpPr>
        <p:spPr>
          <a:xfrm>
            <a:off x="7287515" y="4915801"/>
            <a:ext cx="1027205" cy="523220"/>
          </a:xfrm>
          <a:prstGeom prst="rect">
            <a:avLst/>
          </a:prstGeom>
          <a:noFill/>
        </p:spPr>
        <p:txBody>
          <a:bodyPr wrap="square">
            <a:spAutoFit/>
          </a:bodyPr>
          <a:lstStyle/>
          <a:p>
            <a:pPr algn="ctr"/>
            <a:r>
              <a:rPr lang="ja-JP" altLang="en-US" sz="1400" dirty="0"/>
              <a:t>ばらつき評価</a:t>
            </a:r>
          </a:p>
        </p:txBody>
      </p:sp>
      <p:pic>
        <p:nvPicPr>
          <p:cNvPr id="65" name="グラフィックス 64" descr="棒グラフ">
            <a:extLst>
              <a:ext uri="{FF2B5EF4-FFF2-40B4-BE49-F238E27FC236}">
                <a16:creationId xmlns:a16="http://schemas.microsoft.com/office/drawing/2014/main" id="{E8043EA4-067C-BF26-7E07-5EFC822A83A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72976" y="4960278"/>
            <a:ext cx="442510" cy="442510"/>
          </a:xfrm>
          <a:prstGeom prst="rect">
            <a:avLst/>
          </a:prstGeom>
        </p:spPr>
      </p:pic>
      <p:grpSp>
        <p:nvGrpSpPr>
          <p:cNvPr id="70" name="グループ化 69">
            <a:extLst>
              <a:ext uri="{FF2B5EF4-FFF2-40B4-BE49-F238E27FC236}">
                <a16:creationId xmlns:a16="http://schemas.microsoft.com/office/drawing/2014/main" id="{D66C14F4-564D-A990-7DBD-A4E71BF7AB77}"/>
              </a:ext>
            </a:extLst>
          </p:cNvPr>
          <p:cNvGrpSpPr/>
          <p:nvPr/>
        </p:nvGrpSpPr>
        <p:grpSpPr>
          <a:xfrm>
            <a:off x="6999889" y="3879411"/>
            <a:ext cx="4401670" cy="2605427"/>
            <a:chOff x="6911972" y="3892181"/>
            <a:chExt cx="4401670" cy="2605427"/>
          </a:xfrm>
        </p:grpSpPr>
        <p:sp>
          <p:nvSpPr>
            <p:cNvPr id="4" name="テキスト ボックス 3">
              <a:extLst>
                <a:ext uri="{FF2B5EF4-FFF2-40B4-BE49-F238E27FC236}">
                  <a16:creationId xmlns:a16="http://schemas.microsoft.com/office/drawing/2014/main" id="{31E05593-36FF-399D-902A-E2905EDBCADE}"/>
                </a:ext>
              </a:extLst>
            </p:cNvPr>
            <p:cNvSpPr txBox="1"/>
            <p:nvPr/>
          </p:nvSpPr>
          <p:spPr>
            <a:xfrm>
              <a:off x="6911972" y="5666611"/>
              <a:ext cx="4401670" cy="830997"/>
            </a:xfrm>
            <a:prstGeom prst="rect">
              <a:avLst/>
            </a:prstGeom>
            <a:solidFill>
              <a:srgbClr val="FBE5D6">
                <a:alpha val="50196"/>
              </a:srgbClr>
            </a:solidFill>
          </p:spPr>
          <p:txBody>
            <a:bodyPr wrap="square">
              <a:spAutoFit/>
            </a:bodyPr>
            <a:lstStyle/>
            <a:p>
              <a:pPr algn="ctr"/>
              <a:r>
                <a:rPr lang="ja-JP" altLang="en-US" sz="1600" b="1" dirty="0">
                  <a:solidFill>
                    <a:schemeClr val="accent2">
                      <a:lumMod val="50000"/>
                    </a:schemeClr>
                  </a:solidFill>
                </a:rPr>
                <a:t>計算高速化のその先は？</a:t>
              </a:r>
              <a:endParaRPr lang="en-US" altLang="ja-JP" sz="1600" b="1" dirty="0">
                <a:solidFill>
                  <a:schemeClr val="accent2">
                    <a:lumMod val="50000"/>
                  </a:schemeClr>
                </a:solidFill>
              </a:endParaRPr>
            </a:p>
            <a:p>
              <a:pPr algn="ctr"/>
              <a:r>
                <a:rPr lang="ja-JP" altLang="en-US" sz="1600" b="1" dirty="0">
                  <a:solidFill>
                    <a:schemeClr val="accent2">
                      <a:lumMod val="50000"/>
                    </a:schemeClr>
                  </a:solidFill>
                </a:rPr>
                <a:t>大量の出力データに対する結果解釈や</a:t>
              </a:r>
              <a:endParaRPr lang="en-US" altLang="ja-JP" sz="1600" b="1" dirty="0">
                <a:solidFill>
                  <a:schemeClr val="accent2">
                    <a:lumMod val="50000"/>
                  </a:schemeClr>
                </a:solidFill>
              </a:endParaRPr>
            </a:p>
            <a:p>
              <a:pPr algn="ctr"/>
              <a:r>
                <a:rPr lang="ja-JP" altLang="en-US" sz="1600" b="1" dirty="0">
                  <a:solidFill>
                    <a:schemeClr val="accent2">
                      <a:lumMod val="50000"/>
                    </a:schemeClr>
                  </a:solidFill>
                </a:rPr>
                <a:t>物理的意味の抽出の自動化が課題</a:t>
              </a:r>
            </a:p>
          </p:txBody>
        </p:sp>
        <p:grpSp>
          <p:nvGrpSpPr>
            <p:cNvPr id="69" name="グループ化 68">
              <a:extLst>
                <a:ext uri="{FF2B5EF4-FFF2-40B4-BE49-F238E27FC236}">
                  <a16:creationId xmlns:a16="http://schemas.microsoft.com/office/drawing/2014/main" id="{70409055-DA15-AD89-4543-4AFBD988EBC0}"/>
                </a:ext>
              </a:extLst>
            </p:cNvPr>
            <p:cNvGrpSpPr/>
            <p:nvPr/>
          </p:nvGrpSpPr>
          <p:grpSpPr>
            <a:xfrm rot="20981591">
              <a:off x="10206690" y="3892181"/>
              <a:ext cx="412977" cy="1780331"/>
              <a:chOff x="10170800" y="3876882"/>
              <a:chExt cx="412977" cy="1780331"/>
            </a:xfrm>
          </p:grpSpPr>
          <p:sp>
            <p:nvSpPr>
              <p:cNvPr id="54" name="フリーフォーム: 図形 53">
                <a:extLst>
                  <a:ext uri="{FF2B5EF4-FFF2-40B4-BE49-F238E27FC236}">
                    <a16:creationId xmlns:a16="http://schemas.microsoft.com/office/drawing/2014/main" id="{CDFD0682-B3DB-2F3B-CCD2-171FD8A6DB31}"/>
                  </a:ext>
                </a:extLst>
              </p:cNvPr>
              <p:cNvSpPr/>
              <p:nvPr/>
            </p:nvSpPr>
            <p:spPr>
              <a:xfrm rot="2519733">
                <a:off x="10170800" y="3876882"/>
                <a:ext cx="192648" cy="733163"/>
              </a:xfrm>
              <a:custGeom>
                <a:avLst/>
                <a:gdLst>
                  <a:gd name="connsiteX0" fmla="*/ 0 w 134496"/>
                  <a:gd name="connsiteY0" fmla="*/ 0 h 430306"/>
                  <a:gd name="connsiteX1" fmla="*/ 134471 w 134496"/>
                  <a:gd name="connsiteY1" fmla="*/ 188259 h 430306"/>
                  <a:gd name="connsiteX2" fmla="*/ 8965 w 134496"/>
                  <a:gd name="connsiteY2" fmla="*/ 430306 h 430306"/>
                </a:gdLst>
                <a:ahLst/>
                <a:cxnLst>
                  <a:cxn ang="0">
                    <a:pos x="connsiteX0" y="connsiteY0"/>
                  </a:cxn>
                  <a:cxn ang="0">
                    <a:pos x="connsiteX1" y="connsiteY1"/>
                  </a:cxn>
                  <a:cxn ang="0">
                    <a:pos x="connsiteX2" y="connsiteY2"/>
                  </a:cxn>
                </a:cxnLst>
                <a:rect l="l" t="t" r="r" b="b"/>
                <a:pathLst>
                  <a:path w="134496" h="430306">
                    <a:moveTo>
                      <a:pt x="0" y="0"/>
                    </a:moveTo>
                    <a:cubicBezTo>
                      <a:pt x="66488" y="58270"/>
                      <a:pt x="132977" y="116541"/>
                      <a:pt x="134471" y="188259"/>
                    </a:cubicBezTo>
                    <a:cubicBezTo>
                      <a:pt x="135965" y="259977"/>
                      <a:pt x="72465" y="345141"/>
                      <a:pt x="8965" y="430306"/>
                    </a:cubicBezTo>
                  </a:path>
                </a:pathLst>
              </a:custGeom>
              <a:noFill/>
              <a:ln w="38100">
                <a:solidFill>
                  <a:schemeClr val="tx1">
                    <a:lumMod val="75000"/>
                    <a:lumOff val="25000"/>
                  </a:schemeClr>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フリーフォーム: 図形 67">
                <a:extLst>
                  <a:ext uri="{FF2B5EF4-FFF2-40B4-BE49-F238E27FC236}">
                    <a16:creationId xmlns:a16="http://schemas.microsoft.com/office/drawing/2014/main" id="{699FA54D-0078-2D15-52A1-109A2BACA355}"/>
                  </a:ext>
                </a:extLst>
              </p:cNvPr>
              <p:cNvSpPr/>
              <p:nvPr/>
            </p:nvSpPr>
            <p:spPr>
              <a:xfrm rot="1225273">
                <a:off x="10249516" y="3953658"/>
                <a:ext cx="334261" cy="1703555"/>
              </a:xfrm>
              <a:custGeom>
                <a:avLst/>
                <a:gdLst>
                  <a:gd name="connsiteX0" fmla="*/ 0 w 134496"/>
                  <a:gd name="connsiteY0" fmla="*/ 0 h 430306"/>
                  <a:gd name="connsiteX1" fmla="*/ 134471 w 134496"/>
                  <a:gd name="connsiteY1" fmla="*/ 188259 h 430306"/>
                  <a:gd name="connsiteX2" fmla="*/ 8965 w 134496"/>
                  <a:gd name="connsiteY2" fmla="*/ 430306 h 430306"/>
                </a:gdLst>
                <a:ahLst/>
                <a:cxnLst>
                  <a:cxn ang="0">
                    <a:pos x="connsiteX0" y="connsiteY0"/>
                  </a:cxn>
                  <a:cxn ang="0">
                    <a:pos x="connsiteX1" y="connsiteY1"/>
                  </a:cxn>
                  <a:cxn ang="0">
                    <a:pos x="connsiteX2" y="connsiteY2"/>
                  </a:cxn>
                </a:cxnLst>
                <a:rect l="l" t="t" r="r" b="b"/>
                <a:pathLst>
                  <a:path w="134496" h="430306">
                    <a:moveTo>
                      <a:pt x="0" y="0"/>
                    </a:moveTo>
                    <a:cubicBezTo>
                      <a:pt x="66488" y="58270"/>
                      <a:pt x="132977" y="116541"/>
                      <a:pt x="134471" y="188259"/>
                    </a:cubicBezTo>
                    <a:cubicBezTo>
                      <a:pt x="135965" y="259977"/>
                      <a:pt x="72465" y="345141"/>
                      <a:pt x="8965" y="430306"/>
                    </a:cubicBezTo>
                  </a:path>
                </a:pathLst>
              </a:custGeom>
              <a:noFill/>
              <a:ln w="38100">
                <a:solidFill>
                  <a:schemeClr val="accent2">
                    <a:lumMod val="50000"/>
                  </a:schemeClr>
                </a:solidFill>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71" name="テキスト ボックス 70">
            <a:extLst>
              <a:ext uri="{FF2B5EF4-FFF2-40B4-BE49-F238E27FC236}">
                <a16:creationId xmlns:a16="http://schemas.microsoft.com/office/drawing/2014/main" id="{EE61F441-B29F-5202-99E0-2501748960B2}"/>
              </a:ext>
            </a:extLst>
          </p:cNvPr>
          <p:cNvSpPr txBox="1"/>
          <p:nvPr/>
        </p:nvSpPr>
        <p:spPr>
          <a:xfrm>
            <a:off x="506405" y="5935729"/>
            <a:ext cx="3781326" cy="577081"/>
          </a:xfrm>
          <a:prstGeom prst="rect">
            <a:avLst/>
          </a:prstGeom>
          <a:noFill/>
        </p:spPr>
        <p:txBody>
          <a:bodyPr wrap="square" rtlCol="0">
            <a:spAutoFit/>
          </a:bodyPr>
          <a:lstStyle/>
          <a:p>
            <a:r>
              <a:rPr lang="en-US" altLang="ja-JP" sz="1050" dirty="0">
                <a:latin typeface="Arial Narrow" panose="020B0606020202030204" pitchFamily="34" charset="0"/>
              </a:rPr>
              <a:t>[1] Y. Takagishi et al., Materials Transactions, </a:t>
            </a:r>
            <a:r>
              <a:rPr lang="en-US" altLang="ja-JP" sz="1050" i="1" dirty="0">
                <a:latin typeface="Arial Narrow" panose="020B0606020202030204" pitchFamily="34" charset="0"/>
              </a:rPr>
              <a:t>in press</a:t>
            </a:r>
            <a:r>
              <a:rPr lang="en-US" altLang="ja-JP" sz="1050" dirty="0">
                <a:latin typeface="Arial Narrow" panose="020B0606020202030204" pitchFamily="34" charset="0"/>
              </a:rPr>
              <a:t>.</a:t>
            </a:r>
          </a:p>
          <a:p>
            <a:r>
              <a:rPr lang="en-US" altLang="ja-JP" sz="1050" dirty="0">
                <a:latin typeface="Arial Narrow" panose="020B0606020202030204" pitchFamily="34" charset="0"/>
              </a:rPr>
              <a:t>[2] Y. Takagishi et al., Advances in Additive Manufacturing, </a:t>
            </a:r>
            <a:r>
              <a:rPr lang="en-US" altLang="ja-JP" sz="1050" i="1" dirty="0">
                <a:latin typeface="Arial Narrow" panose="020B0606020202030204" pitchFamily="34" charset="0"/>
              </a:rPr>
              <a:t>in press</a:t>
            </a:r>
            <a:r>
              <a:rPr lang="en-US" altLang="ja-JP" sz="1050" dirty="0">
                <a:latin typeface="Arial Narrow" panose="020B0606020202030204" pitchFamily="34" charset="0"/>
              </a:rPr>
              <a:t>.</a:t>
            </a:r>
          </a:p>
          <a:p>
            <a:r>
              <a:rPr lang="en-US" altLang="ja-JP" sz="1050" dirty="0">
                <a:latin typeface="Arial Narrow" panose="020B0606020202030204" pitchFamily="34" charset="0"/>
              </a:rPr>
              <a:t>[3] Y. Takagishi et al.,</a:t>
            </a:r>
            <a:r>
              <a:rPr lang="ja-JP" altLang="en-US" sz="1050" dirty="0">
                <a:latin typeface="Arial Narrow" panose="020B0606020202030204" pitchFamily="34" charset="0"/>
              </a:rPr>
              <a:t> </a:t>
            </a:r>
            <a:r>
              <a:rPr lang="en-US" altLang="ja-JP" sz="1050" dirty="0">
                <a:latin typeface="Arial Narrow" panose="020B0606020202030204" pitchFamily="34" charset="0"/>
              </a:rPr>
              <a:t>SSRN:</a:t>
            </a:r>
            <a:r>
              <a:rPr lang="ja-JP" altLang="en-US" sz="1050" dirty="0">
                <a:latin typeface="Arial Narrow" panose="020B0606020202030204" pitchFamily="34" charset="0"/>
              </a:rPr>
              <a:t> </a:t>
            </a:r>
            <a:r>
              <a:rPr lang="en-US" altLang="ja-JP" sz="1050" dirty="0">
                <a:latin typeface="Arial Narrow" panose="020B0606020202030204" pitchFamily="34" charset="0"/>
              </a:rPr>
              <a:t>http://dx.doi.org/10.2139/ssrn.7397380.</a:t>
            </a:r>
          </a:p>
        </p:txBody>
      </p:sp>
      <p:pic>
        <p:nvPicPr>
          <p:cNvPr id="6" name="図 5">
            <a:extLst>
              <a:ext uri="{FF2B5EF4-FFF2-40B4-BE49-F238E27FC236}">
                <a16:creationId xmlns:a16="http://schemas.microsoft.com/office/drawing/2014/main" id="{98DCACE8-7858-D11C-0F9B-9DB11DD4A6F7}"/>
              </a:ext>
            </a:extLst>
          </p:cNvPr>
          <p:cNvPicPr>
            <a:picLocks noChangeAspect="1"/>
          </p:cNvPicPr>
          <p:nvPr/>
        </p:nvPicPr>
        <p:blipFill>
          <a:blip r:embed="rId12"/>
          <a:stretch>
            <a:fillRect/>
          </a:stretch>
        </p:blipFill>
        <p:spPr>
          <a:xfrm>
            <a:off x="6777036" y="2649516"/>
            <a:ext cx="2048161" cy="1448002"/>
          </a:xfrm>
          <a:prstGeom prst="rect">
            <a:avLst/>
          </a:prstGeom>
        </p:spPr>
      </p:pic>
    </p:spTree>
    <p:extLst>
      <p:ext uri="{BB962C8B-B14F-4D97-AF65-F5344CB8AC3E}">
        <p14:creationId xmlns:p14="http://schemas.microsoft.com/office/powerpoint/2010/main" val="3746425559"/>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A382398-F2F2-9F25-16FC-65650DFE4276}"/>
              </a:ext>
            </a:extLst>
          </p:cNvPr>
          <p:cNvSpPr>
            <a:spLocks noGrp="1"/>
          </p:cNvSpPr>
          <p:nvPr>
            <p:ph type="sldNum" sz="quarter" idx="4"/>
          </p:nvPr>
        </p:nvSpPr>
        <p:spPr>
          <a:xfrm>
            <a:off x="9124545" y="5973819"/>
            <a:ext cx="2743200" cy="365125"/>
          </a:xfrm>
        </p:spPr>
        <p:txBody>
          <a:bodyPr/>
          <a:lstStyle/>
          <a:p>
            <a:fld id="{02ADAEEA-D5D4-45C1-B8DB-6074CF2EBB4C}" type="slidenum">
              <a:rPr lang="ja-JP" altLang="en-US" smtClean="0"/>
              <a:pPr/>
              <a:t>4</a:t>
            </a:fld>
            <a:endParaRPr lang="ja-JP" altLang="en-US" dirty="0"/>
          </a:p>
        </p:txBody>
      </p:sp>
      <p:sp>
        <p:nvSpPr>
          <p:cNvPr id="3" name="テキスト ボックス 2">
            <a:extLst>
              <a:ext uri="{FF2B5EF4-FFF2-40B4-BE49-F238E27FC236}">
                <a16:creationId xmlns:a16="http://schemas.microsoft.com/office/drawing/2014/main" id="{0E2D39B4-35EE-4D77-F8AF-77B8D7B80684}"/>
              </a:ext>
            </a:extLst>
          </p:cNvPr>
          <p:cNvSpPr txBox="1"/>
          <p:nvPr/>
        </p:nvSpPr>
        <p:spPr>
          <a:xfrm>
            <a:off x="6202837" y="1631103"/>
            <a:ext cx="5664908" cy="646331"/>
          </a:xfrm>
          <a:prstGeom prst="rect">
            <a:avLst/>
          </a:prstGeom>
          <a:solidFill>
            <a:schemeClr val="bg1">
              <a:lumMod val="95000"/>
              <a:alpha val="50196"/>
            </a:schemeClr>
          </a:solidFill>
        </p:spPr>
        <p:txBody>
          <a:bodyPr wrap="square">
            <a:spAutoFit/>
          </a:bodyPr>
          <a:lstStyle/>
          <a:p>
            <a:r>
              <a:rPr lang="en-US" altLang="ja-JP" b="1" dirty="0">
                <a:solidFill>
                  <a:schemeClr val="accent2">
                    <a:lumMod val="50000"/>
                  </a:schemeClr>
                </a:solidFill>
                <a:latin typeface="Arial Narrow" panose="020B0606020202030204" pitchFamily="34" charset="0"/>
                <a:cs typeface="Calibri" panose="020F0502020204030204" pitchFamily="34" charset="0"/>
              </a:rPr>
              <a:t>COMSOL®</a:t>
            </a:r>
            <a:r>
              <a:rPr lang="ja-JP" altLang="en-US" b="1" dirty="0">
                <a:solidFill>
                  <a:schemeClr val="accent2">
                    <a:lumMod val="50000"/>
                  </a:schemeClr>
                </a:solidFill>
                <a:latin typeface="Arial Narrow" panose="020B0606020202030204" pitchFamily="34" charset="0"/>
                <a:cs typeface="Calibri" panose="020F0502020204030204" pitchFamily="34" charset="0"/>
              </a:rPr>
              <a:t>と</a:t>
            </a:r>
            <a:r>
              <a:rPr lang="en-US" altLang="ja-JP" b="1" dirty="0">
                <a:solidFill>
                  <a:schemeClr val="accent2">
                    <a:lumMod val="50000"/>
                  </a:schemeClr>
                </a:solidFill>
                <a:latin typeface="Arial Narrow" panose="020B0606020202030204" pitchFamily="34" charset="0"/>
                <a:cs typeface="Calibri" panose="020F0502020204030204" pitchFamily="34" charset="0"/>
              </a:rPr>
              <a:t>LLM(Large Language Model)</a:t>
            </a:r>
            <a:r>
              <a:rPr lang="ja-JP" altLang="en-US" b="1" dirty="0">
                <a:solidFill>
                  <a:schemeClr val="accent2">
                    <a:lumMod val="50000"/>
                  </a:schemeClr>
                </a:solidFill>
                <a:latin typeface="Arial Narrow" panose="020B0606020202030204" pitchFamily="34" charset="0"/>
                <a:cs typeface="Calibri" panose="020F0502020204030204" pitchFamily="34" charset="0"/>
              </a:rPr>
              <a:t>を組み合わせた</a:t>
            </a:r>
            <a:r>
              <a:rPr lang="en-US" altLang="ja-JP" b="1" dirty="0">
                <a:solidFill>
                  <a:schemeClr val="accent2">
                    <a:lumMod val="50000"/>
                  </a:schemeClr>
                </a:solidFill>
                <a:latin typeface="Arial Narrow" panose="020B0606020202030204" pitchFamily="34" charset="0"/>
                <a:cs typeface="Calibri" panose="020F0502020204030204" pitchFamily="34" charset="0"/>
              </a:rPr>
              <a:t>,</a:t>
            </a:r>
          </a:p>
          <a:p>
            <a:r>
              <a:rPr lang="ja-JP" altLang="en-US" b="1" dirty="0">
                <a:solidFill>
                  <a:schemeClr val="accent2">
                    <a:lumMod val="50000"/>
                  </a:schemeClr>
                </a:solidFill>
                <a:latin typeface="Arial Narrow" panose="020B0606020202030204" pitchFamily="34" charset="0"/>
                <a:cs typeface="Calibri" panose="020F0502020204030204" pitchFamily="34" charset="0"/>
              </a:rPr>
              <a:t>より汎用性の高い</a:t>
            </a:r>
            <a:r>
              <a:rPr lang="en-US" altLang="ja-JP" b="1" dirty="0">
                <a:solidFill>
                  <a:schemeClr val="accent2">
                    <a:lumMod val="50000"/>
                  </a:schemeClr>
                </a:solidFill>
                <a:latin typeface="Arial Narrow" panose="020B0606020202030204" pitchFamily="34" charset="0"/>
                <a:cs typeface="Calibri" panose="020F0502020204030204" pitchFamily="34" charset="0"/>
              </a:rPr>
              <a:t>”</a:t>
            </a:r>
            <a:r>
              <a:rPr lang="ja-JP" altLang="en-US" b="1" dirty="0">
                <a:solidFill>
                  <a:schemeClr val="accent2">
                    <a:lumMod val="50000"/>
                  </a:schemeClr>
                </a:solidFill>
                <a:latin typeface="Arial Narrow" panose="020B0606020202030204" pitchFamily="34" charset="0"/>
                <a:cs typeface="Calibri" panose="020F0502020204030204" pitchFamily="34" charset="0"/>
              </a:rPr>
              <a:t>結果の自動解釈スキーム</a:t>
            </a:r>
            <a:r>
              <a:rPr lang="en-US" altLang="ja-JP" b="1" dirty="0">
                <a:solidFill>
                  <a:schemeClr val="accent2">
                    <a:lumMod val="50000"/>
                  </a:schemeClr>
                </a:solidFill>
                <a:latin typeface="Arial Narrow" panose="020B0606020202030204" pitchFamily="34" charset="0"/>
                <a:cs typeface="Calibri" panose="020F0502020204030204" pitchFamily="34" charset="0"/>
              </a:rPr>
              <a:t>”</a:t>
            </a:r>
            <a:r>
              <a:rPr lang="ja-JP" altLang="en-US" b="1" dirty="0">
                <a:solidFill>
                  <a:schemeClr val="accent2">
                    <a:lumMod val="50000"/>
                  </a:schemeClr>
                </a:solidFill>
                <a:latin typeface="Arial Narrow" panose="020B0606020202030204" pitchFamily="34" charset="0"/>
                <a:cs typeface="Calibri" panose="020F0502020204030204" pitchFamily="34" charset="0"/>
              </a:rPr>
              <a:t>構築</a:t>
            </a:r>
            <a:endParaRPr lang="en-US" altLang="ja-JP" b="1" dirty="0">
              <a:solidFill>
                <a:schemeClr val="accent2">
                  <a:lumMod val="50000"/>
                </a:schemeClr>
              </a:solidFill>
              <a:latin typeface="Arial Narrow" panose="020B0606020202030204" pitchFamily="34" charset="0"/>
              <a:cs typeface="Calibri" panose="020F0502020204030204" pitchFamily="34" charset="0"/>
            </a:endParaRPr>
          </a:p>
        </p:txBody>
      </p:sp>
      <p:sp>
        <p:nvSpPr>
          <p:cNvPr id="6" name="テキスト ボックス 5">
            <a:extLst>
              <a:ext uri="{FF2B5EF4-FFF2-40B4-BE49-F238E27FC236}">
                <a16:creationId xmlns:a16="http://schemas.microsoft.com/office/drawing/2014/main" id="{A325C506-8FAF-0EAF-B379-5BC7B05DDBCA}"/>
              </a:ext>
            </a:extLst>
          </p:cNvPr>
          <p:cNvSpPr txBox="1"/>
          <p:nvPr/>
        </p:nvSpPr>
        <p:spPr>
          <a:xfrm>
            <a:off x="6198692" y="1181820"/>
            <a:ext cx="2321858" cy="400110"/>
          </a:xfrm>
          <a:prstGeom prst="rect">
            <a:avLst/>
          </a:prstGeom>
          <a:noFill/>
        </p:spPr>
        <p:txBody>
          <a:bodyPr wrap="square">
            <a:spAutoFit/>
          </a:bodyPr>
          <a:lstStyle/>
          <a:p>
            <a:r>
              <a:rPr lang="ja-JP" altLang="en-US" sz="2000" b="1" u="sng" dirty="0">
                <a:solidFill>
                  <a:schemeClr val="accent2">
                    <a:lumMod val="50000"/>
                  </a:schemeClr>
                </a:solidFill>
                <a:latin typeface="游ゴシック" panose="020F0502020204030204"/>
                <a:ea typeface="游ゴシック" panose="020B0400000000000000" pitchFamily="50" charset="-128"/>
              </a:rPr>
              <a:t>本研究の目的</a:t>
            </a:r>
            <a:endParaRPr lang="ja-JP" altLang="en-US" sz="2000" u="sng" dirty="0">
              <a:solidFill>
                <a:schemeClr val="accent2">
                  <a:lumMod val="50000"/>
                </a:schemeClr>
              </a:solidFill>
            </a:endParaRPr>
          </a:p>
        </p:txBody>
      </p:sp>
      <p:sp>
        <p:nvSpPr>
          <p:cNvPr id="7" name="テキスト ボックス 6">
            <a:extLst>
              <a:ext uri="{FF2B5EF4-FFF2-40B4-BE49-F238E27FC236}">
                <a16:creationId xmlns:a16="http://schemas.microsoft.com/office/drawing/2014/main" id="{258AF08E-326F-C4D7-63C2-85EF56141BAF}"/>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600" b="1" kern="0" dirty="0">
                <a:solidFill>
                  <a:srgbClr val="002060"/>
                </a:solidFill>
                <a:latin typeface="游ゴシック" panose="020F0502020204030204"/>
                <a:ea typeface="游ゴシック" panose="020B0400000000000000" pitchFamily="50" charset="-128"/>
              </a:rPr>
              <a:t>本研究の</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背景</a:t>
            </a:r>
            <a:r>
              <a:rPr kumimoji="0" lang="ja-JP" altLang="en-US" sz="2600" b="1" kern="0" dirty="0">
                <a:solidFill>
                  <a:srgbClr val="002060"/>
                </a:solidFill>
                <a:latin typeface="游ゴシック" panose="020F0502020204030204"/>
                <a:ea typeface="游ゴシック" panose="020B0400000000000000" pitchFamily="50" charset="-128"/>
              </a:rPr>
              <a:t>と目的</a:t>
            </a:r>
            <a:endPar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8E0FED48-5821-7FA1-F3F4-D7B1DA33279A}"/>
              </a:ext>
            </a:extLst>
          </p:cNvPr>
          <p:cNvSpPr txBox="1"/>
          <p:nvPr/>
        </p:nvSpPr>
        <p:spPr>
          <a:xfrm>
            <a:off x="507870" y="2159406"/>
            <a:ext cx="4795557" cy="307777"/>
          </a:xfrm>
          <a:prstGeom prst="rect">
            <a:avLst/>
          </a:prstGeom>
          <a:noFill/>
        </p:spPr>
        <p:txBody>
          <a:bodyPr wrap="square" rtlCol="0">
            <a:spAutoFit/>
          </a:bodyPr>
          <a:lstStyle/>
          <a:p>
            <a:pPr algn="ctr"/>
            <a:r>
              <a:rPr lang="ja-JP" altLang="en-US" sz="1400" b="1" dirty="0"/>
              <a:t>サンプル天面</a:t>
            </a:r>
            <a:r>
              <a:rPr lang="en-US" altLang="ja-JP" sz="1400" b="1" dirty="0"/>
              <a:t>(2</a:t>
            </a:r>
            <a:r>
              <a:rPr lang="ja-JP" altLang="en-US" sz="1400" b="1" dirty="0"/>
              <a:t>次元</a:t>
            </a:r>
            <a:r>
              <a:rPr lang="en-US" altLang="ja-JP" sz="1400" b="1" dirty="0"/>
              <a:t>)</a:t>
            </a:r>
            <a:r>
              <a:rPr lang="ja-JP" altLang="en-US" sz="1400" b="1" dirty="0"/>
              <a:t>高速マルチスケール造形モデル</a:t>
            </a:r>
            <a:r>
              <a:rPr lang="en-US" altLang="ja-JP" sz="1400" b="1" dirty="0"/>
              <a:t>[1]</a:t>
            </a:r>
            <a:endParaRPr lang="en-US" altLang="ja-JP" sz="1400" b="1" baseline="30000" dirty="0"/>
          </a:p>
        </p:txBody>
      </p:sp>
      <p:grpSp>
        <p:nvGrpSpPr>
          <p:cNvPr id="5" name="グループ化 4">
            <a:extLst>
              <a:ext uri="{FF2B5EF4-FFF2-40B4-BE49-F238E27FC236}">
                <a16:creationId xmlns:a16="http://schemas.microsoft.com/office/drawing/2014/main" id="{B74CC2D2-BA8A-B805-25DB-148A20DF550B}"/>
              </a:ext>
            </a:extLst>
          </p:cNvPr>
          <p:cNvGrpSpPr/>
          <p:nvPr/>
        </p:nvGrpSpPr>
        <p:grpSpPr>
          <a:xfrm>
            <a:off x="390204" y="2523628"/>
            <a:ext cx="5028640" cy="1816320"/>
            <a:chOff x="392366" y="1236505"/>
            <a:chExt cx="9157020" cy="3307476"/>
          </a:xfrm>
        </p:grpSpPr>
        <p:grpSp>
          <p:nvGrpSpPr>
            <p:cNvPr id="8" name="グループ化 7">
              <a:extLst>
                <a:ext uri="{FF2B5EF4-FFF2-40B4-BE49-F238E27FC236}">
                  <a16:creationId xmlns:a16="http://schemas.microsoft.com/office/drawing/2014/main" id="{C52360BD-5718-5720-C83C-377C9D811DFC}"/>
                </a:ext>
              </a:extLst>
            </p:cNvPr>
            <p:cNvGrpSpPr/>
            <p:nvPr/>
          </p:nvGrpSpPr>
          <p:grpSpPr>
            <a:xfrm>
              <a:off x="392366" y="1236505"/>
              <a:ext cx="9157020" cy="3307476"/>
              <a:chOff x="645588" y="1153477"/>
              <a:chExt cx="11008246" cy="3976129"/>
            </a:xfrm>
          </p:grpSpPr>
          <p:pic>
            <p:nvPicPr>
              <p:cNvPr id="10" name="図 9">
                <a:extLst>
                  <a:ext uri="{FF2B5EF4-FFF2-40B4-BE49-F238E27FC236}">
                    <a16:creationId xmlns:a16="http://schemas.microsoft.com/office/drawing/2014/main" id="{BB85A70B-8758-1C07-F432-A56B24FC049B}"/>
                  </a:ext>
                </a:extLst>
              </p:cNvPr>
              <p:cNvPicPr>
                <a:picLocks noChangeAspect="1"/>
              </p:cNvPicPr>
              <p:nvPr/>
            </p:nvPicPr>
            <p:blipFill>
              <a:blip r:embed="rId2" cstate="screen">
                <a:extLst>
                  <a:ext uri="{28A0092B-C50C-407E-A947-70E740481C1C}">
                    <a14:useLocalDpi xmlns:a14="http://schemas.microsoft.com/office/drawing/2010/main"/>
                  </a:ext>
                </a:extLst>
              </a:blip>
              <a:srcRect l="20958" t="6421" r="16763" b="10331"/>
              <a:stretch>
                <a:fillRect/>
              </a:stretch>
            </p:blipFill>
            <p:spPr>
              <a:xfrm>
                <a:off x="1168625" y="1750715"/>
                <a:ext cx="2412471" cy="2417630"/>
              </a:xfrm>
              <a:prstGeom prst="rect">
                <a:avLst/>
              </a:prstGeom>
            </p:spPr>
          </p:pic>
          <p:sp>
            <p:nvSpPr>
              <p:cNvPr id="11" name="テキスト ボックス 10">
                <a:extLst>
                  <a:ext uri="{FF2B5EF4-FFF2-40B4-BE49-F238E27FC236}">
                    <a16:creationId xmlns:a16="http://schemas.microsoft.com/office/drawing/2014/main" id="{64ABBFD9-F8A0-AE23-0F67-F2A6338B44DA}"/>
                  </a:ext>
                </a:extLst>
              </p:cNvPr>
              <p:cNvSpPr txBox="1"/>
              <p:nvPr/>
            </p:nvSpPr>
            <p:spPr>
              <a:xfrm>
                <a:off x="1028110" y="1179181"/>
                <a:ext cx="2426774" cy="624452"/>
              </a:xfrm>
              <a:prstGeom prst="rect">
                <a:avLst/>
              </a:prstGeom>
              <a:noFill/>
            </p:spPr>
            <p:txBody>
              <a:bodyPr wrap="square" rtlCol="0">
                <a:spAutoFit/>
              </a:bodyPr>
              <a:lstStyle/>
              <a:p>
                <a:pPr algn="ctr"/>
                <a:r>
                  <a:rPr lang="en-US" altLang="ja-JP" sz="1400" b="1" dirty="0">
                    <a:latin typeface="Arial Narrow" panose="020B0606020202030204" pitchFamily="34" charset="0"/>
                    <a:ea typeface="Calibri" panose="020F0502020204030204" pitchFamily="34" charset="0"/>
                    <a:cs typeface="Calibri" panose="020F0502020204030204" pitchFamily="34" charset="0"/>
                  </a:rPr>
                  <a:t>Temperature</a:t>
                </a:r>
                <a:endParaRPr kumimoji="1" lang="ja-JP" altLang="en-US" sz="1400" b="1" dirty="0">
                  <a:latin typeface="Arial Narrow" panose="020B0606020202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D36A8F47-44F4-39C5-1878-00227962AA55}"/>
                  </a:ext>
                </a:extLst>
              </p:cNvPr>
              <p:cNvSpPr txBox="1"/>
              <p:nvPr/>
            </p:nvSpPr>
            <p:spPr>
              <a:xfrm>
                <a:off x="3686920" y="1153479"/>
                <a:ext cx="2586849" cy="624452"/>
              </a:xfrm>
              <a:prstGeom prst="rect">
                <a:avLst/>
              </a:prstGeom>
              <a:noFill/>
            </p:spPr>
            <p:txBody>
              <a:bodyPr wrap="square" rtlCol="0">
                <a:spAutoFit/>
              </a:bodyPr>
              <a:lstStyle/>
              <a:p>
                <a:pPr algn="ctr"/>
                <a:r>
                  <a:rPr kumimoji="1" lang="en-US" altLang="ja-JP" sz="1400" b="1" dirty="0">
                    <a:latin typeface="Arial Narrow" panose="020B0606020202030204" pitchFamily="34" charset="0"/>
                    <a:ea typeface="Calibri" panose="020F0502020204030204" pitchFamily="34" charset="0"/>
                    <a:cs typeface="Calibri" panose="020F0502020204030204" pitchFamily="34" charset="0"/>
                  </a:rPr>
                  <a:t>Phase</a:t>
                </a:r>
                <a:endParaRPr kumimoji="1" lang="ja-JP" altLang="en-US" sz="1400" b="1" dirty="0">
                  <a:latin typeface="Arial Narrow" panose="020B0606020202030204" pitchFamily="34" charset="0"/>
                  <a:cs typeface="Calibri" panose="020F0502020204030204" pitchFamily="34" charset="0"/>
                </a:endParaRPr>
              </a:p>
            </p:txBody>
          </p:sp>
          <p:sp>
            <p:nvSpPr>
              <p:cNvPr id="13" name="テキスト ボックス 12">
                <a:extLst>
                  <a:ext uri="{FF2B5EF4-FFF2-40B4-BE49-F238E27FC236}">
                    <a16:creationId xmlns:a16="http://schemas.microsoft.com/office/drawing/2014/main" id="{FE9C8E52-C1EF-B282-3F43-A9D6B6AC3CED}"/>
                  </a:ext>
                </a:extLst>
              </p:cNvPr>
              <p:cNvSpPr txBox="1"/>
              <p:nvPr/>
            </p:nvSpPr>
            <p:spPr>
              <a:xfrm>
                <a:off x="6353053" y="1153477"/>
                <a:ext cx="2468223" cy="624452"/>
              </a:xfrm>
              <a:prstGeom prst="rect">
                <a:avLst/>
              </a:prstGeom>
              <a:noFill/>
            </p:spPr>
            <p:txBody>
              <a:bodyPr wrap="square" rtlCol="0">
                <a:spAutoFit/>
              </a:bodyPr>
              <a:lstStyle/>
              <a:p>
                <a:pPr algn="ctr"/>
                <a:r>
                  <a:rPr lang="en-US" altLang="ja-JP" sz="1400" b="1" dirty="0">
                    <a:latin typeface="Arial Narrow" panose="020B0606020202030204" pitchFamily="34" charset="0"/>
                    <a:ea typeface="Calibri" panose="020F0502020204030204" pitchFamily="34" charset="0"/>
                    <a:cs typeface="Calibri" panose="020F0502020204030204" pitchFamily="34" charset="0"/>
                  </a:rPr>
                  <a:t>Surface</a:t>
                </a:r>
                <a:r>
                  <a:rPr lang="ja-JP" altLang="en-US" sz="1400" b="1" dirty="0">
                    <a:latin typeface="Arial Narrow" panose="020B0606020202030204" pitchFamily="34" charset="0"/>
                    <a:cs typeface="Calibri" panose="020F0502020204030204" pitchFamily="34" charset="0"/>
                  </a:rPr>
                  <a:t> </a:t>
                </a:r>
                <a:r>
                  <a:rPr lang="en-US" altLang="ja-JP" sz="1400" b="1" dirty="0">
                    <a:latin typeface="Arial Narrow" panose="020B0606020202030204" pitchFamily="34" charset="0"/>
                    <a:ea typeface="Calibri" panose="020F0502020204030204" pitchFamily="34" charset="0"/>
                    <a:cs typeface="Calibri" panose="020F0502020204030204" pitchFamily="34" charset="0"/>
                  </a:rPr>
                  <a:t>height</a:t>
                </a:r>
                <a:endParaRPr kumimoji="1" lang="ja-JP" altLang="en-US" sz="1400" b="1" dirty="0">
                  <a:latin typeface="Arial Narrow" panose="020B0606020202030204" pitchFamily="34" charset="0"/>
                  <a:cs typeface="Calibri" panose="020F0502020204030204" pitchFamily="34" charset="0"/>
                </a:endParaRPr>
              </a:p>
            </p:txBody>
          </p:sp>
          <p:sp>
            <p:nvSpPr>
              <p:cNvPr id="14" name="テキスト ボックス 13">
                <a:extLst>
                  <a:ext uri="{FF2B5EF4-FFF2-40B4-BE49-F238E27FC236}">
                    <a16:creationId xmlns:a16="http://schemas.microsoft.com/office/drawing/2014/main" id="{7511D4F2-C578-875C-FC23-073DF9A03D9A}"/>
                  </a:ext>
                </a:extLst>
              </p:cNvPr>
              <p:cNvSpPr txBox="1"/>
              <p:nvPr/>
            </p:nvSpPr>
            <p:spPr>
              <a:xfrm>
                <a:off x="3673010" y="4317819"/>
                <a:ext cx="2539531" cy="811787"/>
              </a:xfrm>
              <a:prstGeom prst="rect">
                <a:avLst/>
              </a:prstGeom>
              <a:noFill/>
            </p:spPr>
            <p:txBody>
              <a:bodyPr wrap="square" rtlCol="0">
                <a:spAutoFit/>
              </a:bodyPr>
              <a:lstStyle/>
              <a:p>
                <a:pPr algn="ctr"/>
                <a:r>
                  <a:rPr kumimoji="1" lang="ja-JP" altLang="en-US" sz="1000" dirty="0">
                    <a:solidFill>
                      <a:srgbClr val="0033CC"/>
                    </a:solidFill>
                    <a:latin typeface="Arial Narrow" panose="020B0606020202030204" pitchFamily="34" charset="0"/>
                  </a:rPr>
                  <a:t>■</a:t>
                </a:r>
                <a:r>
                  <a:rPr kumimoji="1" lang="ja-JP" altLang="en-US" sz="1000" dirty="0">
                    <a:latin typeface="Arial Narrow" panose="020B0606020202030204" pitchFamily="34" charset="0"/>
                  </a:rPr>
                  <a:t> </a:t>
                </a:r>
                <a:r>
                  <a:rPr kumimoji="1" lang="en-US" altLang="ja-JP" sz="1000" dirty="0">
                    <a:latin typeface="Arial Narrow" panose="020B0606020202030204" pitchFamily="34" charset="0"/>
                  </a:rPr>
                  <a:t>Pow</a:t>
                </a:r>
                <a:r>
                  <a:rPr lang="en-US" altLang="ja-JP" sz="1000" dirty="0">
                    <a:latin typeface="Arial Narrow" panose="020B0606020202030204" pitchFamily="34" charset="0"/>
                  </a:rPr>
                  <a:t>der bed</a:t>
                </a:r>
                <a:r>
                  <a:rPr lang="ja-JP" altLang="en-US" sz="1000" dirty="0">
                    <a:latin typeface="Arial Narrow" panose="020B0606020202030204" pitchFamily="34" charset="0"/>
                  </a:rPr>
                  <a:t>　</a:t>
                </a:r>
                <a:endParaRPr lang="en-US" altLang="ja-JP" sz="1000" dirty="0">
                  <a:latin typeface="Arial Narrow" panose="020B0606020202030204" pitchFamily="34" charset="0"/>
                </a:endParaRPr>
              </a:p>
              <a:p>
                <a:pPr algn="ctr"/>
                <a:r>
                  <a:rPr kumimoji="1" lang="ja-JP" altLang="en-US" sz="1000" dirty="0">
                    <a:solidFill>
                      <a:srgbClr val="92D050"/>
                    </a:solidFill>
                    <a:latin typeface="Arial Narrow" panose="020B0606020202030204" pitchFamily="34" charset="0"/>
                  </a:rPr>
                  <a:t>■</a:t>
                </a:r>
                <a:r>
                  <a:rPr kumimoji="1" lang="ja-JP" altLang="en-US" sz="1000" dirty="0">
                    <a:latin typeface="Arial Narrow" panose="020B0606020202030204" pitchFamily="34" charset="0"/>
                  </a:rPr>
                  <a:t> </a:t>
                </a:r>
                <a:r>
                  <a:rPr kumimoji="1" lang="en-US" altLang="ja-JP" sz="1000" dirty="0">
                    <a:latin typeface="Arial Narrow" panose="020B0606020202030204" pitchFamily="34" charset="0"/>
                  </a:rPr>
                  <a:t>Melt</a:t>
                </a:r>
                <a:r>
                  <a:rPr kumimoji="1" lang="ja-JP" altLang="en-US" sz="1000" dirty="0">
                    <a:latin typeface="Arial Narrow" panose="020B0606020202030204" pitchFamily="34" charset="0"/>
                  </a:rPr>
                  <a:t>　</a:t>
                </a:r>
                <a:r>
                  <a:rPr lang="ja-JP" altLang="en-US" sz="1000" dirty="0">
                    <a:solidFill>
                      <a:srgbClr val="993300"/>
                    </a:solidFill>
                    <a:latin typeface="Arial Narrow" panose="020B0606020202030204" pitchFamily="34" charset="0"/>
                  </a:rPr>
                  <a:t>■</a:t>
                </a:r>
                <a:r>
                  <a:rPr lang="ja-JP" altLang="en-US" sz="1000" dirty="0">
                    <a:latin typeface="Arial Narrow" panose="020B0606020202030204" pitchFamily="34" charset="0"/>
                  </a:rPr>
                  <a:t> </a:t>
                </a:r>
                <a:r>
                  <a:rPr lang="en-US" altLang="ja-JP" sz="1000" dirty="0">
                    <a:latin typeface="Arial Narrow" panose="020B0606020202030204" pitchFamily="34" charset="0"/>
                  </a:rPr>
                  <a:t>Solid</a:t>
                </a:r>
                <a:endParaRPr kumimoji="1" lang="ja-JP" altLang="en-US" sz="1000" dirty="0">
                  <a:latin typeface="Arial Narrow" panose="020B0606020202030204" pitchFamily="34" charset="0"/>
                </a:endParaRPr>
              </a:p>
            </p:txBody>
          </p:sp>
          <p:cxnSp>
            <p:nvCxnSpPr>
              <p:cNvPr id="15" name="直線矢印コネクタ 14">
                <a:extLst>
                  <a:ext uri="{FF2B5EF4-FFF2-40B4-BE49-F238E27FC236}">
                    <a16:creationId xmlns:a16="http://schemas.microsoft.com/office/drawing/2014/main" id="{575E1FE4-3CEC-3AB9-3E19-D72C95C292C9}"/>
                  </a:ext>
                </a:extLst>
              </p:cNvPr>
              <p:cNvCxnSpPr>
                <a:cxnSpLocks/>
              </p:cNvCxnSpPr>
              <p:nvPr/>
            </p:nvCxnSpPr>
            <p:spPr>
              <a:xfrm>
                <a:off x="1141997" y="4306803"/>
                <a:ext cx="2391354" cy="0"/>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0F87D886-229E-97EB-2404-9D0A0E84ED32}"/>
                  </a:ext>
                </a:extLst>
              </p:cNvPr>
              <p:cNvSpPr txBox="1"/>
              <p:nvPr/>
            </p:nvSpPr>
            <p:spPr>
              <a:xfrm>
                <a:off x="1551241" y="4338414"/>
                <a:ext cx="1709235" cy="515173"/>
              </a:xfrm>
              <a:prstGeom prst="rect">
                <a:avLst/>
              </a:prstGeom>
              <a:noFill/>
            </p:spPr>
            <p:txBody>
              <a:bodyPr wrap="square" rtlCol="0">
                <a:spAutoFit/>
              </a:bodyPr>
              <a:lstStyle/>
              <a:p>
                <a:pPr algn="ctr"/>
                <a:r>
                  <a:rPr kumimoji="1" lang="en-US" altLang="ja-JP" sz="1050" dirty="0">
                    <a:latin typeface="Arial Narrow" panose="020B0606020202030204" pitchFamily="34" charset="0"/>
                  </a:rPr>
                  <a:t>10mm</a:t>
                </a:r>
                <a:endParaRPr kumimoji="1" lang="ja-JP" altLang="en-US" sz="1050" dirty="0">
                  <a:latin typeface="Arial Narrow" panose="020B0606020202030204" pitchFamily="34" charset="0"/>
                </a:endParaRPr>
              </a:p>
            </p:txBody>
          </p:sp>
          <p:cxnSp>
            <p:nvCxnSpPr>
              <p:cNvPr id="20" name="直線矢印コネクタ 19">
                <a:extLst>
                  <a:ext uri="{FF2B5EF4-FFF2-40B4-BE49-F238E27FC236}">
                    <a16:creationId xmlns:a16="http://schemas.microsoft.com/office/drawing/2014/main" id="{CFBF6597-0BB5-A911-D111-5570E97F0F64}"/>
                  </a:ext>
                </a:extLst>
              </p:cNvPr>
              <p:cNvCxnSpPr>
                <a:cxnSpLocks/>
              </p:cNvCxnSpPr>
              <p:nvPr/>
            </p:nvCxnSpPr>
            <p:spPr>
              <a:xfrm>
                <a:off x="1051567" y="1759587"/>
                <a:ext cx="0" cy="2291578"/>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AA635942-935E-30DD-2FE5-B19A82C48A5B}"/>
                  </a:ext>
                </a:extLst>
              </p:cNvPr>
              <p:cNvSpPr txBox="1"/>
              <p:nvPr/>
            </p:nvSpPr>
            <p:spPr>
              <a:xfrm rot="16200000">
                <a:off x="48556" y="2647791"/>
                <a:ext cx="1709235" cy="515172"/>
              </a:xfrm>
              <a:prstGeom prst="rect">
                <a:avLst/>
              </a:prstGeom>
              <a:noFill/>
            </p:spPr>
            <p:txBody>
              <a:bodyPr wrap="square" rtlCol="0">
                <a:spAutoFit/>
              </a:bodyPr>
              <a:lstStyle/>
              <a:p>
                <a:pPr algn="ctr"/>
                <a:r>
                  <a:rPr kumimoji="1" lang="en-US" altLang="ja-JP" sz="1050" dirty="0">
                    <a:latin typeface="Arial Narrow" panose="020B0606020202030204" pitchFamily="34" charset="0"/>
                  </a:rPr>
                  <a:t>10mm</a:t>
                </a:r>
                <a:endParaRPr kumimoji="1" lang="ja-JP" altLang="en-US" sz="1050" dirty="0">
                  <a:latin typeface="Arial Narrow" panose="020B0606020202030204" pitchFamily="34" charset="0"/>
                </a:endParaRPr>
              </a:p>
            </p:txBody>
          </p:sp>
          <p:sp>
            <p:nvSpPr>
              <p:cNvPr id="22" name="テキスト ボックス 21">
                <a:extLst>
                  <a:ext uri="{FF2B5EF4-FFF2-40B4-BE49-F238E27FC236}">
                    <a16:creationId xmlns:a16="http://schemas.microsoft.com/office/drawing/2014/main" id="{63D606F6-F7FA-8B2D-1A0D-4792DF0BC339}"/>
                  </a:ext>
                </a:extLst>
              </p:cNvPr>
              <p:cNvSpPr txBox="1"/>
              <p:nvPr/>
            </p:nvSpPr>
            <p:spPr>
              <a:xfrm>
                <a:off x="8934404" y="1189099"/>
                <a:ext cx="2719430" cy="624452"/>
              </a:xfrm>
              <a:prstGeom prst="rect">
                <a:avLst/>
              </a:prstGeom>
              <a:noFill/>
            </p:spPr>
            <p:txBody>
              <a:bodyPr wrap="square" rtlCol="0">
                <a:spAutoFit/>
              </a:bodyPr>
              <a:lstStyle/>
              <a:p>
                <a:pPr algn="ctr"/>
                <a:r>
                  <a:rPr kumimoji="1" lang="en-US" altLang="ja-JP" sz="1400" b="1" dirty="0">
                    <a:latin typeface="Arial Narrow" panose="020B0606020202030204" pitchFamily="34" charset="0"/>
                    <a:ea typeface="Calibri" panose="020F0502020204030204" pitchFamily="34" charset="0"/>
                    <a:cs typeface="Calibri" panose="020F0502020204030204" pitchFamily="34" charset="0"/>
                  </a:rPr>
                  <a:t>Microstructure</a:t>
                </a:r>
                <a:endParaRPr kumimoji="1" lang="ja-JP" altLang="en-US" sz="1400" b="1" dirty="0">
                  <a:latin typeface="Arial Narrow" panose="020B0606020202030204" pitchFamily="34" charset="0"/>
                  <a:cs typeface="Calibri" panose="020F0502020204030204" pitchFamily="34" charset="0"/>
                </a:endParaRPr>
              </a:p>
            </p:txBody>
          </p:sp>
          <p:pic>
            <p:nvPicPr>
              <p:cNvPr id="23" name="図 22">
                <a:extLst>
                  <a:ext uri="{FF2B5EF4-FFF2-40B4-BE49-F238E27FC236}">
                    <a16:creationId xmlns:a16="http://schemas.microsoft.com/office/drawing/2014/main" id="{B0D0AE28-49BA-5C34-BB79-CEC0EFCDEF7C}"/>
                  </a:ext>
                </a:extLst>
              </p:cNvPr>
              <p:cNvPicPr>
                <a:picLocks noChangeAspect="1"/>
              </p:cNvPicPr>
              <p:nvPr/>
            </p:nvPicPr>
            <p:blipFill>
              <a:blip r:embed="rId3" cstate="screen">
                <a:extLst>
                  <a:ext uri="{28A0092B-C50C-407E-A947-70E740481C1C}">
                    <a14:useLocalDpi xmlns:a14="http://schemas.microsoft.com/office/drawing/2010/main"/>
                  </a:ext>
                </a:extLst>
              </a:blip>
              <a:srcRect l="22423" t="6422" r="16622" b="10187"/>
              <a:stretch>
                <a:fillRect/>
              </a:stretch>
            </p:blipFill>
            <p:spPr>
              <a:xfrm>
                <a:off x="3843962" y="1744910"/>
                <a:ext cx="2368578" cy="2429380"/>
              </a:xfrm>
              <a:prstGeom prst="rect">
                <a:avLst/>
              </a:prstGeom>
            </p:spPr>
          </p:pic>
          <p:pic>
            <p:nvPicPr>
              <p:cNvPr id="27" name="図 26">
                <a:extLst>
                  <a:ext uri="{FF2B5EF4-FFF2-40B4-BE49-F238E27FC236}">
                    <a16:creationId xmlns:a16="http://schemas.microsoft.com/office/drawing/2014/main" id="{281D8D92-8ED2-656B-B688-6147D1452719}"/>
                  </a:ext>
                </a:extLst>
              </p:cNvPr>
              <p:cNvPicPr>
                <a:picLocks noChangeAspect="1"/>
              </p:cNvPicPr>
              <p:nvPr/>
            </p:nvPicPr>
            <p:blipFill>
              <a:blip r:embed="rId4" cstate="screen">
                <a:extLst>
                  <a:ext uri="{28A0092B-C50C-407E-A947-70E740481C1C}">
                    <a14:useLocalDpi xmlns:a14="http://schemas.microsoft.com/office/drawing/2010/main"/>
                  </a:ext>
                </a:extLst>
              </a:blip>
              <a:srcRect l="20846" t="6422" r="16622" b="10187"/>
              <a:stretch>
                <a:fillRect/>
              </a:stretch>
            </p:blipFill>
            <p:spPr>
              <a:xfrm>
                <a:off x="6373491" y="1744910"/>
                <a:ext cx="2447786" cy="2447310"/>
              </a:xfrm>
              <a:prstGeom prst="rect">
                <a:avLst/>
              </a:prstGeom>
            </p:spPr>
          </p:pic>
        </p:grpSp>
        <p:pic>
          <p:nvPicPr>
            <p:cNvPr id="9" name="図 8">
              <a:extLst>
                <a:ext uri="{FF2B5EF4-FFF2-40B4-BE49-F238E27FC236}">
                  <a16:creationId xmlns:a16="http://schemas.microsoft.com/office/drawing/2014/main" id="{F2C414C3-1E38-0ED9-48CC-816B71E3C6D2}"/>
                </a:ext>
              </a:extLst>
            </p:cNvPr>
            <p:cNvPicPr>
              <a:picLocks noChangeAspect="1"/>
            </p:cNvPicPr>
            <p:nvPr/>
          </p:nvPicPr>
          <p:blipFill>
            <a:blip r:embed="rId5" cstate="screen">
              <a:extLst>
                <a:ext uri="{28A0092B-C50C-407E-A947-70E740481C1C}">
                  <a14:useLocalDpi xmlns:a14="http://schemas.microsoft.com/office/drawing/2010/main"/>
                </a:ext>
              </a:extLst>
            </a:blip>
            <a:srcRect l="20420" t="6372" r="16118" b="10451"/>
            <a:stretch>
              <a:fillRect/>
            </a:stretch>
          </p:blipFill>
          <p:spPr>
            <a:xfrm>
              <a:off x="7328013" y="1749652"/>
              <a:ext cx="2028922" cy="1994393"/>
            </a:xfrm>
            <a:prstGeom prst="rect">
              <a:avLst/>
            </a:prstGeom>
          </p:spPr>
        </p:pic>
      </p:grpSp>
      <p:sp>
        <p:nvSpPr>
          <p:cNvPr id="28" name="テキスト ボックス 27">
            <a:extLst>
              <a:ext uri="{FF2B5EF4-FFF2-40B4-BE49-F238E27FC236}">
                <a16:creationId xmlns:a16="http://schemas.microsoft.com/office/drawing/2014/main" id="{FF159F50-272A-8FAA-91B6-184EB3A4EBC4}"/>
              </a:ext>
            </a:extLst>
          </p:cNvPr>
          <p:cNvSpPr txBox="1"/>
          <p:nvPr/>
        </p:nvSpPr>
        <p:spPr>
          <a:xfrm>
            <a:off x="468600" y="1173160"/>
            <a:ext cx="2409820" cy="369332"/>
          </a:xfrm>
          <a:prstGeom prst="rect">
            <a:avLst/>
          </a:prstGeom>
          <a:noFill/>
        </p:spPr>
        <p:txBody>
          <a:bodyPr wrap="square" rtlCol="0">
            <a:spAutoFit/>
          </a:bodyPr>
          <a:lstStyle/>
          <a:p>
            <a:r>
              <a:rPr lang="ja-JP" altLang="en-US" b="1" dirty="0"/>
              <a:t>これまでの取り組み</a:t>
            </a:r>
            <a:r>
              <a:rPr lang="en-US" altLang="ja-JP" b="1" dirty="0"/>
              <a:t>:</a:t>
            </a:r>
          </a:p>
        </p:txBody>
      </p:sp>
      <p:sp>
        <p:nvSpPr>
          <p:cNvPr id="30" name="正方形/長方形 29">
            <a:extLst>
              <a:ext uri="{FF2B5EF4-FFF2-40B4-BE49-F238E27FC236}">
                <a16:creationId xmlns:a16="http://schemas.microsoft.com/office/drawing/2014/main" id="{F2828964-6C97-BE45-5C77-4302707BEF62}"/>
              </a:ext>
            </a:extLst>
          </p:cNvPr>
          <p:cNvSpPr/>
          <p:nvPr/>
        </p:nvSpPr>
        <p:spPr>
          <a:xfrm>
            <a:off x="601666" y="2808880"/>
            <a:ext cx="1115675" cy="1091769"/>
          </a:xfrm>
          <a:prstGeom prst="rect">
            <a:avLst/>
          </a:prstGeom>
          <a:solidFill>
            <a:srgbClr val="D9D9D9">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DC447E4E-1AE3-C93C-F334-C51A0C9751BE}"/>
              </a:ext>
            </a:extLst>
          </p:cNvPr>
          <p:cNvSpPr/>
          <p:nvPr/>
        </p:nvSpPr>
        <p:spPr>
          <a:xfrm>
            <a:off x="1847576" y="2810450"/>
            <a:ext cx="1107495" cy="1091769"/>
          </a:xfrm>
          <a:prstGeom prst="rect">
            <a:avLst/>
          </a:prstGeom>
          <a:solidFill>
            <a:srgbClr val="D9D9D9">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4E10219E-0CD1-B8E2-DC0E-41C7D0AF4A04}"/>
              </a:ext>
            </a:extLst>
          </p:cNvPr>
          <p:cNvSpPr/>
          <p:nvPr/>
        </p:nvSpPr>
        <p:spPr>
          <a:xfrm>
            <a:off x="2995581" y="2793798"/>
            <a:ext cx="1115675" cy="1091769"/>
          </a:xfrm>
          <a:prstGeom prst="rect">
            <a:avLst/>
          </a:prstGeom>
          <a:solidFill>
            <a:srgbClr val="D9D9D9">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a:extLst>
              <a:ext uri="{FF2B5EF4-FFF2-40B4-BE49-F238E27FC236}">
                <a16:creationId xmlns:a16="http://schemas.microsoft.com/office/drawing/2014/main" id="{6ADD34C9-08C8-18BF-09E1-468C47A96A8F}"/>
              </a:ext>
            </a:extLst>
          </p:cNvPr>
          <p:cNvSpPr/>
          <p:nvPr/>
        </p:nvSpPr>
        <p:spPr>
          <a:xfrm>
            <a:off x="4162933" y="2817022"/>
            <a:ext cx="1115675" cy="1091769"/>
          </a:xfrm>
          <a:prstGeom prst="rect">
            <a:avLst/>
          </a:prstGeom>
          <a:solidFill>
            <a:srgbClr val="D9D9D9">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四角形: 角を丸くする 67">
            <a:extLst>
              <a:ext uri="{FF2B5EF4-FFF2-40B4-BE49-F238E27FC236}">
                <a16:creationId xmlns:a16="http://schemas.microsoft.com/office/drawing/2014/main" id="{B2ADA077-07F3-389D-1EFA-C2E49804B649}"/>
              </a:ext>
            </a:extLst>
          </p:cNvPr>
          <p:cNvSpPr/>
          <p:nvPr/>
        </p:nvSpPr>
        <p:spPr>
          <a:xfrm>
            <a:off x="390203" y="1065226"/>
            <a:ext cx="5204494" cy="5288437"/>
          </a:xfrm>
          <a:prstGeom prst="roundRect">
            <a:avLst>
              <a:gd name="adj" fmla="val 1996"/>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9" name="図 68">
            <a:extLst>
              <a:ext uri="{FF2B5EF4-FFF2-40B4-BE49-F238E27FC236}">
                <a16:creationId xmlns:a16="http://schemas.microsoft.com/office/drawing/2014/main" id="{AE402625-B484-85D1-B68A-08675F10F4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6118"/>
          <a:stretch>
            <a:fillRect/>
          </a:stretch>
        </p:blipFill>
        <p:spPr bwMode="auto">
          <a:xfrm>
            <a:off x="691757" y="4391779"/>
            <a:ext cx="2331559" cy="1187167"/>
          </a:xfrm>
          <a:prstGeom prst="rect">
            <a:avLst/>
          </a:prstGeom>
          <a:ln>
            <a:noFill/>
          </a:ln>
          <a:extLst>
            <a:ext uri="{53640926-AAD7-44D8-BBD7-CCE9431645EC}">
              <a14:shadowObscured xmlns:a14="http://schemas.microsoft.com/office/drawing/2010/main"/>
            </a:ext>
          </a:extLst>
        </p:spPr>
      </p:pic>
      <p:pic>
        <p:nvPicPr>
          <p:cNvPr id="70" name="図 69">
            <a:extLst>
              <a:ext uri="{FF2B5EF4-FFF2-40B4-BE49-F238E27FC236}">
                <a16:creationId xmlns:a16="http://schemas.microsoft.com/office/drawing/2014/main" id="{CCEF1F89-6A2A-D49F-2578-3A8BDAA893A0}"/>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315153" y="4388365"/>
            <a:ext cx="1592206" cy="1217152"/>
          </a:xfrm>
          <a:prstGeom prst="rect">
            <a:avLst/>
          </a:prstGeom>
        </p:spPr>
      </p:pic>
      <p:sp>
        <p:nvSpPr>
          <p:cNvPr id="71" name="テキスト ボックス 70">
            <a:extLst>
              <a:ext uri="{FF2B5EF4-FFF2-40B4-BE49-F238E27FC236}">
                <a16:creationId xmlns:a16="http://schemas.microsoft.com/office/drawing/2014/main" id="{F1E9D3D7-8857-6CBD-758A-5D87B02D6DA8}"/>
              </a:ext>
            </a:extLst>
          </p:cNvPr>
          <p:cNvSpPr txBox="1"/>
          <p:nvPr/>
        </p:nvSpPr>
        <p:spPr>
          <a:xfrm>
            <a:off x="480641" y="1529164"/>
            <a:ext cx="4795557" cy="523220"/>
          </a:xfrm>
          <a:prstGeom prst="rect">
            <a:avLst/>
          </a:prstGeom>
          <a:noFill/>
        </p:spPr>
        <p:txBody>
          <a:bodyPr wrap="square" rtlCol="0">
            <a:spAutoFit/>
          </a:bodyPr>
          <a:lstStyle/>
          <a:p>
            <a:r>
              <a:rPr lang="ja-JP" altLang="en-US" sz="1400" dirty="0"/>
              <a:t>独自開発のモデル</a:t>
            </a:r>
            <a:r>
              <a:rPr lang="en-US" altLang="ja-JP" sz="1400" dirty="0"/>
              <a:t>(in-house)</a:t>
            </a:r>
            <a:r>
              <a:rPr lang="ja-JP" altLang="en-US" sz="1400" dirty="0"/>
              <a:t>と</a:t>
            </a:r>
            <a:r>
              <a:rPr lang="en-US" altLang="ja-JP" sz="1400" dirty="0"/>
              <a:t>LLM</a:t>
            </a:r>
            <a:r>
              <a:rPr lang="ja-JP" altLang="en-US" sz="1400" dirty="0"/>
              <a:t>を組み合わせ</a:t>
            </a:r>
            <a:r>
              <a:rPr lang="en-US" altLang="ja-JP" sz="1400" dirty="0"/>
              <a:t>, </a:t>
            </a:r>
          </a:p>
          <a:p>
            <a:r>
              <a:rPr lang="ja-JP" altLang="en-US" sz="1400" dirty="0"/>
              <a:t>結果の自動解釈のスキームを検討・提案した</a:t>
            </a:r>
            <a:r>
              <a:rPr lang="en-US" altLang="ja-JP" sz="1400" dirty="0"/>
              <a:t>[1-3].</a:t>
            </a:r>
          </a:p>
        </p:txBody>
      </p:sp>
      <p:sp>
        <p:nvSpPr>
          <p:cNvPr id="74" name="テキスト ボックス 73">
            <a:extLst>
              <a:ext uri="{FF2B5EF4-FFF2-40B4-BE49-F238E27FC236}">
                <a16:creationId xmlns:a16="http://schemas.microsoft.com/office/drawing/2014/main" id="{50A5F0B9-2CFF-3624-C0C0-A1352E2AB9E5}"/>
              </a:ext>
            </a:extLst>
          </p:cNvPr>
          <p:cNvSpPr txBox="1"/>
          <p:nvPr/>
        </p:nvSpPr>
        <p:spPr>
          <a:xfrm>
            <a:off x="526725" y="5752861"/>
            <a:ext cx="3781326" cy="577081"/>
          </a:xfrm>
          <a:prstGeom prst="rect">
            <a:avLst/>
          </a:prstGeom>
          <a:noFill/>
        </p:spPr>
        <p:txBody>
          <a:bodyPr wrap="square" rtlCol="0">
            <a:spAutoFit/>
          </a:bodyPr>
          <a:lstStyle/>
          <a:p>
            <a:r>
              <a:rPr lang="en-US" altLang="ja-JP" sz="1050" dirty="0">
                <a:latin typeface="Arial Narrow" panose="020B0606020202030204" pitchFamily="34" charset="0"/>
              </a:rPr>
              <a:t>[1] Y. Takagishi et al., Advances in Additive Manufacturing, </a:t>
            </a:r>
            <a:r>
              <a:rPr lang="en-US" altLang="ja-JP" sz="1050" i="1" dirty="0">
                <a:latin typeface="Arial Narrow" panose="020B0606020202030204" pitchFamily="34" charset="0"/>
              </a:rPr>
              <a:t>in press</a:t>
            </a:r>
            <a:r>
              <a:rPr lang="en-US" altLang="ja-JP" sz="1050" dirty="0">
                <a:latin typeface="Arial Narrow" panose="020B0606020202030204" pitchFamily="34" charset="0"/>
              </a:rPr>
              <a:t>.</a:t>
            </a:r>
          </a:p>
          <a:p>
            <a:r>
              <a:rPr lang="en-US" altLang="ja-JP" sz="1050" dirty="0">
                <a:latin typeface="Arial Narrow" panose="020B0606020202030204" pitchFamily="34" charset="0"/>
              </a:rPr>
              <a:t>[2] </a:t>
            </a:r>
            <a:r>
              <a:rPr lang="ja-JP" altLang="en-US" sz="1050" dirty="0">
                <a:latin typeface="Arial Narrow" panose="020B0606020202030204" pitchFamily="34" charset="0"/>
              </a:rPr>
              <a:t>高岸ほか</a:t>
            </a:r>
            <a:r>
              <a:rPr lang="en-US" altLang="ja-JP" sz="1050" dirty="0">
                <a:latin typeface="Arial Narrow" panose="020B0606020202030204" pitchFamily="34" charset="0"/>
              </a:rPr>
              <a:t>, </a:t>
            </a:r>
            <a:r>
              <a:rPr lang="ja-JP" altLang="en-US" sz="1050" dirty="0">
                <a:latin typeface="Arial Narrow" panose="020B0606020202030204" pitchFamily="34" charset="0"/>
              </a:rPr>
              <a:t>第</a:t>
            </a:r>
            <a:r>
              <a:rPr lang="en-US" altLang="ja-JP" sz="1050" dirty="0">
                <a:latin typeface="Arial Narrow" panose="020B0606020202030204" pitchFamily="34" charset="0"/>
              </a:rPr>
              <a:t>31</a:t>
            </a:r>
            <a:r>
              <a:rPr lang="ja-JP" altLang="en-US" sz="1050" dirty="0">
                <a:latin typeface="Arial Narrow" panose="020B0606020202030204" pitchFamily="34" charset="0"/>
              </a:rPr>
              <a:t>回計算工学講演会論文集</a:t>
            </a:r>
            <a:r>
              <a:rPr lang="en-US" altLang="ja-JP" sz="1050" dirty="0"/>
              <a:t>B-05-01 (2026).</a:t>
            </a:r>
          </a:p>
          <a:p>
            <a:r>
              <a:rPr lang="en-US" altLang="ja-JP" sz="1050" dirty="0">
                <a:latin typeface="Arial Narrow" panose="020B0606020202030204" pitchFamily="34" charset="0"/>
              </a:rPr>
              <a:t>[3] Y. Takagishi et al.,</a:t>
            </a:r>
            <a:r>
              <a:rPr lang="ja-JP" altLang="en-US" sz="1050" dirty="0">
                <a:latin typeface="Arial Narrow" panose="020B0606020202030204" pitchFamily="34" charset="0"/>
              </a:rPr>
              <a:t> </a:t>
            </a:r>
            <a:r>
              <a:rPr lang="en-US" altLang="ja-JP" sz="1050" dirty="0">
                <a:latin typeface="Arial Narrow" panose="020B0606020202030204" pitchFamily="34" charset="0"/>
              </a:rPr>
              <a:t>SSRN:</a:t>
            </a:r>
            <a:r>
              <a:rPr lang="ja-JP" altLang="en-US" sz="1050" dirty="0">
                <a:latin typeface="Arial Narrow" panose="020B0606020202030204" pitchFamily="34" charset="0"/>
              </a:rPr>
              <a:t> </a:t>
            </a:r>
            <a:r>
              <a:rPr lang="en-US" altLang="ja-JP" sz="1050" dirty="0">
                <a:latin typeface="Arial Narrow" panose="020B0606020202030204" pitchFamily="34" charset="0"/>
              </a:rPr>
              <a:t>http://dx.doi.org/10.2139/ssrn.7397380.</a:t>
            </a:r>
          </a:p>
        </p:txBody>
      </p:sp>
      <p:sp>
        <p:nvSpPr>
          <p:cNvPr id="40" name="二等辺三角形 39">
            <a:extLst>
              <a:ext uri="{FF2B5EF4-FFF2-40B4-BE49-F238E27FC236}">
                <a16:creationId xmlns:a16="http://schemas.microsoft.com/office/drawing/2014/main" id="{0F37C414-9DD3-EDB5-92A7-E20FB109C7C0}"/>
              </a:ext>
            </a:extLst>
          </p:cNvPr>
          <p:cNvSpPr/>
          <p:nvPr/>
        </p:nvSpPr>
        <p:spPr>
          <a:xfrm rot="5400000">
            <a:off x="4994976" y="3468417"/>
            <a:ext cx="1864303" cy="259977"/>
          </a:xfrm>
          <a:prstGeom prst="triangle">
            <a:avLst/>
          </a:prstGeom>
          <a:solidFill>
            <a:schemeClr val="tx1">
              <a:lumMod val="65000"/>
              <a:lumOff val="3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6" name="図 75">
            <a:extLst>
              <a:ext uri="{FF2B5EF4-FFF2-40B4-BE49-F238E27FC236}">
                <a16:creationId xmlns:a16="http://schemas.microsoft.com/office/drawing/2014/main" id="{B1646440-68A1-73FE-0686-DC12315C543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6686375" y="2467183"/>
            <a:ext cx="4287903" cy="3957517"/>
          </a:xfrm>
          <a:prstGeom prst="rect">
            <a:avLst/>
          </a:prstGeom>
        </p:spPr>
      </p:pic>
      <p:pic>
        <p:nvPicPr>
          <p:cNvPr id="77" name="図 76">
            <a:extLst>
              <a:ext uri="{FF2B5EF4-FFF2-40B4-BE49-F238E27FC236}">
                <a16:creationId xmlns:a16="http://schemas.microsoft.com/office/drawing/2014/main" id="{862B8481-6259-8178-C150-71CE7E47BDF9}"/>
              </a:ext>
            </a:extLst>
          </p:cNvPr>
          <p:cNvPicPr>
            <a:picLocks noChangeAspect="1"/>
          </p:cNvPicPr>
          <p:nvPr/>
        </p:nvPicPr>
        <p:blipFill>
          <a:blip r:embed="rId9"/>
          <a:stretch>
            <a:fillRect/>
          </a:stretch>
        </p:blipFill>
        <p:spPr>
          <a:xfrm>
            <a:off x="6954800" y="3819165"/>
            <a:ext cx="1165138" cy="179252"/>
          </a:xfrm>
          <a:prstGeom prst="rect">
            <a:avLst/>
          </a:prstGeom>
          <a:solidFill>
            <a:schemeClr val="bg1"/>
          </a:solidFill>
        </p:spPr>
      </p:pic>
    </p:spTree>
    <p:extLst>
      <p:ext uri="{BB962C8B-B14F-4D97-AF65-F5344CB8AC3E}">
        <p14:creationId xmlns:p14="http://schemas.microsoft.com/office/powerpoint/2010/main" val="946888804"/>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B4DE1F4-3B06-A546-468B-814C4D2C04A7}"/>
              </a:ext>
            </a:extLst>
          </p:cNvPr>
          <p:cNvSpPr>
            <a:spLocks noGrp="1"/>
          </p:cNvSpPr>
          <p:nvPr>
            <p:ph type="sldNum" sz="quarter" idx="4"/>
          </p:nvPr>
        </p:nvSpPr>
        <p:spPr/>
        <p:txBody>
          <a:bodyPr/>
          <a:lstStyle/>
          <a:p>
            <a:fld id="{02ADAEEA-D5D4-45C1-B8DB-6074CF2EBB4C}" type="slidenum">
              <a:rPr lang="ja-JP" altLang="en-US" smtClean="0"/>
              <a:pPr/>
              <a:t>5</a:t>
            </a:fld>
            <a:endParaRPr lang="ja-JP" altLang="en-US"/>
          </a:p>
        </p:txBody>
      </p:sp>
      <p:sp>
        <p:nvSpPr>
          <p:cNvPr id="3" name="テキスト ボックス 2">
            <a:extLst>
              <a:ext uri="{FF2B5EF4-FFF2-40B4-BE49-F238E27FC236}">
                <a16:creationId xmlns:a16="http://schemas.microsoft.com/office/drawing/2014/main" id="{9BD1BE24-CCE8-7039-677F-E88359FDC642}"/>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COMSOL</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モデル構築と計算実行</a:t>
            </a: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335E9731-3167-E520-960E-ADDE5A21D881}"/>
                  </a:ext>
                </a:extLst>
              </p:cNvPr>
              <p:cNvSpPr txBox="1"/>
              <p:nvPr/>
            </p:nvSpPr>
            <p:spPr>
              <a:xfrm>
                <a:off x="6792720" y="1718318"/>
                <a:ext cx="3332630" cy="50199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ja-JP" altLang="en-US" sz="1400" i="1" smtClean="0">
                          <a:latin typeface="Cambria Math" panose="02040503050406030204" pitchFamily="18" charset="0"/>
                        </a:rPr>
                        <m:t>𝜌</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𝐶</m:t>
                          </m:r>
                        </m:e>
                        <m:sub>
                          <m:r>
                            <a:rPr lang="ja-JP" altLang="en-US" sz="1400" i="1">
                              <a:latin typeface="Cambria Math" panose="02040503050406030204" pitchFamily="18" charset="0"/>
                            </a:rPr>
                            <m:t>𝑝</m:t>
                          </m:r>
                        </m:sub>
                      </m:sSub>
                      <m:f>
                        <m:fPr>
                          <m:ctrlPr>
                            <a:rPr lang="ja-JP" altLang="en-US" sz="1400" i="1">
                              <a:latin typeface="Cambria Math" panose="02040503050406030204" pitchFamily="18" charset="0"/>
                            </a:rPr>
                          </m:ctrlPr>
                        </m:fPr>
                        <m:num>
                          <m:r>
                            <a:rPr lang="ja-JP" altLang="en-US" sz="1400" i="0">
                              <a:latin typeface="Cambria Math" panose="02040503050406030204" pitchFamily="18" charset="0"/>
                            </a:rPr>
                            <m:t>𝜕</m:t>
                          </m:r>
                          <m:r>
                            <a:rPr lang="ja-JP" altLang="en-US" sz="1400" i="1">
                              <a:latin typeface="Cambria Math" panose="02040503050406030204" pitchFamily="18" charset="0"/>
                            </a:rPr>
                            <m:t>𝑇</m:t>
                          </m:r>
                        </m:num>
                        <m:den>
                          <m:r>
                            <a:rPr lang="ja-JP" altLang="en-US" sz="1400" i="0">
                              <a:latin typeface="Cambria Math" panose="02040503050406030204" pitchFamily="18" charset="0"/>
                            </a:rPr>
                            <m:t>𝜕</m:t>
                          </m:r>
                          <m:r>
                            <a:rPr lang="ja-JP" altLang="en-US" sz="1400" i="1">
                              <a:latin typeface="Cambria Math" panose="02040503050406030204" pitchFamily="18" charset="0"/>
                            </a:rPr>
                            <m:t>𝑡</m:t>
                          </m:r>
                        </m:den>
                      </m:f>
                      <m:r>
                        <a:rPr lang="ja-JP" altLang="en-US" sz="1400" i="0">
                          <a:latin typeface="Cambria Math" panose="02040503050406030204" pitchFamily="18" charset="0"/>
                        </a:rPr>
                        <m:t>=</m:t>
                      </m:r>
                      <m:r>
                        <m:rPr>
                          <m:sty m:val="p"/>
                        </m:rPr>
                        <a:rPr lang="ja-JP" altLang="en-US" sz="1400" i="0">
                          <a:latin typeface="Cambria Math" panose="02040503050406030204" pitchFamily="18" charset="0"/>
                        </a:rPr>
                        <m:t>∇</m:t>
                      </m:r>
                      <m:d>
                        <m:dPr>
                          <m:ctrlPr>
                            <a:rPr lang="ja-JP" altLang="en-US" sz="1400" i="1">
                              <a:latin typeface="Cambria Math" panose="02040503050406030204" pitchFamily="18" charset="0"/>
                            </a:rPr>
                          </m:ctrlPr>
                        </m:dPr>
                        <m:e>
                          <m:r>
                            <a:rPr lang="ja-JP" altLang="en-US" sz="1400" i="0">
                              <a:latin typeface="Cambria Math" panose="02040503050406030204" pitchFamily="18" charset="0"/>
                            </a:rPr>
                            <m:t>−</m:t>
                          </m:r>
                          <m:r>
                            <a:rPr lang="ja-JP" altLang="en-US" sz="1400" i="1">
                              <a:latin typeface="Cambria Math" panose="02040503050406030204" pitchFamily="18" charset="0"/>
                            </a:rPr>
                            <m:t>𝐾</m:t>
                          </m:r>
                          <m:r>
                            <m:rPr>
                              <m:sty m:val="p"/>
                            </m:rPr>
                            <a:rPr lang="ja-JP" altLang="en-US" sz="1400" i="0">
                              <a:latin typeface="Cambria Math" panose="02040503050406030204" pitchFamily="18" charset="0"/>
                            </a:rPr>
                            <m:t>∇</m:t>
                          </m:r>
                          <m:r>
                            <a:rPr lang="ja-JP" altLang="en-US" sz="1400" i="1">
                              <a:latin typeface="Cambria Math" panose="02040503050406030204" pitchFamily="18" charset="0"/>
                            </a:rPr>
                            <m:t>𝑇</m:t>
                          </m:r>
                        </m:e>
                      </m:d>
                      <m:r>
                        <a:rPr lang="ja-JP" altLang="en-US" sz="1400" i="0">
                          <a:latin typeface="Cambria Math" panose="02040503050406030204" pitchFamily="18" charset="0"/>
                        </a:rPr>
                        <m:t>+</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𝑄</m:t>
                          </m:r>
                        </m:e>
                        <m:sub>
                          <m:r>
                            <a:rPr lang="ja-JP" altLang="en-US" sz="1400" i="1">
                              <a:latin typeface="Cambria Math" panose="02040503050406030204" pitchFamily="18" charset="0"/>
                            </a:rPr>
                            <m:t>𝐸𝐵</m:t>
                          </m:r>
                        </m:sub>
                      </m:sSub>
                      <m:r>
                        <a:rPr lang="ja-JP" altLang="en-US" sz="1400" i="0">
                          <a:latin typeface="Cambria Math" panose="02040503050406030204" pitchFamily="18" charset="0"/>
                        </a:rPr>
                        <m:t> + </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𝑄</m:t>
                          </m:r>
                        </m:e>
                        <m:sub>
                          <m:r>
                            <a:rPr lang="ja-JP" altLang="en-US" sz="1400" i="1">
                              <a:latin typeface="Cambria Math" panose="02040503050406030204" pitchFamily="18" charset="0"/>
                            </a:rPr>
                            <m:t>𝐿</m:t>
                          </m:r>
                        </m:sub>
                      </m:sSub>
                    </m:oMath>
                  </m:oMathPara>
                </a14:m>
                <a:endParaRPr lang="ja-JP" altLang="en-US" sz="1400" dirty="0"/>
              </a:p>
            </p:txBody>
          </p:sp>
        </mc:Choice>
        <mc:Fallback xmlns="">
          <p:sp>
            <p:nvSpPr>
              <p:cNvPr id="6" name="テキスト ボックス 5">
                <a:extLst>
                  <a:ext uri="{FF2B5EF4-FFF2-40B4-BE49-F238E27FC236}">
                    <a16:creationId xmlns:a16="http://schemas.microsoft.com/office/drawing/2014/main" id="{335E9731-3167-E520-960E-ADDE5A21D881}"/>
                  </a:ext>
                </a:extLst>
              </p:cNvPr>
              <p:cNvSpPr txBox="1">
                <a:spLocks noRot="1" noChangeAspect="1" noMove="1" noResize="1" noEditPoints="1" noAdjustHandles="1" noChangeArrowheads="1" noChangeShapeType="1" noTextEdit="1"/>
              </p:cNvSpPr>
              <p:nvPr/>
            </p:nvSpPr>
            <p:spPr>
              <a:xfrm>
                <a:off x="6792720" y="1718318"/>
                <a:ext cx="3332630" cy="501997"/>
              </a:xfrm>
              <a:prstGeom prst="rect">
                <a:avLst/>
              </a:prstGeom>
              <a:blipFill>
                <a:blip r:embed="rId2"/>
                <a:stretch>
                  <a:fillRect b="-24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FBC1F088-C906-60D7-9BDE-21766FA1C269}"/>
                  </a:ext>
                </a:extLst>
              </p:cNvPr>
              <p:cNvSpPr txBox="1"/>
              <p:nvPr/>
            </p:nvSpPr>
            <p:spPr>
              <a:xfrm>
                <a:off x="6792720" y="2723878"/>
                <a:ext cx="2188063" cy="48955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latin typeface="Cambria Math" panose="02040503050406030204" pitchFamily="18" charset="0"/>
                              <a:ea typeface="Cambria Math" panose="02040503050406030204" pitchFamily="18" charset="0"/>
                            </a:rPr>
                          </m:ctrlPr>
                        </m:sSubPr>
                        <m:e>
                          <m:r>
                            <a:rPr lang="en-US" altLang="ja-JP" sz="1400" i="1">
                              <a:latin typeface="Cambria Math" panose="02040503050406030204" pitchFamily="18" charset="0"/>
                              <a:ea typeface="Cambria Math" panose="02040503050406030204" pitchFamily="18" charset="0"/>
                            </a:rPr>
                            <m:t>𝑄</m:t>
                          </m:r>
                        </m:e>
                        <m:sub>
                          <m:r>
                            <a:rPr lang="en-US" altLang="ja-JP" sz="1400" b="0" i="1" smtClean="0">
                              <a:latin typeface="Cambria Math" panose="02040503050406030204" pitchFamily="18" charset="0"/>
                              <a:ea typeface="Cambria Math" panose="02040503050406030204" pitchFamily="18" charset="0"/>
                            </a:rPr>
                            <m:t>𝐸𝐵</m:t>
                          </m:r>
                        </m:sub>
                      </m:sSub>
                      <m:r>
                        <a:rPr lang="en-US" altLang="ja-JP" sz="1400" i="1">
                          <a:latin typeface="Cambria Math" panose="02040503050406030204" pitchFamily="18" charset="0"/>
                          <a:ea typeface="Cambria Math" panose="02040503050406030204" pitchFamily="18" charset="0"/>
                        </a:rPr>
                        <m:t> </m:t>
                      </m:r>
                      <m:r>
                        <a:rPr kumimoji="1" lang="en-US" altLang="ja-JP" sz="1400" b="0" i="1" smtClean="0">
                          <a:latin typeface="Cambria Math" panose="02040503050406030204" pitchFamily="18" charset="0"/>
                        </a:rPr>
                        <m:t>=</m:t>
                      </m:r>
                      <m:f>
                        <m:fPr>
                          <m:ctrlPr>
                            <a:rPr kumimoji="1" lang="en-US" altLang="ja-JP" sz="1400" b="0" i="1" smtClean="0">
                              <a:latin typeface="Cambria Math" panose="02040503050406030204" pitchFamily="18" charset="0"/>
                            </a:rPr>
                          </m:ctrlPr>
                        </m:fPr>
                        <m:num>
                          <m:r>
                            <a:rPr kumimoji="1" lang="ja-JP" altLang="en-US" sz="1400" b="0" i="1" smtClean="0">
                              <a:latin typeface="Cambria Math" panose="02040503050406030204" pitchFamily="18" charset="0"/>
                            </a:rPr>
                            <m:t>𝜂</m:t>
                          </m:r>
                          <m:r>
                            <a:rPr kumimoji="1" lang="en-US" altLang="ja-JP" sz="1400" b="0" i="1" smtClean="0">
                              <a:latin typeface="Cambria Math" panose="02040503050406030204" pitchFamily="18" charset="0"/>
                            </a:rPr>
                            <m:t>𝑃</m:t>
                          </m:r>
                        </m:num>
                        <m:den>
                          <m:r>
                            <a:rPr kumimoji="1" lang="en-US" altLang="ja-JP" sz="1400" b="0" i="1" smtClean="0">
                              <a:latin typeface="Cambria Math" panose="02040503050406030204" pitchFamily="18" charset="0"/>
                            </a:rPr>
                            <m:t>2</m:t>
                          </m:r>
                          <m:r>
                            <a:rPr kumimoji="1" lang="ja-JP" altLang="en-US" sz="1400" b="0" i="1" smtClean="0">
                              <a:latin typeface="Cambria Math" panose="02040503050406030204" pitchFamily="18" charset="0"/>
                            </a:rPr>
                            <m:t>𝜋</m:t>
                          </m:r>
                          <m:sSup>
                            <m:sSupPr>
                              <m:ctrlPr>
                                <a:rPr kumimoji="1" lang="en-US" altLang="ja-JP" sz="1400" b="0" i="1" smtClean="0">
                                  <a:latin typeface="Cambria Math" panose="02040503050406030204" pitchFamily="18" charset="0"/>
                                </a:rPr>
                              </m:ctrlPr>
                            </m:sSupPr>
                            <m:e>
                              <m:sSub>
                                <m:sSubPr>
                                  <m:ctrlPr>
                                    <a:rPr kumimoji="1" lang="en-US" altLang="ja-JP" sz="1400" b="0" i="1" smtClean="0">
                                      <a:latin typeface="Cambria Math" panose="02040503050406030204" pitchFamily="18" charset="0"/>
                                    </a:rPr>
                                  </m:ctrlPr>
                                </m:sSubPr>
                                <m:e>
                                  <m:r>
                                    <a:rPr kumimoji="1" lang="en-US" altLang="ja-JP" sz="1400" b="0" i="1" smtClean="0">
                                      <a:latin typeface="Cambria Math" panose="02040503050406030204" pitchFamily="18" charset="0"/>
                                    </a:rPr>
                                    <m:t>𝑟</m:t>
                                  </m:r>
                                </m:e>
                                <m:sub>
                                  <m:r>
                                    <a:rPr kumimoji="1" lang="en-US" altLang="ja-JP" sz="1400" b="0" i="1" smtClean="0">
                                      <a:latin typeface="Cambria Math" panose="02040503050406030204" pitchFamily="18" charset="0"/>
                                    </a:rPr>
                                    <m:t>0</m:t>
                                  </m:r>
                                </m:sub>
                              </m:sSub>
                            </m:e>
                            <m:sup>
                              <m:r>
                                <a:rPr kumimoji="1" lang="en-US" altLang="ja-JP" sz="1400" b="0" i="1" smtClean="0">
                                  <a:latin typeface="Cambria Math" panose="02040503050406030204" pitchFamily="18" charset="0"/>
                                </a:rPr>
                                <m:t>2</m:t>
                              </m:r>
                            </m:sup>
                          </m:sSup>
                        </m:den>
                      </m:f>
                      <m:r>
                        <a:rPr kumimoji="1" lang="en-US" altLang="ja-JP" sz="1400" b="0" i="1" smtClean="0">
                          <a:latin typeface="Cambria Math" panose="02040503050406030204" pitchFamily="18" charset="0"/>
                        </a:rPr>
                        <m:t>𝑒𝑥𝑝</m:t>
                      </m:r>
                      <m:d>
                        <m:dPr>
                          <m:ctrlPr>
                            <a:rPr kumimoji="1" lang="en-US" altLang="ja-JP" sz="1400" b="0" i="1" smtClean="0">
                              <a:latin typeface="Cambria Math" panose="02040503050406030204" pitchFamily="18" charset="0"/>
                            </a:rPr>
                          </m:ctrlPr>
                        </m:dPr>
                        <m:e>
                          <m:r>
                            <a:rPr kumimoji="1" lang="en-US" altLang="ja-JP" sz="1400" b="0" i="1" smtClean="0">
                              <a:latin typeface="Cambria Math" panose="02040503050406030204" pitchFamily="18" charset="0"/>
                            </a:rPr>
                            <m:t>−</m:t>
                          </m:r>
                          <m:f>
                            <m:fPr>
                              <m:ctrlPr>
                                <a:rPr kumimoji="1" lang="en-US" altLang="ja-JP" sz="1400" b="0" i="1" smtClean="0">
                                  <a:latin typeface="Cambria Math" panose="02040503050406030204" pitchFamily="18" charset="0"/>
                                </a:rPr>
                              </m:ctrlPr>
                            </m:fPr>
                            <m:num>
                              <m:sSup>
                                <m:sSupPr>
                                  <m:ctrlPr>
                                    <a:rPr kumimoji="1" lang="en-US" altLang="ja-JP" sz="1400" b="0" i="1" smtClean="0">
                                      <a:latin typeface="Cambria Math" panose="02040503050406030204" pitchFamily="18" charset="0"/>
                                    </a:rPr>
                                  </m:ctrlPr>
                                </m:sSupPr>
                                <m:e>
                                  <m:r>
                                    <a:rPr kumimoji="1" lang="en-US" altLang="ja-JP" sz="1400" b="0" i="1" smtClean="0">
                                      <a:latin typeface="Cambria Math" panose="02040503050406030204" pitchFamily="18" charset="0"/>
                                    </a:rPr>
                                    <m:t>𝑟</m:t>
                                  </m:r>
                                </m:e>
                                <m:sup>
                                  <m:r>
                                    <a:rPr kumimoji="1" lang="en-US" altLang="ja-JP" sz="1400" b="0" i="1" smtClean="0">
                                      <a:latin typeface="Cambria Math" panose="02040503050406030204" pitchFamily="18" charset="0"/>
                                    </a:rPr>
                                    <m:t>2</m:t>
                                  </m:r>
                                </m:sup>
                              </m:sSup>
                            </m:num>
                            <m:den>
                              <m:sSup>
                                <m:sSupPr>
                                  <m:ctrlPr>
                                    <a:rPr lang="en-US" altLang="ja-JP" sz="1400" i="1">
                                      <a:latin typeface="Cambria Math" panose="02040503050406030204" pitchFamily="18" charset="0"/>
                                    </a:rPr>
                                  </m:ctrlPr>
                                </m:sSupPr>
                                <m:e>
                                  <m:r>
                                    <a:rPr lang="en-US" altLang="ja-JP" sz="1400" b="0" i="1" smtClean="0">
                                      <a:latin typeface="Cambria Math" panose="02040503050406030204" pitchFamily="18" charset="0"/>
                                    </a:rPr>
                                    <m:t>2</m:t>
                                  </m:r>
                                  <m:sSub>
                                    <m:sSubPr>
                                      <m:ctrlPr>
                                        <a:rPr lang="en-US" altLang="ja-JP" sz="1400" i="1">
                                          <a:latin typeface="Cambria Math" panose="02040503050406030204" pitchFamily="18" charset="0"/>
                                        </a:rPr>
                                      </m:ctrlPr>
                                    </m:sSubPr>
                                    <m:e>
                                      <m:r>
                                        <a:rPr lang="en-US" altLang="ja-JP" sz="1400" i="1">
                                          <a:latin typeface="Cambria Math" panose="02040503050406030204" pitchFamily="18" charset="0"/>
                                        </a:rPr>
                                        <m:t>𝑟</m:t>
                                      </m:r>
                                    </m:e>
                                    <m:sub>
                                      <m:r>
                                        <a:rPr lang="en-US" altLang="ja-JP" sz="1400" i="1">
                                          <a:latin typeface="Cambria Math" panose="02040503050406030204" pitchFamily="18" charset="0"/>
                                        </a:rPr>
                                        <m:t>0</m:t>
                                      </m:r>
                                    </m:sub>
                                  </m:sSub>
                                </m:e>
                                <m:sup>
                                  <m:r>
                                    <a:rPr lang="en-US" altLang="ja-JP" sz="1400" i="1">
                                      <a:latin typeface="Cambria Math" panose="02040503050406030204" pitchFamily="18" charset="0"/>
                                    </a:rPr>
                                    <m:t>2</m:t>
                                  </m:r>
                                </m:sup>
                              </m:sSup>
                            </m:den>
                          </m:f>
                        </m:e>
                      </m:d>
                    </m:oMath>
                  </m:oMathPara>
                </a14:m>
                <a:endParaRPr kumimoji="1" lang="ja-JP" altLang="en-US" sz="1400" dirty="0"/>
              </a:p>
            </p:txBody>
          </p:sp>
        </mc:Choice>
        <mc:Fallback xmlns="">
          <p:sp>
            <p:nvSpPr>
              <p:cNvPr id="8" name="テキスト ボックス 7">
                <a:extLst>
                  <a:ext uri="{FF2B5EF4-FFF2-40B4-BE49-F238E27FC236}">
                    <a16:creationId xmlns:a16="http://schemas.microsoft.com/office/drawing/2014/main" id="{FBC1F088-C906-60D7-9BDE-21766FA1C269}"/>
                  </a:ext>
                </a:extLst>
              </p:cNvPr>
              <p:cNvSpPr txBox="1">
                <a:spLocks noRot="1" noChangeAspect="1" noMove="1" noResize="1" noEditPoints="1" noAdjustHandles="1" noChangeArrowheads="1" noChangeShapeType="1" noTextEdit="1"/>
              </p:cNvSpPr>
              <p:nvPr/>
            </p:nvSpPr>
            <p:spPr>
              <a:xfrm>
                <a:off x="6792720" y="2723878"/>
                <a:ext cx="2188063" cy="489558"/>
              </a:xfrm>
              <a:prstGeom prst="rect">
                <a:avLst/>
              </a:prstGeom>
              <a:blipFill>
                <a:blip r:embed="rId3"/>
                <a:stretch>
                  <a:fillRect b="-1250"/>
                </a:stretch>
              </a:blipFill>
            </p:spPr>
            <p:txBody>
              <a:bodyPr/>
              <a:lstStyle/>
              <a:p>
                <a:r>
                  <a:rPr lang="ja-JP" altLang="en-US">
                    <a:noFill/>
                  </a:rPr>
                  <a:t> </a:t>
                </a:r>
              </a:p>
            </p:txBody>
          </p:sp>
        </mc:Fallback>
      </mc:AlternateContent>
      <p:pic>
        <p:nvPicPr>
          <p:cNvPr id="22" name="図 21">
            <a:extLst>
              <a:ext uri="{FF2B5EF4-FFF2-40B4-BE49-F238E27FC236}">
                <a16:creationId xmlns:a16="http://schemas.microsoft.com/office/drawing/2014/main" id="{4ED4BE75-1E33-33A7-6C1D-9E57B55767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125" y="4230686"/>
            <a:ext cx="5088462" cy="1993584"/>
          </a:xfrm>
          <a:prstGeom prst="rect">
            <a:avLst/>
          </a:prstGeom>
        </p:spPr>
      </p:pic>
      <p:sp>
        <p:nvSpPr>
          <p:cNvPr id="23" name="テキスト ボックス 22">
            <a:extLst>
              <a:ext uri="{FF2B5EF4-FFF2-40B4-BE49-F238E27FC236}">
                <a16:creationId xmlns:a16="http://schemas.microsoft.com/office/drawing/2014/main" id="{9FE7F0B2-5A94-4E66-D698-A33930816688}"/>
              </a:ext>
            </a:extLst>
          </p:cNvPr>
          <p:cNvSpPr txBox="1"/>
          <p:nvPr/>
        </p:nvSpPr>
        <p:spPr>
          <a:xfrm>
            <a:off x="285969" y="808055"/>
            <a:ext cx="3879631"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ジオメトリと支配方程式</a:t>
            </a:r>
            <a:endParaRPr lang="ja-JP" altLang="en-US" sz="2000" u="sng" dirty="0">
              <a:solidFill>
                <a:schemeClr val="accent2">
                  <a:lumMod val="50000"/>
                </a:schemeClr>
              </a:solidFill>
              <a:latin typeface="Calibri" panose="020F0502020204030204" pitchFamily="34" charset="0"/>
              <a:cs typeface="Calibri" panose="020F0502020204030204" pitchFamily="34" charset="0"/>
            </a:endParaRPr>
          </a:p>
        </p:txBody>
      </p:sp>
      <p:pic>
        <p:nvPicPr>
          <p:cNvPr id="26" name="図 25">
            <a:extLst>
              <a:ext uri="{FF2B5EF4-FFF2-40B4-BE49-F238E27FC236}">
                <a16:creationId xmlns:a16="http://schemas.microsoft.com/office/drawing/2014/main" id="{D5306A89-4865-38A5-B9E1-C11C59A0F82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b="15800"/>
          <a:stretch>
            <a:fillRect/>
          </a:stretch>
        </p:blipFill>
        <p:spPr>
          <a:xfrm>
            <a:off x="720725" y="2094245"/>
            <a:ext cx="1748155" cy="1636785"/>
          </a:xfrm>
          <a:prstGeom prst="rect">
            <a:avLst/>
          </a:prstGeom>
        </p:spPr>
      </p:pic>
      <p:cxnSp>
        <p:nvCxnSpPr>
          <p:cNvPr id="29" name="直線矢印コネクタ 28">
            <a:extLst>
              <a:ext uri="{FF2B5EF4-FFF2-40B4-BE49-F238E27FC236}">
                <a16:creationId xmlns:a16="http://schemas.microsoft.com/office/drawing/2014/main" id="{99DCD26C-1B8C-A765-CD80-78A1502E8CE9}"/>
              </a:ext>
            </a:extLst>
          </p:cNvPr>
          <p:cNvCxnSpPr/>
          <p:nvPr/>
        </p:nvCxnSpPr>
        <p:spPr>
          <a:xfrm>
            <a:off x="1183640" y="3085347"/>
            <a:ext cx="132080" cy="936637"/>
          </a:xfrm>
          <a:prstGeom prst="straightConnector1">
            <a:avLst/>
          </a:prstGeom>
          <a:ln w="28575">
            <a:solidFill>
              <a:srgbClr val="9999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A0A78AAB-A0C4-306A-95C4-2C48E0F58653}"/>
              </a:ext>
            </a:extLst>
          </p:cNvPr>
          <p:cNvCxnSpPr>
            <a:cxnSpLocks/>
          </p:cNvCxnSpPr>
          <p:nvPr/>
        </p:nvCxnSpPr>
        <p:spPr>
          <a:xfrm flipV="1">
            <a:off x="1909457" y="5823889"/>
            <a:ext cx="1110093" cy="327458"/>
          </a:xfrm>
          <a:prstGeom prst="straightConnector1">
            <a:avLst/>
          </a:prstGeom>
          <a:ln w="19050">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1009E596-0B6E-1D78-5DB6-44F7FEDAA013}"/>
              </a:ext>
            </a:extLst>
          </p:cNvPr>
          <p:cNvCxnSpPr>
            <a:cxnSpLocks/>
          </p:cNvCxnSpPr>
          <p:nvPr/>
        </p:nvCxnSpPr>
        <p:spPr>
          <a:xfrm flipH="1" flipV="1">
            <a:off x="678915" y="4888051"/>
            <a:ext cx="1027965" cy="1222866"/>
          </a:xfrm>
          <a:prstGeom prst="straightConnector1">
            <a:avLst/>
          </a:prstGeom>
          <a:ln w="19050">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A00C1969-65E5-D574-59D4-0DCBA3E38E0D}"/>
              </a:ext>
            </a:extLst>
          </p:cNvPr>
          <p:cNvSpPr txBox="1"/>
          <p:nvPr/>
        </p:nvSpPr>
        <p:spPr>
          <a:xfrm rot="20623020">
            <a:off x="2192264" y="6049309"/>
            <a:ext cx="727265" cy="276999"/>
          </a:xfrm>
          <a:prstGeom prst="rect">
            <a:avLst/>
          </a:prstGeom>
          <a:solidFill>
            <a:schemeClr val="bg1"/>
          </a:solid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5 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sp>
        <p:nvSpPr>
          <p:cNvPr id="66" name="テキスト ボックス 65">
            <a:extLst>
              <a:ext uri="{FF2B5EF4-FFF2-40B4-BE49-F238E27FC236}">
                <a16:creationId xmlns:a16="http://schemas.microsoft.com/office/drawing/2014/main" id="{598C2640-0569-D7FC-E1BC-7A1DC90C6979}"/>
              </a:ext>
            </a:extLst>
          </p:cNvPr>
          <p:cNvSpPr txBox="1"/>
          <p:nvPr/>
        </p:nvSpPr>
        <p:spPr>
          <a:xfrm rot="2936443">
            <a:off x="590865" y="5494362"/>
            <a:ext cx="727265" cy="276999"/>
          </a:xfrm>
          <a:prstGeom prst="rect">
            <a:avLst/>
          </a:prstGeom>
          <a:solidFill>
            <a:schemeClr val="bg1"/>
          </a:solid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10mm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cxnSp>
        <p:nvCxnSpPr>
          <p:cNvPr id="67" name="直線矢印コネクタ 66">
            <a:extLst>
              <a:ext uri="{FF2B5EF4-FFF2-40B4-BE49-F238E27FC236}">
                <a16:creationId xmlns:a16="http://schemas.microsoft.com/office/drawing/2014/main" id="{0D0868C8-04EB-5BFE-693D-0C1F577ED69C}"/>
              </a:ext>
            </a:extLst>
          </p:cNvPr>
          <p:cNvCxnSpPr>
            <a:cxnSpLocks/>
          </p:cNvCxnSpPr>
          <p:nvPr/>
        </p:nvCxnSpPr>
        <p:spPr>
          <a:xfrm>
            <a:off x="3070350" y="5366689"/>
            <a:ext cx="0" cy="352356"/>
          </a:xfrm>
          <a:prstGeom prst="straightConnector1">
            <a:avLst/>
          </a:prstGeom>
          <a:ln w="19050">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D50E3DF2-F18D-EECE-D73D-99041E0DB312}"/>
              </a:ext>
            </a:extLst>
          </p:cNvPr>
          <p:cNvSpPr txBox="1"/>
          <p:nvPr/>
        </p:nvSpPr>
        <p:spPr>
          <a:xfrm>
            <a:off x="3130452" y="5398231"/>
            <a:ext cx="561454" cy="276999"/>
          </a:xfrm>
          <a:prstGeom prst="rect">
            <a:avLst/>
          </a:prstGeom>
          <a:solidFill>
            <a:schemeClr val="bg1"/>
          </a:solid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1 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sp>
        <p:nvSpPr>
          <p:cNvPr id="78" name="テキスト ボックス 77">
            <a:extLst>
              <a:ext uri="{FF2B5EF4-FFF2-40B4-BE49-F238E27FC236}">
                <a16:creationId xmlns:a16="http://schemas.microsoft.com/office/drawing/2014/main" id="{63DAE5C0-B6CC-3E37-25D7-1CC88574BD1B}"/>
              </a:ext>
            </a:extLst>
          </p:cNvPr>
          <p:cNvSpPr txBox="1"/>
          <p:nvPr/>
        </p:nvSpPr>
        <p:spPr>
          <a:xfrm>
            <a:off x="6598837" y="953257"/>
            <a:ext cx="4618062" cy="369332"/>
          </a:xfrm>
          <a:prstGeom prst="rect">
            <a:avLst/>
          </a:prstGeom>
          <a:noFill/>
        </p:spPr>
        <p:txBody>
          <a:bodyPr wrap="square" rtlCol="0">
            <a:spAutoFit/>
          </a:bodyPr>
          <a:lstStyle/>
          <a:p>
            <a:r>
              <a:rPr lang="ja-JP" altLang="en-US" b="1" dirty="0"/>
              <a:t>支配方程式 </a:t>
            </a:r>
            <a:r>
              <a:rPr lang="en-US" altLang="ja-JP" b="1" dirty="0"/>
              <a:t>: </a:t>
            </a:r>
            <a:r>
              <a:rPr lang="ja-JP" altLang="en-US" b="1" dirty="0"/>
              <a:t>マクロ熱源モデル</a:t>
            </a:r>
            <a:r>
              <a:rPr lang="en-US" altLang="ja-JP" b="1" dirty="0"/>
              <a:t>[1-3]</a:t>
            </a:r>
            <a:endParaRPr kumimoji="1" lang="ja-JP" altLang="en-US" b="1" dirty="0"/>
          </a:p>
        </p:txBody>
      </p:sp>
      <p:sp>
        <p:nvSpPr>
          <p:cNvPr id="79" name="テキスト ボックス 78">
            <a:extLst>
              <a:ext uri="{FF2B5EF4-FFF2-40B4-BE49-F238E27FC236}">
                <a16:creationId xmlns:a16="http://schemas.microsoft.com/office/drawing/2014/main" id="{356085F7-498C-4C88-A6A4-06925C4FD3C2}"/>
              </a:ext>
            </a:extLst>
          </p:cNvPr>
          <p:cNvSpPr txBox="1"/>
          <p:nvPr/>
        </p:nvSpPr>
        <p:spPr>
          <a:xfrm>
            <a:off x="480208" y="1463370"/>
            <a:ext cx="4618062" cy="369332"/>
          </a:xfrm>
          <a:prstGeom prst="rect">
            <a:avLst/>
          </a:prstGeom>
          <a:noFill/>
        </p:spPr>
        <p:txBody>
          <a:bodyPr wrap="square" rtlCol="0">
            <a:spAutoFit/>
          </a:bodyPr>
          <a:lstStyle/>
          <a:p>
            <a:r>
              <a:rPr lang="ja-JP" altLang="en-US" b="1" dirty="0"/>
              <a:t>基本モデルのジオメトリとメッシュ</a:t>
            </a:r>
            <a:endParaRPr kumimoji="1" lang="ja-JP" altLang="en-US" b="1" dirty="0"/>
          </a:p>
        </p:txBody>
      </p:sp>
      <p:sp>
        <p:nvSpPr>
          <p:cNvPr id="80" name="テキスト ボックス 79">
            <a:extLst>
              <a:ext uri="{FF2B5EF4-FFF2-40B4-BE49-F238E27FC236}">
                <a16:creationId xmlns:a16="http://schemas.microsoft.com/office/drawing/2014/main" id="{C0B557FC-B779-8284-4FF6-111DEA539215}"/>
              </a:ext>
            </a:extLst>
          </p:cNvPr>
          <p:cNvSpPr txBox="1"/>
          <p:nvPr/>
        </p:nvSpPr>
        <p:spPr>
          <a:xfrm>
            <a:off x="2637519" y="1960880"/>
            <a:ext cx="3184161" cy="2031325"/>
          </a:xfrm>
          <a:prstGeom prst="rect">
            <a:avLst/>
          </a:prstGeom>
          <a:noFill/>
        </p:spPr>
        <p:txBody>
          <a:bodyPr wrap="square">
            <a:spAutoFit/>
          </a:bodyPr>
          <a:lstStyle/>
          <a:p>
            <a:pPr marL="285750" indent="-285750">
              <a:buFontTx/>
              <a:buChar char="-"/>
            </a:pPr>
            <a:r>
              <a:rPr lang="ja-JP" altLang="en-US" sz="1400" dirty="0">
                <a:latin typeface="Arial Narrow" panose="020B0606020202030204" pitchFamily="34" charset="0"/>
              </a:rPr>
              <a:t>材料</a:t>
            </a:r>
            <a:r>
              <a:rPr lang="en-US" altLang="ja-JP" sz="1400" dirty="0">
                <a:latin typeface="Arial Narrow" panose="020B0606020202030204" pitchFamily="34" charset="0"/>
              </a:rPr>
              <a:t>: Ti-6Al-4V</a:t>
            </a:r>
          </a:p>
          <a:p>
            <a:pPr marL="285750" indent="-285750">
              <a:buFontTx/>
              <a:buChar char="-"/>
            </a:pPr>
            <a:r>
              <a:rPr lang="ja-JP" altLang="en-US" sz="1400" dirty="0">
                <a:latin typeface="Arial Narrow" panose="020B0606020202030204" pitchFamily="34" charset="0"/>
              </a:rPr>
              <a:t>電子ビーム積層造形を想定</a:t>
            </a:r>
            <a:endParaRPr lang="en-US" altLang="ja-JP" sz="1400" dirty="0">
              <a:latin typeface="Arial Narrow" panose="020B0606020202030204" pitchFamily="34" charset="0"/>
            </a:endParaRPr>
          </a:p>
          <a:p>
            <a:pPr marL="285750" indent="-285750">
              <a:buFontTx/>
              <a:buChar char="-"/>
            </a:pPr>
            <a:r>
              <a:rPr lang="en-US" altLang="ja-JP" sz="1400" dirty="0">
                <a:latin typeface="Arial Narrow" panose="020B0606020202030204" pitchFamily="34" charset="0"/>
              </a:rPr>
              <a:t>5mm×10mm×1mm</a:t>
            </a:r>
            <a:r>
              <a:rPr lang="ja-JP" altLang="en-US" sz="1400" dirty="0">
                <a:latin typeface="Arial Narrow" panose="020B0606020202030204" pitchFamily="34" charset="0"/>
              </a:rPr>
              <a:t>領域</a:t>
            </a:r>
            <a:endParaRPr lang="en-US" altLang="ja-JP" sz="1400" dirty="0">
              <a:latin typeface="Arial Narrow" panose="020B0606020202030204" pitchFamily="34" charset="0"/>
            </a:endParaRPr>
          </a:p>
          <a:p>
            <a:r>
              <a:rPr lang="en-US" altLang="ja-JP" sz="1400" dirty="0">
                <a:latin typeface="Arial Narrow" panose="020B0606020202030204" pitchFamily="34" charset="0"/>
              </a:rPr>
              <a:t>       (</a:t>
            </a:r>
            <a:r>
              <a:rPr lang="ja-JP" altLang="en-US" sz="1400" dirty="0">
                <a:latin typeface="Arial Narrow" panose="020B0606020202030204" pitchFamily="34" charset="0"/>
              </a:rPr>
              <a:t>上部</a:t>
            </a:r>
            <a:r>
              <a:rPr lang="en-US" altLang="ja-JP" sz="1400" dirty="0">
                <a:latin typeface="Arial Narrow" panose="020B0606020202030204" pitchFamily="34" charset="0"/>
              </a:rPr>
              <a:t>0.1mm</a:t>
            </a:r>
            <a:r>
              <a:rPr lang="ja-JP" altLang="en-US" sz="1400" dirty="0">
                <a:latin typeface="Arial Narrow" panose="020B0606020202030204" pitchFamily="34" charset="0"/>
              </a:rPr>
              <a:t>領域は粉末床</a:t>
            </a:r>
            <a:r>
              <a:rPr lang="en-US" altLang="ja-JP" sz="1400" dirty="0">
                <a:latin typeface="Arial Narrow" panose="020B0606020202030204" pitchFamily="34" charset="0"/>
              </a:rPr>
              <a:t>)</a:t>
            </a:r>
          </a:p>
          <a:p>
            <a:pPr marL="285750" indent="-285750">
              <a:buFontTx/>
              <a:buChar char="-"/>
            </a:pPr>
            <a:r>
              <a:rPr lang="ja-JP" altLang="en-US" sz="1400" dirty="0">
                <a:latin typeface="Arial Narrow" panose="020B0606020202030204" pitchFamily="34" charset="0"/>
              </a:rPr>
              <a:t>すべて六面体メッシュ</a:t>
            </a:r>
            <a:endParaRPr lang="en-US" altLang="ja-JP" sz="1400" dirty="0">
              <a:latin typeface="Arial Narrow" panose="020B0606020202030204" pitchFamily="34" charset="0"/>
            </a:endParaRPr>
          </a:p>
          <a:p>
            <a:r>
              <a:rPr lang="en-US" altLang="ja-JP" sz="1400" dirty="0">
                <a:latin typeface="Arial Narrow" panose="020B0606020202030204" pitchFamily="34" charset="0"/>
              </a:rPr>
              <a:t>       (</a:t>
            </a:r>
            <a:r>
              <a:rPr lang="ja-JP" altLang="en-US" sz="1400" dirty="0">
                <a:latin typeface="Arial Narrow" panose="020B0606020202030204" pitchFamily="34" charset="0"/>
              </a:rPr>
              <a:t>接点数 約</a:t>
            </a:r>
            <a:r>
              <a:rPr lang="en-US" altLang="ja-JP" sz="1400" dirty="0">
                <a:latin typeface="Arial Narrow" panose="020B0606020202030204" pitchFamily="34" charset="0"/>
              </a:rPr>
              <a:t>1,200)</a:t>
            </a:r>
          </a:p>
          <a:p>
            <a:pPr marL="285750" indent="-285750">
              <a:buFontTx/>
              <a:buChar char="-"/>
            </a:pPr>
            <a:r>
              <a:rPr lang="ja-JP" altLang="en-US" sz="1400" dirty="0">
                <a:latin typeface="Arial Narrow" panose="020B0606020202030204" pitchFamily="34" charset="0"/>
              </a:rPr>
              <a:t>熱源を双方向ラスター走査で</a:t>
            </a:r>
            <a:endParaRPr lang="en-US" altLang="ja-JP" sz="1400" dirty="0">
              <a:latin typeface="Arial Narrow" panose="020B0606020202030204" pitchFamily="34" charset="0"/>
            </a:endParaRPr>
          </a:p>
          <a:p>
            <a:r>
              <a:rPr lang="en-US" altLang="ja-JP" sz="1400" dirty="0">
                <a:latin typeface="Arial Narrow" panose="020B0606020202030204" pitchFamily="34" charset="0"/>
              </a:rPr>
              <a:t>       </a:t>
            </a:r>
            <a:r>
              <a:rPr lang="ja-JP" altLang="en-US" sz="1400" dirty="0">
                <a:latin typeface="Arial Narrow" panose="020B0606020202030204" pitchFamily="34" charset="0"/>
              </a:rPr>
              <a:t>一定速度で移動させる</a:t>
            </a:r>
            <a:endParaRPr lang="en-US" altLang="ja-JP" sz="1400" dirty="0">
              <a:latin typeface="Arial Narrow" panose="020B0606020202030204" pitchFamily="34" charset="0"/>
            </a:endParaRPr>
          </a:p>
          <a:p>
            <a:pPr marL="285750" indent="-285750">
              <a:buFontTx/>
              <a:buChar char="-"/>
            </a:pPr>
            <a:r>
              <a:rPr lang="en-US" altLang="ja-JP" sz="1400" b="1" dirty="0">
                <a:latin typeface="Arial Narrow" panose="020B0606020202030204" pitchFamily="34" charset="0"/>
              </a:rPr>
              <a:t>COMSOL® </a:t>
            </a:r>
            <a:r>
              <a:rPr lang="ja-JP" altLang="en-US" sz="1400" b="1" dirty="0">
                <a:latin typeface="Arial Narrow" panose="020B0606020202030204" pitchFamily="34" charset="0"/>
              </a:rPr>
              <a:t>伝熱モジュール使用</a:t>
            </a:r>
            <a:endParaRPr lang="en-US" altLang="ja-JP" sz="1400" b="1" dirty="0">
              <a:latin typeface="Arial Narrow" panose="020B0606020202030204" pitchFamily="34" charset="0"/>
            </a:endParaRPr>
          </a:p>
        </p:txBody>
      </p:sp>
      <p:sp>
        <p:nvSpPr>
          <p:cNvPr id="81" name="テキスト ボックス 80">
            <a:extLst>
              <a:ext uri="{FF2B5EF4-FFF2-40B4-BE49-F238E27FC236}">
                <a16:creationId xmlns:a16="http://schemas.microsoft.com/office/drawing/2014/main" id="{7BD97751-CF84-8993-3F6F-AACD466FE646}"/>
              </a:ext>
            </a:extLst>
          </p:cNvPr>
          <p:cNvSpPr txBox="1"/>
          <p:nvPr/>
        </p:nvSpPr>
        <p:spPr>
          <a:xfrm>
            <a:off x="6598837" y="1412788"/>
            <a:ext cx="1408582" cy="323165"/>
          </a:xfrm>
          <a:prstGeom prst="rect">
            <a:avLst/>
          </a:prstGeom>
          <a:noFill/>
        </p:spPr>
        <p:txBody>
          <a:bodyPr wrap="square">
            <a:spAutoFit/>
          </a:bodyPr>
          <a:lstStyle/>
          <a:p>
            <a:r>
              <a:rPr lang="ja-JP" altLang="en-US" sz="1500" dirty="0">
                <a:latin typeface="Arial Narrow" panose="020B0606020202030204" pitchFamily="34" charset="0"/>
              </a:rPr>
              <a:t>熱伝導方程式</a:t>
            </a:r>
            <a:endParaRPr lang="en-US" altLang="ja-JP" sz="1500" dirty="0">
              <a:latin typeface="Arial Narrow" panose="020B0606020202030204" pitchFamily="34" charset="0"/>
            </a:endParaRPr>
          </a:p>
        </p:txBody>
      </p:sp>
      <p:sp>
        <p:nvSpPr>
          <p:cNvPr id="82" name="テキスト ボックス 81">
            <a:extLst>
              <a:ext uri="{FF2B5EF4-FFF2-40B4-BE49-F238E27FC236}">
                <a16:creationId xmlns:a16="http://schemas.microsoft.com/office/drawing/2014/main" id="{674A01CA-6009-9C2D-1DBC-02F07967A5CD}"/>
              </a:ext>
            </a:extLst>
          </p:cNvPr>
          <p:cNvSpPr txBox="1"/>
          <p:nvPr/>
        </p:nvSpPr>
        <p:spPr>
          <a:xfrm>
            <a:off x="6598837" y="2400713"/>
            <a:ext cx="1886794" cy="323165"/>
          </a:xfrm>
          <a:prstGeom prst="rect">
            <a:avLst/>
          </a:prstGeom>
          <a:noFill/>
        </p:spPr>
        <p:txBody>
          <a:bodyPr wrap="square">
            <a:spAutoFit/>
          </a:bodyPr>
          <a:lstStyle/>
          <a:p>
            <a:r>
              <a:rPr lang="ja-JP" altLang="en-US" sz="1500" dirty="0">
                <a:latin typeface="Arial Narrow" panose="020B0606020202030204" pitchFamily="34" charset="0"/>
              </a:rPr>
              <a:t>電子ビーム熱源</a:t>
            </a:r>
            <a:endParaRPr lang="en-US" altLang="ja-JP" sz="15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84" name="テキスト ボックス 83">
                <a:extLst>
                  <a:ext uri="{FF2B5EF4-FFF2-40B4-BE49-F238E27FC236}">
                    <a16:creationId xmlns:a16="http://schemas.microsoft.com/office/drawing/2014/main" id="{48D11EA3-2AA4-274A-F3BD-EF2DA44DCA18}"/>
                  </a:ext>
                </a:extLst>
              </p:cNvPr>
              <p:cNvSpPr txBox="1"/>
              <p:nvPr/>
            </p:nvSpPr>
            <p:spPr>
              <a:xfrm>
                <a:off x="9513805" y="2647882"/>
                <a:ext cx="1408582" cy="53200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ja-JP" altLang="en-US" sz="1400" i="1" smtClean="0">
                              <a:latin typeface="Cambria Math" panose="02040503050406030204" pitchFamily="18" charset="0"/>
                            </a:rPr>
                          </m:ctrlPr>
                        </m:sSubPr>
                        <m:e>
                          <m:r>
                            <a:rPr lang="ja-JP" altLang="en-US" sz="1400" i="1">
                              <a:latin typeface="Cambria Math" panose="02040503050406030204" pitchFamily="18" charset="0"/>
                            </a:rPr>
                            <m:t>𝐶</m:t>
                          </m:r>
                        </m:e>
                        <m:sub>
                          <m:r>
                            <a:rPr lang="ja-JP" altLang="en-US" sz="1400" i="1">
                              <a:latin typeface="Cambria Math" panose="02040503050406030204" pitchFamily="18" charset="0"/>
                            </a:rPr>
                            <m:t>𝐿𝑓</m:t>
                          </m:r>
                        </m:sub>
                      </m:sSub>
                      <m:r>
                        <a:rPr lang="ja-JP" altLang="en-US" sz="1400" i="0">
                          <a:latin typeface="Cambria Math" panose="02040503050406030204" pitchFamily="18" charset="0"/>
                        </a:rPr>
                        <m:t>=</m:t>
                      </m:r>
                      <m:f>
                        <m:fPr>
                          <m:ctrlPr>
                            <a:rPr lang="ja-JP" altLang="en-US" sz="1400" i="1">
                              <a:latin typeface="Cambria Math" panose="02040503050406030204" pitchFamily="18" charset="0"/>
                            </a:rPr>
                          </m:ctrlPr>
                        </m:fPr>
                        <m:num>
                          <m:r>
                            <a:rPr lang="ja-JP" altLang="en-US" sz="1400" i="1">
                              <a:latin typeface="Cambria Math" panose="02040503050406030204" pitchFamily="18" charset="0"/>
                            </a:rPr>
                            <m:t>𝐿</m:t>
                          </m:r>
                        </m:num>
                        <m:den>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𝑇</m:t>
                              </m:r>
                            </m:e>
                            <m:sub>
                              <m:r>
                                <a:rPr lang="ja-JP" altLang="en-US" sz="1400" i="1">
                                  <a:latin typeface="Cambria Math" panose="02040503050406030204" pitchFamily="18" charset="0"/>
                                </a:rPr>
                                <m:t>𝐿</m:t>
                              </m:r>
                            </m:sub>
                          </m:sSub>
                          <m:r>
                            <a:rPr lang="ja-JP" altLang="en-US" sz="1400" i="0">
                              <a:latin typeface="Cambria Math" panose="02040503050406030204" pitchFamily="18" charset="0"/>
                            </a:rPr>
                            <m:t>−</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𝑇</m:t>
                              </m:r>
                            </m:e>
                            <m:sub>
                              <m:r>
                                <a:rPr lang="ja-JP" altLang="en-US" sz="1400" i="1">
                                  <a:latin typeface="Cambria Math" panose="02040503050406030204" pitchFamily="18" charset="0"/>
                                </a:rPr>
                                <m:t>𝑠</m:t>
                              </m:r>
                            </m:sub>
                          </m:sSub>
                        </m:den>
                      </m:f>
                    </m:oMath>
                  </m:oMathPara>
                </a14:m>
                <a:endParaRPr lang="ja-JP" altLang="en-US" sz="1400" dirty="0"/>
              </a:p>
            </p:txBody>
          </p:sp>
        </mc:Choice>
        <mc:Fallback xmlns="">
          <p:sp>
            <p:nvSpPr>
              <p:cNvPr id="84" name="テキスト ボックス 83">
                <a:extLst>
                  <a:ext uri="{FF2B5EF4-FFF2-40B4-BE49-F238E27FC236}">
                    <a16:creationId xmlns:a16="http://schemas.microsoft.com/office/drawing/2014/main" id="{48D11EA3-2AA4-274A-F3BD-EF2DA44DCA18}"/>
                  </a:ext>
                </a:extLst>
              </p:cNvPr>
              <p:cNvSpPr txBox="1">
                <a:spLocks noRot="1" noChangeAspect="1" noMove="1" noResize="1" noEditPoints="1" noAdjustHandles="1" noChangeArrowheads="1" noChangeShapeType="1" noTextEdit="1"/>
              </p:cNvSpPr>
              <p:nvPr/>
            </p:nvSpPr>
            <p:spPr>
              <a:xfrm>
                <a:off x="9513805" y="2647882"/>
                <a:ext cx="1408582" cy="532005"/>
              </a:xfrm>
              <a:prstGeom prst="rect">
                <a:avLst/>
              </a:prstGeom>
              <a:blipFill>
                <a:blip r:embed="rId7"/>
                <a:stretch>
                  <a:fillRect/>
                </a:stretch>
              </a:blipFill>
            </p:spPr>
            <p:txBody>
              <a:bodyPr/>
              <a:lstStyle/>
              <a:p>
                <a:r>
                  <a:rPr lang="ja-JP" altLang="en-US">
                    <a:noFill/>
                  </a:rPr>
                  <a:t> </a:t>
                </a:r>
              </a:p>
            </p:txBody>
          </p:sp>
        </mc:Fallback>
      </mc:AlternateContent>
      <p:sp>
        <p:nvSpPr>
          <p:cNvPr id="85" name="テキスト ボックス 84">
            <a:extLst>
              <a:ext uri="{FF2B5EF4-FFF2-40B4-BE49-F238E27FC236}">
                <a16:creationId xmlns:a16="http://schemas.microsoft.com/office/drawing/2014/main" id="{5A1306B3-D933-E18C-98FF-4B1AB7BA3AD7}"/>
              </a:ext>
            </a:extLst>
          </p:cNvPr>
          <p:cNvSpPr txBox="1"/>
          <p:nvPr/>
        </p:nvSpPr>
        <p:spPr>
          <a:xfrm>
            <a:off x="9423914" y="2389251"/>
            <a:ext cx="1073994" cy="323165"/>
          </a:xfrm>
          <a:prstGeom prst="rect">
            <a:avLst/>
          </a:prstGeom>
          <a:noFill/>
        </p:spPr>
        <p:txBody>
          <a:bodyPr wrap="square">
            <a:spAutoFit/>
          </a:bodyPr>
          <a:lstStyle/>
          <a:p>
            <a:r>
              <a:rPr lang="ja-JP" altLang="en-US" sz="1500" dirty="0">
                <a:latin typeface="Arial Narrow" panose="020B0606020202030204" pitchFamily="34" charset="0"/>
              </a:rPr>
              <a:t>潜熱効果</a:t>
            </a:r>
            <a:endParaRPr lang="en-US" altLang="ja-JP" sz="15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87" name="テキスト ボックス 86">
                <a:extLst>
                  <a:ext uri="{FF2B5EF4-FFF2-40B4-BE49-F238E27FC236}">
                    <a16:creationId xmlns:a16="http://schemas.microsoft.com/office/drawing/2014/main" id="{BF722575-626E-3996-3DD8-592B63BAD16A}"/>
                  </a:ext>
                </a:extLst>
              </p:cNvPr>
              <p:cNvSpPr txBox="1"/>
              <p:nvPr/>
            </p:nvSpPr>
            <p:spPr>
              <a:xfrm>
                <a:off x="6823200" y="3980108"/>
                <a:ext cx="2188063" cy="576376"/>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ja-JP" altLang="en-US" sz="1400" i="1" smtClean="0">
                              <a:latin typeface="Cambria Math" panose="02040503050406030204" pitchFamily="18" charset="0"/>
                            </a:rPr>
                          </m:ctrlPr>
                        </m:sSubPr>
                        <m:e>
                          <m:r>
                            <a:rPr lang="ja-JP" altLang="en-US" sz="1400" i="1">
                              <a:latin typeface="Cambria Math" panose="02040503050406030204" pitchFamily="18" charset="0"/>
                            </a:rPr>
                            <m:t>𝑡</m:t>
                          </m:r>
                        </m:e>
                        <m:sub>
                          <m:r>
                            <a:rPr lang="ja-JP" altLang="en-US" sz="1400" i="1">
                              <a:latin typeface="Cambria Math" panose="02040503050406030204" pitchFamily="18" charset="0"/>
                            </a:rPr>
                            <m:t>𝑚𝑒𝑙𝑡</m:t>
                          </m:r>
                        </m:sub>
                      </m:sSub>
                      <m:r>
                        <a:rPr lang="ja-JP" altLang="en-US" sz="1400" i="0">
                          <a:latin typeface="Cambria Math" panose="02040503050406030204" pitchFamily="18" charset="0"/>
                        </a:rPr>
                        <m:t>=</m:t>
                      </m:r>
                      <m:nary>
                        <m:naryPr>
                          <m:subHide m:val="on"/>
                          <m:supHide m:val="on"/>
                          <m:ctrlPr>
                            <a:rPr lang="ja-JP" altLang="en-US" sz="1400" i="1">
                              <a:latin typeface="Cambria Math" panose="02040503050406030204" pitchFamily="18" charset="0"/>
                            </a:rPr>
                          </m:ctrlPr>
                        </m:naryPr>
                        <m:sub/>
                        <m:sup/>
                        <m:e>
                          <m:r>
                            <a:rPr lang="ja-JP" altLang="en-US" sz="1400" i="1">
                              <a:latin typeface="Cambria Math" panose="02040503050406030204" pitchFamily="18" charset="0"/>
                            </a:rPr>
                            <m:t>𝑡𝑎𝑛h</m:t>
                          </m:r>
                          <m:d>
                            <m:dPr>
                              <m:ctrlPr>
                                <a:rPr lang="ja-JP" altLang="en-US" sz="1400" i="1">
                                  <a:latin typeface="Cambria Math" panose="02040503050406030204" pitchFamily="18" charset="0"/>
                                </a:rPr>
                              </m:ctrlPr>
                            </m:dPr>
                            <m:e>
                              <m:f>
                                <m:fPr>
                                  <m:ctrlPr>
                                    <a:rPr lang="ja-JP" altLang="en-US" sz="1400" i="1">
                                      <a:latin typeface="Cambria Math" panose="02040503050406030204" pitchFamily="18" charset="0"/>
                                    </a:rPr>
                                  </m:ctrlPr>
                                </m:fPr>
                                <m:num>
                                  <m:r>
                                    <a:rPr lang="ja-JP" altLang="en-US" sz="1400" i="1">
                                      <a:latin typeface="Cambria Math" panose="02040503050406030204" pitchFamily="18" charset="0"/>
                                    </a:rPr>
                                    <m:t>𝑎𝑇</m:t>
                                  </m:r>
                                </m:num>
                                <m:den>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𝑇</m:t>
                                      </m:r>
                                    </m:e>
                                    <m:sub>
                                      <m:r>
                                        <a:rPr lang="ja-JP" altLang="en-US" sz="1400" i="1">
                                          <a:latin typeface="Cambria Math" panose="02040503050406030204" pitchFamily="18" charset="0"/>
                                        </a:rPr>
                                        <m:t>𝐿</m:t>
                                      </m:r>
                                    </m:sub>
                                  </m:sSub>
                                </m:den>
                              </m:f>
                            </m:e>
                          </m:d>
                          <m:r>
                            <a:rPr lang="ja-JP" altLang="en-US" sz="1400" i="1">
                              <a:latin typeface="Cambria Math" panose="02040503050406030204" pitchFamily="18" charset="0"/>
                            </a:rPr>
                            <m:t>𝑑𝑡</m:t>
                          </m:r>
                        </m:e>
                      </m:nary>
                    </m:oMath>
                  </m:oMathPara>
                </a14:m>
                <a:endParaRPr lang="ja-JP" altLang="en-US" sz="1400" dirty="0"/>
              </a:p>
            </p:txBody>
          </p:sp>
        </mc:Choice>
        <mc:Fallback xmlns="">
          <p:sp>
            <p:nvSpPr>
              <p:cNvPr id="87" name="テキスト ボックス 86">
                <a:extLst>
                  <a:ext uri="{FF2B5EF4-FFF2-40B4-BE49-F238E27FC236}">
                    <a16:creationId xmlns:a16="http://schemas.microsoft.com/office/drawing/2014/main" id="{BF722575-626E-3996-3DD8-592B63BAD16A}"/>
                  </a:ext>
                </a:extLst>
              </p:cNvPr>
              <p:cNvSpPr txBox="1">
                <a:spLocks noRot="1" noChangeAspect="1" noMove="1" noResize="1" noEditPoints="1" noAdjustHandles="1" noChangeArrowheads="1" noChangeShapeType="1" noTextEdit="1"/>
              </p:cNvSpPr>
              <p:nvPr/>
            </p:nvSpPr>
            <p:spPr>
              <a:xfrm>
                <a:off x="6823200" y="3980108"/>
                <a:ext cx="2188063" cy="576376"/>
              </a:xfrm>
              <a:prstGeom prst="rect">
                <a:avLst/>
              </a:prstGeom>
              <a:blipFill>
                <a:blip r:embed="rId8"/>
                <a:stretch>
                  <a:fillRect l="-2786" t="-145745" b="-217021"/>
                </a:stretch>
              </a:blipFill>
            </p:spPr>
            <p:txBody>
              <a:bodyPr/>
              <a:lstStyle/>
              <a:p>
                <a:r>
                  <a:rPr lang="ja-JP" altLang="en-US">
                    <a:noFill/>
                  </a:rPr>
                  <a:t> </a:t>
                </a:r>
              </a:p>
            </p:txBody>
          </p:sp>
        </mc:Fallback>
      </mc:AlternateContent>
      <p:sp>
        <p:nvSpPr>
          <p:cNvPr id="88" name="テキスト ボックス 87">
            <a:extLst>
              <a:ext uri="{FF2B5EF4-FFF2-40B4-BE49-F238E27FC236}">
                <a16:creationId xmlns:a16="http://schemas.microsoft.com/office/drawing/2014/main" id="{38FFD9FE-53E2-18BA-EFEC-FCF38AF10A0B}"/>
              </a:ext>
            </a:extLst>
          </p:cNvPr>
          <p:cNvSpPr txBox="1"/>
          <p:nvPr/>
        </p:nvSpPr>
        <p:spPr>
          <a:xfrm>
            <a:off x="6598837" y="3606222"/>
            <a:ext cx="1886794" cy="323165"/>
          </a:xfrm>
          <a:prstGeom prst="rect">
            <a:avLst/>
          </a:prstGeom>
          <a:noFill/>
        </p:spPr>
        <p:txBody>
          <a:bodyPr wrap="square">
            <a:spAutoFit/>
          </a:bodyPr>
          <a:lstStyle/>
          <a:p>
            <a:r>
              <a:rPr lang="ja-JP" altLang="ja-JP" sz="1500" dirty="0"/>
              <a:t>溶融保持時間</a:t>
            </a:r>
            <a:r>
              <a:rPr lang="en-US" altLang="ja-JP" sz="1500" dirty="0" err="1"/>
              <a:t>t</a:t>
            </a:r>
            <a:r>
              <a:rPr lang="en-US" altLang="ja-JP" sz="1500" baseline="-25000" dirty="0" err="1"/>
              <a:t>melt</a:t>
            </a:r>
            <a:endParaRPr lang="en-US" altLang="ja-JP" sz="15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90" name="テキスト ボックス 89">
                <a:extLst>
                  <a:ext uri="{FF2B5EF4-FFF2-40B4-BE49-F238E27FC236}">
                    <a16:creationId xmlns:a16="http://schemas.microsoft.com/office/drawing/2014/main" id="{29BC8D3A-14DF-980C-AE7C-3A541A2E20FF}"/>
                  </a:ext>
                </a:extLst>
              </p:cNvPr>
              <p:cNvSpPr txBox="1"/>
              <p:nvPr/>
            </p:nvSpPr>
            <p:spPr>
              <a:xfrm>
                <a:off x="6823200" y="4950471"/>
                <a:ext cx="2019300" cy="75655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ja-JP" altLang="en-US" sz="1500" i="1" smtClean="0">
                          <a:latin typeface="Cambria Math" panose="02040503050406030204" pitchFamily="18" charset="0"/>
                        </a:rPr>
                        <m:t>𝑀𝑎</m:t>
                      </m:r>
                      <m:r>
                        <a:rPr lang="ja-JP" altLang="en-US" sz="1500" i="0">
                          <a:latin typeface="Cambria Math" panose="02040503050406030204" pitchFamily="18" charset="0"/>
                        </a:rPr>
                        <m:t>=</m:t>
                      </m:r>
                      <m:f>
                        <m:fPr>
                          <m:ctrlPr>
                            <a:rPr lang="ja-JP" altLang="en-US" sz="1500" i="1">
                              <a:latin typeface="Cambria Math" panose="02040503050406030204" pitchFamily="18" charset="0"/>
                            </a:rPr>
                          </m:ctrlPr>
                        </m:fPr>
                        <m:num>
                          <m:d>
                            <m:dPr>
                              <m:begChr m:val="⌊"/>
                              <m:endChr m:val="⌋"/>
                              <m:ctrlPr>
                                <a:rPr lang="ja-JP" altLang="en-US" sz="1500" i="1">
                                  <a:latin typeface="Cambria Math" panose="02040503050406030204" pitchFamily="18" charset="0"/>
                                </a:rPr>
                              </m:ctrlPr>
                            </m:dPr>
                            <m:e>
                              <m:f>
                                <m:fPr>
                                  <m:ctrlPr>
                                    <a:rPr lang="ja-JP" altLang="en-US" sz="1500" i="1">
                                      <a:latin typeface="Cambria Math" panose="02040503050406030204" pitchFamily="18" charset="0"/>
                                    </a:rPr>
                                  </m:ctrlPr>
                                </m:fPr>
                                <m:num>
                                  <m:r>
                                    <a:rPr lang="ja-JP" altLang="en-US" sz="1500" i="0">
                                      <a:latin typeface="Cambria Math" panose="02040503050406030204" pitchFamily="18" charset="0"/>
                                    </a:rPr>
                                    <m:t>𝜕</m:t>
                                  </m:r>
                                  <m:r>
                                    <a:rPr lang="ja-JP" altLang="en-US" sz="1500" i="1">
                                      <a:latin typeface="Cambria Math" panose="02040503050406030204" pitchFamily="18" charset="0"/>
                                    </a:rPr>
                                    <m:t>𝜎</m:t>
                                  </m:r>
                                </m:num>
                                <m:den>
                                  <m:r>
                                    <a:rPr lang="ja-JP" altLang="en-US" sz="1500" i="0">
                                      <a:latin typeface="Cambria Math" panose="02040503050406030204" pitchFamily="18" charset="0"/>
                                    </a:rPr>
                                    <m:t>𝜕</m:t>
                                  </m:r>
                                  <m:r>
                                    <a:rPr lang="ja-JP" altLang="en-US" sz="1500" i="1">
                                      <a:latin typeface="Cambria Math" panose="02040503050406030204" pitchFamily="18" charset="0"/>
                                    </a:rPr>
                                    <m:t>𝑇</m:t>
                                  </m:r>
                                </m:den>
                              </m:f>
                            </m:e>
                          </m:d>
                          <m:r>
                            <m:rPr>
                              <m:sty m:val="p"/>
                            </m:rPr>
                            <a:rPr lang="ja-JP" altLang="en-US" sz="1500" i="0">
                              <a:latin typeface="Cambria Math" panose="02040503050406030204" pitchFamily="18" charset="0"/>
                            </a:rPr>
                            <m:t>∇</m:t>
                          </m:r>
                          <m:r>
                            <a:rPr lang="ja-JP" altLang="en-US" sz="1500" i="1">
                              <a:latin typeface="Cambria Math" panose="02040503050406030204" pitchFamily="18" charset="0"/>
                            </a:rPr>
                            <m:t>𝑇</m:t>
                          </m:r>
                          <m:r>
                            <a:rPr lang="ja-JP" altLang="en-US" sz="1500" i="0">
                              <a:latin typeface="Cambria Math" panose="02040503050406030204" pitchFamily="18" charset="0"/>
                            </a:rPr>
                            <m:t>∙</m:t>
                          </m:r>
                          <m:sSup>
                            <m:sSupPr>
                              <m:ctrlPr>
                                <a:rPr lang="ja-JP" altLang="en-US" sz="1500" i="1">
                                  <a:latin typeface="Cambria Math" panose="02040503050406030204" pitchFamily="18" charset="0"/>
                                </a:rPr>
                              </m:ctrlPr>
                            </m:sSupPr>
                            <m:e>
                              <m:r>
                                <a:rPr lang="ja-JP" altLang="en-US" sz="1500" i="1">
                                  <a:latin typeface="Cambria Math" panose="02040503050406030204" pitchFamily="18" charset="0"/>
                                </a:rPr>
                                <m:t>𝐿</m:t>
                              </m:r>
                            </m:e>
                            <m:sup>
                              <m:r>
                                <a:rPr lang="ja-JP" altLang="en-US" sz="1500" i="0">
                                  <a:latin typeface="Cambria Math" panose="02040503050406030204" pitchFamily="18" charset="0"/>
                                </a:rPr>
                                <m:t>2</m:t>
                              </m:r>
                            </m:sup>
                          </m:sSup>
                        </m:num>
                        <m:den>
                          <m:r>
                            <a:rPr lang="ja-JP" altLang="en-US" sz="1500" i="1">
                              <a:latin typeface="Cambria Math" panose="02040503050406030204" pitchFamily="18" charset="0"/>
                            </a:rPr>
                            <m:t>𝜇</m:t>
                          </m:r>
                          <m:r>
                            <a:rPr lang="ja-JP" altLang="en-US" sz="1500" i="0">
                              <a:latin typeface="Cambria Math" panose="02040503050406030204" pitchFamily="18" charset="0"/>
                            </a:rPr>
                            <m:t>∙</m:t>
                          </m:r>
                          <m:r>
                            <a:rPr lang="ja-JP" altLang="en-US" sz="1500" i="1">
                              <a:latin typeface="Cambria Math" panose="02040503050406030204" pitchFamily="18" charset="0"/>
                            </a:rPr>
                            <m:t>𝛼</m:t>
                          </m:r>
                        </m:den>
                      </m:f>
                    </m:oMath>
                  </m:oMathPara>
                </a14:m>
                <a:endParaRPr lang="ja-JP" altLang="en-US" sz="1500" dirty="0"/>
              </a:p>
            </p:txBody>
          </p:sp>
        </mc:Choice>
        <mc:Fallback xmlns="">
          <p:sp>
            <p:nvSpPr>
              <p:cNvPr id="90" name="テキスト ボックス 89">
                <a:extLst>
                  <a:ext uri="{FF2B5EF4-FFF2-40B4-BE49-F238E27FC236}">
                    <a16:creationId xmlns:a16="http://schemas.microsoft.com/office/drawing/2014/main" id="{29BC8D3A-14DF-980C-AE7C-3A541A2E20FF}"/>
                  </a:ext>
                </a:extLst>
              </p:cNvPr>
              <p:cNvSpPr txBox="1">
                <a:spLocks noRot="1" noChangeAspect="1" noMove="1" noResize="1" noEditPoints="1" noAdjustHandles="1" noChangeArrowheads="1" noChangeShapeType="1" noTextEdit="1"/>
              </p:cNvSpPr>
              <p:nvPr/>
            </p:nvSpPr>
            <p:spPr>
              <a:xfrm>
                <a:off x="6823200" y="4950471"/>
                <a:ext cx="2019300" cy="756554"/>
              </a:xfrm>
              <a:prstGeom prst="rect">
                <a:avLst/>
              </a:prstGeom>
              <a:blipFill>
                <a:blip r:embed="rId9"/>
                <a:stretch>
                  <a:fillRect/>
                </a:stretch>
              </a:blipFill>
            </p:spPr>
            <p:txBody>
              <a:bodyPr/>
              <a:lstStyle/>
              <a:p>
                <a:r>
                  <a:rPr lang="ja-JP" altLang="en-US">
                    <a:noFill/>
                  </a:rPr>
                  <a:t> </a:t>
                </a:r>
              </a:p>
            </p:txBody>
          </p:sp>
        </mc:Fallback>
      </mc:AlternateContent>
      <p:sp>
        <p:nvSpPr>
          <p:cNvPr id="91" name="テキスト ボックス 90">
            <a:extLst>
              <a:ext uri="{FF2B5EF4-FFF2-40B4-BE49-F238E27FC236}">
                <a16:creationId xmlns:a16="http://schemas.microsoft.com/office/drawing/2014/main" id="{8BE52165-DB49-1779-BF57-90CDA4C4FAA5}"/>
              </a:ext>
            </a:extLst>
          </p:cNvPr>
          <p:cNvSpPr txBox="1"/>
          <p:nvPr/>
        </p:nvSpPr>
        <p:spPr>
          <a:xfrm>
            <a:off x="6598837" y="4726468"/>
            <a:ext cx="1886794" cy="323165"/>
          </a:xfrm>
          <a:prstGeom prst="rect">
            <a:avLst/>
          </a:prstGeom>
          <a:noFill/>
        </p:spPr>
        <p:txBody>
          <a:bodyPr wrap="square">
            <a:spAutoFit/>
          </a:bodyPr>
          <a:lstStyle/>
          <a:p>
            <a:r>
              <a:rPr lang="ja-JP" altLang="en-US" sz="1500" dirty="0"/>
              <a:t>マランゴニ数</a:t>
            </a:r>
            <a:r>
              <a:rPr lang="en-US" altLang="ja-JP" sz="1500" dirty="0"/>
              <a:t>Ma</a:t>
            </a:r>
            <a:endParaRPr lang="en-US" altLang="ja-JP" sz="15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93" name="テキスト ボックス 92">
                <a:extLst>
                  <a:ext uri="{FF2B5EF4-FFF2-40B4-BE49-F238E27FC236}">
                    <a16:creationId xmlns:a16="http://schemas.microsoft.com/office/drawing/2014/main" id="{8800BB86-F706-72A9-B8A8-E39A50FA62E1}"/>
                  </a:ext>
                </a:extLst>
              </p:cNvPr>
              <p:cNvSpPr txBox="1"/>
              <p:nvPr/>
            </p:nvSpPr>
            <p:spPr>
              <a:xfrm>
                <a:off x="9586060" y="3998209"/>
                <a:ext cx="1572260" cy="32316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en-US" altLang="ja-JP" sz="1500" b="0" i="0" smtClean="0">
                          <a:latin typeface="Cambria Math" panose="02040503050406030204" pitchFamily="18" charset="0"/>
                        </a:rPr>
                        <m:t>G</m:t>
                      </m:r>
                      <m:r>
                        <a:rPr lang="ja-JP" altLang="en-US" sz="1500" i="0">
                          <a:latin typeface="Cambria Math" panose="02040503050406030204" pitchFamily="18" charset="0"/>
                        </a:rPr>
                        <m:t>=</m:t>
                      </m:r>
                      <m:r>
                        <m:rPr>
                          <m:sty m:val="p"/>
                        </m:rPr>
                        <a:rPr lang="ja-JP" altLang="en-US" sz="1500" i="1" smtClean="0">
                          <a:latin typeface="Cambria Math" panose="02040503050406030204" pitchFamily="18" charset="0"/>
                        </a:rPr>
                        <m:t>∇</m:t>
                      </m:r>
                      <m:r>
                        <a:rPr lang="en-US" altLang="ja-JP" sz="1500" b="0" i="1" smtClean="0">
                          <a:latin typeface="Cambria Math" panose="02040503050406030204" pitchFamily="18" charset="0"/>
                        </a:rPr>
                        <m:t>𝑇</m:t>
                      </m:r>
                    </m:oMath>
                  </m:oMathPara>
                </a14:m>
                <a:endParaRPr lang="ja-JP" altLang="en-US" sz="1500" dirty="0"/>
              </a:p>
            </p:txBody>
          </p:sp>
        </mc:Choice>
        <mc:Fallback xmlns="">
          <p:sp>
            <p:nvSpPr>
              <p:cNvPr id="93" name="テキスト ボックス 92">
                <a:extLst>
                  <a:ext uri="{FF2B5EF4-FFF2-40B4-BE49-F238E27FC236}">
                    <a16:creationId xmlns:a16="http://schemas.microsoft.com/office/drawing/2014/main" id="{8800BB86-F706-72A9-B8A8-E39A50FA62E1}"/>
                  </a:ext>
                </a:extLst>
              </p:cNvPr>
              <p:cNvSpPr txBox="1">
                <a:spLocks noRot="1" noChangeAspect="1" noMove="1" noResize="1" noEditPoints="1" noAdjustHandles="1" noChangeArrowheads="1" noChangeShapeType="1" noTextEdit="1"/>
              </p:cNvSpPr>
              <p:nvPr/>
            </p:nvSpPr>
            <p:spPr>
              <a:xfrm>
                <a:off x="9586060" y="3998209"/>
                <a:ext cx="1572260" cy="323165"/>
              </a:xfrm>
              <a:prstGeom prst="rect">
                <a:avLst/>
              </a:prstGeom>
              <a:blipFill>
                <a:blip r:embed="rId10"/>
                <a:stretch>
                  <a:fillRect/>
                </a:stretch>
              </a:blipFill>
            </p:spPr>
            <p:txBody>
              <a:bodyPr/>
              <a:lstStyle/>
              <a:p>
                <a:r>
                  <a:rPr lang="ja-JP" altLang="en-US">
                    <a:noFill/>
                  </a:rPr>
                  <a:t> </a:t>
                </a:r>
              </a:p>
            </p:txBody>
          </p:sp>
        </mc:Fallback>
      </mc:AlternateContent>
      <p:sp>
        <p:nvSpPr>
          <p:cNvPr id="94" name="テキスト ボックス 93">
            <a:extLst>
              <a:ext uri="{FF2B5EF4-FFF2-40B4-BE49-F238E27FC236}">
                <a16:creationId xmlns:a16="http://schemas.microsoft.com/office/drawing/2014/main" id="{26C8E03A-F99A-3402-C0F6-D1F174564B34}"/>
              </a:ext>
            </a:extLst>
          </p:cNvPr>
          <p:cNvSpPr txBox="1"/>
          <p:nvPr/>
        </p:nvSpPr>
        <p:spPr>
          <a:xfrm>
            <a:off x="9423914" y="4792177"/>
            <a:ext cx="1338154" cy="323165"/>
          </a:xfrm>
          <a:prstGeom prst="rect">
            <a:avLst/>
          </a:prstGeom>
          <a:noFill/>
        </p:spPr>
        <p:txBody>
          <a:bodyPr wrap="square">
            <a:spAutoFit/>
          </a:bodyPr>
          <a:lstStyle/>
          <a:p>
            <a:r>
              <a:rPr lang="ja-JP" altLang="en-US" sz="1500" dirty="0">
                <a:latin typeface="Arial Narrow" panose="020B0606020202030204" pitchFamily="34" charset="0"/>
              </a:rPr>
              <a:t>凝固速度</a:t>
            </a:r>
            <a:r>
              <a:rPr lang="en-US" altLang="ja-JP" sz="1500" dirty="0">
                <a:latin typeface="Arial Narrow" panose="020B0606020202030204" pitchFamily="34" charset="0"/>
              </a:rPr>
              <a:t>R</a:t>
            </a:r>
          </a:p>
        </p:txBody>
      </p:sp>
      <p:sp>
        <p:nvSpPr>
          <p:cNvPr id="98" name="テキスト ボックス 97">
            <a:extLst>
              <a:ext uri="{FF2B5EF4-FFF2-40B4-BE49-F238E27FC236}">
                <a16:creationId xmlns:a16="http://schemas.microsoft.com/office/drawing/2014/main" id="{37F5CD38-8E60-9466-91A3-CA98B51D2A71}"/>
              </a:ext>
            </a:extLst>
          </p:cNvPr>
          <p:cNvSpPr txBox="1"/>
          <p:nvPr/>
        </p:nvSpPr>
        <p:spPr>
          <a:xfrm>
            <a:off x="9423914" y="3624897"/>
            <a:ext cx="1338154" cy="323165"/>
          </a:xfrm>
          <a:prstGeom prst="rect">
            <a:avLst/>
          </a:prstGeom>
          <a:noFill/>
        </p:spPr>
        <p:txBody>
          <a:bodyPr wrap="square">
            <a:spAutoFit/>
          </a:bodyPr>
          <a:lstStyle/>
          <a:p>
            <a:r>
              <a:rPr lang="ja-JP" altLang="en-US" sz="1500" dirty="0">
                <a:latin typeface="Arial Narrow" panose="020B0606020202030204" pitchFamily="34" charset="0"/>
              </a:rPr>
              <a:t>温度勾配</a:t>
            </a:r>
            <a:r>
              <a:rPr lang="en-US" altLang="ja-JP" sz="1500" dirty="0">
                <a:latin typeface="Arial Narrow" panose="020B0606020202030204" pitchFamily="34" charset="0"/>
              </a:rPr>
              <a:t>G</a:t>
            </a:r>
          </a:p>
        </p:txBody>
      </p:sp>
      <mc:AlternateContent xmlns:mc="http://schemas.openxmlformats.org/markup-compatibility/2006" xmlns:a14="http://schemas.microsoft.com/office/drawing/2010/main">
        <mc:Choice Requires="a14">
          <p:sp>
            <p:nvSpPr>
              <p:cNvPr id="99" name="テキスト ボックス 98">
                <a:extLst>
                  <a:ext uri="{FF2B5EF4-FFF2-40B4-BE49-F238E27FC236}">
                    <a16:creationId xmlns:a16="http://schemas.microsoft.com/office/drawing/2014/main" id="{750114A8-718F-5477-9D1E-AF1407A83691}"/>
                  </a:ext>
                </a:extLst>
              </p:cNvPr>
              <p:cNvSpPr txBox="1"/>
              <p:nvPr/>
            </p:nvSpPr>
            <p:spPr>
              <a:xfrm>
                <a:off x="9586060" y="5122354"/>
                <a:ext cx="1572260" cy="53136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ja-JP" altLang="en-US" sz="1500" i="1" smtClean="0">
                          <a:latin typeface="Cambria Math" panose="02040503050406030204" pitchFamily="18" charset="0"/>
                        </a:rPr>
                        <m:t>𝑅</m:t>
                      </m:r>
                      <m:r>
                        <a:rPr lang="ja-JP" altLang="en-US" sz="1500" i="0">
                          <a:latin typeface="Cambria Math" panose="02040503050406030204" pitchFamily="18" charset="0"/>
                        </a:rPr>
                        <m:t>=</m:t>
                      </m:r>
                      <m:f>
                        <m:fPr>
                          <m:ctrlPr>
                            <a:rPr lang="ja-JP" altLang="en-US" sz="1500" i="1">
                              <a:latin typeface="Cambria Math" panose="02040503050406030204" pitchFamily="18" charset="0"/>
                            </a:rPr>
                          </m:ctrlPr>
                        </m:fPr>
                        <m:num>
                          <m:r>
                            <a:rPr lang="ja-JP" altLang="en-US" sz="1500" i="0">
                              <a:latin typeface="Cambria Math" panose="02040503050406030204" pitchFamily="18" charset="0"/>
                            </a:rPr>
                            <m:t>1</m:t>
                          </m:r>
                        </m:num>
                        <m:den>
                          <m:r>
                            <a:rPr lang="ja-JP" altLang="en-US" sz="1500" i="1">
                              <a:latin typeface="Cambria Math" panose="02040503050406030204" pitchFamily="18" charset="0"/>
                            </a:rPr>
                            <m:t>𝐺</m:t>
                          </m:r>
                        </m:den>
                      </m:f>
                      <m:f>
                        <m:fPr>
                          <m:ctrlPr>
                            <a:rPr lang="ja-JP" altLang="en-US" sz="1500" i="1">
                              <a:latin typeface="Cambria Math" panose="02040503050406030204" pitchFamily="18" charset="0"/>
                            </a:rPr>
                          </m:ctrlPr>
                        </m:fPr>
                        <m:num>
                          <m:r>
                            <a:rPr lang="ja-JP" altLang="en-US" sz="1500" i="0">
                              <a:latin typeface="Cambria Math" panose="02040503050406030204" pitchFamily="18" charset="0"/>
                            </a:rPr>
                            <m:t>𝜕</m:t>
                          </m:r>
                          <m:r>
                            <a:rPr lang="ja-JP" altLang="en-US" sz="1500" i="1">
                              <a:latin typeface="Cambria Math" panose="02040503050406030204" pitchFamily="18" charset="0"/>
                            </a:rPr>
                            <m:t>𝑇</m:t>
                          </m:r>
                        </m:num>
                        <m:den>
                          <m:r>
                            <a:rPr lang="ja-JP" altLang="en-US" sz="1500" i="0">
                              <a:latin typeface="Cambria Math" panose="02040503050406030204" pitchFamily="18" charset="0"/>
                            </a:rPr>
                            <m:t>𝜕</m:t>
                          </m:r>
                          <m:r>
                            <a:rPr lang="ja-JP" altLang="en-US" sz="1500" i="1">
                              <a:latin typeface="Cambria Math" panose="02040503050406030204" pitchFamily="18" charset="0"/>
                            </a:rPr>
                            <m:t>𝑡</m:t>
                          </m:r>
                        </m:den>
                      </m:f>
                    </m:oMath>
                  </m:oMathPara>
                </a14:m>
                <a:endParaRPr lang="ja-JP" altLang="en-US" sz="1500" dirty="0"/>
              </a:p>
            </p:txBody>
          </p:sp>
        </mc:Choice>
        <mc:Fallback xmlns="">
          <p:sp>
            <p:nvSpPr>
              <p:cNvPr id="99" name="テキスト ボックス 98">
                <a:extLst>
                  <a:ext uri="{FF2B5EF4-FFF2-40B4-BE49-F238E27FC236}">
                    <a16:creationId xmlns:a16="http://schemas.microsoft.com/office/drawing/2014/main" id="{750114A8-718F-5477-9D1E-AF1407A83691}"/>
                  </a:ext>
                </a:extLst>
              </p:cNvPr>
              <p:cNvSpPr txBox="1">
                <a:spLocks noRot="1" noChangeAspect="1" noMove="1" noResize="1" noEditPoints="1" noAdjustHandles="1" noChangeArrowheads="1" noChangeShapeType="1" noTextEdit="1"/>
              </p:cNvSpPr>
              <p:nvPr/>
            </p:nvSpPr>
            <p:spPr>
              <a:xfrm>
                <a:off x="9586060" y="5122354"/>
                <a:ext cx="1572260" cy="531364"/>
              </a:xfrm>
              <a:prstGeom prst="rect">
                <a:avLst/>
              </a:prstGeom>
              <a:blipFill>
                <a:blip r:embed="rId11"/>
                <a:stretch>
                  <a:fillRect/>
                </a:stretch>
              </a:blipFill>
            </p:spPr>
            <p:txBody>
              <a:bodyPr/>
              <a:lstStyle/>
              <a:p>
                <a:r>
                  <a:rPr lang="ja-JP" altLang="en-US">
                    <a:noFill/>
                  </a:rPr>
                  <a:t> </a:t>
                </a:r>
              </a:p>
            </p:txBody>
          </p:sp>
        </mc:Fallback>
      </mc:AlternateContent>
      <p:sp>
        <p:nvSpPr>
          <p:cNvPr id="100" name="フリーフォーム: 図形 99">
            <a:extLst>
              <a:ext uri="{FF2B5EF4-FFF2-40B4-BE49-F238E27FC236}">
                <a16:creationId xmlns:a16="http://schemas.microsoft.com/office/drawing/2014/main" id="{E3297555-86B2-4206-4619-16C86157152B}"/>
              </a:ext>
            </a:extLst>
          </p:cNvPr>
          <p:cNvSpPr/>
          <p:nvPr/>
        </p:nvSpPr>
        <p:spPr>
          <a:xfrm>
            <a:off x="770965" y="2501152"/>
            <a:ext cx="1380564" cy="914400"/>
          </a:xfrm>
          <a:custGeom>
            <a:avLst/>
            <a:gdLst>
              <a:gd name="connsiteX0" fmla="*/ 0 w 1380564"/>
              <a:gd name="connsiteY0" fmla="*/ 439270 h 914400"/>
              <a:gd name="connsiteX1" fmla="*/ 950259 w 1380564"/>
              <a:gd name="connsiteY1" fmla="*/ 914400 h 914400"/>
              <a:gd name="connsiteX2" fmla="*/ 1380564 w 1380564"/>
              <a:gd name="connsiteY2" fmla="*/ 466164 h 914400"/>
              <a:gd name="connsiteX3" fmla="*/ 304800 w 1380564"/>
              <a:gd name="connsiteY3" fmla="*/ 0 h 914400"/>
              <a:gd name="connsiteX4" fmla="*/ 0 w 1380564"/>
              <a:gd name="connsiteY4" fmla="*/ 43927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0564" h="914400">
                <a:moveTo>
                  <a:pt x="0" y="439270"/>
                </a:moveTo>
                <a:lnTo>
                  <a:pt x="950259" y="914400"/>
                </a:lnTo>
                <a:lnTo>
                  <a:pt x="1380564" y="466164"/>
                </a:lnTo>
                <a:lnTo>
                  <a:pt x="304800" y="0"/>
                </a:lnTo>
                <a:lnTo>
                  <a:pt x="0" y="439270"/>
                </a:lnTo>
                <a:close/>
              </a:path>
            </a:pathLst>
          </a:custGeom>
          <a:noFill/>
          <a:ln w="28575">
            <a:solidFill>
              <a:srgbClr val="99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4498D58E-C577-5A35-D044-537DFF16ED0D}"/>
              </a:ext>
            </a:extLst>
          </p:cNvPr>
          <p:cNvSpPr txBox="1"/>
          <p:nvPr/>
        </p:nvSpPr>
        <p:spPr>
          <a:xfrm>
            <a:off x="6806534" y="5935729"/>
            <a:ext cx="4286182" cy="577081"/>
          </a:xfrm>
          <a:prstGeom prst="rect">
            <a:avLst/>
          </a:prstGeom>
          <a:noFill/>
        </p:spPr>
        <p:txBody>
          <a:bodyPr wrap="square" rtlCol="0">
            <a:spAutoFit/>
          </a:bodyPr>
          <a:lstStyle/>
          <a:p>
            <a:r>
              <a:rPr lang="en-US" altLang="ja-JP" sz="1050" dirty="0">
                <a:latin typeface="Arial Narrow" panose="020B0606020202030204" pitchFamily="34" charset="0"/>
              </a:rPr>
              <a:t>[1] X. Ding et al., Additive Manufacturing 26, 215, (2019).</a:t>
            </a:r>
          </a:p>
          <a:p>
            <a:r>
              <a:rPr lang="en-US" altLang="ja-JP" sz="1050" dirty="0">
                <a:latin typeface="Arial Narrow" panose="020B0606020202030204" pitchFamily="34" charset="0"/>
              </a:rPr>
              <a:t>[2] </a:t>
            </a:r>
            <a:r>
              <a:rPr lang="fr-FR" altLang="ja-JP" sz="1050" dirty="0">
                <a:latin typeface="Arial Narrow" panose="020B0606020202030204" pitchFamily="34" charset="0"/>
              </a:rPr>
              <a:t>K. Leung et al.,, COMSOL Conference, Boston, 2016.</a:t>
            </a:r>
            <a:endParaRPr lang="en-US" altLang="ja-JP" sz="1050" dirty="0">
              <a:latin typeface="Arial Narrow" panose="020B0606020202030204" pitchFamily="34" charset="0"/>
            </a:endParaRPr>
          </a:p>
          <a:p>
            <a:r>
              <a:rPr lang="en-US" altLang="ja-JP" sz="1050" dirty="0">
                <a:latin typeface="Arial Narrow" panose="020B0606020202030204" pitchFamily="34" charset="0"/>
              </a:rPr>
              <a:t>[3] H. J. Willy, the Proceedings of the 2017 COMSOL Conference in Singapore..</a:t>
            </a:r>
          </a:p>
        </p:txBody>
      </p:sp>
    </p:spTree>
    <p:extLst>
      <p:ext uri="{BB962C8B-B14F-4D97-AF65-F5344CB8AC3E}">
        <p14:creationId xmlns:p14="http://schemas.microsoft.com/office/powerpoint/2010/main" val="1983360414"/>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EBDDEB9-DA75-0B45-BA84-CCB5D69E2545}"/>
              </a:ext>
            </a:extLst>
          </p:cNvPr>
          <p:cNvSpPr>
            <a:spLocks noGrp="1"/>
          </p:cNvSpPr>
          <p:nvPr>
            <p:ph type="sldNum" sz="quarter" idx="4"/>
          </p:nvPr>
        </p:nvSpPr>
        <p:spPr/>
        <p:txBody>
          <a:bodyPr/>
          <a:lstStyle/>
          <a:p>
            <a:fld id="{02ADAEEA-D5D4-45C1-B8DB-6074CF2EBB4C}" type="slidenum">
              <a:rPr lang="ja-JP" altLang="en-US" smtClean="0"/>
              <a:pPr/>
              <a:t>6</a:t>
            </a:fld>
            <a:endParaRPr lang="ja-JP" altLang="en-US"/>
          </a:p>
        </p:txBody>
      </p:sp>
      <p:grpSp>
        <p:nvGrpSpPr>
          <p:cNvPr id="37" name="グループ化 36">
            <a:extLst>
              <a:ext uri="{FF2B5EF4-FFF2-40B4-BE49-F238E27FC236}">
                <a16:creationId xmlns:a16="http://schemas.microsoft.com/office/drawing/2014/main" id="{E39F4BCB-4F0D-F277-C2C3-362319BE5C71}"/>
              </a:ext>
            </a:extLst>
          </p:cNvPr>
          <p:cNvGrpSpPr/>
          <p:nvPr/>
        </p:nvGrpSpPr>
        <p:grpSpPr>
          <a:xfrm>
            <a:off x="316521" y="2122519"/>
            <a:ext cx="5826157" cy="2846812"/>
            <a:chOff x="578042" y="1753112"/>
            <a:chExt cx="7011997" cy="3426247"/>
          </a:xfrm>
        </p:grpSpPr>
        <p:pic>
          <p:nvPicPr>
            <p:cNvPr id="4" name="図 3">
              <a:extLst>
                <a:ext uri="{FF2B5EF4-FFF2-40B4-BE49-F238E27FC236}">
                  <a16:creationId xmlns:a16="http://schemas.microsoft.com/office/drawing/2014/main" id="{943F7DF6-AFA9-D09E-AE77-DEA4B62B4325}"/>
                </a:ext>
              </a:extLst>
            </p:cNvPr>
            <p:cNvPicPr>
              <a:picLocks noChangeAspect="1"/>
            </p:cNvPicPr>
            <p:nvPr/>
          </p:nvPicPr>
          <p:blipFill>
            <a:blip r:embed="rId2" cstate="screen">
              <a:extLst>
                <a:ext uri="{28A0092B-C50C-407E-A947-70E740481C1C}">
                  <a14:useLocalDpi xmlns:a14="http://schemas.microsoft.com/office/drawing/2010/main"/>
                </a:ext>
              </a:extLst>
            </a:blip>
            <a:srcRect l="8484" b="12012"/>
            <a:stretch>
              <a:fillRect/>
            </a:stretch>
          </p:blipFill>
          <p:spPr>
            <a:xfrm>
              <a:off x="1328488" y="2469777"/>
              <a:ext cx="3306264" cy="2384111"/>
            </a:xfrm>
            <a:prstGeom prst="rect">
              <a:avLst/>
            </a:prstGeom>
          </p:spPr>
        </p:pic>
        <p:pic>
          <p:nvPicPr>
            <p:cNvPr id="6" name="図 5">
              <a:extLst>
                <a:ext uri="{FF2B5EF4-FFF2-40B4-BE49-F238E27FC236}">
                  <a16:creationId xmlns:a16="http://schemas.microsoft.com/office/drawing/2014/main" id="{1226B87B-DB5F-CE9D-9C86-90F1807B593A}"/>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977262" y="2469777"/>
              <a:ext cx="3612777" cy="2709582"/>
            </a:xfrm>
            <a:prstGeom prst="rect">
              <a:avLst/>
            </a:prstGeom>
          </p:spPr>
        </p:pic>
        <p:cxnSp>
          <p:nvCxnSpPr>
            <p:cNvPr id="7" name="直線矢印コネクタ 6">
              <a:extLst>
                <a:ext uri="{FF2B5EF4-FFF2-40B4-BE49-F238E27FC236}">
                  <a16:creationId xmlns:a16="http://schemas.microsoft.com/office/drawing/2014/main" id="{273C6360-308E-5FB6-1961-4AE4F11D1620}"/>
                </a:ext>
              </a:extLst>
            </p:cNvPr>
            <p:cNvCxnSpPr>
              <a:cxnSpLocks/>
            </p:cNvCxnSpPr>
            <p:nvPr/>
          </p:nvCxnSpPr>
          <p:spPr>
            <a:xfrm flipV="1">
              <a:off x="1355381" y="2469776"/>
              <a:ext cx="1287386" cy="316346"/>
            </a:xfrm>
            <a:prstGeom prst="straightConnector1">
              <a:avLst/>
            </a:prstGeom>
            <a:ln w="19050">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AA640FD2-E637-617A-D8E6-1045FC1B07FD}"/>
                </a:ext>
              </a:extLst>
            </p:cNvPr>
            <p:cNvCxnSpPr>
              <a:cxnSpLocks/>
            </p:cNvCxnSpPr>
            <p:nvPr/>
          </p:nvCxnSpPr>
          <p:spPr>
            <a:xfrm flipH="1" flipV="1">
              <a:off x="1257107" y="3319229"/>
              <a:ext cx="1385660" cy="1534658"/>
            </a:xfrm>
            <a:prstGeom prst="straightConnector1">
              <a:avLst/>
            </a:prstGeom>
            <a:ln w="19050">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86CBD7FA-BD32-F7E4-05D6-2E321B67F063}"/>
                </a:ext>
              </a:extLst>
            </p:cNvPr>
            <p:cNvSpPr txBox="1"/>
            <p:nvPr/>
          </p:nvSpPr>
          <p:spPr>
            <a:xfrm rot="20623020">
              <a:off x="1488503" y="2310974"/>
              <a:ext cx="727265" cy="276999"/>
            </a:xfrm>
            <a:prstGeom prst="rect">
              <a:avLst/>
            </a:prstGeom>
            <a:solidFill>
              <a:schemeClr val="bg1"/>
            </a:solid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5 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sp>
          <p:nvSpPr>
            <p:cNvPr id="10" name="テキスト ボックス 9">
              <a:extLst>
                <a:ext uri="{FF2B5EF4-FFF2-40B4-BE49-F238E27FC236}">
                  <a16:creationId xmlns:a16="http://schemas.microsoft.com/office/drawing/2014/main" id="{2E717081-07DE-2085-1996-3C57CBD5CDF3}"/>
                </a:ext>
              </a:extLst>
            </p:cNvPr>
            <p:cNvSpPr txBox="1"/>
            <p:nvPr/>
          </p:nvSpPr>
          <p:spPr>
            <a:xfrm rot="2936443">
              <a:off x="1335030" y="4083920"/>
              <a:ext cx="727265" cy="276999"/>
            </a:xfrm>
            <a:prstGeom prst="rect">
              <a:avLst/>
            </a:prstGeom>
            <a:solidFill>
              <a:schemeClr val="bg1"/>
            </a:solid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10mm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cxnSp>
          <p:nvCxnSpPr>
            <p:cNvPr id="11" name="直線矢印コネクタ 10">
              <a:extLst>
                <a:ext uri="{FF2B5EF4-FFF2-40B4-BE49-F238E27FC236}">
                  <a16:creationId xmlns:a16="http://schemas.microsoft.com/office/drawing/2014/main" id="{557AD614-3855-B334-CBC6-514287CD9A01}"/>
                </a:ext>
              </a:extLst>
            </p:cNvPr>
            <p:cNvCxnSpPr>
              <a:cxnSpLocks/>
            </p:cNvCxnSpPr>
            <p:nvPr/>
          </p:nvCxnSpPr>
          <p:spPr>
            <a:xfrm>
              <a:off x="1257015" y="2892432"/>
              <a:ext cx="0" cy="352356"/>
            </a:xfrm>
            <a:prstGeom prst="straightConnector1">
              <a:avLst/>
            </a:prstGeom>
            <a:ln w="19050">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66FEC595-A7BA-C5B6-6E36-16AEA1978AD4}"/>
                </a:ext>
              </a:extLst>
            </p:cNvPr>
            <p:cNvSpPr txBox="1"/>
            <p:nvPr/>
          </p:nvSpPr>
          <p:spPr>
            <a:xfrm>
              <a:off x="578042" y="2930110"/>
              <a:ext cx="561454" cy="276999"/>
            </a:xfrm>
            <a:prstGeom prst="rect">
              <a:avLst/>
            </a:prstGeom>
            <a:no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1 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sp>
          <p:nvSpPr>
            <p:cNvPr id="15" name="テキスト ボックス 14">
              <a:extLst>
                <a:ext uri="{FF2B5EF4-FFF2-40B4-BE49-F238E27FC236}">
                  <a16:creationId xmlns:a16="http://schemas.microsoft.com/office/drawing/2014/main" id="{D362237B-3DCA-F031-448A-18413CBBE086}"/>
                </a:ext>
              </a:extLst>
            </p:cNvPr>
            <p:cNvSpPr txBox="1"/>
            <p:nvPr/>
          </p:nvSpPr>
          <p:spPr>
            <a:xfrm>
              <a:off x="1435353" y="1753112"/>
              <a:ext cx="1985086" cy="338555"/>
            </a:xfrm>
            <a:prstGeom prst="rect">
              <a:avLst/>
            </a:prstGeom>
            <a:noFill/>
          </p:spPr>
          <p:txBody>
            <a:bodyPr wrap="square" rtlCol="0">
              <a:spAutoFit/>
            </a:bodyPr>
            <a:lstStyle/>
            <a:p>
              <a:pPr algn="ctr"/>
              <a:r>
                <a:rPr kumimoji="1" lang="ja-JP" altLang="en-US" sz="1600" b="1" dirty="0"/>
                <a:t>温度分布の例</a:t>
              </a:r>
            </a:p>
          </p:txBody>
        </p:sp>
        <p:sp>
          <p:nvSpPr>
            <p:cNvPr id="16" name="テキスト ボックス 15">
              <a:extLst>
                <a:ext uri="{FF2B5EF4-FFF2-40B4-BE49-F238E27FC236}">
                  <a16:creationId xmlns:a16="http://schemas.microsoft.com/office/drawing/2014/main" id="{F7E9DFD3-CE52-8CFF-7122-96626414EA26}"/>
                </a:ext>
              </a:extLst>
            </p:cNvPr>
            <p:cNvSpPr txBox="1"/>
            <p:nvPr/>
          </p:nvSpPr>
          <p:spPr>
            <a:xfrm>
              <a:off x="4440955" y="1753112"/>
              <a:ext cx="2894674" cy="407463"/>
            </a:xfrm>
            <a:prstGeom prst="rect">
              <a:avLst/>
            </a:prstGeom>
            <a:noFill/>
          </p:spPr>
          <p:txBody>
            <a:bodyPr wrap="square" rtlCol="0">
              <a:spAutoFit/>
            </a:bodyPr>
            <a:lstStyle/>
            <a:p>
              <a:pPr algn="ctr"/>
              <a:r>
                <a:rPr kumimoji="1" lang="ja-JP" altLang="en-US" sz="1600" b="1" dirty="0"/>
                <a:t>メルトプール領域の例</a:t>
              </a:r>
            </a:p>
          </p:txBody>
        </p:sp>
      </p:grpSp>
      <p:pic>
        <p:nvPicPr>
          <p:cNvPr id="20" name="図 19">
            <a:extLst>
              <a:ext uri="{FF2B5EF4-FFF2-40B4-BE49-F238E27FC236}">
                <a16:creationId xmlns:a16="http://schemas.microsoft.com/office/drawing/2014/main" id="{BD2ED2D0-1E94-7BF6-1601-F969ADCC7B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97173" y="2320974"/>
            <a:ext cx="1560681" cy="1220974"/>
          </a:xfrm>
          <a:prstGeom prst="rect">
            <a:avLst/>
          </a:prstGeom>
        </p:spPr>
      </p:pic>
      <p:pic>
        <p:nvPicPr>
          <p:cNvPr id="27" name="図 26">
            <a:extLst>
              <a:ext uri="{FF2B5EF4-FFF2-40B4-BE49-F238E27FC236}">
                <a16:creationId xmlns:a16="http://schemas.microsoft.com/office/drawing/2014/main" id="{3A3D60F6-1BFE-0A4F-852A-726AD11D90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95168" y="4897991"/>
            <a:ext cx="623759" cy="1256143"/>
          </a:xfrm>
          <a:prstGeom prst="rect">
            <a:avLst/>
          </a:prstGeom>
        </p:spPr>
      </p:pic>
      <p:sp>
        <p:nvSpPr>
          <p:cNvPr id="28" name="テキスト ボックス 27">
            <a:extLst>
              <a:ext uri="{FF2B5EF4-FFF2-40B4-BE49-F238E27FC236}">
                <a16:creationId xmlns:a16="http://schemas.microsoft.com/office/drawing/2014/main" id="{7F3935C8-BF67-E256-71EF-B3FEF226C3F4}"/>
              </a:ext>
            </a:extLst>
          </p:cNvPr>
          <p:cNvSpPr txBox="1"/>
          <p:nvPr/>
        </p:nvSpPr>
        <p:spPr>
          <a:xfrm>
            <a:off x="8917209" y="4544320"/>
            <a:ext cx="511905" cy="369332"/>
          </a:xfrm>
          <a:prstGeom prst="rect">
            <a:avLst/>
          </a:prstGeom>
          <a:noFill/>
        </p:spPr>
        <p:txBody>
          <a:bodyPr wrap="square" rtlCol="0">
            <a:spAutoFit/>
          </a:bodyPr>
          <a:lstStyle/>
          <a:p>
            <a:r>
              <a:rPr kumimoji="1" lang="en-US" altLang="ja-JP" dirty="0">
                <a:latin typeface="Arial Narrow" panose="020B0606020202030204" pitchFamily="34" charset="0"/>
              </a:rPr>
              <a:t>Ma</a:t>
            </a:r>
            <a:endParaRPr kumimoji="1" lang="ja-JP" altLang="en-US" dirty="0">
              <a:latin typeface="Arial Narrow" panose="020B0606020202030204" pitchFamily="34" charset="0"/>
            </a:endParaRPr>
          </a:p>
        </p:txBody>
      </p:sp>
      <p:pic>
        <p:nvPicPr>
          <p:cNvPr id="29" name="図 28">
            <a:extLst>
              <a:ext uri="{FF2B5EF4-FFF2-40B4-BE49-F238E27FC236}">
                <a16:creationId xmlns:a16="http://schemas.microsoft.com/office/drawing/2014/main" id="{A9143341-BCAD-FBBA-81D8-6E5F749CB9B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78494" y="4888466"/>
            <a:ext cx="628490" cy="1265668"/>
          </a:xfrm>
          <a:prstGeom prst="rect">
            <a:avLst/>
          </a:prstGeom>
        </p:spPr>
      </p:pic>
      <p:sp>
        <p:nvSpPr>
          <p:cNvPr id="30" name="テキスト ボックス 29">
            <a:extLst>
              <a:ext uri="{FF2B5EF4-FFF2-40B4-BE49-F238E27FC236}">
                <a16:creationId xmlns:a16="http://schemas.microsoft.com/office/drawing/2014/main" id="{C4B8090F-B254-E4CE-48DC-FE07F9979E64}"/>
              </a:ext>
            </a:extLst>
          </p:cNvPr>
          <p:cNvSpPr txBox="1"/>
          <p:nvPr/>
        </p:nvSpPr>
        <p:spPr>
          <a:xfrm>
            <a:off x="7042704" y="4520684"/>
            <a:ext cx="511905" cy="369332"/>
          </a:xfrm>
          <a:prstGeom prst="rect">
            <a:avLst/>
          </a:prstGeom>
          <a:noFill/>
        </p:spPr>
        <p:txBody>
          <a:bodyPr wrap="square" rtlCol="0">
            <a:spAutoFit/>
          </a:bodyPr>
          <a:lstStyle/>
          <a:p>
            <a:r>
              <a:rPr kumimoji="1" lang="en-US" altLang="ja-JP" dirty="0">
                <a:latin typeface="Arial Narrow" panose="020B0606020202030204" pitchFamily="34" charset="0"/>
              </a:rPr>
              <a:t>T</a:t>
            </a:r>
            <a:endParaRPr kumimoji="1" lang="ja-JP" altLang="en-US" dirty="0">
              <a:latin typeface="Arial Narrow" panose="020B0606020202030204" pitchFamily="34" charset="0"/>
            </a:endParaRPr>
          </a:p>
        </p:txBody>
      </p:sp>
      <p:sp>
        <p:nvSpPr>
          <p:cNvPr id="31" name="テキスト ボックス 30">
            <a:extLst>
              <a:ext uri="{FF2B5EF4-FFF2-40B4-BE49-F238E27FC236}">
                <a16:creationId xmlns:a16="http://schemas.microsoft.com/office/drawing/2014/main" id="{DDA67067-C2E1-ADE8-D722-1B6B4AB99FA7}"/>
              </a:ext>
            </a:extLst>
          </p:cNvPr>
          <p:cNvSpPr txBox="1"/>
          <p:nvPr/>
        </p:nvSpPr>
        <p:spPr>
          <a:xfrm>
            <a:off x="7850506" y="4474491"/>
            <a:ext cx="726931" cy="369332"/>
          </a:xfrm>
          <a:prstGeom prst="rect">
            <a:avLst/>
          </a:prstGeom>
          <a:noFill/>
        </p:spPr>
        <p:txBody>
          <a:bodyPr wrap="square" rtlCol="0">
            <a:spAutoFit/>
          </a:bodyPr>
          <a:lstStyle/>
          <a:p>
            <a:r>
              <a:rPr lang="en-US" altLang="ja-JP" dirty="0">
                <a:latin typeface="Arial Narrow" panose="020B0606020202030204" pitchFamily="34" charset="0"/>
              </a:rPr>
              <a:t>t</a:t>
            </a:r>
            <a:r>
              <a:rPr lang="en-US" altLang="ja-JP" baseline="-25000" dirty="0">
                <a:latin typeface="Arial Narrow" panose="020B0606020202030204" pitchFamily="34" charset="0"/>
              </a:rPr>
              <a:t>melting</a:t>
            </a:r>
            <a:endParaRPr kumimoji="1" lang="ja-JP" altLang="en-US" baseline="-25000" dirty="0">
              <a:latin typeface="Arial Narrow" panose="020B0606020202030204" pitchFamily="34" charset="0"/>
            </a:endParaRPr>
          </a:p>
        </p:txBody>
      </p:sp>
      <p:pic>
        <p:nvPicPr>
          <p:cNvPr id="32" name="図 31">
            <a:extLst>
              <a:ext uri="{FF2B5EF4-FFF2-40B4-BE49-F238E27FC236}">
                <a16:creationId xmlns:a16="http://schemas.microsoft.com/office/drawing/2014/main" id="{51EDD744-1FBA-D1CF-3910-6D7F4EEA1A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31457" y="4897991"/>
            <a:ext cx="623760" cy="1256143"/>
          </a:xfrm>
          <a:prstGeom prst="rect">
            <a:avLst/>
          </a:prstGeom>
        </p:spPr>
      </p:pic>
      <p:sp>
        <p:nvSpPr>
          <p:cNvPr id="33" name="テキスト ボックス 32">
            <a:extLst>
              <a:ext uri="{FF2B5EF4-FFF2-40B4-BE49-F238E27FC236}">
                <a16:creationId xmlns:a16="http://schemas.microsoft.com/office/drawing/2014/main" id="{D3D3A8B4-26DA-B4F6-D9D8-07A8EB22DA31}"/>
              </a:ext>
            </a:extLst>
          </p:cNvPr>
          <p:cNvSpPr txBox="1"/>
          <p:nvPr/>
        </p:nvSpPr>
        <p:spPr>
          <a:xfrm>
            <a:off x="9786504" y="4544320"/>
            <a:ext cx="511905" cy="369332"/>
          </a:xfrm>
          <a:prstGeom prst="rect">
            <a:avLst/>
          </a:prstGeom>
          <a:noFill/>
        </p:spPr>
        <p:txBody>
          <a:bodyPr wrap="square" rtlCol="0">
            <a:spAutoFit/>
          </a:bodyPr>
          <a:lstStyle/>
          <a:p>
            <a:r>
              <a:rPr kumimoji="1" lang="en-US" altLang="ja-JP" dirty="0">
                <a:latin typeface="Arial Narrow" panose="020B0606020202030204" pitchFamily="34" charset="0"/>
              </a:rPr>
              <a:t>G</a:t>
            </a:r>
            <a:endParaRPr kumimoji="1" lang="ja-JP" altLang="en-US" dirty="0">
              <a:latin typeface="Arial Narrow" panose="020B0606020202030204" pitchFamily="34" charset="0"/>
            </a:endParaRPr>
          </a:p>
        </p:txBody>
      </p:sp>
      <p:pic>
        <p:nvPicPr>
          <p:cNvPr id="34" name="図 33">
            <a:extLst>
              <a:ext uri="{FF2B5EF4-FFF2-40B4-BE49-F238E27FC236}">
                <a16:creationId xmlns:a16="http://schemas.microsoft.com/office/drawing/2014/main" id="{D7DCCBEA-DEA2-AE4D-1AD4-87DCBD00F44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85015" y="4910623"/>
            <a:ext cx="610432" cy="1229304"/>
          </a:xfrm>
          <a:prstGeom prst="rect">
            <a:avLst/>
          </a:prstGeom>
          <a:ln>
            <a:solidFill>
              <a:schemeClr val="tx1">
                <a:lumMod val="50000"/>
                <a:lumOff val="50000"/>
              </a:schemeClr>
            </a:solidFill>
          </a:ln>
        </p:spPr>
      </p:pic>
      <p:pic>
        <p:nvPicPr>
          <p:cNvPr id="35" name="図 34">
            <a:extLst>
              <a:ext uri="{FF2B5EF4-FFF2-40B4-BE49-F238E27FC236}">
                <a16:creationId xmlns:a16="http://schemas.microsoft.com/office/drawing/2014/main" id="{293573AF-BFEB-1759-2D2B-2E9B4047654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578138" y="4894698"/>
            <a:ext cx="616345" cy="1241211"/>
          </a:xfrm>
          <a:prstGeom prst="rect">
            <a:avLst/>
          </a:prstGeom>
          <a:ln>
            <a:solidFill>
              <a:schemeClr val="tx1">
                <a:lumMod val="50000"/>
                <a:lumOff val="50000"/>
              </a:schemeClr>
            </a:solidFill>
          </a:ln>
        </p:spPr>
      </p:pic>
      <p:sp>
        <p:nvSpPr>
          <p:cNvPr id="36" name="テキスト ボックス 35">
            <a:extLst>
              <a:ext uri="{FF2B5EF4-FFF2-40B4-BE49-F238E27FC236}">
                <a16:creationId xmlns:a16="http://schemas.microsoft.com/office/drawing/2014/main" id="{307C9911-45C8-A256-546C-782DA90911AF}"/>
              </a:ext>
            </a:extLst>
          </p:cNvPr>
          <p:cNvSpPr txBox="1"/>
          <p:nvPr/>
        </p:nvSpPr>
        <p:spPr>
          <a:xfrm>
            <a:off x="10720444" y="4544320"/>
            <a:ext cx="511905" cy="369332"/>
          </a:xfrm>
          <a:prstGeom prst="rect">
            <a:avLst/>
          </a:prstGeom>
          <a:noFill/>
        </p:spPr>
        <p:txBody>
          <a:bodyPr wrap="square" rtlCol="0">
            <a:spAutoFit/>
          </a:bodyPr>
          <a:lstStyle/>
          <a:p>
            <a:r>
              <a:rPr lang="en-US" altLang="ja-JP" dirty="0">
                <a:latin typeface="Arial Narrow" panose="020B0606020202030204" pitchFamily="34" charset="0"/>
              </a:rPr>
              <a:t>R</a:t>
            </a:r>
            <a:endParaRPr kumimoji="1" lang="ja-JP" altLang="en-US" dirty="0">
              <a:latin typeface="Arial Narrow" panose="020B0606020202030204" pitchFamily="34" charset="0"/>
            </a:endParaRPr>
          </a:p>
        </p:txBody>
      </p:sp>
      <p:sp>
        <p:nvSpPr>
          <p:cNvPr id="38" name="テキスト ボックス 37">
            <a:extLst>
              <a:ext uri="{FF2B5EF4-FFF2-40B4-BE49-F238E27FC236}">
                <a16:creationId xmlns:a16="http://schemas.microsoft.com/office/drawing/2014/main" id="{43E2D89D-6010-9935-63A4-ED481D73449B}"/>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COMSOL</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モデル構築と計算実行</a:t>
            </a:r>
          </a:p>
        </p:txBody>
      </p:sp>
      <p:sp>
        <p:nvSpPr>
          <p:cNvPr id="39" name="テキスト ボックス 38">
            <a:extLst>
              <a:ext uri="{FF2B5EF4-FFF2-40B4-BE49-F238E27FC236}">
                <a16:creationId xmlns:a16="http://schemas.microsoft.com/office/drawing/2014/main" id="{8388E95A-F19E-8B34-CC42-A51668C666FF}"/>
              </a:ext>
            </a:extLst>
          </p:cNvPr>
          <p:cNvSpPr txBox="1"/>
          <p:nvPr/>
        </p:nvSpPr>
        <p:spPr>
          <a:xfrm>
            <a:off x="285969" y="808055"/>
            <a:ext cx="3879631"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基本モデルの結果</a:t>
            </a:r>
            <a:endParaRPr lang="ja-JP" altLang="en-US" sz="2000" u="sng" dirty="0">
              <a:solidFill>
                <a:schemeClr val="accent2">
                  <a:lumMod val="50000"/>
                </a:schemeClr>
              </a:solidFill>
              <a:latin typeface="Calibri" panose="020F0502020204030204" pitchFamily="34" charset="0"/>
              <a:cs typeface="Calibri" panose="020F0502020204030204" pitchFamily="34" charset="0"/>
            </a:endParaRPr>
          </a:p>
        </p:txBody>
      </p:sp>
      <p:sp>
        <p:nvSpPr>
          <p:cNvPr id="40" name="テキスト ボックス 39">
            <a:extLst>
              <a:ext uri="{FF2B5EF4-FFF2-40B4-BE49-F238E27FC236}">
                <a16:creationId xmlns:a16="http://schemas.microsoft.com/office/drawing/2014/main" id="{D7B1BEC8-5A3E-50F9-EE2E-E0E7C065E9C3}"/>
              </a:ext>
            </a:extLst>
          </p:cNvPr>
          <p:cNvSpPr txBox="1"/>
          <p:nvPr/>
        </p:nvSpPr>
        <p:spPr>
          <a:xfrm>
            <a:off x="6651594" y="4210987"/>
            <a:ext cx="1094874" cy="307777"/>
          </a:xfrm>
          <a:prstGeom prst="rect">
            <a:avLst/>
          </a:prstGeom>
          <a:noFill/>
        </p:spPr>
        <p:txBody>
          <a:bodyPr wrap="square" rtlCol="0">
            <a:spAutoFit/>
          </a:bodyPr>
          <a:lstStyle/>
          <a:p>
            <a:pPr algn="ctr"/>
            <a:r>
              <a:rPr kumimoji="1" lang="ja-JP" altLang="en-US" sz="1400" dirty="0">
                <a:latin typeface="Arial Narrow" panose="020B0606020202030204" pitchFamily="34" charset="0"/>
              </a:rPr>
              <a:t>温度分布</a:t>
            </a:r>
          </a:p>
        </p:txBody>
      </p:sp>
      <p:sp>
        <p:nvSpPr>
          <p:cNvPr id="41" name="テキスト ボックス 40">
            <a:extLst>
              <a:ext uri="{FF2B5EF4-FFF2-40B4-BE49-F238E27FC236}">
                <a16:creationId xmlns:a16="http://schemas.microsoft.com/office/drawing/2014/main" id="{5C0A6CA9-D26E-0009-7E4B-4EC98EFF2629}"/>
              </a:ext>
            </a:extLst>
          </p:cNvPr>
          <p:cNvSpPr txBox="1"/>
          <p:nvPr/>
        </p:nvSpPr>
        <p:spPr>
          <a:xfrm>
            <a:off x="7555070" y="4091902"/>
            <a:ext cx="1094874" cy="523220"/>
          </a:xfrm>
          <a:prstGeom prst="rect">
            <a:avLst/>
          </a:prstGeom>
          <a:noFill/>
        </p:spPr>
        <p:txBody>
          <a:bodyPr wrap="square" rtlCol="0">
            <a:spAutoFit/>
          </a:bodyPr>
          <a:lstStyle/>
          <a:p>
            <a:pPr algn="ctr"/>
            <a:r>
              <a:rPr kumimoji="1" lang="ja-JP" altLang="en-US" sz="1400" dirty="0">
                <a:latin typeface="Arial Narrow" panose="020B0606020202030204" pitchFamily="34" charset="0"/>
              </a:rPr>
              <a:t>溶融保持</a:t>
            </a:r>
            <a:endParaRPr kumimoji="1" lang="en-US" altLang="ja-JP" sz="1400" dirty="0">
              <a:latin typeface="Arial Narrow" panose="020B0606020202030204" pitchFamily="34" charset="0"/>
            </a:endParaRPr>
          </a:p>
          <a:p>
            <a:pPr algn="ctr"/>
            <a:r>
              <a:rPr kumimoji="1" lang="ja-JP" altLang="en-US" sz="1400" dirty="0">
                <a:latin typeface="Arial Narrow" panose="020B0606020202030204" pitchFamily="34" charset="0"/>
              </a:rPr>
              <a:t>時間</a:t>
            </a:r>
          </a:p>
        </p:txBody>
      </p:sp>
      <p:sp>
        <p:nvSpPr>
          <p:cNvPr id="42" name="テキスト ボックス 41">
            <a:extLst>
              <a:ext uri="{FF2B5EF4-FFF2-40B4-BE49-F238E27FC236}">
                <a16:creationId xmlns:a16="http://schemas.microsoft.com/office/drawing/2014/main" id="{F3445476-19DE-531B-6F2A-26C04F2744DC}"/>
              </a:ext>
            </a:extLst>
          </p:cNvPr>
          <p:cNvSpPr txBox="1"/>
          <p:nvPr/>
        </p:nvSpPr>
        <p:spPr>
          <a:xfrm>
            <a:off x="8669662" y="4091902"/>
            <a:ext cx="824529" cy="523220"/>
          </a:xfrm>
          <a:prstGeom prst="rect">
            <a:avLst/>
          </a:prstGeom>
          <a:noFill/>
        </p:spPr>
        <p:txBody>
          <a:bodyPr wrap="square" rtlCol="0">
            <a:spAutoFit/>
          </a:bodyPr>
          <a:lstStyle/>
          <a:p>
            <a:pPr algn="ctr"/>
            <a:r>
              <a:rPr lang="ja-JP" altLang="en-US" sz="1400" dirty="0">
                <a:latin typeface="Arial Narrow" panose="020B0606020202030204" pitchFamily="34" charset="0"/>
              </a:rPr>
              <a:t>マランゴニ数</a:t>
            </a:r>
            <a:endParaRPr kumimoji="1" lang="ja-JP" altLang="en-US" sz="1400" dirty="0">
              <a:latin typeface="Arial Narrow" panose="020B0606020202030204" pitchFamily="34" charset="0"/>
            </a:endParaRPr>
          </a:p>
        </p:txBody>
      </p:sp>
      <p:sp>
        <p:nvSpPr>
          <p:cNvPr id="43" name="テキスト ボックス 42">
            <a:extLst>
              <a:ext uri="{FF2B5EF4-FFF2-40B4-BE49-F238E27FC236}">
                <a16:creationId xmlns:a16="http://schemas.microsoft.com/office/drawing/2014/main" id="{90CDC65D-22E2-5714-DEFC-B23C906B0882}"/>
              </a:ext>
            </a:extLst>
          </p:cNvPr>
          <p:cNvSpPr txBox="1"/>
          <p:nvPr/>
        </p:nvSpPr>
        <p:spPr>
          <a:xfrm>
            <a:off x="9526837" y="4196620"/>
            <a:ext cx="930692" cy="307777"/>
          </a:xfrm>
          <a:prstGeom prst="rect">
            <a:avLst/>
          </a:prstGeom>
          <a:noFill/>
        </p:spPr>
        <p:txBody>
          <a:bodyPr wrap="square" rtlCol="0">
            <a:spAutoFit/>
          </a:bodyPr>
          <a:lstStyle/>
          <a:p>
            <a:pPr algn="ctr"/>
            <a:r>
              <a:rPr lang="ja-JP" altLang="en-US" sz="1400" dirty="0">
                <a:latin typeface="Arial Narrow" panose="020B0606020202030204" pitchFamily="34" charset="0"/>
              </a:rPr>
              <a:t>温度勾配</a:t>
            </a:r>
            <a:endParaRPr kumimoji="1" lang="ja-JP" altLang="en-US" sz="1400" dirty="0">
              <a:latin typeface="Arial Narrow" panose="020B0606020202030204" pitchFamily="34" charset="0"/>
            </a:endParaRPr>
          </a:p>
        </p:txBody>
      </p:sp>
      <p:sp>
        <p:nvSpPr>
          <p:cNvPr id="44" name="テキスト ボックス 43">
            <a:extLst>
              <a:ext uri="{FF2B5EF4-FFF2-40B4-BE49-F238E27FC236}">
                <a16:creationId xmlns:a16="http://schemas.microsoft.com/office/drawing/2014/main" id="{D02248AC-89E9-A61D-2707-FFF3351D454D}"/>
              </a:ext>
            </a:extLst>
          </p:cNvPr>
          <p:cNvSpPr txBox="1"/>
          <p:nvPr/>
        </p:nvSpPr>
        <p:spPr>
          <a:xfrm>
            <a:off x="10397135" y="4186957"/>
            <a:ext cx="930692" cy="307777"/>
          </a:xfrm>
          <a:prstGeom prst="rect">
            <a:avLst/>
          </a:prstGeom>
          <a:noFill/>
        </p:spPr>
        <p:txBody>
          <a:bodyPr wrap="square" rtlCol="0">
            <a:spAutoFit/>
          </a:bodyPr>
          <a:lstStyle/>
          <a:p>
            <a:pPr algn="ctr"/>
            <a:r>
              <a:rPr lang="ja-JP" altLang="en-US" sz="1400" dirty="0">
                <a:latin typeface="Arial Narrow" panose="020B0606020202030204" pitchFamily="34" charset="0"/>
              </a:rPr>
              <a:t>凝固速度</a:t>
            </a:r>
            <a:endParaRPr kumimoji="1" lang="ja-JP" altLang="en-US" sz="1400" dirty="0">
              <a:latin typeface="Arial Narrow" panose="020B0606020202030204" pitchFamily="34" charset="0"/>
            </a:endParaRPr>
          </a:p>
        </p:txBody>
      </p:sp>
      <p:cxnSp>
        <p:nvCxnSpPr>
          <p:cNvPr id="45" name="直線矢印コネクタ 44">
            <a:extLst>
              <a:ext uri="{FF2B5EF4-FFF2-40B4-BE49-F238E27FC236}">
                <a16:creationId xmlns:a16="http://schemas.microsoft.com/office/drawing/2014/main" id="{E1C82BFC-C595-4FBF-5930-7D56D40A912A}"/>
              </a:ext>
            </a:extLst>
          </p:cNvPr>
          <p:cNvCxnSpPr>
            <a:cxnSpLocks/>
          </p:cNvCxnSpPr>
          <p:nvPr/>
        </p:nvCxnSpPr>
        <p:spPr>
          <a:xfrm flipV="1">
            <a:off x="6737416" y="4843823"/>
            <a:ext cx="0" cy="1339050"/>
          </a:xfrm>
          <a:prstGeom prst="straightConnector1">
            <a:avLst/>
          </a:prstGeom>
          <a:ln w="9525">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4D950663-C382-C07B-3806-A53B79F8A57A}"/>
              </a:ext>
            </a:extLst>
          </p:cNvPr>
          <p:cNvSpPr txBox="1"/>
          <p:nvPr/>
        </p:nvSpPr>
        <p:spPr>
          <a:xfrm rot="16200000">
            <a:off x="6255809" y="5303349"/>
            <a:ext cx="623264" cy="237387"/>
          </a:xfrm>
          <a:prstGeom prst="rect">
            <a:avLst/>
          </a:prstGeom>
          <a:solidFill>
            <a:schemeClr val="bg1"/>
          </a:solid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10mm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sp>
        <p:nvSpPr>
          <p:cNvPr id="49" name="テキスト ボックス 48">
            <a:extLst>
              <a:ext uri="{FF2B5EF4-FFF2-40B4-BE49-F238E27FC236}">
                <a16:creationId xmlns:a16="http://schemas.microsoft.com/office/drawing/2014/main" id="{D3F48B7C-199E-ED12-3925-D1F3A4697CF4}"/>
              </a:ext>
            </a:extLst>
          </p:cNvPr>
          <p:cNvSpPr txBox="1"/>
          <p:nvPr/>
        </p:nvSpPr>
        <p:spPr>
          <a:xfrm>
            <a:off x="6872142" y="6203628"/>
            <a:ext cx="623264" cy="237387"/>
          </a:xfrm>
          <a:prstGeom prst="rect">
            <a:avLst/>
          </a:prstGeom>
          <a:noFill/>
        </p:spPr>
        <p:txBody>
          <a:bodyPr wrap="square" rtlCol="0">
            <a:spAutoFit/>
          </a:bodyPr>
          <a:lstStyle/>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5 mm</a:t>
            </a:r>
            <a:endParaRPr kumimoji="1" lang="en-US" altLang="ja-JP" sz="1200" dirty="0">
              <a:latin typeface="Calibri" panose="020F0502020204030204" pitchFamily="34" charset="0"/>
              <a:ea typeface="Calibri" panose="020F0502020204030204" pitchFamily="34" charset="0"/>
              <a:cs typeface="Calibri" panose="020F0502020204030204" pitchFamily="34" charset="0"/>
            </a:endParaRPr>
          </a:p>
        </p:txBody>
      </p:sp>
      <p:cxnSp>
        <p:nvCxnSpPr>
          <p:cNvPr id="50" name="直線矢印コネクタ 49">
            <a:extLst>
              <a:ext uri="{FF2B5EF4-FFF2-40B4-BE49-F238E27FC236}">
                <a16:creationId xmlns:a16="http://schemas.microsoft.com/office/drawing/2014/main" id="{DCE0C1BF-9EC6-24CA-ADF6-0158C4251C0D}"/>
              </a:ext>
            </a:extLst>
          </p:cNvPr>
          <p:cNvCxnSpPr>
            <a:cxnSpLocks/>
          </p:cNvCxnSpPr>
          <p:nvPr/>
        </p:nvCxnSpPr>
        <p:spPr>
          <a:xfrm>
            <a:off x="6858189" y="6221558"/>
            <a:ext cx="621900" cy="0"/>
          </a:xfrm>
          <a:prstGeom prst="straightConnector1">
            <a:avLst/>
          </a:prstGeom>
          <a:ln w="9525">
            <a:solidFill>
              <a:schemeClr val="tx1">
                <a:lumMod val="85000"/>
                <a:lumOff val="1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フリーフォーム: 図形 51">
            <a:extLst>
              <a:ext uri="{FF2B5EF4-FFF2-40B4-BE49-F238E27FC236}">
                <a16:creationId xmlns:a16="http://schemas.microsoft.com/office/drawing/2014/main" id="{5D145618-98A1-F8C4-FCB0-3EB61378A17A}"/>
              </a:ext>
            </a:extLst>
          </p:cNvPr>
          <p:cNvSpPr/>
          <p:nvPr/>
        </p:nvSpPr>
        <p:spPr>
          <a:xfrm rot="21082472">
            <a:off x="4359618" y="4952514"/>
            <a:ext cx="1515035" cy="869576"/>
          </a:xfrm>
          <a:custGeom>
            <a:avLst/>
            <a:gdLst>
              <a:gd name="connsiteX0" fmla="*/ 0 w 1515035"/>
              <a:gd name="connsiteY0" fmla="*/ 0 h 869576"/>
              <a:gd name="connsiteX1" fmla="*/ 555811 w 1515035"/>
              <a:gd name="connsiteY1" fmla="*/ 618565 h 869576"/>
              <a:gd name="connsiteX2" fmla="*/ 1515035 w 1515035"/>
              <a:gd name="connsiteY2" fmla="*/ 869576 h 869576"/>
            </a:gdLst>
            <a:ahLst/>
            <a:cxnLst>
              <a:cxn ang="0">
                <a:pos x="connsiteX0" y="connsiteY0"/>
              </a:cxn>
              <a:cxn ang="0">
                <a:pos x="connsiteX1" y="connsiteY1"/>
              </a:cxn>
              <a:cxn ang="0">
                <a:pos x="connsiteX2" y="connsiteY2"/>
              </a:cxn>
            </a:cxnLst>
            <a:rect l="l" t="t" r="r" b="b"/>
            <a:pathLst>
              <a:path w="1515035" h="869576">
                <a:moveTo>
                  <a:pt x="0" y="0"/>
                </a:moveTo>
                <a:cubicBezTo>
                  <a:pt x="151652" y="236818"/>
                  <a:pt x="303305" y="473636"/>
                  <a:pt x="555811" y="618565"/>
                </a:cubicBezTo>
                <a:cubicBezTo>
                  <a:pt x="808317" y="763494"/>
                  <a:pt x="1161676" y="816535"/>
                  <a:pt x="1515035" y="869576"/>
                </a:cubicBezTo>
              </a:path>
            </a:pathLst>
          </a:custGeom>
          <a:noFill/>
          <a:ln w="28575">
            <a:solidFill>
              <a:schemeClr val="tx1">
                <a:lumMod val="50000"/>
                <a:lumOff val="50000"/>
              </a:schemeClr>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1CA2749A-748B-1558-E279-FB51A6455FB0}"/>
              </a:ext>
            </a:extLst>
          </p:cNvPr>
          <p:cNvSpPr/>
          <p:nvPr/>
        </p:nvSpPr>
        <p:spPr>
          <a:xfrm>
            <a:off x="6392107" y="3997421"/>
            <a:ext cx="5208221" cy="2443594"/>
          </a:xfrm>
          <a:prstGeom prst="roundRect">
            <a:avLst>
              <a:gd name="adj" fmla="val 5393"/>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7953436D-1642-4404-54F2-1E98FC60BBDF}"/>
              </a:ext>
            </a:extLst>
          </p:cNvPr>
          <p:cNvSpPr txBox="1"/>
          <p:nvPr/>
        </p:nvSpPr>
        <p:spPr>
          <a:xfrm>
            <a:off x="3606632" y="5788335"/>
            <a:ext cx="1861637" cy="523220"/>
          </a:xfrm>
          <a:prstGeom prst="rect">
            <a:avLst/>
          </a:prstGeom>
          <a:noFill/>
        </p:spPr>
        <p:txBody>
          <a:bodyPr wrap="square" rtlCol="0">
            <a:spAutoFit/>
          </a:bodyPr>
          <a:lstStyle/>
          <a:p>
            <a:pPr algn="ctr"/>
            <a:r>
              <a:rPr lang="ja-JP" altLang="en-US" sz="1400" dirty="0">
                <a:latin typeface="Arial Narrow" panose="020B0606020202030204" pitchFamily="34" charset="0"/>
              </a:rPr>
              <a:t>走査</a:t>
            </a:r>
            <a:r>
              <a:rPr kumimoji="1" lang="en-US" altLang="ja-JP" sz="1400" dirty="0">
                <a:latin typeface="Arial Narrow" panose="020B0606020202030204" pitchFamily="34" charset="0"/>
              </a:rPr>
              <a:t>90%</a:t>
            </a:r>
            <a:r>
              <a:rPr kumimoji="1" lang="ja-JP" altLang="en-US" sz="1400" dirty="0">
                <a:latin typeface="Arial Narrow" panose="020B0606020202030204" pitchFamily="34" charset="0"/>
              </a:rPr>
              <a:t>完了時の</a:t>
            </a:r>
            <a:endParaRPr kumimoji="1" lang="en-US" altLang="ja-JP" sz="1400" dirty="0">
              <a:latin typeface="Arial Narrow" panose="020B0606020202030204" pitchFamily="34" charset="0"/>
            </a:endParaRPr>
          </a:p>
          <a:p>
            <a:pPr algn="ctr"/>
            <a:r>
              <a:rPr kumimoji="1" lang="ja-JP" altLang="en-US" sz="1400" dirty="0">
                <a:latin typeface="Arial Narrow" panose="020B0606020202030204" pitchFamily="34" charset="0"/>
              </a:rPr>
              <a:t>各データを出力する</a:t>
            </a:r>
          </a:p>
        </p:txBody>
      </p:sp>
      <p:pic>
        <p:nvPicPr>
          <p:cNvPr id="56" name="図 55">
            <a:extLst>
              <a:ext uri="{FF2B5EF4-FFF2-40B4-BE49-F238E27FC236}">
                <a16:creationId xmlns:a16="http://schemas.microsoft.com/office/drawing/2014/main" id="{8AF39714-5FAA-4558-1AB7-1462147144CF}"/>
              </a:ext>
            </a:extLst>
          </p:cNvPr>
          <p:cNvPicPr>
            <a:picLocks noChangeAspect="1"/>
          </p:cNvPicPr>
          <p:nvPr/>
        </p:nvPicPr>
        <p:blipFill>
          <a:blip r:embed="rId10"/>
          <a:stretch>
            <a:fillRect/>
          </a:stretch>
        </p:blipFill>
        <p:spPr>
          <a:xfrm>
            <a:off x="771952" y="5115688"/>
            <a:ext cx="2855074" cy="294571"/>
          </a:xfrm>
          <a:prstGeom prst="rect">
            <a:avLst/>
          </a:prstGeom>
        </p:spPr>
      </p:pic>
      <p:sp>
        <p:nvSpPr>
          <p:cNvPr id="57" name="テキスト ボックス 56">
            <a:extLst>
              <a:ext uri="{FF2B5EF4-FFF2-40B4-BE49-F238E27FC236}">
                <a16:creationId xmlns:a16="http://schemas.microsoft.com/office/drawing/2014/main" id="{7EE24131-74B9-A2F2-257A-C634564D9082}"/>
              </a:ext>
            </a:extLst>
          </p:cNvPr>
          <p:cNvSpPr txBox="1"/>
          <p:nvPr/>
        </p:nvSpPr>
        <p:spPr>
          <a:xfrm>
            <a:off x="3108665" y="5403656"/>
            <a:ext cx="602170" cy="307777"/>
          </a:xfrm>
          <a:prstGeom prst="rect">
            <a:avLst/>
          </a:prstGeom>
          <a:noFill/>
        </p:spPr>
        <p:txBody>
          <a:bodyPr wrap="square" rtlCol="0">
            <a:spAutoFit/>
          </a:bodyPr>
          <a:lstStyle/>
          <a:p>
            <a:pPr algn="ctr"/>
            <a:r>
              <a:rPr lang="en-US" altLang="ja-JP" sz="1400" dirty="0">
                <a:latin typeface="Arial Narrow" panose="020B0606020202030204" pitchFamily="34" charset="0"/>
              </a:rPr>
              <a:t>[K]</a:t>
            </a:r>
            <a:endParaRPr kumimoji="1" lang="ja-JP" altLang="en-US" sz="1400" dirty="0">
              <a:latin typeface="Arial Narrow" panose="020B0606020202030204" pitchFamily="34" charset="0"/>
            </a:endParaRPr>
          </a:p>
        </p:txBody>
      </p:sp>
      <p:pic>
        <p:nvPicPr>
          <p:cNvPr id="60" name="図 59">
            <a:extLst>
              <a:ext uri="{FF2B5EF4-FFF2-40B4-BE49-F238E27FC236}">
                <a16:creationId xmlns:a16="http://schemas.microsoft.com/office/drawing/2014/main" id="{1259D97B-6482-B93B-2BEB-D333B956FAC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491142" y="2134397"/>
            <a:ext cx="2870923" cy="1670550"/>
          </a:xfrm>
          <a:prstGeom prst="rect">
            <a:avLst/>
          </a:prstGeom>
        </p:spPr>
      </p:pic>
      <p:sp>
        <p:nvSpPr>
          <p:cNvPr id="61" name="楕円 60">
            <a:extLst>
              <a:ext uri="{FF2B5EF4-FFF2-40B4-BE49-F238E27FC236}">
                <a16:creationId xmlns:a16="http://schemas.microsoft.com/office/drawing/2014/main" id="{022C85BC-5C57-6438-6055-F2598A96C828}"/>
              </a:ext>
            </a:extLst>
          </p:cNvPr>
          <p:cNvSpPr/>
          <p:nvPr/>
        </p:nvSpPr>
        <p:spPr>
          <a:xfrm>
            <a:off x="7146296" y="2759385"/>
            <a:ext cx="125506" cy="125506"/>
          </a:xfrm>
          <a:prstGeom prst="ellipse">
            <a:avLst/>
          </a:prstGeom>
          <a:solidFill>
            <a:schemeClr val="accent2">
              <a:lumMod val="20000"/>
              <a:lumOff val="8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楕円 61">
            <a:extLst>
              <a:ext uri="{FF2B5EF4-FFF2-40B4-BE49-F238E27FC236}">
                <a16:creationId xmlns:a16="http://schemas.microsoft.com/office/drawing/2014/main" id="{5D7F7F4A-982A-1297-A73E-D2461FA5B62D}"/>
              </a:ext>
            </a:extLst>
          </p:cNvPr>
          <p:cNvSpPr/>
          <p:nvPr/>
        </p:nvSpPr>
        <p:spPr>
          <a:xfrm>
            <a:off x="7343517" y="2678702"/>
            <a:ext cx="125506" cy="125506"/>
          </a:xfrm>
          <a:prstGeom prst="ellipse">
            <a:avLst/>
          </a:prstGeom>
          <a:solidFill>
            <a:schemeClr val="accent2">
              <a:lumMod val="20000"/>
              <a:lumOff val="8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楕円 62">
            <a:extLst>
              <a:ext uri="{FF2B5EF4-FFF2-40B4-BE49-F238E27FC236}">
                <a16:creationId xmlns:a16="http://schemas.microsoft.com/office/drawing/2014/main" id="{9F6167FD-E513-DCB7-ACEC-8E324C98B71A}"/>
              </a:ext>
            </a:extLst>
          </p:cNvPr>
          <p:cNvSpPr/>
          <p:nvPr/>
        </p:nvSpPr>
        <p:spPr>
          <a:xfrm>
            <a:off x="7522812" y="2615950"/>
            <a:ext cx="125506" cy="125506"/>
          </a:xfrm>
          <a:prstGeom prst="ellipse">
            <a:avLst/>
          </a:prstGeom>
          <a:solidFill>
            <a:schemeClr val="accent2">
              <a:lumMod val="20000"/>
              <a:lumOff val="8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5ECFCB76-7FC3-CFBE-962E-790AC8143A4A}"/>
              </a:ext>
            </a:extLst>
          </p:cNvPr>
          <p:cNvSpPr txBox="1"/>
          <p:nvPr/>
        </p:nvSpPr>
        <p:spPr>
          <a:xfrm>
            <a:off x="6784756" y="2441728"/>
            <a:ext cx="487046" cy="338554"/>
          </a:xfrm>
          <a:prstGeom prst="rect">
            <a:avLst/>
          </a:prstGeom>
          <a:noFill/>
        </p:spPr>
        <p:txBody>
          <a:bodyPr wrap="square" rtlCol="0">
            <a:spAutoFit/>
          </a:bodyPr>
          <a:lstStyle/>
          <a:p>
            <a:pPr algn="ctr"/>
            <a:r>
              <a:rPr kumimoji="1" lang="en-US" altLang="ja-JP" sz="1600" dirty="0"/>
              <a:t>A</a:t>
            </a:r>
            <a:endParaRPr kumimoji="1" lang="ja-JP" altLang="en-US" sz="1600" dirty="0"/>
          </a:p>
        </p:txBody>
      </p:sp>
      <p:sp>
        <p:nvSpPr>
          <p:cNvPr id="65" name="テキスト ボックス 64">
            <a:extLst>
              <a:ext uri="{FF2B5EF4-FFF2-40B4-BE49-F238E27FC236}">
                <a16:creationId xmlns:a16="http://schemas.microsoft.com/office/drawing/2014/main" id="{8C5AFAAF-DCA1-5891-92EC-83DFB6FD68A9}"/>
              </a:ext>
            </a:extLst>
          </p:cNvPr>
          <p:cNvSpPr txBox="1"/>
          <p:nvPr/>
        </p:nvSpPr>
        <p:spPr>
          <a:xfrm>
            <a:off x="7028279" y="2349281"/>
            <a:ext cx="487046" cy="338554"/>
          </a:xfrm>
          <a:prstGeom prst="rect">
            <a:avLst/>
          </a:prstGeom>
          <a:noFill/>
        </p:spPr>
        <p:txBody>
          <a:bodyPr wrap="square" rtlCol="0">
            <a:spAutoFit/>
          </a:bodyPr>
          <a:lstStyle/>
          <a:p>
            <a:pPr algn="ctr"/>
            <a:r>
              <a:rPr lang="en-US" altLang="ja-JP" sz="1600" dirty="0"/>
              <a:t>B</a:t>
            </a:r>
            <a:endParaRPr kumimoji="1" lang="ja-JP" altLang="en-US" sz="1600" dirty="0"/>
          </a:p>
        </p:txBody>
      </p:sp>
      <p:sp>
        <p:nvSpPr>
          <p:cNvPr id="66" name="テキスト ボックス 65">
            <a:extLst>
              <a:ext uri="{FF2B5EF4-FFF2-40B4-BE49-F238E27FC236}">
                <a16:creationId xmlns:a16="http://schemas.microsoft.com/office/drawing/2014/main" id="{93F28BA9-7F59-1A6C-509A-94BA72B973B5}"/>
              </a:ext>
            </a:extLst>
          </p:cNvPr>
          <p:cNvSpPr txBox="1"/>
          <p:nvPr/>
        </p:nvSpPr>
        <p:spPr>
          <a:xfrm>
            <a:off x="7297699" y="2259656"/>
            <a:ext cx="487046" cy="338554"/>
          </a:xfrm>
          <a:prstGeom prst="rect">
            <a:avLst/>
          </a:prstGeom>
          <a:noFill/>
        </p:spPr>
        <p:txBody>
          <a:bodyPr wrap="square" rtlCol="0">
            <a:spAutoFit/>
          </a:bodyPr>
          <a:lstStyle/>
          <a:p>
            <a:pPr algn="ctr"/>
            <a:r>
              <a:rPr kumimoji="1" lang="en-US" altLang="ja-JP" sz="1600" dirty="0"/>
              <a:t>C</a:t>
            </a:r>
            <a:endParaRPr kumimoji="1" lang="ja-JP" altLang="en-US" sz="1600" dirty="0"/>
          </a:p>
        </p:txBody>
      </p:sp>
      <p:sp>
        <p:nvSpPr>
          <p:cNvPr id="68" name="テキスト ボックス 67">
            <a:extLst>
              <a:ext uri="{FF2B5EF4-FFF2-40B4-BE49-F238E27FC236}">
                <a16:creationId xmlns:a16="http://schemas.microsoft.com/office/drawing/2014/main" id="{18839A3D-A281-BDBF-DF86-716A0564C6AD}"/>
              </a:ext>
            </a:extLst>
          </p:cNvPr>
          <p:cNvSpPr txBox="1"/>
          <p:nvPr/>
        </p:nvSpPr>
        <p:spPr>
          <a:xfrm>
            <a:off x="9902690" y="2314307"/>
            <a:ext cx="487046" cy="338554"/>
          </a:xfrm>
          <a:prstGeom prst="rect">
            <a:avLst/>
          </a:prstGeom>
          <a:noFill/>
        </p:spPr>
        <p:txBody>
          <a:bodyPr wrap="square" rtlCol="0">
            <a:spAutoFit/>
          </a:bodyPr>
          <a:lstStyle/>
          <a:p>
            <a:pPr algn="ctr"/>
            <a:r>
              <a:rPr lang="en-US" altLang="ja-JP" sz="1600" dirty="0"/>
              <a:t>B</a:t>
            </a:r>
            <a:endParaRPr kumimoji="1" lang="ja-JP" altLang="en-US" sz="1600" dirty="0"/>
          </a:p>
        </p:txBody>
      </p:sp>
      <p:sp>
        <p:nvSpPr>
          <p:cNvPr id="69" name="テキスト ボックス 68">
            <a:extLst>
              <a:ext uri="{FF2B5EF4-FFF2-40B4-BE49-F238E27FC236}">
                <a16:creationId xmlns:a16="http://schemas.microsoft.com/office/drawing/2014/main" id="{5735708F-7230-0919-0B36-32F826E13532}"/>
              </a:ext>
            </a:extLst>
          </p:cNvPr>
          <p:cNvSpPr txBox="1"/>
          <p:nvPr/>
        </p:nvSpPr>
        <p:spPr>
          <a:xfrm>
            <a:off x="10667239" y="2197925"/>
            <a:ext cx="487046" cy="338554"/>
          </a:xfrm>
          <a:prstGeom prst="rect">
            <a:avLst/>
          </a:prstGeom>
          <a:noFill/>
        </p:spPr>
        <p:txBody>
          <a:bodyPr wrap="square" rtlCol="0">
            <a:spAutoFit/>
          </a:bodyPr>
          <a:lstStyle/>
          <a:p>
            <a:pPr algn="ctr"/>
            <a:r>
              <a:rPr kumimoji="1" lang="en-US" altLang="ja-JP" sz="1600" dirty="0"/>
              <a:t>C</a:t>
            </a:r>
            <a:endParaRPr kumimoji="1" lang="ja-JP" altLang="en-US" sz="1600" dirty="0"/>
          </a:p>
        </p:txBody>
      </p:sp>
      <p:sp>
        <p:nvSpPr>
          <p:cNvPr id="70" name="テキスト ボックス 69">
            <a:extLst>
              <a:ext uri="{FF2B5EF4-FFF2-40B4-BE49-F238E27FC236}">
                <a16:creationId xmlns:a16="http://schemas.microsoft.com/office/drawing/2014/main" id="{3CECF82B-ADF9-5E0C-3F94-2D6800EC36E3}"/>
              </a:ext>
            </a:extLst>
          </p:cNvPr>
          <p:cNvSpPr txBox="1"/>
          <p:nvPr/>
        </p:nvSpPr>
        <p:spPr>
          <a:xfrm>
            <a:off x="9116164" y="2378420"/>
            <a:ext cx="487046" cy="338554"/>
          </a:xfrm>
          <a:prstGeom prst="rect">
            <a:avLst/>
          </a:prstGeom>
          <a:noFill/>
        </p:spPr>
        <p:txBody>
          <a:bodyPr wrap="square" rtlCol="0">
            <a:spAutoFit/>
          </a:bodyPr>
          <a:lstStyle/>
          <a:p>
            <a:pPr algn="ctr"/>
            <a:r>
              <a:rPr kumimoji="1" lang="en-US" altLang="ja-JP" sz="1600" dirty="0"/>
              <a:t>A</a:t>
            </a:r>
            <a:endParaRPr kumimoji="1" lang="ja-JP" altLang="en-US" sz="1600" dirty="0"/>
          </a:p>
        </p:txBody>
      </p:sp>
      <p:sp>
        <p:nvSpPr>
          <p:cNvPr id="71" name="テキスト ボックス 70">
            <a:extLst>
              <a:ext uri="{FF2B5EF4-FFF2-40B4-BE49-F238E27FC236}">
                <a16:creationId xmlns:a16="http://schemas.microsoft.com/office/drawing/2014/main" id="{B85FF560-320B-A82B-9D51-18407ABC545C}"/>
              </a:ext>
            </a:extLst>
          </p:cNvPr>
          <p:cNvSpPr txBox="1"/>
          <p:nvPr/>
        </p:nvSpPr>
        <p:spPr>
          <a:xfrm>
            <a:off x="7529644" y="1754564"/>
            <a:ext cx="3013608" cy="338554"/>
          </a:xfrm>
          <a:prstGeom prst="rect">
            <a:avLst/>
          </a:prstGeom>
          <a:noFill/>
        </p:spPr>
        <p:txBody>
          <a:bodyPr wrap="square" rtlCol="0">
            <a:spAutoFit/>
          </a:bodyPr>
          <a:lstStyle/>
          <a:p>
            <a:pPr algn="ctr"/>
            <a:r>
              <a:rPr lang="ja-JP" altLang="en-US" sz="1600" b="1" dirty="0"/>
              <a:t>ポイント温度の時間変化</a:t>
            </a:r>
            <a:endParaRPr kumimoji="1" lang="ja-JP" altLang="en-US" sz="1600" b="1" dirty="0"/>
          </a:p>
        </p:txBody>
      </p:sp>
      <p:sp>
        <p:nvSpPr>
          <p:cNvPr id="72" name="テキスト ボックス 71">
            <a:extLst>
              <a:ext uri="{FF2B5EF4-FFF2-40B4-BE49-F238E27FC236}">
                <a16:creationId xmlns:a16="http://schemas.microsoft.com/office/drawing/2014/main" id="{75EAF871-D24B-9FFD-A7D7-C9DD8EFE9A1D}"/>
              </a:ext>
            </a:extLst>
          </p:cNvPr>
          <p:cNvSpPr txBox="1"/>
          <p:nvPr/>
        </p:nvSpPr>
        <p:spPr>
          <a:xfrm>
            <a:off x="335473" y="1235735"/>
            <a:ext cx="11532269" cy="323165"/>
          </a:xfrm>
          <a:prstGeom prst="rect">
            <a:avLst/>
          </a:prstGeom>
          <a:solidFill>
            <a:schemeClr val="bg1">
              <a:lumMod val="95000"/>
            </a:schemeClr>
          </a:solidFill>
        </p:spPr>
        <p:txBody>
          <a:bodyPr wrap="square">
            <a:spAutoFit/>
          </a:bodyPr>
          <a:lstStyle/>
          <a:p>
            <a:r>
              <a:rPr lang="ja-JP" altLang="en-US" sz="1500" dirty="0">
                <a:solidFill>
                  <a:schemeClr val="tx1">
                    <a:lumMod val="85000"/>
                    <a:lumOff val="15000"/>
                  </a:schemeClr>
                </a:solidFill>
              </a:rPr>
              <a:t>はじめに</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基本モデル</a:t>
            </a:r>
            <a:r>
              <a:rPr lang="en-US" altLang="ja-JP" sz="1500" dirty="0">
                <a:solidFill>
                  <a:schemeClr val="tx1">
                    <a:lumMod val="85000"/>
                    <a:lumOff val="15000"/>
                  </a:schemeClr>
                </a:solidFill>
              </a:rPr>
              <a:t>(</a:t>
            </a:r>
            <a:r>
              <a:rPr lang="ja-JP" altLang="en-US" sz="1500" dirty="0">
                <a:solidFill>
                  <a:schemeClr val="tx1">
                    <a:lumMod val="85000"/>
                    <a:lumOff val="15000"/>
                  </a:schemeClr>
                </a:solidFill>
              </a:rPr>
              <a:t>代表条件</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ビーム電流</a:t>
            </a:r>
            <a:r>
              <a:rPr lang="en-US" altLang="ja-JP" sz="1500" dirty="0">
                <a:solidFill>
                  <a:schemeClr val="tx1">
                    <a:lumMod val="85000"/>
                    <a:lumOff val="15000"/>
                  </a:schemeClr>
                </a:solidFill>
              </a:rPr>
              <a:t>10mA, </a:t>
            </a:r>
            <a:r>
              <a:rPr lang="ja-JP" altLang="en-US" sz="1500" dirty="0">
                <a:solidFill>
                  <a:schemeClr val="tx1">
                    <a:lumMod val="85000"/>
                    <a:lumOff val="15000"/>
                  </a:schemeClr>
                </a:solidFill>
              </a:rPr>
              <a:t>走査速度</a:t>
            </a:r>
            <a:r>
              <a:rPr lang="en-US" altLang="ja-JP" sz="1500" dirty="0">
                <a:solidFill>
                  <a:schemeClr val="tx1">
                    <a:lumMod val="85000"/>
                    <a:lumOff val="15000"/>
                  </a:schemeClr>
                </a:solidFill>
              </a:rPr>
              <a:t>1000 mm/s)</a:t>
            </a:r>
            <a:r>
              <a:rPr lang="ja-JP" altLang="en-US" sz="1500" dirty="0">
                <a:solidFill>
                  <a:schemeClr val="tx1">
                    <a:lumMod val="85000"/>
                    <a:lumOff val="15000"/>
                  </a:schemeClr>
                </a:solidFill>
              </a:rPr>
              <a:t>におけるシミュレーションを実行し</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結果を確認した</a:t>
            </a:r>
            <a:r>
              <a:rPr lang="en-US" altLang="ja-JP" sz="1500" dirty="0">
                <a:solidFill>
                  <a:schemeClr val="tx1">
                    <a:lumMod val="85000"/>
                    <a:lumOff val="15000"/>
                  </a:schemeClr>
                </a:solidFill>
              </a:rPr>
              <a:t>.</a:t>
            </a:r>
          </a:p>
        </p:txBody>
      </p:sp>
    </p:spTree>
    <p:extLst>
      <p:ext uri="{BB962C8B-B14F-4D97-AF65-F5344CB8AC3E}">
        <p14:creationId xmlns:p14="http://schemas.microsoft.com/office/powerpoint/2010/main" val="2473789104"/>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BAE9665-2EBC-A186-FC10-0DBCAF3683AF}"/>
              </a:ext>
            </a:extLst>
          </p:cNvPr>
          <p:cNvSpPr>
            <a:spLocks noGrp="1"/>
          </p:cNvSpPr>
          <p:nvPr>
            <p:ph type="sldNum" sz="quarter" idx="4"/>
          </p:nvPr>
        </p:nvSpPr>
        <p:spPr>
          <a:xfrm>
            <a:off x="9179560" y="6224270"/>
            <a:ext cx="2743200" cy="365125"/>
          </a:xfrm>
        </p:spPr>
        <p:txBody>
          <a:bodyPr/>
          <a:lstStyle/>
          <a:p>
            <a:fld id="{02ADAEEA-D5D4-45C1-B8DB-6074CF2EBB4C}" type="slidenum">
              <a:rPr lang="ja-JP" altLang="en-US" smtClean="0"/>
              <a:pPr/>
              <a:t>7</a:t>
            </a:fld>
            <a:endParaRPr lang="ja-JP" altLang="en-US"/>
          </a:p>
        </p:txBody>
      </p:sp>
      <p:sp>
        <p:nvSpPr>
          <p:cNvPr id="3" name="テキスト ボックス 2">
            <a:extLst>
              <a:ext uri="{FF2B5EF4-FFF2-40B4-BE49-F238E27FC236}">
                <a16:creationId xmlns:a16="http://schemas.microsoft.com/office/drawing/2014/main" id="{5B93D886-5AA6-AA7C-0D33-68E354BA482B}"/>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COMSOL</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モデル構築と計算実行</a:t>
            </a:r>
          </a:p>
        </p:txBody>
      </p:sp>
      <p:pic>
        <p:nvPicPr>
          <p:cNvPr id="5" name="図 4">
            <a:extLst>
              <a:ext uri="{FF2B5EF4-FFF2-40B4-BE49-F238E27FC236}">
                <a16:creationId xmlns:a16="http://schemas.microsoft.com/office/drawing/2014/main" id="{2C3BEEE6-F151-1089-8A97-D8C999FF3F7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8005" y="1947339"/>
            <a:ext cx="5025654" cy="3117899"/>
          </a:xfrm>
          <a:prstGeom prst="rect">
            <a:avLst/>
          </a:prstGeom>
        </p:spPr>
      </p:pic>
      <p:sp>
        <p:nvSpPr>
          <p:cNvPr id="6" name="テキスト ボックス 5">
            <a:extLst>
              <a:ext uri="{FF2B5EF4-FFF2-40B4-BE49-F238E27FC236}">
                <a16:creationId xmlns:a16="http://schemas.microsoft.com/office/drawing/2014/main" id="{160D4B16-C078-B3A7-6A36-1E836DAF0320}"/>
              </a:ext>
            </a:extLst>
          </p:cNvPr>
          <p:cNvSpPr txBox="1"/>
          <p:nvPr/>
        </p:nvSpPr>
        <p:spPr>
          <a:xfrm>
            <a:off x="285969" y="808055"/>
            <a:ext cx="7374671" cy="400110"/>
          </a:xfrm>
          <a:prstGeom prst="rect">
            <a:avLst/>
          </a:prstGeom>
          <a:noFill/>
        </p:spPr>
        <p:txBody>
          <a:bodyPr wrap="square">
            <a:spAutoFit/>
          </a:bodyPr>
          <a:lstStyle/>
          <a:p>
            <a:r>
              <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Application Builder</a:t>
            </a:r>
            <a:r>
              <a:rPr lang="ja-JP" altLang="en-US"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と</a:t>
            </a:r>
            <a:r>
              <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COMSOL Batch</a:t>
            </a:r>
            <a:r>
              <a:rPr lang="ja-JP" altLang="en-US"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によるパラメトリック計算</a:t>
            </a:r>
            <a:endPar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endParaRPr>
          </a:p>
        </p:txBody>
      </p:sp>
      <p:sp>
        <p:nvSpPr>
          <p:cNvPr id="8" name="テキスト ボックス 7">
            <a:extLst>
              <a:ext uri="{FF2B5EF4-FFF2-40B4-BE49-F238E27FC236}">
                <a16:creationId xmlns:a16="http://schemas.microsoft.com/office/drawing/2014/main" id="{3EA9B5CF-CA73-78C1-5BD4-F4CD6C98C1F5}"/>
              </a:ext>
            </a:extLst>
          </p:cNvPr>
          <p:cNvSpPr txBox="1"/>
          <p:nvPr/>
        </p:nvSpPr>
        <p:spPr>
          <a:xfrm>
            <a:off x="548004" y="1569242"/>
            <a:ext cx="4938396" cy="338554"/>
          </a:xfrm>
          <a:prstGeom prst="rect">
            <a:avLst/>
          </a:prstGeom>
          <a:noFill/>
        </p:spPr>
        <p:txBody>
          <a:bodyPr wrap="square">
            <a:spAutoFit/>
          </a:bodyPr>
          <a:lstStyle/>
          <a:p>
            <a:r>
              <a:rPr lang="en-US" altLang="ja-JP" sz="1600" dirty="0">
                <a:latin typeface="Arial Narrow" panose="020B0606020202030204" pitchFamily="34" charset="0"/>
              </a:rPr>
              <a:t>Application Builder</a:t>
            </a:r>
            <a:r>
              <a:rPr lang="ja-JP" altLang="en-US" sz="1600" dirty="0">
                <a:latin typeface="Arial Narrow" panose="020B0606020202030204" pitchFamily="34" charset="0"/>
              </a:rPr>
              <a:t>での</a:t>
            </a:r>
            <a:r>
              <a:rPr lang="en-US" altLang="ja-JP" sz="1600" dirty="0">
                <a:latin typeface="Arial Narrow" panose="020B0606020202030204" pitchFamily="34" charset="0"/>
              </a:rPr>
              <a:t>method</a:t>
            </a:r>
            <a:r>
              <a:rPr lang="ja-JP" altLang="en-US" sz="1600" dirty="0">
                <a:latin typeface="Arial Narrow" panose="020B0606020202030204" pitchFamily="34" charset="0"/>
              </a:rPr>
              <a:t>定義 </a:t>
            </a:r>
            <a:r>
              <a:rPr lang="en-US" altLang="ja-JP" sz="1600" dirty="0">
                <a:latin typeface="Arial Narrow" panose="020B0606020202030204" pitchFamily="34" charset="0"/>
              </a:rPr>
              <a:t>(</a:t>
            </a:r>
            <a:r>
              <a:rPr lang="ja-JP" altLang="en-US" sz="1600" dirty="0">
                <a:latin typeface="Arial Narrow" panose="020B0606020202030204" pitchFamily="34" charset="0"/>
              </a:rPr>
              <a:t>計算実行</a:t>
            </a:r>
            <a:r>
              <a:rPr lang="en-US" altLang="ja-JP" sz="1600" dirty="0">
                <a:latin typeface="Arial Narrow" panose="020B0606020202030204" pitchFamily="34" charset="0"/>
              </a:rPr>
              <a:t>, </a:t>
            </a:r>
            <a:r>
              <a:rPr lang="ja-JP" altLang="en-US" sz="1600" dirty="0">
                <a:latin typeface="Arial Narrow" panose="020B0606020202030204" pitchFamily="34" charset="0"/>
              </a:rPr>
              <a:t>結果出力</a:t>
            </a:r>
            <a:r>
              <a:rPr lang="en-US" altLang="ja-JP" sz="1600" dirty="0">
                <a:latin typeface="Arial Narrow" panose="020B0606020202030204" pitchFamily="34" charset="0"/>
              </a:rPr>
              <a:t>)</a:t>
            </a:r>
          </a:p>
        </p:txBody>
      </p:sp>
      <p:sp>
        <p:nvSpPr>
          <p:cNvPr id="9" name="テキスト ボックス 8">
            <a:extLst>
              <a:ext uri="{FF2B5EF4-FFF2-40B4-BE49-F238E27FC236}">
                <a16:creationId xmlns:a16="http://schemas.microsoft.com/office/drawing/2014/main" id="{17679754-0F98-6778-A0EE-18E4C35E8408}"/>
              </a:ext>
            </a:extLst>
          </p:cNvPr>
          <p:cNvSpPr txBox="1"/>
          <p:nvPr/>
        </p:nvSpPr>
        <p:spPr>
          <a:xfrm>
            <a:off x="4694568" y="2444798"/>
            <a:ext cx="1118236" cy="307777"/>
          </a:xfrm>
          <a:prstGeom prst="rect">
            <a:avLst/>
          </a:prstGeom>
          <a:noFill/>
        </p:spPr>
        <p:txBody>
          <a:bodyPr wrap="square">
            <a:spAutoFit/>
          </a:bodyPr>
          <a:lstStyle/>
          <a:p>
            <a:r>
              <a:rPr lang="ja-JP" altLang="en-US" sz="1400" b="1" dirty="0">
                <a:solidFill>
                  <a:schemeClr val="accent2">
                    <a:lumMod val="50000"/>
                  </a:schemeClr>
                </a:solidFill>
                <a:latin typeface="Arial Narrow" panose="020B0606020202030204" pitchFamily="34" charset="0"/>
              </a:rPr>
              <a:t>計算実行</a:t>
            </a:r>
            <a:endParaRPr lang="en-US" altLang="ja-JP" sz="1400" b="1" dirty="0">
              <a:solidFill>
                <a:schemeClr val="accent2">
                  <a:lumMod val="50000"/>
                </a:schemeClr>
              </a:solidFill>
              <a:latin typeface="Arial Narrow" panose="020B0606020202030204" pitchFamily="34" charset="0"/>
            </a:endParaRPr>
          </a:p>
        </p:txBody>
      </p:sp>
      <p:sp>
        <p:nvSpPr>
          <p:cNvPr id="10" name="テキスト ボックス 9">
            <a:extLst>
              <a:ext uri="{FF2B5EF4-FFF2-40B4-BE49-F238E27FC236}">
                <a16:creationId xmlns:a16="http://schemas.microsoft.com/office/drawing/2014/main" id="{39EBD625-05AC-FFE6-CE6D-DA0DFA294D5D}"/>
              </a:ext>
            </a:extLst>
          </p:cNvPr>
          <p:cNvSpPr txBox="1"/>
          <p:nvPr/>
        </p:nvSpPr>
        <p:spPr>
          <a:xfrm>
            <a:off x="4830288" y="4018798"/>
            <a:ext cx="1118236" cy="307777"/>
          </a:xfrm>
          <a:prstGeom prst="rect">
            <a:avLst/>
          </a:prstGeom>
          <a:noFill/>
        </p:spPr>
        <p:txBody>
          <a:bodyPr wrap="square">
            <a:spAutoFit/>
          </a:bodyPr>
          <a:lstStyle/>
          <a:p>
            <a:r>
              <a:rPr lang="ja-JP" altLang="en-US" sz="1400" b="1" dirty="0">
                <a:solidFill>
                  <a:schemeClr val="accent2">
                    <a:lumMod val="50000"/>
                  </a:schemeClr>
                </a:solidFill>
                <a:latin typeface="Arial Narrow" panose="020B0606020202030204" pitchFamily="34" charset="0"/>
              </a:rPr>
              <a:t>結果出力</a:t>
            </a:r>
            <a:endParaRPr lang="en-US" altLang="ja-JP" sz="1400" b="1" dirty="0">
              <a:solidFill>
                <a:schemeClr val="accent2">
                  <a:lumMod val="50000"/>
                </a:schemeClr>
              </a:solidFill>
              <a:latin typeface="Arial Narrow" panose="020B0606020202030204" pitchFamily="34" charset="0"/>
            </a:endParaRPr>
          </a:p>
        </p:txBody>
      </p:sp>
      <p:cxnSp>
        <p:nvCxnSpPr>
          <p:cNvPr id="13" name="直線矢印コネクタ 12">
            <a:extLst>
              <a:ext uri="{FF2B5EF4-FFF2-40B4-BE49-F238E27FC236}">
                <a16:creationId xmlns:a16="http://schemas.microsoft.com/office/drawing/2014/main" id="{43A01390-6BB9-9D94-87C3-7A3095CB8858}"/>
              </a:ext>
            </a:extLst>
          </p:cNvPr>
          <p:cNvCxnSpPr/>
          <p:nvPr/>
        </p:nvCxnSpPr>
        <p:spPr>
          <a:xfrm>
            <a:off x="5948524" y="2153920"/>
            <a:ext cx="762000" cy="0"/>
          </a:xfrm>
          <a:prstGeom prst="straightConnector1">
            <a:avLst/>
          </a:prstGeom>
          <a:ln w="28575">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8D928B6E-75B7-7CEC-9B10-FA5105F28EF0}"/>
              </a:ext>
            </a:extLst>
          </p:cNvPr>
          <p:cNvSpPr txBox="1"/>
          <p:nvPr/>
        </p:nvSpPr>
        <p:spPr>
          <a:xfrm>
            <a:off x="6919189" y="1506162"/>
            <a:ext cx="4023131" cy="338554"/>
          </a:xfrm>
          <a:prstGeom prst="rect">
            <a:avLst/>
          </a:prstGeom>
          <a:noFill/>
        </p:spPr>
        <p:txBody>
          <a:bodyPr wrap="square">
            <a:spAutoFit/>
          </a:bodyPr>
          <a:lstStyle/>
          <a:p>
            <a:r>
              <a:rPr lang="en-US" altLang="ja-JP" sz="1600" dirty="0">
                <a:latin typeface="Arial Narrow" panose="020B0606020202030204" pitchFamily="34" charset="0"/>
              </a:rPr>
              <a:t>COMSOL Batch</a:t>
            </a:r>
            <a:r>
              <a:rPr lang="ja-JP" altLang="en-US" sz="1600" dirty="0">
                <a:latin typeface="Arial Narrow" panose="020B0606020202030204" pitchFamily="34" charset="0"/>
              </a:rPr>
              <a:t>によるパラメトリック計算</a:t>
            </a:r>
            <a:endParaRPr lang="en-US" altLang="ja-JP" sz="1600" dirty="0">
              <a:latin typeface="Arial Narrow" panose="020B0606020202030204" pitchFamily="34" charset="0"/>
            </a:endParaRPr>
          </a:p>
        </p:txBody>
      </p:sp>
      <p:cxnSp>
        <p:nvCxnSpPr>
          <p:cNvPr id="19" name="直線矢印コネクタ 18">
            <a:extLst>
              <a:ext uri="{FF2B5EF4-FFF2-40B4-BE49-F238E27FC236}">
                <a16:creationId xmlns:a16="http://schemas.microsoft.com/office/drawing/2014/main" id="{7E74BE50-EBE1-FCF9-91B8-703805B261CC}"/>
              </a:ext>
            </a:extLst>
          </p:cNvPr>
          <p:cNvCxnSpPr>
            <a:cxnSpLocks/>
          </p:cNvCxnSpPr>
          <p:nvPr/>
        </p:nvCxnSpPr>
        <p:spPr>
          <a:xfrm>
            <a:off x="8966158" y="3439678"/>
            <a:ext cx="0" cy="579120"/>
          </a:xfrm>
          <a:prstGeom prst="straightConnector1">
            <a:avLst/>
          </a:prstGeom>
          <a:ln w="28575">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2" name="図 21">
            <a:extLst>
              <a:ext uri="{FF2B5EF4-FFF2-40B4-BE49-F238E27FC236}">
                <a16:creationId xmlns:a16="http://schemas.microsoft.com/office/drawing/2014/main" id="{C408B49A-7211-A3F4-3E2D-3BCDC65F5E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00240" y="1897190"/>
            <a:ext cx="4460240" cy="1275698"/>
          </a:xfrm>
          <a:prstGeom prst="rect">
            <a:avLst/>
          </a:prstGeom>
        </p:spPr>
      </p:pic>
      <p:sp>
        <p:nvSpPr>
          <p:cNvPr id="67" name="テキスト ボックス 66">
            <a:extLst>
              <a:ext uri="{FF2B5EF4-FFF2-40B4-BE49-F238E27FC236}">
                <a16:creationId xmlns:a16="http://schemas.microsoft.com/office/drawing/2014/main" id="{191CC934-DD89-8BD2-2E45-B50EFC81B19E}"/>
              </a:ext>
            </a:extLst>
          </p:cNvPr>
          <p:cNvSpPr txBox="1"/>
          <p:nvPr/>
        </p:nvSpPr>
        <p:spPr>
          <a:xfrm>
            <a:off x="9100288" y="3414507"/>
            <a:ext cx="1711803" cy="338554"/>
          </a:xfrm>
          <a:prstGeom prst="rect">
            <a:avLst/>
          </a:prstGeom>
          <a:noFill/>
        </p:spPr>
        <p:txBody>
          <a:bodyPr wrap="square">
            <a:spAutoFit/>
          </a:bodyPr>
          <a:lstStyle/>
          <a:p>
            <a:r>
              <a:rPr lang="ja-JP" altLang="en-US" sz="1600" dirty="0">
                <a:latin typeface="Arial Narrow" panose="020B0606020202030204" pitchFamily="34" charset="0"/>
              </a:rPr>
              <a:t>計</a:t>
            </a:r>
            <a:r>
              <a:rPr lang="en-US" altLang="ja-JP" sz="1600" dirty="0">
                <a:latin typeface="Arial Narrow" panose="020B0606020202030204" pitchFamily="34" charset="0"/>
              </a:rPr>
              <a:t>297</a:t>
            </a:r>
            <a:r>
              <a:rPr lang="ja-JP" altLang="en-US" sz="1600" dirty="0">
                <a:latin typeface="Arial Narrow" panose="020B0606020202030204" pitchFamily="34" charset="0"/>
              </a:rPr>
              <a:t>水準実行</a:t>
            </a:r>
            <a:endParaRPr lang="en-US" altLang="ja-JP" sz="1600" dirty="0">
              <a:latin typeface="Arial Narrow" panose="020B0606020202030204" pitchFamily="34" charset="0"/>
            </a:endParaRPr>
          </a:p>
        </p:txBody>
      </p:sp>
      <p:sp>
        <p:nvSpPr>
          <p:cNvPr id="24" name="テキスト ボックス 23">
            <a:extLst>
              <a:ext uri="{FF2B5EF4-FFF2-40B4-BE49-F238E27FC236}">
                <a16:creationId xmlns:a16="http://schemas.microsoft.com/office/drawing/2014/main" id="{C9F21386-13D0-301A-9A1B-8ADC429F5C0A}"/>
              </a:ext>
            </a:extLst>
          </p:cNvPr>
          <p:cNvSpPr txBox="1"/>
          <p:nvPr/>
        </p:nvSpPr>
        <p:spPr>
          <a:xfrm>
            <a:off x="8816369" y="4102487"/>
            <a:ext cx="453636" cy="327292"/>
          </a:xfrm>
          <a:prstGeom prst="rect">
            <a:avLst/>
          </a:prstGeom>
          <a:noFill/>
        </p:spPr>
        <p:txBody>
          <a:bodyPr wrap="square" rtlCol="0">
            <a:spAutoFit/>
          </a:bodyPr>
          <a:lstStyle/>
          <a:p>
            <a:r>
              <a:rPr kumimoji="1" lang="en-US" altLang="ja-JP" dirty="0">
                <a:latin typeface="Arial Narrow" panose="020B0606020202030204" pitchFamily="34" charset="0"/>
              </a:rPr>
              <a:t>Ma</a:t>
            </a:r>
            <a:endParaRPr kumimoji="1" lang="ja-JP" altLang="en-US" dirty="0">
              <a:latin typeface="Arial Narrow" panose="020B0606020202030204" pitchFamily="34" charset="0"/>
            </a:endParaRPr>
          </a:p>
        </p:txBody>
      </p:sp>
      <p:sp>
        <p:nvSpPr>
          <p:cNvPr id="26" name="テキスト ボックス 25">
            <a:extLst>
              <a:ext uri="{FF2B5EF4-FFF2-40B4-BE49-F238E27FC236}">
                <a16:creationId xmlns:a16="http://schemas.microsoft.com/office/drawing/2014/main" id="{18F9EF0A-319C-B520-AC5A-78493C16E6CA}"/>
              </a:ext>
            </a:extLst>
          </p:cNvPr>
          <p:cNvSpPr txBox="1"/>
          <p:nvPr/>
        </p:nvSpPr>
        <p:spPr>
          <a:xfrm>
            <a:off x="6870828" y="4081541"/>
            <a:ext cx="453636" cy="327292"/>
          </a:xfrm>
          <a:prstGeom prst="rect">
            <a:avLst/>
          </a:prstGeom>
          <a:noFill/>
        </p:spPr>
        <p:txBody>
          <a:bodyPr wrap="square" rtlCol="0">
            <a:spAutoFit/>
          </a:bodyPr>
          <a:lstStyle/>
          <a:p>
            <a:r>
              <a:rPr kumimoji="1" lang="en-US" altLang="ja-JP" dirty="0">
                <a:latin typeface="Arial Narrow" panose="020B0606020202030204" pitchFamily="34" charset="0"/>
              </a:rPr>
              <a:t>T</a:t>
            </a:r>
            <a:endParaRPr kumimoji="1" lang="ja-JP" altLang="en-US" dirty="0">
              <a:latin typeface="Arial Narrow" panose="020B0606020202030204" pitchFamily="34" charset="0"/>
            </a:endParaRPr>
          </a:p>
        </p:txBody>
      </p:sp>
      <p:sp>
        <p:nvSpPr>
          <p:cNvPr id="27" name="テキスト ボックス 26">
            <a:extLst>
              <a:ext uri="{FF2B5EF4-FFF2-40B4-BE49-F238E27FC236}">
                <a16:creationId xmlns:a16="http://schemas.microsoft.com/office/drawing/2014/main" id="{880003AF-D733-3D34-48B9-E9B3D3A3BB55}"/>
              </a:ext>
            </a:extLst>
          </p:cNvPr>
          <p:cNvSpPr txBox="1"/>
          <p:nvPr/>
        </p:nvSpPr>
        <p:spPr>
          <a:xfrm>
            <a:off x="7732326" y="4040606"/>
            <a:ext cx="644187" cy="327292"/>
          </a:xfrm>
          <a:prstGeom prst="rect">
            <a:avLst/>
          </a:prstGeom>
          <a:noFill/>
        </p:spPr>
        <p:txBody>
          <a:bodyPr wrap="square" rtlCol="0">
            <a:spAutoFit/>
          </a:bodyPr>
          <a:lstStyle/>
          <a:p>
            <a:r>
              <a:rPr lang="en-US" altLang="ja-JP" dirty="0">
                <a:latin typeface="Arial Narrow" panose="020B0606020202030204" pitchFamily="34" charset="0"/>
              </a:rPr>
              <a:t>t</a:t>
            </a:r>
            <a:r>
              <a:rPr lang="en-US" altLang="ja-JP" baseline="-25000" dirty="0">
                <a:latin typeface="Arial Narrow" panose="020B0606020202030204" pitchFamily="34" charset="0"/>
              </a:rPr>
              <a:t>melting</a:t>
            </a:r>
            <a:endParaRPr kumimoji="1" lang="ja-JP" altLang="en-US" baseline="-25000" dirty="0">
              <a:latin typeface="Arial Narrow" panose="020B0606020202030204" pitchFamily="34" charset="0"/>
            </a:endParaRPr>
          </a:p>
        </p:txBody>
      </p:sp>
      <p:sp>
        <p:nvSpPr>
          <p:cNvPr id="29" name="テキスト ボックス 28">
            <a:extLst>
              <a:ext uri="{FF2B5EF4-FFF2-40B4-BE49-F238E27FC236}">
                <a16:creationId xmlns:a16="http://schemas.microsoft.com/office/drawing/2014/main" id="{F91D7A07-3116-EFF1-D1AD-08F1C356D8BE}"/>
              </a:ext>
            </a:extLst>
          </p:cNvPr>
          <p:cNvSpPr txBox="1"/>
          <p:nvPr/>
        </p:nvSpPr>
        <p:spPr>
          <a:xfrm>
            <a:off x="9780025" y="4102487"/>
            <a:ext cx="453636" cy="327292"/>
          </a:xfrm>
          <a:prstGeom prst="rect">
            <a:avLst/>
          </a:prstGeom>
          <a:noFill/>
        </p:spPr>
        <p:txBody>
          <a:bodyPr wrap="square" rtlCol="0">
            <a:spAutoFit/>
          </a:bodyPr>
          <a:lstStyle/>
          <a:p>
            <a:r>
              <a:rPr kumimoji="1" lang="en-US" altLang="ja-JP" dirty="0">
                <a:latin typeface="Arial Narrow" panose="020B0606020202030204" pitchFamily="34" charset="0"/>
              </a:rPr>
              <a:t>G</a:t>
            </a:r>
            <a:endParaRPr kumimoji="1" lang="ja-JP" altLang="en-US" dirty="0">
              <a:latin typeface="Arial Narrow" panose="020B0606020202030204" pitchFamily="34" charset="0"/>
            </a:endParaRPr>
          </a:p>
        </p:txBody>
      </p:sp>
      <p:sp>
        <p:nvSpPr>
          <p:cNvPr id="64" name="テキスト ボックス 63">
            <a:extLst>
              <a:ext uri="{FF2B5EF4-FFF2-40B4-BE49-F238E27FC236}">
                <a16:creationId xmlns:a16="http://schemas.microsoft.com/office/drawing/2014/main" id="{990FC466-69D3-44CC-2026-3715F80E560E}"/>
              </a:ext>
            </a:extLst>
          </p:cNvPr>
          <p:cNvSpPr txBox="1"/>
          <p:nvPr/>
        </p:nvSpPr>
        <p:spPr>
          <a:xfrm>
            <a:off x="10812091" y="4102487"/>
            <a:ext cx="453636" cy="327292"/>
          </a:xfrm>
          <a:prstGeom prst="rect">
            <a:avLst/>
          </a:prstGeom>
          <a:noFill/>
        </p:spPr>
        <p:txBody>
          <a:bodyPr wrap="square" rtlCol="0">
            <a:spAutoFit/>
          </a:bodyPr>
          <a:lstStyle/>
          <a:p>
            <a:r>
              <a:rPr lang="en-US" altLang="ja-JP" dirty="0">
                <a:latin typeface="Arial Narrow" panose="020B0606020202030204" pitchFamily="34" charset="0"/>
              </a:rPr>
              <a:t>R</a:t>
            </a:r>
            <a:endParaRPr kumimoji="1" lang="ja-JP" altLang="en-US" dirty="0">
              <a:latin typeface="Arial Narrow" panose="020B0606020202030204" pitchFamily="34" charset="0"/>
            </a:endParaRPr>
          </a:p>
        </p:txBody>
      </p:sp>
      <p:pic>
        <p:nvPicPr>
          <p:cNvPr id="81" name="図 80">
            <a:extLst>
              <a:ext uri="{FF2B5EF4-FFF2-40B4-BE49-F238E27FC236}">
                <a16:creationId xmlns:a16="http://schemas.microsoft.com/office/drawing/2014/main" id="{288F9CD3-6077-1BD0-6A3D-B99C0FFDA21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250926" y="4761978"/>
            <a:ext cx="2702058" cy="1477143"/>
          </a:xfrm>
          <a:prstGeom prst="rect">
            <a:avLst/>
          </a:prstGeom>
          <a:ln>
            <a:solidFill>
              <a:schemeClr val="tx1">
                <a:lumMod val="85000"/>
                <a:lumOff val="15000"/>
              </a:schemeClr>
            </a:solidFill>
            <a:prstDash val="sysDash"/>
          </a:ln>
        </p:spPr>
      </p:pic>
      <p:sp>
        <p:nvSpPr>
          <p:cNvPr id="82" name="テキスト ボックス 81">
            <a:extLst>
              <a:ext uri="{FF2B5EF4-FFF2-40B4-BE49-F238E27FC236}">
                <a16:creationId xmlns:a16="http://schemas.microsoft.com/office/drawing/2014/main" id="{2E63791B-C0F8-7F98-7420-92F1DD196B2D}"/>
              </a:ext>
            </a:extLst>
          </p:cNvPr>
          <p:cNvSpPr txBox="1"/>
          <p:nvPr/>
        </p:nvSpPr>
        <p:spPr>
          <a:xfrm>
            <a:off x="7164857" y="6067583"/>
            <a:ext cx="3870861" cy="338554"/>
          </a:xfrm>
          <a:prstGeom prst="rect">
            <a:avLst/>
          </a:prstGeom>
          <a:noFill/>
        </p:spPr>
        <p:txBody>
          <a:bodyPr wrap="square">
            <a:spAutoFit/>
          </a:bodyPr>
          <a:lstStyle/>
          <a:p>
            <a:pPr algn="ctr"/>
            <a:r>
              <a:rPr lang="ja-JP" altLang="en-US" sz="1600" dirty="0">
                <a:latin typeface="Arial Narrow" panose="020B0606020202030204" pitchFamily="34" charset="0"/>
              </a:rPr>
              <a:t>各出力データ画像の自動エクスポート</a:t>
            </a:r>
            <a:endParaRPr lang="en-US" altLang="ja-JP" sz="1600" dirty="0">
              <a:latin typeface="Arial Narrow" panose="020B0606020202030204" pitchFamily="34" charset="0"/>
            </a:endParaRPr>
          </a:p>
        </p:txBody>
      </p:sp>
      <p:pic>
        <p:nvPicPr>
          <p:cNvPr id="83" name="図 82">
            <a:extLst>
              <a:ext uri="{FF2B5EF4-FFF2-40B4-BE49-F238E27FC236}">
                <a16:creationId xmlns:a16="http://schemas.microsoft.com/office/drawing/2014/main" id="{0C1C8E6F-06B3-E532-C642-A40699F576B2}"/>
              </a:ext>
            </a:extLst>
          </p:cNvPr>
          <p:cNvPicPr>
            <a:picLocks noChangeAspect="1"/>
          </p:cNvPicPr>
          <p:nvPr/>
        </p:nvPicPr>
        <p:blipFill>
          <a:blip r:embed="rId5">
            <a:extLst>
              <a:ext uri="{BEBA8EAE-BF5A-486C-A8C5-ECC9F3942E4B}">
                <a14:imgProps xmlns:a14="http://schemas.microsoft.com/office/drawing/2010/main">
                  <a14:imgLayer r:embed="rId6">
                    <a14:imgEffect>
                      <a14:saturation sat="66000"/>
                    </a14:imgEffect>
                  </a14:imgLayer>
                </a14:imgProps>
              </a:ext>
            </a:extLst>
          </a:blip>
          <a:stretch>
            <a:fillRect/>
          </a:stretch>
        </p:blipFill>
        <p:spPr>
          <a:xfrm>
            <a:off x="6699091" y="4499220"/>
            <a:ext cx="4761389" cy="1396105"/>
          </a:xfrm>
          <a:prstGeom prst="rect">
            <a:avLst/>
          </a:prstGeom>
        </p:spPr>
      </p:pic>
    </p:spTree>
    <p:extLst>
      <p:ext uri="{BB962C8B-B14F-4D97-AF65-F5344CB8AC3E}">
        <p14:creationId xmlns:p14="http://schemas.microsoft.com/office/powerpoint/2010/main" val="3861054372"/>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図 181">
            <a:extLst>
              <a:ext uri="{FF2B5EF4-FFF2-40B4-BE49-F238E27FC236}">
                <a16:creationId xmlns:a16="http://schemas.microsoft.com/office/drawing/2014/main" id="{65CC6D3D-2998-79E6-A0AF-1D6DA0A907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5231" y="1964099"/>
            <a:ext cx="7172514" cy="4216275"/>
          </a:xfrm>
          <a:prstGeom prst="rect">
            <a:avLst/>
          </a:prstGeom>
        </p:spPr>
      </p:pic>
      <p:sp>
        <p:nvSpPr>
          <p:cNvPr id="2" name="スライド番号プレースホルダー 1">
            <a:extLst>
              <a:ext uri="{FF2B5EF4-FFF2-40B4-BE49-F238E27FC236}">
                <a16:creationId xmlns:a16="http://schemas.microsoft.com/office/drawing/2014/main" id="{121F3487-BDD4-ABE1-6493-5D5DF55D789A}"/>
              </a:ext>
            </a:extLst>
          </p:cNvPr>
          <p:cNvSpPr>
            <a:spLocks noGrp="1"/>
          </p:cNvSpPr>
          <p:nvPr>
            <p:ph type="sldNum" sz="quarter" idx="4"/>
          </p:nvPr>
        </p:nvSpPr>
        <p:spPr/>
        <p:txBody>
          <a:bodyPr/>
          <a:lstStyle/>
          <a:p>
            <a:fld id="{02ADAEEA-D5D4-45C1-B8DB-6074CF2EBB4C}" type="slidenum">
              <a:rPr lang="ja-JP" altLang="en-US" smtClean="0"/>
              <a:pPr/>
              <a:t>8</a:t>
            </a:fld>
            <a:endParaRPr lang="ja-JP" altLang="en-US"/>
          </a:p>
        </p:txBody>
      </p:sp>
      <p:sp>
        <p:nvSpPr>
          <p:cNvPr id="3" name="テキスト ボックス 2">
            <a:extLst>
              <a:ext uri="{FF2B5EF4-FFF2-40B4-BE49-F238E27FC236}">
                <a16:creationId xmlns:a16="http://schemas.microsoft.com/office/drawing/2014/main" id="{5BEFC073-D2AB-015F-AA60-6AA33FCE6AF5}"/>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各出力データ画像の次元圧縮</a:t>
            </a:r>
          </a:p>
        </p:txBody>
      </p:sp>
      <p:sp>
        <p:nvSpPr>
          <p:cNvPr id="4" name="テキスト ボックス 3">
            <a:extLst>
              <a:ext uri="{FF2B5EF4-FFF2-40B4-BE49-F238E27FC236}">
                <a16:creationId xmlns:a16="http://schemas.microsoft.com/office/drawing/2014/main" id="{F6A4A922-F10D-5865-C4C9-E8C7064C1AAD}"/>
              </a:ext>
            </a:extLst>
          </p:cNvPr>
          <p:cNvSpPr txBox="1"/>
          <p:nvPr/>
        </p:nvSpPr>
        <p:spPr>
          <a:xfrm>
            <a:off x="285969" y="808055"/>
            <a:ext cx="4814351" cy="400110"/>
          </a:xfrm>
          <a:prstGeom prst="rect">
            <a:avLst/>
          </a:prstGeom>
          <a:noFill/>
        </p:spPr>
        <p:txBody>
          <a:bodyPr wrap="square">
            <a:spAutoFit/>
          </a:bodyPr>
          <a:lstStyle/>
          <a:p>
            <a:r>
              <a:rPr lang="en-US" altLang="ja-JP"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PCA(</a:t>
            </a:r>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主成分分析</a:t>
            </a:r>
            <a:r>
              <a:rPr lang="en-US" altLang="ja-JP"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a:t>
            </a:r>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による線形の次元圧縮</a:t>
            </a:r>
            <a:endParaRPr lang="en-US" altLang="ja-JP"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endParaRPr>
          </a:p>
        </p:txBody>
      </p:sp>
      <p:pic>
        <p:nvPicPr>
          <p:cNvPr id="25" name="図 24">
            <a:extLst>
              <a:ext uri="{FF2B5EF4-FFF2-40B4-BE49-F238E27FC236}">
                <a16:creationId xmlns:a16="http://schemas.microsoft.com/office/drawing/2014/main" id="{0A6125FF-105D-2505-582F-DC5D681EDD80}"/>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tretch>
            <a:fillRect/>
          </a:stretch>
        </p:blipFill>
        <p:spPr>
          <a:xfrm>
            <a:off x="511075" y="1795170"/>
            <a:ext cx="3315415" cy="1303242"/>
          </a:xfrm>
          <a:prstGeom prst="rect">
            <a:avLst/>
          </a:prstGeom>
        </p:spPr>
      </p:pic>
      <p:sp>
        <p:nvSpPr>
          <p:cNvPr id="26" name="テキスト ボックス 25">
            <a:extLst>
              <a:ext uri="{FF2B5EF4-FFF2-40B4-BE49-F238E27FC236}">
                <a16:creationId xmlns:a16="http://schemas.microsoft.com/office/drawing/2014/main" id="{F4A361DD-BBFD-9722-E4A2-65F84A01AB41}"/>
              </a:ext>
            </a:extLst>
          </p:cNvPr>
          <p:cNvSpPr txBox="1"/>
          <p:nvPr/>
        </p:nvSpPr>
        <p:spPr>
          <a:xfrm>
            <a:off x="678379" y="1466776"/>
            <a:ext cx="3148111" cy="338554"/>
          </a:xfrm>
          <a:prstGeom prst="rect">
            <a:avLst/>
          </a:prstGeom>
          <a:noFill/>
        </p:spPr>
        <p:txBody>
          <a:bodyPr wrap="square">
            <a:spAutoFit/>
          </a:bodyPr>
          <a:lstStyle/>
          <a:p>
            <a:pPr algn="ctr"/>
            <a:r>
              <a:rPr lang="ja-JP" altLang="en-US" sz="1600" b="1" dirty="0">
                <a:latin typeface="Arial Narrow" panose="020B0606020202030204" pitchFamily="34" charset="0"/>
              </a:rPr>
              <a:t>各出力データ画像 </a:t>
            </a:r>
            <a:r>
              <a:rPr lang="en-US" altLang="ja-JP" sz="1600" b="1" dirty="0">
                <a:latin typeface="Arial Narrow" panose="020B0606020202030204" pitchFamily="34" charset="0"/>
              </a:rPr>
              <a:t>(297</a:t>
            </a:r>
            <a:r>
              <a:rPr lang="ja-JP" altLang="en-US" sz="1600" b="1" dirty="0">
                <a:latin typeface="Arial Narrow" panose="020B0606020202030204" pitchFamily="34" charset="0"/>
              </a:rPr>
              <a:t>水準</a:t>
            </a:r>
            <a:r>
              <a:rPr lang="en-US" altLang="ja-JP" sz="1600" b="1" dirty="0">
                <a:latin typeface="Arial Narrow" panose="020B0606020202030204" pitchFamily="34" charset="0"/>
              </a:rPr>
              <a:t>)</a:t>
            </a:r>
          </a:p>
        </p:txBody>
      </p:sp>
      <mc:AlternateContent xmlns:mc="http://schemas.openxmlformats.org/markup-compatibility/2006" xmlns:a14="http://schemas.microsoft.com/office/drawing/2010/main">
        <mc:Choice Requires="a14">
          <p:sp>
            <p:nvSpPr>
              <p:cNvPr id="167" name="テキスト ボックス 166">
                <a:extLst>
                  <a:ext uri="{FF2B5EF4-FFF2-40B4-BE49-F238E27FC236}">
                    <a16:creationId xmlns:a16="http://schemas.microsoft.com/office/drawing/2014/main" id="{2B5A62F5-6950-ED82-411E-E574049BF0C9}"/>
                  </a:ext>
                </a:extLst>
              </p:cNvPr>
              <p:cNvSpPr txBox="1"/>
              <p:nvPr/>
            </p:nvSpPr>
            <p:spPr>
              <a:xfrm>
                <a:off x="718337" y="3960647"/>
                <a:ext cx="1592580" cy="276999"/>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ja-JP" altLang="en-US" sz="1200" i="1" smtClean="0">
                              <a:latin typeface="Cambria Math" panose="02040503050406030204" pitchFamily="18" charset="0"/>
                            </a:rPr>
                          </m:ctrlPr>
                        </m:sSubPr>
                        <m:e>
                          <m:r>
                            <a:rPr lang="ja-JP" altLang="en-US" sz="1200" i="1">
                              <a:latin typeface="Cambria Math" panose="02040503050406030204" pitchFamily="18" charset="0"/>
                            </a:rPr>
                            <m:t>𝐶</m:t>
                          </m:r>
                          <m:r>
                            <a:rPr lang="ja-JP" altLang="en-US" sz="1200" b="1" i="1">
                              <a:latin typeface="Cambria Math" panose="02040503050406030204" pitchFamily="18" charset="0"/>
                            </a:rPr>
                            <m:t>𝒖</m:t>
                          </m:r>
                        </m:e>
                        <m:sub>
                          <m:r>
                            <a:rPr lang="ja-JP" altLang="en-US" sz="1200" b="0" i="1">
                              <a:latin typeface="Cambria Math" panose="02040503050406030204" pitchFamily="18" charset="0"/>
                            </a:rPr>
                            <m:t>𝑡</m:t>
                          </m:r>
                        </m:sub>
                      </m:sSub>
                      <m:r>
                        <a:rPr lang="ja-JP" altLang="en-US" sz="1200" b="0" i="0">
                          <a:latin typeface="Cambria Math" panose="02040503050406030204" pitchFamily="18" charset="0"/>
                        </a:rPr>
                        <m:t>=</m:t>
                      </m:r>
                      <m:r>
                        <m:rPr>
                          <m:sty m:val="p"/>
                        </m:rPr>
                        <a:rPr lang="ja-JP" altLang="en-US" sz="1200" b="0" i="0">
                          <a:latin typeface="Cambria Math" panose="02040503050406030204" pitchFamily="18" charset="0"/>
                        </a:rPr>
                        <m:t>λ</m:t>
                      </m:r>
                      <m:sSub>
                        <m:sSubPr>
                          <m:ctrlPr>
                            <a:rPr lang="ja-JP" altLang="en-US" sz="1200" b="0" i="1">
                              <a:latin typeface="Cambria Math" panose="02040503050406030204" pitchFamily="18" charset="0"/>
                            </a:rPr>
                          </m:ctrlPr>
                        </m:sSubPr>
                        <m:e>
                          <m:r>
                            <a:rPr lang="ja-JP" altLang="en-US" sz="1200" b="1" i="1">
                              <a:latin typeface="Cambria Math" panose="02040503050406030204" pitchFamily="18" charset="0"/>
                            </a:rPr>
                            <m:t>𝒖</m:t>
                          </m:r>
                        </m:e>
                        <m:sub>
                          <m:r>
                            <a:rPr lang="ja-JP" altLang="en-US" sz="1200" b="1" i="1">
                              <a:latin typeface="Cambria Math" panose="02040503050406030204" pitchFamily="18" charset="0"/>
                            </a:rPr>
                            <m:t>𝒕</m:t>
                          </m:r>
                        </m:sub>
                      </m:sSub>
                    </m:oMath>
                  </m:oMathPara>
                </a14:m>
                <a:endParaRPr lang="ja-JP" altLang="en-US" sz="1200" dirty="0"/>
              </a:p>
            </p:txBody>
          </p:sp>
        </mc:Choice>
        <mc:Fallback xmlns="">
          <p:sp>
            <p:nvSpPr>
              <p:cNvPr id="167" name="テキスト ボックス 166">
                <a:extLst>
                  <a:ext uri="{FF2B5EF4-FFF2-40B4-BE49-F238E27FC236}">
                    <a16:creationId xmlns:a16="http://schemas.microsoft.com/office/drawing/2014/main" id="{2B5A62F5-6950-ED82-411E-E574049BF0C9}"/>
                  </a:ext>
                </a:extLst>
              </p:cNvPr>
              <p:cNvSpPr txBox="1">
                <a:spLocks noRot="1" noChangeAspect="1" noMove="1" noResize="1" noEditPoints="1" noAdjustHandles="1" noChangeArrowheads="1" noChangeShapeType="1" noTextEdit="1"/>
              </p:cNvSpPr>
              <p:nvPr/>
            </p:nvSpPr>
            <p:spPr>
              <a:xfrm>
                <a:off x="718337" y="3960647"/>
                <a:ext cx="1592580" cy="276999"/>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9" name="テキスト ボックス 168">
                <a:extLst>
                  <a:ext uri="{FF2B5EF4-FFF2-40B4-BE49-F238E27FC236}">
                    <a16:creationId xmlns:a16="http://schemas.microsoft.com/office/drawing/2014/main" id="{DACD5B98-8212-58B6-0019-EBF93D97394B}"/>
                  </a:ext>
                </a:extLst>
              </p:cNvPr>
              <p:cNvSpPr txBox="1"/>
              <p:nvPr/>
            </p:nvSpPr>
            <p:spPr>
              <a:xfrm>
                <a:off x="718337" y="4338642"/>
                <a:ext cx="2371867" cy="56137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m:rPr>
                          <m:sty m:val="p"/>
                        </m:rPr>
                        <a:rPr lang="ja-JP" altLang="en-US" sz="1200" smtClean="0">
                          <a:latin typeface="Cambria Math" panose="02040503050406030204" pitchFamily="18" charset="0"/>
                        </a:rPr>
                        <m:t>C</m:t>
                      </m:r>
                      <m:r>
                        <a:rPr lang="ja-JP" altLang="en-US" sz="1200" i="0">
                          <a:latin typeface="Cambria Math" panose="02040503050406030204" pitchFamily="18" charset="0"/>
                        </a:rPr>
                        <m:t>=</m:t>
                      </m:r>
                      <m:f>
                        <m:fPr>
                          <m:ctrlPr>
                            <a:rPr lang="ja-JP" altLang="en-US" sz="1200" i="1">
                              <a:latin typeface="Cambria Math" panose="02040503050406030204" pitchFamily="18" charset="0"/>
                            </a:rPr>
                          </m:ctrlPr>
                        </m:fPr>
                        <m:num>
                          <m:r>
                            <a:rPr lang="ja-JP" altLang="en-US" sz="1200" i="0">
                              <a:latin typeface="Cambria Math" panose="02040503050406030204" pitchFamily="18" charset="0"/>
                            </a:rPr>
                            <m:t>1</m:t>
                          </m:r>
                        </m:num>
                        <m:den>
                          <m:r>
                            <a:rPr lang="ja-JP" altLang="en-US" sz="1200" i="1">
                              <a:latin typeface="Cambria Math" panose="02040503050406030204" pitchFamily="18" charset="0"/>
                            </a:rPr>
                            <m:t>𝑀</m:t>
                          </m:r>
                        </m:den>
                      </m:f>
                      <m:nary>
                        <m:naryPr>
                          <m:chr m:val="∑"/>
                          <m:limLoc m:val="undOvr"/>
                          <m:supHide m:val="on"/>
                          <m:ctrlPr>
                            <a:rPr lang="ja-JP" altLang="en-US" sz="1200" i="1">
                              <a:latin typeface="Cambria Math" panose="02040503050406030204" pitchFamily="18" charset="0"/>
                            </a:rPr>
                          </m:ctrlPr>
                        </m:naryPr>
                        <m:sub>
                          <m:r>
                            <a:rPr lang="ja-JP" altLang="en-US" sz="1200" i="1">
                              <a:latin typeface="Cambria Math" panose="02040503050406030204" pitchFamily="18" charset="0"/>
                            </a:rPr>
                            <m:t>𝑖</m:t>
                          </m:r>
                        </m:sub>
                        <m:sup/>
                        <m:e>
                          <m:nary>
                            <m:naryPr>
                              <m:chr m:val="∑"/>
                              <m:limLoc m:val="undOvr"/>
                              <m:supHide m:val="on"/>
                              <m:ctrlPr>
                                <a:rPr lang="ja-JP" altLang="en-US" sz="1200" i="1">
                                  <a:latin typeface="Cambria Math" panose="02040503050406030204" pitchFamily="18" charset="0"/>
                                </a:rPr>
                              </m:ctrlPr>
                            </m:naryPr>
                            <m:sub>
                              <m:r>
                                <a:rPr lang="ja-JP" altLang="en-US" sz="1200" i="1">
                                  <a:latin typeface="Cambria Math" panose="02040503050406030204" pitchFamily="18" charset="0"/>
                                </a:rPr>
                                <m:t>𝑗</m:t>
                              </m:r>
                            </m:sub>
                            <m:sup/>
                            <m:e>
                              <m:d>
                                <m:dPr>
                                  <m:ctrlPr>
                                    <a:rPr lang="ja-JP" altLang="en-US" sz="1200" i="1">
                                      <a:latin typeface="Cambria Math" panose="02040503050406030204" pitchFamily="18" charset="0"/>
                                    </a:rPr>
                                  </m:ctrlPr>
                                </m:dPr>
                                <m:e>
                                  <m:r>
                                    <a:rPr lang="ja-JP" altLang="en-US" sz="1200" i="1">
                                      <a:latin typeface="Cambria Math" panose="02040503050406030204" pitchFamily="18" charset="0"/>
                                    </a:rPr>
                                    <m:t>𝜇</m:t>
                                  </m:r>
                                  <m:r>
                                    <a:rPr lang="ja-JP" altLang="en-US" sz="1200" i="0">
                                      <a:latin typeface="Cambria Math" panose="02040503050406030204" pitchFamily="18" charset="0"/>
                                    </a:rPr>
                                    <m:t>−</m:t>
                                  </m:r>
                                  <m:sSub>
                                    <m:sSubPr>
                                      <m:ctrlPr>
                                        <a:rPr lang="ja-JP" altLang="en-US" sz="1200" i="1">
                                          <a:latin typeface="Cambria Math" panose="02040503050406030204" pitchFamily="18" charset="0"/>
                                        </a:rPr>
                                      </m:ctrlPr>
                                    </m:sSubPr>
                                    <m:e>
                                      <m:r>
                                        <a:rPr lang="ja-JP" altLang="en-US" sz="1200" i="1">
                                          <a:latin typeface="Cambria Math" panose="02040503050406030204" pitchFamily="18" charset="0"/>
                                        </a:rPr>
                                        <m:t>𝑥</m:t>
                                      </m:r>
                                    </m:e>
                                    <m:sub>
                                      <m:r>
                                        <a:rPr lang="ja-JP" altLang="en-US" sz="1200" i="1">
                                          <a:latin typeface="Cambria Math" panose="02040503050406030204" pitchFamily="18" charset="0"/>
                                        </a:rPr>
                                        <m:t>𝑖</m:t>
                                      </m:r>
                                    </m:sub>
                                  </m:sSub>
                                </m:e>
                              </m:d>
                              <m:sSup>
                                <m:sSupPr>
                                  <m:ctrlPr>
                                    <a:rPr lang="ja-JP" altLang="en-US" sz="1200" i="1">
                                      <a:latin typeface="Cambria Math" panose="02040503050406030204" pitchFamily="18" charset="0"/>
                                    </a:rPr>
                                  </m:ctrlPr>
                                </m:sSupPr>
                                <m:e>
                                  <m:d>
                                    <m:dPr>
                                      <m:ctrlPr>
                                        <a:rPr lang="ja-JP" altLang="en-US" sz="1200" i="1">
                                          <a:latin typeface="Cambria Math" panose="02040503050406030204" pitchFamily="18" charset="0"/>
                                        </a:rPr>
                                      </m:ctrlPr>
                                    </m:dPr>
                                    <m:e>
                                      <m:r>
                                        <a:rPr lang="ja-JP" altLang="en-US" sz="1200" i="1">
                                          <a:latin typeface="Cambria Math" panose="02040503050406030204" pitchFamily="18" charset="0"/>
                                        </a:rPr>
                                        <m:t>𝜇</m:t>
                                      </m:r>
                                      <m:r>
                                        <a:rPr lang="ja-JP" altLang="en-US" sz="1200" i="0">
                                          <a:latin typeface="Cambria Math" panose="02040503050406030204" pitchFamily="18" charset="0"/>
                                        </a:rPr>
                                        <m:t>−</m:t>
                                      </m:r>
                                      <m:sSub>
                                        <m:sSubPr>
                                          <m:ctrlPr>
                                            <a:rPr lang="ja-JP" altLang="en-US" sz="1200" i="1">
                                              <a:latin typeface="Cambria Math" panose="02040503050406030204" pitchFamily="18" charset="0"/>
                                            </a:rPr>
                                          </m:ctrlPr>
                                        </m:sSubPr>
                                        <m:e>
                                          <m:r>
                                            <a:rPr lang="ja-JP" altLang="en-US" sz="1200" i="1">
                                              <a:latin typeface="Cambria Math" panose="02040503050406030204" pitchFamily="18" charset="0"/>
                                            </a:rPr>
                                            <m:t>𝑥</m:t>
                                          </m:r>
                                        </m:e>
                                        <m:sub>
                                          <m:r>
                                            <a:rPr lang="ja-JP" altLang="en-US" sz="1200" i="1">
                                              <a:latin typeface="Cambria Math" panose="02040503050406030204" pitchFamily="18" charset="0"/>
                                            </a:rPr>
                                            <m:t>𝑗</m:t>
                                          </m:r>
                                        </m:sub>
                                      </m:sSub>
                                    </m:e>
                                  </m:d>
                                </m:e>
                                <m:sup>
                                  <m:r>
                                    <a:rPr lang="ja-JP" altLang="en-US" sz="1200" i="1">
                                      <a:latin typeface="Cambria Math" panose="02040503050406030204" pitchFamily="18" charset="0"/>
                                    </a:rPr>
                                    <m:t>𝑇</m:t>
                                  </m:r>
                                </m:sup>
                              </m:sSup>
                            </m:e>
                          </m:nary>
                        </m:e>
                      </m:nary>
                    </m:oMath>
                  </m:oMathPara>
                </a14:m>
                <a:endParaRPr lang="ja-JP" altLang="en-US" sz="1200" dirty="0"/>
              </a:p>
            </p:txBody>
          </p:sp>
        </mc:Choice>
        <mc:Fallback xmlns="">
          <p:sp>
            <p:nvSpPr>
              <p:cNvPr id="169" name="テキスト ボックス 168">
                <a:extLst>
                  <a:ext uri="{FF2B5EF4-FFF2-40B4-BE49-F238E27FC236}">
                    <a16:creationId xmlns:a16="http://schemas.microsoft.com/office/drawing/2014/main" id="{DACD5B98-8212-58B6-0019-EBF93D97394B}"/>
                  </a:ext>
                </a:extLst>
              </p:cNvPr>
              <p:cNvSpPr txBox="1">
                <a:spLocks noRot="1" noChangeAspect="1" noMove="1" noResize="1" noEditPoints="1" noAdjustHandles="1" noChangeArrowheads="1" noChangeShapeType="1" noTextEdit="1"/>
              </p:cNvSpPr>
              <p:nvPr/>
            </p:nvSpPr>
            <p:spPr>
              <a:xfrm>
                <a:off x="718337" y="4338642"/>
                <a:ext cx="2371867" cy="561372"/>
              </a:xfrm>
              <a:prstGeom prst="rect">
                <a:avLst/>
              </a:prstGeom>
              <a:blipFill>
                <a:blip r:embed="rId6"/>
                <a:stretch>
                  <a:fillRect l="-2314" t="-111957" b="-154348"/>
                </a:stretch>
              </a:blipFill>
            </p:spPr>
            <p:txBody>
              <a:bodyPr/>
              <a:lstStyle/>
              <a:p>
                <a:r>
                  <a:rPr lang="ja-JP" altLang="en-US">
                    <a:noFill/>
                  </a:rPr>
                  <a:t> </a:t>
                </a:r>
              </a:p>
            </p:txBody>
          </p:sp>
        </mc:Fallback>
      </mc:AlternateContent>
      <p:sp>
        <p:nvSpPr>
          <p:cNvPr id="170" name="テキスト ボックス 169">
            <a:extLst>
              <a:ext uri="{FF2B5EF4-FFF2-40B4-BE49-F238E27FC236}">
                <a16:creationId xmlns:a16="http://schemas.microsoft.com/office/drawing/2014/main" id="{9CDD6114-41B1-CB6D-937D-557FA6995516}"/>
              </a:ext>
            </a:extLst>
          </p:cNvPr>
          <p:cNvSpPr txBox="1"/>
          <p:nvPr/>
        </p:nvSpPr>
        <p:spPr>
          <a:xfrm>
            <a:off x="3087978" y="4189241"/>
            <a:ext cx="1889016" cy="1169551"/>
          </a:xfrm>
          <a:prstGeom prst="rect">
            <a:avLst/>
          </a:prstGeom>
          <a:noFill/>
        </p:spPr>
        <p:txBody>
          <a:bodyPr wrap="square" rtlCol="0">
            <a:spAutoFit/>
          </a:bodyPr>
          <a:lstStyle/>
          <a:p>
            <a:r>
              <a:rPr lang="en-US" altLang="ja-JP" sz="1400" dirty="0"/>
              <a:t>C: </a:t>
            </a:r>
            <a:r>
              <a:rPr lang="ja-JP" altLang="en-US" sz="1400" dirty="0"/>
              <a:t>共分散行列</a:t>
            </a:r>
            <a:endParaRPr lang="en-US" altLang="ja-JP" sz="1400" dirty="0"/>
          </a:p>
          <a:p>
            <a:r>
              <a:rPr kumimoji="1" lang="en-US" altLang="ja-JP" sz="1400" dirty="0" err="1"/>
              <a:t>ut</a:t>
            </a:r>
            <a:r>
              <a:rPr kumimoji="1" lang="en-US" altLang="ja-JP" sz="1400" dirty="0"/>
              <a:t>: </a:t>
            </a:r>
            <a:r>
              <a:rPr kumimoji="1" lang="ja-JP" altLang="en-US" sz="1400" dirty="0"/>
              <a:t>主成分ベクトル</a:t>
            </a:r>
            <a:endParaRPr kumimoji="1" lang="en-US" altLang="ja-JP" sz="1400" dirty="0"/>
          </a:p>
          <a:p>
            <a:r>
              <a:rPr kumimoji="1" lang="en-US" altLang="ja-JP" sz="1400" dirty="0"/>
              <a:t>λ: </a:t>
            </a:r>
            <a:r>
              <a:rPr kumimoji="1" lang="ja-JP" altLang="en-US" sz="1400" dirty="0"/>
              <a:t>固有値</a:t>
            </a:r>
            <a:endParaRPr kumimoji="1" lang="en-US" altLang="ja-JP" sz="1400" dirty="0"/>
          </a:p>
          <a:p>
            <a:r>
              <a:rPr lang="en-US" altLang="ja-JP" sz="1400" dirty="0"/>
              <a:t>z : </a:t>
            </a:r>
            <a:r>
              <a:rPr lang="ja-JP" altLang="en-US" sz="1400" dirty="0"/>
              <a:t>主成分得点</a:t>
            </a:r>
            <a:endParaRPr lang="en-US" altLang="ja-JP" sz="1400" dirty="0"/>
          </a:p>
          <a:p>
            <a:r>
              <a:rPr lang="ja-JP" altLang="en-US" sz="1400" dirty="0"/>
              <a:t>　 </a:t>
            </a:r>
            <a:r>
              <a:rPr lang="en-US" altLang="ja-JP" sz="1400" dirty="0"/>
              <a:t>(</a:t>
            </a:r>
            <a:r>
              <a:rPr lang="ja-JP" altLang="en-US" sz="1400" dirty="0"/>
              <a:t>潜在ベクトル</a:t>
            </a:r>
            <a:r>
              <a:rPr lang="en-US" altLang="ja-JP" sz="1400" dirty="0"/>
              <a:t>)</a:t>
            </a:r>
          </a:p>
        </p:txBody>
      </p:sp>
      <p:sp>
        <p:nvSpPr>
          <p:cNvPr id="171" name="左中かっこ 170">
            <a:extLst>
              <a:ext uri="{FF2B5EF4-FFF2-40B4-BE49-F238E27FC236}">
                <a16:creationId xmlns:a16="http://schemas.microsoft.com/office/drawing/2014/main" id="{F39C1EE0-710B-B0A6-11E7-517169508AF0}"/>
              </a:ext>
            </a:extLst>
          </p:cNvPr>
          <p:cNvSpPr/>
          <p:nvPr/>
        </p:nvSpPr>
        <p:spPr>
          <a:xfrm>
            <a:off x="555773" y="3960646"/>
            <a:ext cx="185357" cy="1333445"/>
          </a:xfrm>
          <a:prstGeom prst="leftBrace">
            <a:avLst>
              <a:gd name="adj1" fmla="val 50333"/>
              <a:gd name="adj2" fmla="val 50000"/>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72" name="テキスト ボックス 171">
                <a:extLst>
                  <a:ext uri="{FF2B5EF4-FFF2-40B4-BE49-F238E27FC236}">
                    <a16:creationId xmlns:a16="http://schemas.microsoft.com/office/drawing/2014/main" id="{E452CD6D-79A1-D70F-C507-7A17D7E795F8}"/>
                  </a:ext>
                </a:extLst>
              </p:cNvPr>
              <p:cNvSpPr txBox="1"/>
              <p:nvPr/>
            </p:nvSpPr>
            <p:spPr>
              <a:xfrm>
                <a:off x="749010" y="4986315"/>
                <a:ext cx="1592580" cy="276999"/>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altLang="ja-JP" sz="1200" b="1" i="1" smtClean="0">
                          <a:latin typeface="Cambria Math" panose="02040503050406030204" pitchFamily="18" charset="0"/>
                        </a:rPr>
                        <m:t>𝒛</m:t>
                      </m:r>
                      <m:r>
                        <a:rPr lang="en-US" altLang="ja-JP" sz="1200" b="0" i="0" smtClean="0">
                          <a:latin typeface="Cambria Math" panose="02040503050406030204" pitchFamily="18" charset="0"/>
                        </a:rPr>
                        <m:t>=</m:t>
                      </m:r>
                      <m:sSup>
                        <m:sSupPr>
                          <m:ctrlPr>
                            <a:rPr lang="en-US" altLang="ja-JP" sz="1200" i="1">
                              <a:latin typeface="Cambria Math" panose="02040503050406030204" pitchFamily="18" charset="0"/>
                            </a:rPr>
                          </m:ctrlPr>
                        </m:sSupPr>
                        <m:e>
                          <m:sSub>
                            <m:sSubPr>
                              <m:ctrlPr>
                                <a:rPr lang="ja-JP" altLang="en-US" sz="1200" i="1" smtClean="0">
                                  <a:latin typeface="Cambria Math" panose="02040503050406030204" pitchFamily="18" charset="0"/>
                                </a:rPr>
                              </m:ctrlPr>
                            </m:sSubPr>
                            <m:e>
                              <m:r>
                                <a:rPr lang="ja-JP" altLang="en-US" sz="1200" b="1" i="1">
                                  <a:latin typeface="Cambria Math" panose="02040503050406030204" pitchFamily="18" charset="0"/>
                                </a:rPr>
                                <m:t>𝒖</m:t>
                              </m:r>
                            </m:e>
                            <m:sub>
                              <m:r>
                                <a:rPr lang="ja-JP" altLang="en-US" sz="1200" i="1">
                                  <a:latin typeface="Cambria Math" panose="02040503050406030204" pitchFamily="18" charset="0"/>
                                </a:rPr>
                                <m:t>𝑡</m:t>
                              </m:r>
                            </m:sub>
                          </m:sSub>
                        </m:e>
                        <m:sup>
                          <m:r>
                            <a:rPr lang="en-US" altLang="ja-JP" sz="1200" i="1">
                              <a:latin typeface="Cambria Math" panose="02040503050406030204" pitchFamily="18" charset="0"/>
                            </a:rPr>
                            <m:t>𝑇</m:t>
                          </m:r>
                        </m:sup>
                      </m:sSup>
                      <m:r>
                        <a:rPr lang="en-US" altLang="ja-JP" sz="1200" b="0" i="1" smtClean="0">
                          <a:latin typeface="Cambria Math" panose="02040503050406030204" pitchFamily="18" charset="0"/>
                        </a:rPr>
                        <m:t>𝑥</m:t>
                      </m:r>
                    </m:oMath>
                  </m:oMathPara>
                </a14:m>
                <a:endParaRPr lang="ja-JP" altLang="en-US" sz="1200" dirty="0"/>
              </a:p>
            </p:txBody>
          </p:sp>
        </mc:Choice>
        <mc:Fallback xmlns="">
          <p:sp>
            <p:nvSpPr>
              <p:cNvPr id="172" name="テキスト ボックス 171">
                <a:extLst>
                  <a:ext uri="{FF2B5EF4-FFF2-40B4-BE49-F238E27FC236}">
                    <a16:creationId xmlns:a16="http://schemas.microsoft.com/office/drawing/2014/main" id="{E452CD6D-79A1-D70F-C507-7A17D7E795F8}"/>
                  </a:ext>
                </a:extLst>
              </p:cNvPr>
              <p:cNvSpPr txBox="1">
                <a:spLocks noRot="1" noChangeAspect="1" noMove="1" noResize="1" noEditPoints="1" noAdjustHandles="1" noChangeArrowheads="1" noChangeShapeType="1" noTextEdit="1"/>
              </p:cNvSpPr>
              <p:nvPr/>
            </p:nvSpPr>
            <p:spPr>
              <a:xfrm>
                <a:off x="749010" y="4986315"/>
                <a:ext cx="1592580" cy="276999"/>
              </a:xfrm>
              <a:prstGeom prst="rect">
                <a:avLst/>
              </a:prstGeom>
              <a:blipFill>
                <a:blip r:embed="rId7"/>
                <a:stretch>
                  <a:fillRect/>
                </a:stretch>
              </a:blipFill>
            </p:spPr>
            <p:txBody>
              <a:bodyPr/>
              <a:lstStyle/>
              <a:p>
                <a:r>
                  <a:rPr lang="ja-JP" altLang="en-US">
                    <a:noFill/>
                  </a:rPr>
                  <a:t> </a:t>
                </a:r>
              </a:p>
            </p:txBody>
          </p:sp>
        </mc:Fallback>
      </mc:AlternateContent>
      <p:sp>
        <p:nvSpPr>
          <p:cNvPr id="175" name="テキスト ボックス 174">
            <a:extLst>
              <a:ext uri="{FF2B5EF4-FFF2-40B4-BE49-F238E27FC236}">
                <a16:creationId xmlns:a16="http://schemas.microsoft.com/office/drawing/2014/main" id="{142AD25E-62FF-3481-9C24-0D9383C92CFC}"/>
              </a:ext>
            </a:extLst>
          </p:cNvPr>
          <p:cNvSpPr txBox="1"/>
          <p:nvPr/>
        </p:nvSpPr>
        <p:spPr>
          <a:xfrm>
            <a:off x="601795" y="5662081"/>
            <a:ext cx="3881755" cy="584775"/>
          </a:xfrm>
          <a:prstGeom prst="rect">
            <a:avLst/>
          </a:prstGeom>
          <a:noFill/>
        </p:spPr>
        <p:txBody>
          <a:bodyPr wrap="square">
            <a:spAutoFit/>
          </a:bodyPr>
          <a:lstStyle/>
          <a:p>
            <a:r>
              <a:rPr lang="ja-JP" altLang="en-US" sz="1600" dirty="0"/>
              <a:t>高次元の出力データ</a:t>
            </a:r>
            <a:r>
              <a:rPr lang="en-US" altLang="ja-JP" sz="1600" dirty="0"/>
              <a:t>(</a:t>
            </a:r>
            <a:r>
              <a:rPr lang="ja-JP" altLang="en-US" sz="1600" dirty="0"/>
              <a:t>画像</a:t>
            </a:r>
            <a:r>
              <a:rPr lang="en-US" altLang="ja-JP" sz="1600" dirty="0"/>
              <a:t>)</a:t>
            </a:r>
            <a:r>
              <a:rPr lang="ja-JP" altLang="en-US" sz="1600" dirty="0"/>
              <a:t> を低次元の</a:t>
            </a:r>
            <a:endParaRPr lang="en-US" altLang="ja-JP" sz="1600" dirty="0"/>
          </a:p>
          <a:p>
            <a:r>
              <a:rPr lang="ja-JP" altLang="en-US" sz="1600" dirty="0"/>
              <a:t>潜在空間</a:t>
            </a:r>
            <a:r>
              <a:rPr lang="en-US" altLang="ja-JP" sz="1600" dirty="0"/>
              <a:t>(</a:t>
            </a:r>
            <a:r>
              <a:rPr lang="ja-JP" altLang="en-US" sz="1600" dirty="0"/>
              <a:t>特徴量空間</a:t>
            </a:r>
            <a:r>
              <a:rPr lang="en-US" altLang="ja-JP" sz="1600" dirty="0"/>
              <a:t>)</a:t>
            </a:r>
            <a:r>
              <a:rPr lang="ja-JP" altLang="en-US" sz="1600" dirty="0"/>
              <a:t>へ写像する</a:t>
            </a:r>
            <a:r>
              <a:rPr lang="en-US" altLang="ja-JP" sz="1600" dirty="0"/>
              <a:t>.</a:t>
            </a:r>
            <a:endParaRPr lang="ja-JP" altLang="en-US" sz="1600" dirty="0"/>
          </a:p>
        </p:txBody>
      </p:sp>
      <p:sp>
        <p:nvSpPr>
          <p:cNvPr id="176" name="テキスト ボックス 175">
            <a:extLst>
              <a:ext uri="{FF2B5EF4-FFF2-40B4-BE49-F238E27FC236}">
                <a16:creationId xmlns:a16="http://schemas.microsoft.com/office/drawing/2014/main" id="{BD2BB499-6829-480C-2F8C-CB76C9926DD9}"/>
              </a:ext>
            </a:extLst>
          </p:cNvPr>
          <p:cNvSpPr txBox="1"/>
          <p:nvPr/>
        </p:nvSpPr>
        <p:spPr>
          <a:xfrm>
            <a:off x="363418" y="3497179"/>
            <a:ext cx="1889016" cy="338554"/>
          </a:xfrm>
          <a:prstGeom prst="rect">
            <a:avLst/>
          </a:prstGeom>
          <a:noFill/>
        </p:spPr>
        <p:txBody>
          <a:bodyPr wrap="square" rtlCol="0">
            <a:spAutoFit/>
          </a:bodyPr>
          <a:lstStyle/>
          <a:p>
            <a:r>
              <a:rPr lang="en-US" altLang="ja-JP" sz="1600" b="1" u="sng" dirty="0"/>
              <a:t>PCA (</a:t>
            </a:r>
            <a:r>
              <a:rPr lang="ja-JP" altLang="en-US" sz="1600" b="1" u="sng" dirty="0"/>
              <a:t>主成分分析</a:t>
            </a:r>
            <a:r>
              <a:rPr lang="en-US" altLang="ja-JP" sz="1600" b="1" u="sng" dirty="0"/>
              <a:t>)</a:t>
            </a:r>
          </a:p>
        </p:txBody>
      </p:sp>
      <p:grpSp>
        <p:nvGrpSpPr>
          <p:cNvPr id="179" name="グループ化 178">
            <a:extLst>
              <a:ext uri="{FF2B5EF4-FFF2-40B4-BE49-F238E27FC236}">
                <a16:creationId xmlns:a16="http://schemas.microsoft.com/office/drawing/2014/main" id="{C2B12F68-3E55-A394-2E73-835DB041727D}"/>
              </a:ext>
            </a:extLst>
          </p:cNvPr>
          <p:cNvGrpSpPr/>
          <p:nvPr/>
        </p:nvGrpSpPr>
        <p:grpSpPr>
          <a:xfrm>
            <a:off x="6550299" y="2212616"/>
            <a:ext cx="4629676" cy="3911130"/>
            <a:chOff x="7300359" y="1977094"/>
            <a:chExt cx="4629676" cy="3911130"/>
          </a:xfrm>
        </p:grpSpPr>
        <p:pic>
          <p:nvPicPr>
            <p:cNvPr id="177" name="図 176">
              <a:extLst>
                <a:ext uri="{FF2B5EF4-FFF2-40B4-BE49-F238E27FC236}">
                  <a16:creationId xmlns:a16="http://schemas.microsoft.com/office/drawing/2014/main" id="{FBDEC57A-20FD-152B-7219-A37026DF6AD2}"/>
                </a:ext>
              </a:extLst>
            </p:cNvPr>
            <p:cNvPicPr>
              <a:picLocks noChangeAspect="1"/>
            </p:cNvPicPr>
            <p:nvPr/>
          </p:nvPicPr>
          <p:blipFill>
            <a:blip r:embed="rId8"/>
            <a:stretch>
              <a:fillRect/>
            </a:stretch>
          </p:blipFill>
          <p:spPr>
            <a:xfrm>
              <a:off x="7568464" y="1977094"/>
              <a:ext cx="4206605" cy="3548180"/>
            </a:xfrm>
            <a:prstGeom prst="rect">
              <a:avLst/>
            </a:prstGeom>
            <a:solidFill>
              <a:schemeClr val="bg1"/>
            </a:solidFill>
            <a:ln>
              <a:solidFill>
                <a:schemeClr val="tx1">
                  <a:lumMod val="85000"/>
                  <a:lumOff val="15000"/>
                </a:schemeClr>
              </a:solidFill>
              <a:prstDash val="sysDash"/>
            </a:ln>
          </p:spPr>
        </p:pic>
        <p:sp>
          <p:nvSpPr>
            <p:cNvPr id="178" name="テキスト ボックス 177">
              <a:extLst>
                <a:ext uri="{FF2B5EF4-FFF2-40B4-BE49-F238E27FC236}">
                  <a16:creationId xmlns:a16="http://schemas.microsoft.com/office/drawing/2014/main" id="{40C71D84-D322-7E41-CBEF-282F32A3951D}"/>
                </a:ext>
              </a:extLst>
            </p:cNvPr>
            <p:cNvSpPr txBox="1"/>
            <p:nvPr/>
          </p:nvSpPr>
          <p:spPr>
            <a:xfrm>
              <a:off x="7300359" y="5549670"/>
              <a:ext cx="4629676" cy="338554"/>
            </a:xfrm>
            <a:prstGeom prst="rect">
              <a:avLst/>
            </a:prstGeom>
            <a:solidFill>
              <a:schemeClr val="bg1"/>
            </a:solidFill>
          </p:spPr>
          <p:txBody>
            <a:bodyPr wrap="square">
              <a:spAutoFit/>
            </a:bodyPr>
            <a:lstStyle/>
            <a:p>
              <a:r>
                <a:rPr lang="ja-JP" altLang="en-US" sz="1600" b="1" dirty="0">
                  <a:solidFill>
                    <a:srgbClr val="C00000"/>
                  </a:solidFill>
                </a:rPr>
                <a:t>エネルギー密度とともに連続的に変化している</a:t>
              </a:r>
            </a:p>
          </p:txBody>
        </p:sp>
      </p:grpSp>
      <p:sp>
        <p:nvSpPr>
          <p:cNvPr id="180" name="テキスト ボックス 179">
            <a:extLst>
              <a:ext uri="{FF2B5EF4-FFF2-40B4-BE49-F238E27FC236}">
                <a16:creationId xmlns:a16="http://schemas.microsoft.com/office/drawing/2014/main" id="{203CFB36-BB08-F90C-5CD3-2EEE71DFDC9A}"/>
              </a:ext>
            </a:extLst>
          </p:cNvPr>
          <p:cNvSpPr txBox="1"/>
          <p:nvPr/>
        </p:nvSpPr>
        <p:spPr>
          <a:xfrm>
            <a:off x="6142265" y="1416855"/>
            <a:ext cx="4446493" cy="338554"/>
          </a:xfrm>
          <a:prstGeom prst="rect">
            <a:avLst/>
          </a:prstGeom>
          <a:noFill/>
        </p:spPr>
        <p:txBody>
          <a:bodyPr wrap="square">
            <a:spAutoFit/>
          </a:bodyPr>
          <a:lstStyle/>
          <a:p>
            <a:pPr algn="ctr"/>
            <a:r>
              <a:rPr lang="en-US" altLang="ja-JP" sz="1600" b="1" dirty="0">
                <a:latin typeface="Arial Narrow" panose="020B0606020202030204" pitchFamily="34" charset="0"/>
              </a:rPr>
              <a:t>PCA</a:t>
            </a:r>
            <a:r>
              <a:rPr lang="ja-JP" altLang="en-US" sz="1600" b="1" dirty="0">
                <a:latin typeface="Arial Narrow" panose="020B0606020202030204" pitchFamily="34" charset="0"/>
              </a:rPr>
              <a:t>による潜在ベクトル化</a:t>
            </a:r>
            <a:r>
              <a:rPr lang="en-US" altLang="ja-JP" sz="1600" b="1" dirty="0">
                <a:latin typeface="Arial Narrow" panose="020B0606020202030204" pitchFamily="34" charset="0"/>
              </a:rPr>
              <a:t>(</a:t>
            </a:r>
            <a:r>
              <a:rPr lang="ja-JP" altLang="en-US" sz="1600" b="1" dirty="0">
                <a:latin typeface="Arial Narrow" panose="020B0606020202030204" pitchFamily="34" charset="0"/>
              </a:rPr>
              <a:t>画像空間</a:t>
            </a:r>
            <a:r>
              <a:rPr lang="en-US" altLang="ja-JP" sz="1600" b="1" dirty="0">
                <a:latin typeface="Arial Narrow" panose="020B0606020202030204" pitchFamily="34" charset="0"/>
              </a:rPr>
              <a:t>)</a:t>
            </a:r>
          </a:p>
        </p:txBody>
      </p:sp>
    </p:spTree>
    <p:extLst>
      <p:ext uri="{BB962C8B-B14F-4D97-AF65-F5344CB8AC3E}">
        <p14:creationId xmlns:p14="http://schemas.microsoft.com/office/powerpoint/2010/main" val="1013683179"/>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1C7DCAB7-AE32-AE37-0F92-AE6D4D1413C1}"/>
              </a:ext>
            </a:extLst>
          </p:cNvPr>
          <p:cNvSpPr txBox="1"/>
          <p:nvPr/>
        </p:nvSpPr>
        <p:spPr>
          <a:xfrm>
            <a:off x="6763709" y="2282648"/>
            <a:ext cx="936219" cy="461665"/>
          </a:xfrm>
          <a:prstGeom prst="rect">
            <a:avLst/>
          </a:prstGeom>
          <a:noFill/>
        </p:spPr>
        <p:txBody>
          <a:bodyPr wrap="square">
            <a:spAutoFit/>
          </a:bodyPr>
          <a:lstStyle/>
          <a:p>
            <a:pPr algn="ctr"/>
            <a:r>
              <a:rPr lang="ja-JP" altLang="en-US" sz="1200" dirty="0">
                <a:latin typeface="Arial Narrow" panose="020B0606020202030204" pitchFamily="34" charset="0"/>
              </a:rPr>
              <a:t>テキスト</a:t>
            </a:r>
            <a:endParaRPr lang="en-US" altLang="ja-JP" sz="1200" dirty="0">
              <a:latin typeface="Arial Narrow" panose="020B0606020202030204" pitchFamily="34" charset="0"/>
            </a:endParaRPr>
          </a:p>
          <a:p>
            <a:pPr algn="ctr"/>
            <a:r>
              <a:rPr lang="ja-JP" altLang="en-US" sz="1200" dirty="0">
                <a:latin typeface="Arial Narrow" panose="020B0606020202030204" pitchFamily="34" charset="0"/>
              </a:rPr>
              <a:t>出力</a:t>
            </a:r>
          </a:p>
        </p:txBody>
      </p:sp>
      <p:sp>
        <p:nvSpPr>
          <p:cNvPr id="2" name="スライド番号プレースホルダー 1">
            <a:extLst>
              <a:ext uri="{FF2B5EF4-FFF2-40B4-BE49-F238E27FC236}">
                <a16:creationId xmlns:a16="http://schemas.microsoft.com/office/drawing/2014/main" id="{AE294DA2-B581-CD00-E33C-7B1A8EBEA064}"/>
              </a:ext>
            </a:extLst>
          </p:cNvPr>
          <p:cNvSpPr>
            <a:spLocks noGrp="1"/>
          </p:cNvSpPr>
          <p:nvPr>
            <p:ph type="sldNum" sz="quarter" idx="4"/>
          </p:nvPr>
        </p:nvSpPr>
        <p:spPr>
          <a:xfrm>
            <a:off x="9179560" y="6224270"/>
            <a:ext cx="2743200" cy="365125"/>
          </a:xfrm>
        </p:spPr>
        <p:txBody>
          <a:bodyPr/>
          <a:lstStyle/>
          <a:p>
            <a:fld id="{02ADAEEA-D5D4-45C1-B8DB-6074CF2EBB4C}" type="slidenum">
              <a:rPr lang="ja-JP" altLang="en-US" smtClean="0"/>
              <a:pPr/>
              <a:t>9</a:t>
            </a:fld>
            <a:endParaRPr lang="ja-JP" altLang="en-US"/>
          </a:p>
        </p:txBody>
      </p:sp>
      <p:sp>
        <p:nvSpPr>
          <p:cNvPr id="3" name="テキスト ボックス 2">
            <a:extLst>
              <a:ext uri="{FF2B5EF4-FFF2-40B4-BE49-F238E27FC236}">
                <a16:creationId xmlns:a16="http://schemas.microsoft.com/office/drawing/2014/main" id="{BF99BEE6-12B7-B90C-A3C5-11E9B59012CC}"/>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LLM</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による出力データ画像の自動解釈</a:t>
            </a:r>
          </a:p>
        </p:txBody>
      </p:sp>
      <p:pic>
        <p:nvPicPr>
          <p:cNvPr id="4" name="図 3">
            <a:extLst>
              <a:ext uri="{FF2B5EF4-FFF2-40B4-BE49-F238E27FC236}">
                <a16:creationId xmlns:a16="http://schemas.microsoft.com/office/drawing/2014/main" id="{F551BA7E-CED9-DEF5-6304-051E089B304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922" y="1910742"/>
            <a:ext cx="3840798" cy="4425288"/>
          </a:xfrm>
          <a:prstGeom prst="rect">
            <a:avLst/>
          </a:prstGeom>
          <a:noFill/>
          <a:ln>
            <a:noFill/>
          </a:ln>
        </p:spPr>
      </p:pic>
      <p:sp>
        <p:nvSpPr>
          <p:cNvPr id="5" name="テキスト ボックス 4">
            <a:extLst>
              <a:ext uri="{FF2B5EF4-FFF2-40B4-BE49-F238E27FC236}">
                <a16:creationId xmlns:a16="http://schemas.microsoft.com/office/drawing/2014/main" id="{47E1EB1D-7420-09AC-1B05-182FB166AA17}"/>
              </a:ext>
            </a:extLst>
          </p:cNvPr>
          <p:cNvSpPr txBox="1"/>
          <p:nvPr/>
        </p:nvSpPr>
        <p:spPr>
          <a:xfrm>
            <a:off x="285969" y="808055"/>
            <a:ext cx="4814351" cy="400110"/>
          </a:xfrm>
          <a:prstGeom prst="rect">
            <a:avLst/>
          </a:prstGeom>
          <a:noFill/>
        </p:spPr>
        <p:txBody>
          <a:bodyPr wrap="square">
            <a:spAutoFit/>
          </a:bodyPr>
          <a:lstStyle/>
          <a:p>
            <a:r>
              <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Gemma-4</a:t>
            </a:r>
            <a:r>
              <a:rPr lang="ja-JP" altLang="en-US"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rPr>
              <a:t>による自動解釈スキーム</a:t>
            </a:r>
            <a:endParaRPr lang="en-US" altLang="ja-JP" sz="2000" b="1" u="sng" dirty="0">
              <a:solidFill>
                <a:schemeClr val="accent2">
                  <a:lumMod val="50000"/>
                </a:schemeClr>
              </a:solidFill>
              <a:latin typeface="Arial Narrow" panose="020B0606020202030204" pitchFamily="34" charset="0"/>
              <a:ea typeface="游ゴシック" panose="020B0400000000000000" pitchFamily="50" charset="-128"/>
              <a:cs typeface="Calibri" panose="020F0502020204030204" pitchFamily="34" charset="0"/>
            </a:endParaRPr>
          </a:p>
        </p:txBody>
      </p:sp>
      <p:sp>
        <p:nvSpPr>
          <p:cNvPr id="7" name="テキスト ボックス 6">
            <a:extLst>
              <a:ext uri="{FF2B5EF4-FFF2-40B4-BE49-F238E27FC236}">
                <a16:creationId xmlns:a16="http://schemas.microsoft.com/office/drawing/2014/main" id="{162D2FF2-7021-3D9B-6B3B-5AC5D422135F}"/>
              </a:ext>
            </a:extLst>
          </p:cNvPr>
          <p:cNvSpPr txBox="1"/>
          <p:nvPr/>
        </p:nvSpPr>
        <p:spPr>
          <a:xfrm>
            <a:off x="5053018" y="2034024"/>
            <a:ext cx="1845622" cy="400110"/>
          </a:xfrm>
          <a:prstGeom prst="rect">
            <a:avLst/>
          </a:prstGeom>
          <a:noFill/>
        </p:spPr>
        <p:txBody>
          <a:bodyPr wrap="square">
            <a:spAutoFit/>
          </a:bodyPr>
          <a:lstStyle/>
          <a:p>
            <a:pPr algn="ctr"/>
            <a:r>
              <a:rPr lang="en-US" altLang="ja-JP" sz="2000" b="1" dirty="0">
                <a:latin typeface="Arial Narrow" panose="020B0606020202030204" pitchFamily="34" charset="0"/>
              </a:rPr>
              <a:t>Gemma-4-26B</a:t>
            </a:r>
            <a:endParaRPr lang="ja-JP" altLang="en-US" sz="2000" b="1" dirty="0">
              <a:latin typeface="Arial Narrow" panose="020B0606020202030204" pitchFamily="34" charset="0"/>
            </a:endParaRPr>
          </a:p>
        </p:txBody>
      </p:sp>
      <p:pic>
        <p:nvPicPr>
          <p:cNvPr id="8" name="図 7">
            <a:extLst>
              <a:ext uri="{FF2B5EF4-FFF2-40B4-BE49-F238E27FC236}">
                <a16:creationId xmlns:a16="http://schemas.microsoft.com/office/drawing/2014/main" id="{84E56D95-EB3A-E06A-7DF5-AB618E1917C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1" r="59729"/>
          <a:stretch>
            <a:fillRect/>
          </a:stretch>
        </p:blipFill>
        <p:spPr>
          <a:xfrm>
            <a:off x="4478506" y="4094480"/>
            <a:ext cx="1859630" cy="1815171"/>
          </a:xfrm>
          <a:prstGeom prst="rect">
            <a:avLst/>
          </a:prstGeom>
        </p:spPr>
      </p:pic>
      <p:cxnSp>
        <p:nvCxnSpPr>
          <p:cNvPr id="9" name="直線矢印コネクタ 8">
            <a:extLst>
              <a:ext uri="{FF2B5EF4-FFF2-40B4-BE49-F238E27FC236}">
                <a16:creationId xmlns:a16="http://schemas.microsoft.com/office/drawing/2014/main" id="{6E2F9856-119F-42F6-AD40-0DFFC2658530}"/>
              </a:ext>
            </a:extLst>
          </p:cNvPr>
          <p:cNvCxnSpPr/>
          <p:nvPr/>
        </p:nvCxnSpPr>
        <p:spPr>
          <a:xfrm>
            <a:off x="4317044" y="2255520"/>
            <a:ext cx="762000" cy="0"/>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フリーフォーム: 図形 10">
            <a:extLst>
              <a:ext uri="{FF2B5EF4-FFF2-40B4-BE49-F238E27FC236}">
                <a16:creationId xmlns:a16="http://schemas.microsoft.com/office/drawing/2014/main" id="{5D5D21C6-A411-E506-4F36-E7AF83861D8B}"/>
              </a:ext>
            </a:extLst>
          </p:cNvPr>
          <p:cNvSpPr/>
          <p:nvPr/>
        </p:nvSpPr>
        <p:spPr>
          <a:xfrm>
            <a:off x="5293360" y="2600960"/>
            <a:ext cx="579120" cy="1127760"/>
          </a:xfrm>
          <a:custGeom>
            <a:avLst/>
            <a:gdLst>
              <a:gd name="connsiteX0" fmla="*/ 0 w 579120"/>
              <a:gd name="connsiteY0" fmla="*/ 1127760 h 1127760"/>
              <a:gd name="connsiteX1" fmla="*/ 0 w 579120"/>
              <a:gd name="connsiteY1" fmla="*/ 579120 h 1127760"/>
              <a:gd name="connsiteX2" fmla="*/ 579120 w 579120"/>
              <a:gd name="connsiteY2" fmla="*/ 579120 h 1127760"/>
              <a:gd name="connsiteX3" fmla="*/ 579120 w 579120"/>
              <a:gd name="connsiteY3" fmla="*/ 0 h 1127760"/>
            </a:gdLst>
            <a:ahLst/>
            <a:cxnLst>
              <a:cxn ang="0">
                <a:pos x="connsiteX0" y="connsiteY0"/>
              </a:cxn>
              <a:cxn ang="0">
                <a:pos x="connsiteX1" y="connsiteY1"/>
              </a:cxn>
              <a:cxn ang="0">
                <a:pos x="connsiteX2" y="connsiteY2"/>
              </a:cxn>
              <a:cxn ang="0">
                <a:pos x="connsiteX3" y="connsiteY3"/>
              </a:cxn>
            </a:cxnLst>
            <a:rect l="l" t="t" r="r" b="b"/>
            <a:pathLst>
              <a:path w="579120" h="1127760">
                <a:moveTo>
                  <a:pt x="0" y="1127760"/>
                </a:moveTo>
                <a:lnTo>
                  <a:pt x="0" y="579120"/>
                </a:lnTo>
                <a:lnTo>
                  <a:pt x="579120" y="579120"/>
                </a:lnTo>
                <a:lnTo>
                  <a:pt x="579120" y="0"/>
                </a:lnTo>
              </a:path>
            </a:pathLst>
          </a:custGeom>
          <a:noFill/>
          <a:ln w="28575">
            <a:solidFill>
              <a:schemeClr val="accent1">
                <a:lumMod val="75000"/>
              </a:schemeClr>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F464E49C-88B4-6D87-3811-12459D35560B}"/>
              </a:ext>
            </a:extLst>
          </p:cNvPr>
          <p:cNvSpPr txBox="1"/>
          <p:nvPr/>
        </p:nvSpPr>
        <p:spPr>
          <a:xfrm>
            <a:off x="1344618" y="1531787"/>
            <a:ext cx="1845622" cy="338554"/>
          </a:xfrm>
          <a:prstGeom prst="rect">
            <a:avLst/>
          </a:prstGeom>
          <a:noFill/>
        </p:spPr>
        <p:txBody>
          <a:bodyPr wrap="square">
            <a:spAutoFit/>
          </a:bodyPr>
          <a:lstStyle/>
          <a:p>
            <a:pPr algn="ctr"/>
            <a:r>
              <a:rPr lang="ja-JP" altLang="en-US" sz="1600" b="1" dirty="0">
                <a:latin typeface="Arial Narrow" panose="020B0606020202030204" pitchFamily="34" charset="0"/>
              </a:rPr>
              <a:t>プロンプト例</a:t>
            </a:r>
          </a:p>
        </p:txBody>
      </p:sp>
      <p:pic>
        <p:nvPicPr>
          <p:cNvPr id="13" name="図 12">
            <a:extLst>
              <a:ext uri="{FF2B5EF4-FFF2-40B4-BE49-F238E27FC236}">
                <a16:creationId xmlns:a16="http://schemas.microsoft.com/office/drawing/2014/main" id="{E4BA131A-B04E-E9B5-3DD8-7B66B6FEDA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04380" y="1344368"/>
            <a:ext cx="3171648" cy="5007624"/>
          </a:xfrm>
          <a:prstGeom prst="rect">
            <a:avLst/>
          </a:prstGeom>
        </p:spPr>
      </p:pic>
      <p:sp>
        <p:nvSpPr>
          <p:cNvPr id="14" name="テキスト ボックス 13">
            <a:extLst>
              <a:ext uri="{FF2B5EF4-FFF2-40B4-BE49-F238E27FC236}">
                <a16:creationId xmlns:a16="http://schemas.microsoft.com/office/drawing/2014/main" id="{02756727-0514-FAFA-2C89-D511CB5C95FC}"/>
              </a:ext>
            </a:extLst>
          </p:cNvPr>
          <p:cNvSpPr txBox="1"/>
          <p:nvPr/>
        </p:nvSpPr>
        <p:spPr>
          <a:xfrm>
            <a:off x="6289040" y="5011030"/>
            <a:ext cx="609600" cy="461665"/>
          </a:xfrm>
          <a:prstGeom prst="rect">
            <a:avLst/>
          </a:prstGeom>
          <a:noFill/>
        </p:spPr>
        <p:txBody>
          <a:bodyPr wrap="square">
            <a:spAutoFit/>
          </a:bodyPr>
          <a:lstStyle/>
          <a:p>
            <a:pPr algn="ctr"/>
            <a:r>
              <a:rPr lang="en-US" altLang="ja-JP" sz="2400" b="1" dirty="0">
                <a:latin typeface="Arial Narrow" panose="020B0606020202030204" pitchFamily="34" charset="0"/>
              </a:rPr>
              <a:t>…</a:t>
            </a:r>
            <a:endParaRPr lang="ja-JP" altLang="en-US" sz="2400" b="1" dirty="0">
              <a:latin typeface="Arial Narrow" panose="020B0606020202030204" pitchFamily="34" charset="0"/>
            </a:endParaRPr>
          </a:p>
        </p:txBody>
      </p:sp>
      <p:cxnSp>
        <p:nvCxnSpPr>
          <p:cNvPr id="15" name="直線矢印コネクタ 14">
            <a:extLst>
              <a:ext uri="{FF2B5EF4-FFF2-40B4-BE49-F238E27FC236}">
                <a16:creationId xmlns:a16="http://schemas.microsoft.com/office/drawing/2014/main" id="{A6BCC925-1C90-3534-F803-3F2258B81EF7}"/>
              </a:ext>
            </a:extLst>
          </p:cNvPr>
          <p:cNvCxnSpPr>
            <a:cxnSpLocks/>
          </p:cNvCxnSpPr>
          <p:nvPr/>
        </p:nvCxnSpPr>
        <p:spPr>
          <a:xfrm>
            <a:off x="6898640" y="2234079"/>
            <a:ext cx="533400" cy="0"/>
          </a:xfrm>
          <a:prstGeom prst="straightConnector1">
            <a:avLst/>
          </a:prstGeom>
          <a:ln w="28575">
            <a:solidFill>
              <a:schemeClr val="accent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1" name="グループ化 20">
            <a:extLst>
              <a:ext uri="{FF2B5EF4-FFF2-40B4-BE49-F238E27FC236}">
                <a16:creationId xmlns:a16="http://schemas.microsoft.com/office/drawing/2014/main" id="{A914B5DF-630F-D734-9405-44FB9D15BE82}"/>
              </a:ext>
            </a:extLst>
          </p:cNvPr>
          <p:cNvGrpSpPr/>
          <p:nvPr/>
        </p:nvGrpSpPr>
        <p:grpSpPr>
          <a:xfrm>
            <a:off x="6584111" y="2474774"/>
            <a:ext cx="4953465" cy="2144613"/>
            <a:chOff x="6614591" y="2434134"/>
            <a:chExt cx="5332500" cy="2308717"/>
          </a:xfrm>
        </p:grpSpPr>
        <p:sp>
          <p:nvSpPr>
            <p:cNvPr id="20" name="正方形/長方形 19">
              <a:extLst>
                <a:ext uri="{FF2B5EF4-FFF2-40B4-BE49-F238E27FC236}">
                  <a16:creationId xmlns:a16="http://schemas.microsoft.com/office/drawing/2014/main" id="{EA8B6663-393F-B8F4-7875-6D7E80D6E81A}"/>
                </a:ext>
              </a:extLst>
            </p:cNvPr>
            <p:cNvSpPr/>
            <p:nvPr/>
          </p:nvSpPr>
          <p:spPr>
            <a:xfrm>
              <a:off x="6614591" y="2434134"/>
              <a:ext cx="5332500" cy="2308717"/>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nvGrpSpPr>
            <p:cNvPr id="19" name="グループ化 18">
              <a:extLst>
                <a:ext uri="{FF2B5EF4-FFF2-40B4-BE49-F238E27FC236}">
                  <a16:creationId xmlns:a16="http://schemas.microsoft.com/office/drawing/2014/main" id="{EED4983F-6667-692C-41CC-210A010C2021}"/>
                </a:ext>
              </a:extLst>
            </p:cNvPr>
            <p:cNvGrpSpPr/>
            <p:nvPr/>
          </p:nvGrpSpPr>
          <p:grpSpPr>
            <a:xfrm>
              <a:off x="6730681" y="2517470"/>
              <a:ext cx="5100320" cy="2005534"/>
              <a:chOff x="6898640" y="2626360"/>
              <a:chExt cx="5100320" cy="2005534"/>
            </a:xfrm>
          </p:grpSpPr>
          <p:pic>
            <p:nvPicPr>
              <p:cNvPr id="17" name="図 16">
                <a:extLst>
                  <a:ext uri="{FF2B5EF4-FFF2-40B4-BE49-F238E27FC236}">
                    <a16:creationId xmlns:a16="http://schemas.microsoft.com/office/drawing/2014/main" id="{DF964C40-0E2A-D540-2EB9-CF3E0B2F99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78475" y="2626360"/>
                <a:ext cx="4944285" cy="1670449"/>
              </a:xfrm>
              <a:prstGeom prst="rect">
                <a:avLst/>
              </a:prstGeom>
              <a:solidFill>
                <a:schemeClr val="bg1"/>
              </a:solidFill>
            </p:spPr>
          </p:pic>
          <p:sp>
            <p:nvSpPr>
              <p:cNvPr id="18" name="テキスト ボックス 17">
                <a:extLst>
                  <a:ext uri="{FF2B5EF4-FFF2-40B4-BE49-F238E27FC236}">
                    <a16:creationId xmlns:a16="http://schemas.microsoft.com/office/drawing/2014/main" id="{46750053-E0FF-909A-FABB-15E46824B726}"/>
                  </a:ext>
                </a:extLst>
              </p:cNvPr>
              <p:cNvSpPr txBox="1"/>
              <p:nvPr/>
            </p:nvSpPr>
            <p:spPr>
              <a:xfrm>
                <a:off x="6898640" y="4293340"/>
                <a:ext cx="5100320" cy="338554"/>
              </a:xfrm>
              <a:prstGeom prst="rect">
                <a:avLst/>
              </a:prstGeom>
              <a:solidFill>
                <a:schemeClr val="bg1"/>
              </a:solidFill>
            </p:spPr>
            <p:txBody>
              <a:bodyPr wrap="square">
                <a:spAutoFit/>
              </a:bodyPr>
              <a:lstStyle/>
              <a:p>
                <a:r>
                  <a:rPr lang="ja-JP" altLang="en-US" sz="1400" b="1" dirty="0">
                    <a:solidFill>
                      <a:srgbClr val="C00000"/>
                    </a:solidFill>
                  </a:rPr>
                  <a:t>凝固学・結晶成長学的に妥当な解釈が生成されている</a:t>
                </a:r>
              </a:p>
            </p:txBody>
          </p:sp>
        </p:grpSp>
      </p:grpSp>
      <p:sp>
        <p:nvSpPr>
          <p:cNvPr id="22" name="テキスト ボックス 21">
            <a:extLst>
              <a:ext uri="{FF2B5EF4-FFF2-40B4-BE49-F238E27FC236}">
                <a16:creationId xmlns:a16="http://schemas.microsoft.com/office/drawing/2014/main" id="{2D43DEA2-C577-FF83-55AC-A593884335CB}"/>
              </a:ext>
            </a:extLst>
          </p:cNvPr>
          <p:cNvSpPr txBox="1"/>
          <p:nvPr/>
        </p:nvSpPr>
        <p:spPr>
          <a:xfrm>
            <a:off x="7559716" y="1000572"/>
            <a:ext cx="3660976" cy="338554"/>
          </a:xfrm>
          <a:prstGeom prst="rect">
            <a:avLst/>
          </a:prstGeom>
          <a:noFill/>
        </p:spPr>
        <p:txBody>
          <a:bodyPr wrap="square">
            <a:spAutoFit/>
          </a:bodyPr>
          <a:lstStyle/>
          <a:p>
            <a:pPr algn="ctr"/>
            <a:r>
              <a:rPr lang="ja-JP" altLang="en-US" sz="1600" b="1" dirty="0">
                <a:latin typeface="Arial Narrow" panose="020B0606020202030204" pitchFamily="34" charset="0"/>
              </a:rPr>
              <a:t>各出力データに対する解釈テキスト</a:t>
            </a:r>
            <a:endParaRPr lang="en-US" altLang="ja-JP" sz="1600" b="1" dirty="0">
              <a:latin typeface="Arial Narrow" panose="020B0606020202030204" pitchFamily="34" charset="0"/>
            </a:endParaRPr>
          </a:p>
        </p:txBody>
      </p:sp>
      <p:sp>
        <p:nvSpPr>
          <p:cNvPr id="23" name="テキスト ボックス 22">
            <a:extLst>
              <a:ext uri="{FF2B5EF4-FFF2-40B4-BE49-F238E27FC236}">
                <a16:creationId xmlns:a16="http://schemas.microsoft.com/office/drawing/2014/main" id="{14B287C2-5828-E30A-7FAD-648C2CB368F5}"/>
              </a:ext>
            </a:extLst>
          </p:cNvPr>
          <p:cNvSpPr txBox="1"/>
          <p:nvPr/>
        </p:nvSpPr>
        <p:spPr>
          <a:xfrm>
            <a:off x="4250985" y="2366420"/>
            <a:ext cx="1046480" cy="461665"/>
          </a:xfrm>
          <a:prstGeom prst="rect">
            <a:avLst/>
          </a:prstGeom>
          <a:noFill/>
        </p:spPr>
        <p:txBody>
          <a:bodyPr wrap="square">
            <a:spAutoFit/>
          </a:bodyPr>
          <a:lstStyle/>
          <a:p>
            <a:pPr algn="ctr"/>
            <a:r>
              <a:rPr lang="ja-JP" altLang="en-US" sz="1200" dirty="0">
                <a:latin typeface="Arial Narrow" panose="020B0606020202030204" pitchFamily="34" charset="0"/>
              </a:rPr>
              <a:t>プロンプト</a:t>
            </a:r>
            <a:endParaRPr lang="en-US" altLang="ja-JP" sz="1200" dirty="0">
              <a:latin typeface="Arial Narrow" panose="020B0606020202030204" pitchFamily="34" charset="0"/>
            </a:endParaRPr>
          </a:p>
          <a:p>
            <a:pPr algn="ctr"/>
            <a:r>
              <a:rPr lang="ja-JP" altLang="en-US" sz="1200" dirty="0">
                <a:latin typeface="Arial Narrow" panose="020B0606020202030204" pitchFamily="34" charset="0"/>
              </a:rPr>
              <a:t> </a:t>
            </a:r>
            <a:r>
              <a:rPr lang="en-US" altLang="ja-JP" sz="1200" dirty="0">
                <a:latin typeface="Arial Narrow" panose="020B0606020202030204" pitchFamily="34" charset="0"/>
              </a:rPr>
              <a:t>(few-shot)</a:t>
            </a:r>
            <a:endParaRPr lang="ja-JP" altLang="en-US" sz="1200" dirty="0">
              <a:latin typeface="Arial Narrow" panose="020B0606020202030204" pitchFamily="34" charset="0"/>
            </a:endParaRPr>
          </a:p>
        </p:txBody>
      </p:sp>
      <p:sp>
        <p:nvSpPr>
          <p:cNvPr id="24" name="テキスト ボックス 23">
            <a:extLst>
              <a:ext uri="{FF2B5EF4-FFF2-40B4-BE49-F238E27FC236}">
                <a16:creationId xmlns:a16="http://schemas.microsoft.com/office/drawing/2014/main" id="{C14F630B-3BCB-7760-510D-8492B26F2F74}"/>
              </a:ext>
            </a:extLst>
          </p:cNvPr>
          <p:cNvSpPr txBox="1"/>
          <p:nvPr/>
        </p:nvSpPr>
        <p:spPr>
          <a:xfrm>
            <a:off x="5282328" y="3270001"/>
            <a:ext cx="1046480" cy="276999"/>
          </a:xfrm>
          <a:prstGeom prst="rect">
            <a:avLst/>
          </a:prstGeom>
          <a:noFill/>
        </p:spPr>
        <p:txBody>
          <a:bodyPr wrap="square">
            <a:spAutoFit/>
          </a:bodyPr>
          <a:lstStyle/>
          <a:p>
            <a:pPr algn="ctr"/>
            <a:r>
              <a:rPr lang="ja-JP" altLang="en-US" sz="1200" dirty="0">
                <a:latin typeface="Arial Narrow" panose="020B0606020202030204" pitchFamily="34" charset="0"/>
              </a:rPr>
              <a:t>画像データ</a:t>
            </a:r>
          </a:p>
        </p:txBody>
      </p:sp>
    </p:spTree>
    <p:extLst>
      <p:ext uri="{BB962C8B-B14F-4D97-AF65-F5344CB8AC3E}">
        <p14:creationId xmlns:p14="http://schemas.microsoft.com/office/powerpoint/2010/main" val="2441820094"/>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14CF74D-148D-9386-6C9A-EBDDA1202C74}"/>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LLM</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による出力データ画像の自動解釈</a:t>
            </a:r>
          </a:p>
        </p:txBody>
      </p:sp>
      <p:pic>
        <p:nvPicPr>
          <p:cNvPr id="6" name="図 5">
            <a:extLst>
              <a:ext uri="{FF2B5EF4-FFF2-40B4-BE49-F238E27FC236}">
                <a16:creationId xmlns:a16="http://schemas.microsoft.com/office/drawing/2014/main" id="{5AF983C1-58BD-42A0-6AB4-9626EEB0C04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166243" y="2223443"/>
            <a:ext cx="2419640" cy="2290623"/>
          </a:xfrm>
          <a:prstGeom prst="rect">
            <a:avLst/>
          </a:prstGeom>
        </p:spPr>
      </p:pic>
      <p:sp>
        <p:nvSpPr>
          <p:cNvPr id="7" name="二等辺三角形 6">
            <a:extLst>
              <a:ext uri="{FF2B5EF4-FFF2-40B4-BE49-F238E27FC236}">
                <a16:creationId xmlns:a16="http://schemas.microsoft.com/office/drawing/2014/main" id="{542BAADB-CD92-844A-C8A4-7337E47F0A1F}"/>
              </a:ext>
            </a:extLst>
          </p:cNvPr>
          <p:cNvSpPr/>
          <p:nvPr/>
        </p:nvSpPr>
        <p:spPr>
          <a:xfrm rot="10800000">
            <a:off x="2067440" y="4947702"/>
            <a:ext cx="729594" cy="205250"/>
          </a:xfrm>
          <a:prstGeom prst="triangle">
            <a:avLst/>
          </a:prstGeom>
          <a:solidFill>
            <a:schemeClr val="tx1">
              <a:lumMod val="65000"/>
              <a:lumOff val="3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A577075-7173-3E06-A375-42643F83E45F}"/>
              </a:ext>
            </a:extLst>
          </p:cNvPr>
          <p:cNvSpPr txBox="1"/>
          <p:nvPr/>
        </p:nvSpPr>
        <p:spPr>
          <a:xfrm>
            <a:off x="281004" y="820188"/>
            <a:ext cx="5810031"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解釈テキストの埋め込みベクトル化と次元圧縮</a:t>
            </a:r>
            <a:endParaRPr lang="en-US" altLang="ja-JP"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0" name="テキスト ボックス 9">
            <a:extLst>
              <a:ext uri="{FF2B5EF4-FFF2-40B4-BE49-F238E27FC236}">
                <a16:creationId xmlns:a16="http://schemas.microsoft.com/office/drawing/2014/main" id="{C1694169-98CD-F40F-C4AA-5BFA23227A3F}"/>
              </a:ext>
            </a:extLst>
          </p:cNvPr>
          <p:cNvSpPr txBox="1"/>
          <p:nvPr/>
        </p:nvSpPr>
        <p:spPr>
          <a:xfrm>
            <a:off x="1233770" y="1763913"/>
            <a:ext cx="2149283" cy="523220"/>
          </a:xfrm>
          <a:prstGeom prst="rect">
            <a:avLst/>
          </a:prstGeom>
          <a:noFill/>
        </p:spPr>
        <p:txBody>
          <a:bodyPr wrap="square">
            <a:spAutoFit/>
          </a:bodyPr>
          <a:lstStyle/>
          <a:p>
            <a:pPr algn="ctr"/>
            <a:r>
              <a:rPr lang="ja-JP" altLang="en-US" sz="1400" b="1" dirty="0">
                <a:latin typeface="Arial Narrow" panose="020B0606020202030204" pitchFamily="34" charset="0"/>
              </a:rPr>
              <a:t>各出力データに対する</a:t>
            </a:r>
            <a:endParaRPr lang="en-US" altLang="ja-JP" sz="1400" b="1" dirty="0">
              <a:latin typeface="Arial Narrow" panose="020B0606020202030204" pitchFamily="34" charset="0"/>
            </a:endParaRPr>
          </a:p>
          <a:p>
            <a:pPr algn="ctr"/>
            <a:r>
              <a:rPr lang="ja-JP" altLang="en-US" sz="1400" b="1" dirty="0">
                <a:latin typeface="Arial Narrow" panose="020B0606020202030204" pitchFamily="34" charset="0"/>
              </a:rPr>
              <a:t>解釈テキスト</a:t>
            </a:r>
            <a:endParaRPr lang="en-US" altLang="ja-JP" sz="1400" b="1" dirty="0">
              <a:latin typeface="Arial Narrow" panose="020B0606020202030204" pitchFamily="34" charset="0"/>
            </a:endParaRPr>
          </a:p>
        </p:txBody>
      </p:sp>
      <p:sp>
        <p:nvSpPr>
          <p:cNvPr id="11" name="テキスト ボックス 10">
            <a:extLst>
              <a:ext uri="{FF2B5EF4-FFF2-40B4-BE49-F238E27FC236}">
                <a16:creationId xmlns:a16="http://schemas.microsoft.com/office/drawing/2014/main" id="{F52C32B6-1CAE-4B19-70E1-58DF09468422}"/>
              </a:ext>
            </a:extLst>
          </p:cNvPr>
          <p:cNvSpPr txBox="1"/>
          <p:nvPr/>
        </p:nvSpPr>
        <p:spPr>
          <a:xfrm>
            <a:off x="5232029" y="1356794"/>
            <a:ext cx="6135217" cy="338554"/>
          </a:xfrm>
          <a:prstGeom prst="rect">
            <a:avLst/>
          </a:prstGeom>
          <a:noFill/>
        </p:spPr>
        <p:txBody>
          <a:bodyPr wrap="square">
            <a:spAutoFit/>
          </a:bodyPr>
          <a:lstStyle/>
          <a:p>
            <a:pPr algn="ctr"/>
            <a:r>
              <a:rPr lang="ja-JP" altLang="en-US" sz="1600" b="1" dirty="0">
                <a:latin typeface="Arial Narrow" panose="020B0606020202030204" pitchFamily="34" charset="0"/>
              </a:rPr>
              <a:t>埋め込みベクトル</a:t>
            </a:r>
            <a:r>
              <a:rPr lang="en-US" altLang="ja-JP" sz="1600" b="1" dirty="0">
                <a:latin typeface="Arial Narrow" panose="020B0606020202030204" pitchFamily="34" charset="0"/>
              </a:rPr>
              <a:t>(</a:t>
            </a:r>
            <a:r>
              <a:rPr lang="ja-JP" altLang="en-US" sz="1600" b="1" dirty="0">
                <a:latin typeface="Arial Narrow" panose="020B0606020202030204" pitchFamily="34" charset="0"/>
              </a:rPr>
              <a:t>テキスト空間</a:t>
            </a:r>
            <a:r>
              <a:rPr lang="en-US" altLang="ja-JP" sz="1600" b="1" dirty="0">
                <a:latin typeface="Arial Narrow" panose="020B0606020202030204" pitchFamily="34" charset="0"/>
              </a:rPr>
              <a:t>)</a:t>
            </a:r>
            <a:r>
              <a:rPr lang="ja-JP" altLang="en-US" sz="1600" b="1" dirty="0">
                <a:latin typeface="Arial Narrow" panose="020B0606020202030204" pitchFamily="34" charset="0"/>
              </a:rPr>
              <a:t>に対する</a:t>
            </a:r>
            <a:r>
              <a:rPr lang="en-US" altLang="ja-JP" sz="1600" b="1" dirty="0">
                <a:latin typeface="Arial Narrow" panose="020B0606020202030204" pitchFamily="34" charset="0"/>
              </a:rPr>
              <a:t>PCA</a:t>
            </a:r>
            <a:r>
              <a:rPr lang="ja-JP" altLang="en-US" sz="1600" b="1" dirty="0">
                <a:latin typeface="Arial Narrow" panose="020B0606020202030204" pitchFamily="34" charset="0"/>
              </a:rPr>
              <a:t>による次元圧縮</a:t>
            </a:r>
            <a:endParaRPr lang="en-US" altLang="ja-JP" sz="1600" b="1" dirty="0">
              <a:latin typeface="Arial Narrow" panose="020B0606020202030204" pitchFamily="34" charset="0"/>
            </a:endParaRPr>
          </a:p>
        </p:txBody>
      </p:sp>
      <p:sp>
        <p:nvSpPr>
          <p:cNvPr id="13" name="テキスト ボックス 12">
            <a:extLst>
              <a:ext uri="{FF2B5EF4-FFF2-40B4-BE49-F238E27FC236}">
                <a16:creationId xmlns:a16="http://schemas.microsoft.com/office/drawing/2014/main" id="{D8752864-1BD6-4DA6-7BD5-3CA23552618E}"/>
              </a:ext>
            </a:extLst>
          </p:cNvPr>
          <p:cNvSpPr txBox="1"/>
          <p:nvPr/>
        </p:nvSpPr>
        <p:spPr>
          <a:xfrm rot="5400000">
            <a:off x="2234443" y="4444041"/>
            <a:ext cx="609600" cy="461665"/>
          </a:xfrm>
          <a:prstGeom prst="rect">
            <a:avLst/>
          </a:prstGeom>
          <a:noFill/>
        </p:spPr>
        <p:txBody>
          <a:bodyPr wrap="square">
            <a:spAutoFit/>
          </a:bodyPr>
          <a:lstStyle/>
          <a:p>
            <a:pPr algn="ctr"/>
            <a:r>
              <a:rPr lang="en-US" altLang="ja-JP" sz="2400" b="1" dirty="0">
                <a:latin typeface="Arial Narrow" panose="020B0606020202030204" pitchFamily="34" charset="0"/>
              </a:rPr>
              <a:t>…</a:t>
            </a:r>
            <a:endParaRPr lang="ja-JP" altLang="en-US" sz="2400" b="1" dirty="0">
              <a:latin typeface="Arial Narrow" panose="020B0606020202030204" pitchFamily="34" charset="0"/>
            </a:endParaRPr>
          </a:p>
        </p:txBody>
      </p:sp>
      <p:pic>
        <p:nvPicPr>
          <p:cNvPr id="85" name="図 84">
            <a:extLst>
              <a:ext uri="{FF2B5EF4-FFF2-40B4-BE49-F238E27FC236}">
                <a16:creationId xmlns:a16="http://schemas.microsoft.com/office/drawing/2014/main" id="{299F2394-CFA8-4C5A-894E-1B72EF3948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82186" y="1800498"/>
            <a:ext cx="6445609" cy="4021347"/>
          </a:xfrm>
          <a:prstGeom prst="rect">
            <a:avLst/>
          </a:prstGeom>
        </p:spPr>
      </p:pic>
      <p:sp>
        <p:nvSpPr>
          <p:cNvPr id="86" name="テキスト ボックス 85">
            <a:extLst>
              <a:ext uri="{FF2B5EF4-FFF2-40B4-BE49-F238E27FC236}">
                <a16:creationId xmlns:a16="http://schemas.microsoft.com/office/drawing/2014/main" id="{BB5A0D10-4D1C-A7E7-175F-8C7E0D53C91E}"/>
              </a:ext>
            </a:extLst>
          </p:cNvPr>
          <p:cNvSpPr txBox="1"/>
          <p:nvPr/>
        </p:nvSpPr>
        <p:spPr>
          <a:xfrm>
            <a:off x="745147" y="5594152"/>
            <a:ext cx="3665489" cy="276999"/>
          </a:xfrm>
          <a:prstGeom prst="rect">
            <a:avLst/>
          </a:prstGeom>
          <a:noFill/>
        </p:spPr>
        <p:txBody>
          <a:bodyPr wrap="square">
            <a:spAutoFit/>
          </a:bodyPr>
          <a:lstStyle/>
          <a:p>
            <a:r>
              <a:rPr lang="en-US" altLang="ja-JP" sz="1200" dirty="0">
                <a:latin typeface="Arial Narrow" panose="020B0606020202030204" pitchFamily="34" charset="0"/>
                <a:cs typeface="Calibri" panose="020F0502020204030204" pitchFamily="34" charset="0"/>
              </a:rPr>
              <a:t>[0.02600719, -0.02313277, 0.021311723, -0.04800628, …, …]</a:t>
            </a:r>
            <a:endParaRPr lang="ja-JP" altLang="en-US" sz="1200" dirty="0">
              <a:latin typeface="Arial Narrow" panose="020B0606020202030204" pitchFamily="34" charset="0"/>
              <a:cs typeface="Calibri" panose="020F0502020204030204" pitchFamily="34" charset="0"/>
            </a:endParaRPr>
          </a:p>
        </p:txBody>
      </p:sp>
      <p:sp>
        <p:nvSpPr>
          <p:cNvPr id="87" name="テキスト ボックス 86">
            <a:extLst>
              <a:ext uri="{FF2B5EF4-FFF2-40B4-BE49-F238E27FC236}">
                <a16:creationId xmlns:a16="http://schemas.microsoft.com/office/drawing/2014/main" id="{A5F9F839-6AEE-C5DA-98CD-4581608150C9}"/>
              </a:ext>
            </a:extLst>
          </p:cNvPr>
          <p:cNvSpPr txBox="1"/>
          <p:nvPr/>
        </p:nvSpPr>
        <p:spPr>
          <a:xfrm>
            <a:off x="875179" y="5242616"/>
            <a:ext cx="3060327" cy="307777"/>
          </a:xfrm>
          <a:prstGeom prst="rect">
            <a:avLst/>
          </a:prstGeom>
          <a:noFill/>
        </p:spPr>
        <p:txBody>
          <a:bodyPr wrap="square">
            <a:spAutoFit/>
          </a:bodyPr>
          <a:lstStyle/>
          <a:p>
            <a:pPr algn="ctr"/>
            <a:r>
              <a:rPr lang="ja-JP" altLang="en-US" sz="1400" b="1" dirty="0"/>
              <a:t>埋め込みベクトル</a:t>
            </a:r>
            <a:r>
              <a:rPr lang="en-US" altLang="ja-JP" sz="1400" b="1" dirty="0"/>
              <a:t>(384</a:t>
            </a:r>
            <a:r>
              <a:rPr lang="ja-JP" altLang="en-US" sz="1400" b="1" dirty="0"/>
              <a:t>次元</a:t>
            </a:r>
            <a:r>
              <a:rPr lang="en-US" altLang="ja-JP" sz="1400" b="1" dirty="0"/>
              <a:t>)</a:t>
            </a:r>
            <a:r>
              <a:rPr lang="ja-JP" altLang="en-US" sz="1400" b="1" dirty="0"/>
              <a:t>へ変換</a:t>
            </a:r>
          </a:p>
        </p:txBody>
      </p:sp>
      <p:sp>
        <p:nvSpPr>
          <p:cNvPr id="91" name="テキスト ボックス 90">
            <a:extLst>
              <a:ext uri="{FF2B5EF4-FFF2-40B4-BE49-F238E27FC236}">
                <a16:creationId xmlns:a16="http://schemas.microsoft.com/office/drawing/2014/main" id="{DE97537C-C849-3A06-1AC7-FB14BDE08268}"/>
              </a:ext>
            </a:extLst>
          </p:cNvPr>
          <p:cNvSpPr txBox="1"/>
          <p:nvPr/>
        </p:nvSpPr>
        <p:spPr>
          <a:xfrm>
            <a:off x="4743407" y="5855173"/>
            <a:ext cx="7097342" cy="584775"/>
          </a:xfrm>
          <a:prstGeom prst="rect">
            <a:avLst/>
          </a:prstGeom>
          <a:solidFill>
            <a:schemeClr val="bg1"/>
          </a:solidFill>
        </p:spPr>
        <p:txBody>
          <a:bodyPr wrap="square">
            <a:spAutoFit/>
          </a:bodyPr>
          <a:lstStyle/>
          <a:p>
            <a:pPr algn="ctr"/>
            <a:r>
              <a:rPr lang="ja-JP" altLang="ja-JP" sz="1600" b="1" dirty="0">
                <a:solidFill>
                  <a:schemeClr val="accent2">
                    <a:lumMod val="50000"/>
                  </a:schemeClr>
                </a:solidFill>
              </a:rPr>
              <a:t>明確なクラスタが形成されて</a:t>
            </a:r>
            <a:r>
              <a:rPr lang="ja-JP" altLang="en-US" sz="1600" b="1" dirty="0">
                <a:solidFill>
                  <a:schemeClr val="accent2">
                    <a:lumMod val="50000"/>
                  </a:schemeClr>
                </a:solidFill>
              </a:rPr>
              <a:t>おり</a:t>
            </a:r>
            <a:r>
              <a:rPr lang="en-US" altLang="ja-JP" sz="1600" b="1" dirty="0">
                <a:solidFill>
                  <a:schemeClr val="accent2">
                    <a:lumMod val="50000"/>
                  </a:schemeClr>
                </a:solidFill>
              </a:rPr>
              <a:t>, </a:t>
            </a:r>
            <a:r>
              <a:rPr lang="ja-JP" altLang="en-US" sz="1600" b="1" dirty="0">
                <a:solidFill>
                  <a:schemeClr val="accent2">
                    <a:lumMod val="50000"/>
                  </a:schemeClr>
                </a:solidFill>
              </a:rPr>
              <a:t>各出力の画像データの結果とは対照的</a:t>
            </a:r>
          </a:p>
          <a:p>
            <a:pPr algn="ctr"/>
            <a:r>
              <a:rPr lang="ja-JP" altLang="ja-JP" sz="1600" b="1" dirty="0">
                <a:solidFill>
                  <a:schemeClr val="accent2">
                    <a:lumMod val="50000"/>
                  </a:schemeClr>
                </a:solidFill>
              </a:rPr>
              <a:t>また</a:t>
            </a:r>
            <a:r>
              <a:rPr lang="en-US" altLang="ja-JP" sz="1600" b="1" dirty="0">
                <a:solidFill>
                  <a:schemeClr val="accent2">
                    <a:lumMod val="50000"/>
                  </a:schemeClr>
                </a:solidFill>
              </a:rPr>
              <a:t>, </a:t>
            </a:r>
            <a:r>
              <a:rPr lang="ja-JP" altLang="ja-JP" sz="1600" b="1" dirty="0">
                <a:solidFill>
                  <a:schemeClr val="accent2">
                    <a:lumMod val="50000"/>
                  </a:schemeClr>
                </a:solidFill>
              </a:rPr>
              <a:t>出力データによってクラスタの個数が異なる</a:t>
            </a:r>
            <a:endParaRPr lang="ja-JP" altLang="en-US" sz="1200" b="1" dirty="0">
              <a:solidFill>
                <a:schemeClr val="accent2">
                  <a:lumMod val="50000"/>
                </a:schemeClr>
              </a:solidFill>
            </a:endParaRPr>
          </a:p>
        </p:txBody>
      </p:sp>
      <p:sp>
        <p:nvSpPr>
          <p:cNvPr id="92" name="四角形: 角を丸くする 91">
            <a:extLst>
              <a:ext uri="{FF2B5EF4-FFF2-40B4-BE49-F238E27FC236}">
                <a16:creationId xmlns:a16="http://schemas.microsoft.com/office/drawing/2014/main" id="{0794D581-F751-F6E2-F787-7B8A0E9EC305}"/>
              </a:ext>
            </a:extLst>
          </p:cNvPr>
          <p:cNvSpPr/>
          <p:nvPr/>
        </p:nvSpPr>
        <p:spPr>
          <a:xfrm>
            <a:off x="412376" y="1568824"/>
            <a:ext cx="3998260" cy="4650559"/>
          </a:xfrm>
          <a:prstGeom prst="roundRect">
            <a:avLst>
              <a:gd name="adj" fmla="val 4335"/>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二等辺三角形 92">
            <a:extLst>
              <a:ext uri="{FF2B5EF4-FFF2-40B4-BE49-F238E27FC236}">
                <a16:creationId xmlns:a16="http://schemas.microsoft.com/office/drawing/2014/main" id="{748F450F-914E-7A1D-F4D3-8AF9854BCB87}"/>
              </a:ext>
            </a:extLst>
          </p:cNvPr>
          <p:cNvSpPr/>
          <p:nvPr/>
        </p:nvSpPr>
        <p:spPr>
          <a:xfrm rot="5400000">
            <a:off x="4381614" y="3665031"/>
            <a:ext cx="729594" cy="205250"/>
          </a:xfrm>
          <a:prstGeom prst="triangle">
            <a:avLst/>
          </a:prstGeom>
          <a:solidFill>
            <a:schemeClr val="tx1">
              <a:lumMod val="65000"/>
              <a:lumOff val="3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スライド番号プレースホルダー 1">
            <a:extLst>
              <a:ext uri="{FF2B5EF4-FFF2-40B4-BE49-F238E27FC236}">
                <a16:creationId xmlns:a16="http://schemas.microsoft.com/office/drawing/2014/main" id="{135DEF8E-2B75-36E2-29DE-89BD04BD2E5E}"/>
              </a:ext>
            </a:extLst>
          </p:cNvPr>
          <p:cNvSpPr>
            <a:spLocks noGrp="1"/>
          </p:cNvSpPr>
          <p:nvPr>
            <p:ph type="sldNum" sz="quarter" idx="4"/>
          </p:nvPr>
        </p:nvSpPr>
        <p:spPr>
          <a:xfrm>
            <a:off x="9179560" y="6224270"/>
            <a:ext cx="2743200" cy="365125"/>
          </a:xfrm>
        </p:spPr>
        <p:txBody>
          <a:bodyPr/>
          <a:lstStyle/>
          <a:p>
            <a:fld id="{02ADAEEA-D5D4-45C1-B8DB-6074CF2EBB4C}" type="slidenum">
              <a:rPr lang="ja-JP" altLang="en-US" smtClean="0"/>
              <a:pPr/>
              <a:t>10</a:t>
            </a:fld>
            <a:endParaRPr lang="ja-JP" altLang="en-US"/>
          </a:p>
        </p:txBody>
      </p:sp>
    </p:spTree>
    <p:extLst>
      <p:ext uri="{BB962C8B-B14F-4D97-AF65-F5344CB8AC3E}">
        <p14:creationId xmlns:p14="http://schemas.microsoft.com/office/powerpoint/2010/main" val="2985598504"/>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図 64">
            <a:extLst>
              <a:ext uri="{FF2B5EF4-FFF2-40B4-BE49-F238E27FC236}">
                <a16:creationId xmlns:a16="http://schemas.microsoft.com/office/drawing/2014/main" id="{F35F927D-440E-5EC3-8302-BD3C8513BA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7004" y="1875030"/>
            <a:ext cx="6866667" cy="4480269"/>
          </a:xfrm>
          <a:prstGeom prst="rect">
            <a:avLst/>
          </a:prstGeom>
        </p:spPr>
      </p:pic>
      <p:sp>
        <p:nvSpPr>
          <p:cNvPr id="66" name="テキスト ボックス 65">
            <a:extLst>
              <a:ext uri="{FF2B5EF4-FFF2-40B4-BE49-F238E27FC236}">
                <a16:creationId xmlns:a16="http://schemas.microsoft.com/office/drawing/2014/main" id="{B238C7D4-6E8A-20E7-06FF-66D12E2834BB}"/>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LLM</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による出力データ画像の自動解釈</a:t>
            </a:r>
          </a:p>
        </p:txBody>
      </p:sp>
      <p:sp>
        <p:nvSpPr>
          <p:cNvPr id="67" name="テキスト ボックス 66">
            <a:extLst>
              <a:ext uri="{FF2B5EF4-FFF2-40B4-BE49-F238E27FC236}">
                <a16:creationId xmlns:a16="http://schemas.microsoft.com/office/drawing/2014/main" id="{F59E1612-CE4D-B152-D023-307A2A993D0E}"/>
              </a:ext>
            </a:extLst>
          </p:cNvPr>
          <p:cNvSpPr txBox="1"/>
          <p:nvPr/>
        </p:nvSpPr>
        <p:spPr>
          <a:xfrm>
            <a:off x="285969" y="796883"/>
            <a:ext cx="8238271"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解釈テキストに基づくビーム電流 </a:t>
            </a:r>
            <a:r>
              <a:rPr lang="en-US" altLang="ja-JP"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vs </a:t>
            </a:r>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捜査速度のプロセスマップ</a:t>
            </a:r>
          </a:p>
        </p:txBody>
      </p:sp>
      <p:sp>
        <p:nvSpPr>
          <p:cNvPr id="73" name="テキスト ボックス 72">
            <a:extLst>
              <a:ext uri="{FF2B5EF4-FFF2-40B4-BE49-F238E27FC236}">
                <a16:creationId xmlns:a16="http://schemas.microsoft.com/office/drawing/2014/main" id="{37D0E45F-13C6-4F67-1A64-3550078168C0}"/>
              </a:ext>
            </a:extLst>
          </p:cNvPr>
          <p:cNvSpPr txBox="1"/>
          <p:nvPr/>
        </p:nvSpPr>
        <p:spPr>
          <a:xfrm>
            <a:off x="7566927" y="2028834"/>
            <a:ext cx="4148418" cy="2939266"/>
          </a:xfrm>
          <a:prstGeom prst="rect">
            <a:avLst/>
          </a:prstGeom>
          <a:noFill/>
        </p:spPr>
        <p:txBody>
          <a:bodyPr wrap="square">
            <a:spAutoFit/>
          </a:bodyPr>
          <a:lstStyle/>
          <a:p>
            <a:r>
              <a:rPr lang="en-US" altLang="ja-JP" sz="1500" dirty="0"/>
              <a:t>- T</a:t>
            </a:r>
            <a:r>
              <a:rPr lang="ja-JP" altLang="en-US" sz="1500" dirty="0"/>
              <a:t>および</a:t>
            </a:r>
            <a:r>
              <a:rPr lang="en-US" altLang="ja-JP" sz="1500" dirty="0"/>
              <a:t>t</a:t>
            </a:r>
            <a:r>
              <a:rPr lang="en-US" altLang="ja-JP" sz="1500" baseline="-25000" dirty="0"/>
              <a:t>melting</a:t>
            </a:r>
            <a:r>
              <a:rPr lang="ja-JP" altLang="en-US" sz="1500" dirty="0"/>
              <a:t>ではエネルギー密度</a:t>
            </a:r>
            <a:endParaRPr lang="en-US" altLang="ja-JP" sz="1500" dirty="0"/>
          </a:p>
          <a:p>
            <a:r>
              <a:rPr lang="en-US" altLang="ja-JP" sz="1500" dirty="0"/>
              <a:t>   (∝</a:t>
            </a:r>
            <a:r>
              <a:rPr lang="ja-JP" altLang="en-US" sz="1500" dirty="0"/>
              <a:t>電流密度</a:t>
            </a:r>
            <a:r>
              <a:rPr lang="en-US" altLang="ja-JP" sz="1500" dirty="0"/>
              <a:t>/</a:t>
            </a:r>
            <a:r>
              <a:rPr lang="ja-JP" altLang="en-US" sz="1500" dirty="0"/>
              <a:t>走査速度</a:t>
            </a:r>
            <a:r>
              <a:rPr lang="en-US" altLang="ja-JP" sz="1500" dirty="0"/>
              <a:t>) </a:t>
            </a:r>
            <a:r>
              <a:rPr lang="ja-JP" altLang="en-US" sz="1500" dirty="0"/>
              <a:t>に応じて二分される</a:t>
            </a:r>
            <a:endParaRPr lang="en-US" altLang="ja-JP" sz="1500" dirty="0"/>
          </a:p>
          <a:p>
            <a:r>
              <a:rPr lang="ja-JP" altLang="en-US" sz="1500" dirty="0"/>
              <a:t>   熱伝導モードとキーホールモードに</a:t>
            </a:r>
            <a:endParaRPr lang="en-US" altLang="ja-JP" sz="1500" dirty="0"/>
          </a:p>
          <a:p>
            <a:r>
              <a:rPr lang="ja-JP" altLang="en-US" sz="1500" dirty="0"/>
              <a:t>　対応していると思われる</a:t>
            </a:r>
            <a:endParaRPr lang="en-US" altLang="ja-JP" sz="1500" dirty="0"/>
          </a:p>
          <a:p>
            <a:pPr>
              <a:spcBef>
                <a:spcPts val="1200"/>
              </a:spcBef>
            </a:pPr>
            <a:r>
              <a:rPr lang="en-US" altLang="ja-JP" sz="1500" dirty="0"/>
              <a:t>-  Ma</a:t>
            </a:r>
            <a:r>
              <a:rPr lang="ja-JP" altLang="en-US" sz="1500" dirty="0"/>
              <a:t>や</a:t>
            </a:r>
            <a:r>
              <a:rPr lang="en-US" altLang="ja-JP" sz="1500" dirty="0"/>
              <a:t>G, R</a:t>
            </a:r>
            <a:r>
              <a:rPr lang="ja-JP" altLang="en-US" sz="1500" dirty="0"/>
              <a:t>は形状や大きさ</a:t>
            </a:r>
            <a:r>
              <a:rPr lang="en-US" altLang="ja-JP" sz="1500" dirty="0"/>
              <a:t>, </a:t>
            </a:r>
            <a:r>
              <a:rPr lang="ja-JP" altLang="en-US" sz="1500" dirty="0"/>
              <a:t>値によって</a:t>
            </a:r>
            <a:endParaRPr lang="en-US" altLang="ja-JP" sz="1500" dirty="0"/>
          </a:p>
          <a:p>
            <a:r>
              <a:rPr lang="en-US" altLang="ja-JP" sz="1500" dirty="0"/>
              <a:t>    3</a:t>
            </a:r>
            <a:r>
              <a:rPr lang="ja-JP" altLang="en-US" sz="1500" dirty="0"/>
              <a:t>つに分類されている</a:t>
            </a:r>
            <a:r>
              <a:rPr lang="en-US" altLang="ja-JP" sz="1500" dirty="0"/>
              <a:t> </a:t>
            </a:r>
          </a:p>
          <a:p>
            <a:r>
              <a:rPr lang="ja-JP" altLang="en-US" sz="1500" dirty="0"/>
              <a:t>　</a:t>
            </a:r>
            <a:r>
              <a:rPr lang="en-US" altLang="ja-JP" sz="1500" dirty="0"/>
              <a:t>Ma</a:t>
            </a:r>
            <a:r>
              <a:rPr lang="ja-JP" altLang="en-US" sz="1500" dirty="0"/>
              <a:t>は最適値が分類されている可能性あり</a:t>
            </a:r>
            <a:endParaRPr lang="en-US" altLang="ja-JP" sz="1500" dirty="0"/>
          </a:p>
          <a:p>
            <a:pPr>
              <a:spcBef>
                <a:spcPts val="1200"/>
              </a:spcBef>
            </a:pPr>
            <a:r>
              <a:rPr lang="en-US" altLang="ja-JP" sz="1500" dirty="0"/>
              <a:t>-  R</a:t>
            </a:r>
            <a:r>
              <a:rPr lang="ja-JP" altLang="en-US" sz="1500" dirty="0"/>
              <a:t>では比較的低速条件であらわれる</a:t>
            </a:r>
            <a:endParaRPr lang="en-US" altLang="ja-JP" sz="1500" dirty="0"/>
          </a:p>
          <a:p>
            <a:r>
              <a:rPr lang="en-US" altLang="ja-JP" sz="1500" dirty="0"/>
              <a:t>    </a:t>
            </a:r>
            <a:r>
              <a:rPr lang="ja-JP" altLang="en-US" sz="1500" dirty="0"/>
              <a:t>熱源前方・側面に発生する高い凝固速度に</a:t>
            </a:r>
            <a:endParaRPr lang="en-US" altLang="ja-JP" sz="1500" dirty="0"/>
          </a:p>
          <a:p>
            <a:r>
              <a:rPr lang="ja-JP" altLang="en-US" sz="1500" dirty="0"/>
              <a:t>　着目しており</a:t>
            </a:r>
            <a:r>
              <a:rPr lang="en-US" altLang="ja-JP" sz="1500" dirty="0"/>
              <a:t>, </a:t>
            </a:r>
            <a:r>
              <a:rPr lang="ja-JP" altLang="en-US" sz="1500" dirty="0"/>
              <a:t>これは</a:t>
            </a:r>
            <a:r>
              <a:rPr lang="en-US" altLang="ja-JP" sz="1500" dirty="0"/>
              <a:t> </a:t>
            </a:r>
            <a:r>
              <a:rPr lang="ja-JP" altLang="en-US" sz="1500" dirty="0"/>
              <a:t>熱源通過による</a:t>
            </a:r>
            <a:endParaRPr lang="en-US" altLang="ja-JP" sz="1500" dirty="0"/>
          </a:p>
          <a:p>
            <a:r>
              <a:rPr lang="ja-JP" altLang="en-US" sz="1500" dirty="0"/>
              <a:t>　再溶融・再凝固を</a:t>
            </a:r>
            <a:r>
              <a:rPr lang="en-US" altLang="ja-JP" sz="1500" dirty="0"/>
              <a:t> </a:t>
            </a:r>
            <a:r>
              <a:rPr lang="ja-JP" altLang="en-US" sz="1500" dirty="0"/>
              <a:t>引き起こす可能性がある</a:t>
            </a:r>
          </a:p>
        </p:txBody>
      </p:sp>
      <p:sp>
        <p:nvSpPr>
          <p:cNvPr id="74" name="テキスト ボックス 73">
            <a:extLst>
              <a:ext uri="{FF2B5EF4-FFF2-40B4-BE49-F238E27FC236}">
                <a16:creationId xmlns:a16="http://schemas.microsoft.com/office/drawing/2014/main" id="{947ED1F0-0EA3-279F-F3FF-76F570B52EE7}"/>
              </a:ext>
            </a:extLst>
          </p:cNvPr>
          <p:cNvSpPr txBox="1"/>
          <p:nvPr/>
        </p:nvSpPr>
        <p:spPr>
          <a:xfrm>
            <a:off x="1509238" y="1433899"/>
            <a:ext cx="4891562" cy="338554"/>
          </a:xfrm>
          <a:prstGeom prst="rect">
            <a:avLst/>
          </a:prstGeom>
          <a:solidFill>
            <a:schemeClr val="bg1"/>
          </a:solidFill>
        </p:spPr>
        <p:txBody>
          <a:bodyPr wrap="square">
            <a:spAutoFit/>
          </a:bodyPr>
          <a:lstStyle/>
          <a:p>
            <a:pPr algn="ctr"/>
            <a:r>
              <a:rPr lang="ja-JP" altLang="en-US" sz="1600" b="1" dirty="0">
                <a:solidFill>
                  <a:schemeClr val="tx1">
                    <a:lumMod val="85000"/>
                    <a:lumOff val="15000"/>
                  </a:schemeClr>
                </a:solidFill>
              </a:rPr>
              <a:t>解釈テキストの意味に基づくプロセスマップ</a:t>
            </a:r>
          </a:p>
        </p:txBody>
      </p:sp>
      <p:sp>
        <p:nvSpPr>
          <p:cNvPr id="75" name="テキスト ボックス 74">
            <a:extLst>
              <a:ext uri="{FF2B5EF4-FFF2-40B4-BE49-F238E27FC236}">
                <a16:creationId xmlns:a16="http://schemas.microsoft.com/office/drawing/2014/main" id="{653C896C-E3DD-AE34-CEEF-6F08B8E863CB}"/>
              </a:ext>
            </a:extLst>
          </p:cNvPr>
          <p:cNvSpPr txBox="1"/>
          <p:nvPr/>
        </p:nvSpPr>
        <p:spPr>
          <a:xfrm>
            <a:off x="6502577" y="5408390"/>
            <a:ext cx="5286911" cy="584775"/>
          </a:xfrm>
          <a:prstGeom prst="rect">
            <a:avLst/>
          </a:prstGeom>
          <a:solidFill>
            <a:srgbClr val="FDF1E9"/>
          </a:solidFill>
        </p:spPr>
        <p:txBody>
          <a:bodyPr wrap="square">
            <a:spAutoFit/>
          </a:bodyPr>
          <a:lstStyle/>
          <a:p>
            <a:pPr algn="ctr"/>
            <a:r>
              <a:rPr lang="ja-JP" altLang="en-US" sz="1600" b="1" dirty="0">
                <a:solidFill>
                  <a:srgbClr val="C00000"/>
                </a:solidFill>
              </a:rPr>
              <a:t>解釈テキストの意味を用いることで</a:t>
            </a:r>
            <a:r>
              <a:rPr lang="en-US" altLang="ja-JP" sz="1600" b="1" dirty="0">
                <a:solidFill>
                  <a:srgbClr val="C00000"/>
                </a:solidFill>
              </a:rPr>
              <a:t>, </a:t>
            </a:r>
          </a:p>
          <a:p>
            <a:pPr algn="ctr"/>
            <a:r>
              <a:rPr lang="ja-JP" altLang="en-US" sz="1600" b="1" dirty="0">
                <a:solidFill>
                  <a:srgbClr val="C00000"/>
                </a:solidFill>
              </a:rPr>
              <a:t>出力データのみでは抽出困難な特徴を見出した可能性</a:t>
            </a:r>
            <a:endParaRPr lang="en-US" altLang="ja-JP" sz="1600" b="1" dirty="0">
              <a:solidFill>
                <a:srgbClr val="C00000"/>
              </a:solidFill>
            </a:endParaRPr>
          </a:p>
        </p:txBody>
      </p:sp>
      <p:sp>
        <p:nvSpPr>
          <p:cNvPr id="76" name="スライド番号プレースホルダー 1">
            <a:extLst>
              <a:ext uri="{FF2B5EF4-FFF2-40B4-BE49-F238E27FC236}">
                <a16:creationId xmlns:a16="http://schemas.microsoft.com/office/drawing/2014/main" id="{BD352623-493D-ECD7-5105-9D59077BEDD9}"/>
              </a:ext>
            </a:extLst>
          </p:cNvPr>
          <p:cNvSpPr>
            <a:spLocks noGrp="1"/>
          </p:cNvSpPr>
          <p:nvPr>
            <p:ph type="sldNum" sz="quarter" idx="4"/>
          </p:nvPr>
        </p:nvSpPr>
        <p:spPr>
          <a:xfrm>
            <a:off x="9179560" y="6224270"/>
            <a:ext cx="2743200" cy="365125"/>
          </a:xfrm>
        </p:spPr>
        <p:txBody>
          <a:bodyPr/>
          <a:lstStyle/>
          <a:p>
            <a:fld id="{02ADAEEA-D5D4-45C1-B8DB-6074CF2EBB4C}" type="slidenum">
              <a:rPr lang="ja-JP" altLang="en-US" smtClean="0"/>
              <a:pPr/>
              <a:t>11</a:t>
            </a:fld>
            <a:endParaRPr lang="ja-JP" altLang="en-US"/>
          </a:p>
        </p:txBody>
      </p:sp>
    </p:spTree>
    <p:extLst>
      <p:ext uri="{BB962C8B-B14F-4D97-AF65-F5344CB8AC3E}">
        <p14:creationId xmlns:p14="http://schemas.microsoft.com/office/powerpoint/2010/main" val="2604934724"/>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E1C73F8-0318-F10A-C539-875A205946CD}"/>
              </a:ext>
            </a:extLst>
          </p:cNvPr>
          <p:cNvSpPr>
            <a:spLocks noGrp="1"/>
          </p:cNvSpPr>
          <p:nvPr>
            <p:ph type="sldNum" sz="quarter" idx="4"/>
          </p:nvPr>
        </p:nvSpPr>
        <p:spPr/>
        <p:txBody>
          <a:bodyPr/>
          <a:lstStyle/>
          <a:p>
            <a:fld id="{02ADAEEA-D5D4-45C1-B8DB-6074CF2EBB4C}" type="slidenum">
              <a:rPr lang="ja-JP" altLang="en-US" smtClean="0"/>
              <a:pPr/>
              <a:t>12</a:t>
            </a:fld>
            <a:endParaRPr lang="ja-JP" altLang="en-US"/>
          </a:p>
        </p:txBody>
      </p:sp>
      <p:pic>
        <p:nvPicPr>
          <p:cNvPr id="3" name="図 2">
            <a:extLst>
              <a:ext uri="{FF2B5EF4-FFF2-40B4-BE49-F238E27FC236}">
                <a16:creationId xmlns:a16="http://schemas.microsoft.com/office/drawing/2014/main" id="{41D1338C-A106-9036-AE22-AD35E90C0D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20529" y="1311681"/>
            <a:ext cx="3918587" cy="2370642"/>
          </a:xfrm>
          <a:prstGeom prst="rect">
            <a:avLst/>
          </a:prstGeom>
        </p:spPr>
      </p:pic>
      <p:pic>
        <p:nvPicPr>
          <p:cNvPr id="4" name="図 3">
            <a:extLst>
              <a:ext uri="{FF2B5EF4-FFF2-40B4-BE49-F238E27FC236}">
                <a16:creationId xmlns:a16="http://schemas.microsoft.com/office/drawing/2014/main" id="{D47ACB53-504D-CBEE-2660-62DE4F5581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9538" y="2785795"/>
            <a:ext cx="2533597" cy="2311078"/>
          </a:xfrm>
          <a:prstGeom prst="rect">
            <a:avLst/>
          </a:prstGeom>
        </p:spPr>
      </p:pic>
      <p:pic>
        <p:nvPicPr>
          <p:cNvPr id="5" name="図 4">
            <a:extLst>
              <a:ext uri="{FF2B5EF4-FFF2-40B4-BE49-F238E27FC236}">
                <a16:creationId xmlns:a16="http://schemas.microsoft.com/office/drawing/2014/main" id="{C04ACCEB-70D4-64D2-B94E-ECE85A015D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9197" y="2785795"/>
            <a:ext cx="2933096" cy="2370642"/>
          </a:xfrm>
          <a:prstGeom prst="rect">
            <a:avLst/>
          </a:prstGeom>
        </p:spPr>
      </p:pic>
      <p:sp>
        <p:nvSpPr>
          <p:cNvPr id="6" name="テキスト ボックス 5">
            <a:extLst>
              <a:ext uri="{FF2B5EF4-FFF2-40B4-BE49-F238E27FC236}">
                <a16:creationId xmlns:a16="http://schemas.microsoft.com/office/drawing/2014/main" id="{C92BAC45-6B20-A815-ED6D-5ACF94C4D9BC}"/>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LLM</a:t>
            </a: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による出力データ画像の自動解釈</a:t>
            </a:r>
          </a:p>
        </p:txBody>
      </p:sp>
      <p:sp>
        <p:nvSpPr>
          <p:cNvPr id="7" name="テキスト ボックス 6">
            <a:extLst>
              <a:ext uri="{FF2B5EF4-FFF2-40B4-BE49-F238E27FC236}">
                <a16:creationId xmlns:a16="http://schemas.microsoft.com/office/drawing/2014/main" id="{14C718ED-D1C5-E82D-A578-6C0CE8D5FD24}"/>
              </a:ext>
            </a:extLst>
          </p:cNvPr>
          <p:cNvSpPr txBox="1"/>
          <p:nvPr/>
        </p:nvSpPr>
        <p:spPr>
          <a:xfrm>
            <a:off x="285970" y="747095"/>
            <a:ext cx="6706502"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画像潜在ベクトルとテキスト埋め込みベクトルの比較</a:t>
            </a:r>
          </a:p>
        </p:txBody>
      </p:sp>
      <p:sp>
        <p:nvSpPr>
          <p:cNvPr id="8" name="テキスト ボックス 7">
            <a:extLst>
              <a:ext uri="{FF2B5EF4-FFF2-40B4-BE49-F238E27FC236}">
                <a16:creationId xmlns:a16="http://schemas.microsoft.com/office/drawing/2014/main" id="{2AD4902E-3FBD-7E3E-7E7F-5069D7B3EB78}"/>
              </a:ext>
            </a:extLst>
          </p:cNvPr>
          <p:cNvSpPr txBox="1"/>
          <p:nvPr/>
        </p:nvSpPr>
        <p:spPr>
          <a:xfrm>
            <a:off x="3748817" y="2326961"/>
            <a:ext cx="1697687" cy="523220"/>
          </a:xfrm>
          <a:prstGeom prst="rect">
            <a:avLst/>
          </a:prstGeom>
          <a:noFill/>
        </p:spPr>
        <p:txBody>
          <a:bodyPr wrap="square">
            <a:spAutoFit/>
          </a:bodyPr>
          <a:lstStyle/>
          <a:p>
            <a:pPr algn="ctr"/>
            <a:r>
              <a:rPr lang="ja-JP" altLang="en-US" sz="1400" b="1" dirty="0">
                <a:latin typeface="Arial Narrow" panose="020B0606020202030204" pitchFamily="34" charset="0"/>
              </a:rPr>
              <a:t>埋め込みベクトル</a:t>
            </a:r>
            <a:r>
              <a:rPr lang="en-US" altLang="ja-JP" sz="1400" b="1" dirty="0">
                <a:latin typeface="Arial Narrow" panose="020B0606020202030204" pitchFamily="34" charset="0"/>
              </a:rPr>
              <a:t>(</a:t>
            </a:r>
            <a:r>
              <a:rPr lang="ja-JP" altLang="en-US" sz="1400" b="1" dirty="0">
                <a:latin typeface="Arial Narrow" panose="020B0606020202030204" pitchFamily="34" charset="0"/>
              </a:rPr>
              <a:t>テキスト空間</a:t>
            </a:r>
            <a:r>
              <a:rPr lang="en-US" altLang="ja-JP" sz="1400" b="1" dirty="0">
                <a:latin typeface="Arial Narrow" panose="020B0606020202030204" pitchFamily="34" charset="0"/>
              </a:rPr>
              <a:t>)</a:t>
            </a:r>
          </a:p>
        </p:txBody>
      </p:sp>
      <p:sp>
        <p:nvSpPr>
          <p:cNvPr id="9" name="テキスト ボックス 8">
            <a:extLst>
              <a:ext uri="{FF2B5EF4-FFF2-40B4-BE49-F238E27FC236}">
                <a16:creationId xmlns:a16="http://schemas.microsoft.com/office/drawing/2014/main" id="{82C29097-DF14-6B32-465C-C85BBD20A242}"/>
              </a:ext>
            </a:extLst>
          </p:cNvPr>
          <p:cNvSpPr txBox="1"/>
          <p:nvPr/>
        </p:nvSpPr>
        <p:spPr>
          <a:xfrm>
            <a:off x="1104146" y="2344664"/>
            <a:ext cx="1697687" cy="523220"/>
          </a:xfrm>
          <a:prstGeom prst="rect">
            <a:avLst/>
          </a:prstGeom>
          <a:noFill/>
        </p:spPr>
        <p:txBody>
          <a:bodyPr wrap="square">
            <a:spAutoFit/>
          </a:bodyPr>
          <a:lstStyle/>
          <a:p>
            <a:pPr algn="ctr"/>
            <a:r>
              <a:rPr lang="ja-JP" altLang="en-US" sz="1400" b="1" dirty="0">
                <a:latin typeface="Arial Narrow" panose="020B0606020202030204" pitchFamily="34" charset="0"/>
              </a:rPr>
              <a:t>潜在ベクトル</a:t>
            </a:r>
            <a:endParaRPr lang="en-US" altLang="ja-JP" sz="1400" b="1" dirty="0">
              <a:latin typeface="Arial Narrow" panose="020B0606020202030204" pitchFamily="34" charset="0"/>
            </a:endParaRPr>
          </a:p>
          <a:p>
            <a:pPr algn="ctr"/>
            <a:r>
              <a:rPr lang="en-US" altLang="ja-JP" sz="1400" b="1" dirty="0">
                <a:latin typeface="Arial Narrow" panose="020B0606020202030204" pitchFamily="34" charset="0"/>
              </a:rPr>
              <a:t>(</a:t>
            </a:r>
            <a:r>
              <a:rPr lang="ja-JP" altLang="en-US" sz="1400" b="1" dirty="0">
                <a:latin typeface="Arial Narrow" panose="020B0606020202030204" pitchFamily="34" charset="0"/>
              </a:rPr>
              <a:t>画像空間</a:t>
            </a:r>
            <a:r>
              <a:rPr lang="en-US" altLang="ja-JP" sz="1400" b="1" dirty="0">
                <a:latin typeface="Arial Narrow" panose="020B0606020202030204" pitchFamily="34" charset="0"/>
              </a:rPr>
              <a:t>)</a:t>
            </a:r>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77E7C53E-EAB2-A08A-123B-0568EB655AA7}"/>
                  </a:ext>
                </a:extLst>
              </p:cNvPr>
              <p:cNvSpPr txBox="1"/>
              <p:nvPr/>
            </p:nvSpPr>
            <p:spPr>
              <a:xfrm>
                <a:off x="1008336" y="5975587"/>
                <a:ext cx="2014818" cy="3172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1400" i="1" smtClean="0">
                              <a:latin typeface="Cambria Math" panose="02040503050406030204" pitchFamily="18" charset="0"/>
                            </a:rPr>
                          </m:ctrlPr>
                        </m:sSubPr>
                        <m:e>
                          <m:r>
                            <a:rPr lang="ja-JP" altLang="en-US" sz="1400" i="1">
                              <a:latin typeface="Cambria Math" panose="02040503050406030204" pitchFamily="18" charset="0"/>
                            </a:rPr>
                            <m:t>𝑑</m:t>
                          </m:r>
                        </m:e>
                        <m:sub>
                          <m:r>
                            <a:rPr lang="ja-JP" altLang="en-US" sz="1400" i="1">
                              <a:latin typeface="Cambria Math" panose="02040503050406030204" pitchFamily="18" charset="0"/>
                            </a:rPr>
                            <m:t>𝑖</m:t>
                          </m:r>
                        </m:sub>
                      </m:sSub>
                      <m:r>
                        <a:rPr lang="ja-JP" altLang="en-US" sz="1400" i="0">
                          <a:latin typeface="Cambria Math" panose="02040503050406030204" pitchFamily="18" charset="0"/>
                        </a:rPr>
                        <m:t>=</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𝑅</m:t>
                          </m:r>
                        </m:e>
                        <m:sub>
                          <m:r>
                            <a:rPr lang="ja-JP" altLang="en-US" sz="1400" i="1">
                              <a:latin typeface="Cambria Math" panose="02040503050406030204" pitchFamily="18" charset="0"/>
                            </a:rPr>
                            <m:t>𝑒𝑚𝑏</m:t>
                          </m:r>
                          <m:r>
                            <a:rPr lang="ja-JP" altLang="en-US" sz="1400" i="0">
                              <a:latin typeface="Cambria Math" panose="02040503050406030204" pitchFamily="18" charset="0"/>
                            </a:rPr>
                            <m:t>,</m:t>
                          </m:r>
                          <m:r>
                            <a:rPr lang="ja-JP" altLang="en-US" sz="1400" i="1">
                              <a:latin typeface="Cambria Math" panose="02040503050406030204" pitchFamily="18" charset="0"/>
                            </a:rPr>
                            <m:t>𝑖</m:t>
                          </m:r>
                        </m:sub>
                      </m:sSub>
                      <m:r>
                        <a:rPr lang="ja-JP" altLang="en-US" sz="1400" i="0">
                          <a:latin typeface="Cambria Math" panose="02040503050406030204" pitchFamily="18" charset="0"/>
                        </a:rPr>
                        <m:t>−</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𝑅</m:t>
                          </m:r>
                        </m:e>
                        <m:sub>
                          <m:r>
                            <a:rPr lang="ja-JP" altLang="en-US" sz="1400" i="1">
                              <a:latin typeface="Cambria Math" panose="02040503050406030204" pitchFamily="18" charset="0"/>
                            </a:rPr>
                            <m:t>𝑙𝑎𝑡𝑒𝑛𝑡</m:t>
                          </m:r>
                          <m:r>
                            <a:rPr lang="ja-JP" altLang="en-US" sz="1400" i="0">
                              <a:latin typeface="Cambria Math" panose="02040503050406030204" pitchFamily="18" charset="0"/>
                            </a:rPr>
                            <m:t>,</m:t>
                          </m:r>
                          <m:r>
                            <a:rPr lang="ja-JP" altLang="en-US" sz="1400" i="1">
                              <a:latin typeface="Cambria Math" panose="02040503050406030204" pitchFamily="18" charset="0"/>
                            </a:rPr>
                            <m:t>𝑖</m:t>
                          </m:r>
                        </m:sub>
                      </m:sSub>
                    </m:oMath>
                  </m:oMathPara>
                </a14:m>
                <a:endParaRPr lang="ja-JP" altLang="en-US" sz="1400" dirty="0"/>
              </a:p>
            </p:txBody>
          </p:sp>
        </mc:Choice>
        <mc:Fallback xmlns="">
          <p:sp>
            <p:nvSpPr>
              <p:cNvPr id="11" name="テキスト ボックス 10">
                <a:extLst>
                  <a:ext uri="{FF2B5EF4-FFF2-40B4-BE49-F238E27FC236}">
                    <a16:creationId xmlns:a16="http://schemas.microsoft.com/office/drawing/2014/main" id="{77E7C53E-EAB2-A08A-123B-0568EB655AA7}"/>
                  </a:ext>
                </a:extLst>
              </p:cNvPr>
              <p:cNvSpPr txBox="1">
                <a:spLocks noRot="1" noChangeAspect="1" noMove="1" noResize="1" noEditPoints="1" noAdjustHandles="1" noChangeArrowheads="1" noChangeShapeType="1" noTextEdit="1"/>
              </p:cNvSpPr>
              <p:nvPr/>
            </p:nvSpPr>
            <p:spPr>
              <a:xfrm>
                <a:off x="1008336" y="5975587"/>
                <a:ext cx="2014818" cy="317203"/>
              </a:xfrm>
              <a:prstGeom prst="rect">
                <a:avLst/>
              </a:prstGeom>
              <a:blipFill>
                <a:blip r:embed="rId5"/>
                <a:stretch>
                  <a:fillRect/>
                </a:stretch>
              </a:blipFill>
            </p:spPr>
            <p:txBody>
              <a:bodyPr/>
              <a:lstStyle/>
              <a:p>
                <a:r>
                  <a:rPr lang="ja-JP" altLang="en-US">
                    <a:noFill/>
                  </a:rPr>
                  <a:t> </a:t>
                </a:r>
              </a:p>
            </p:txBody>
          </p:sp>
        </mc:Fallback>
      </mc:AlternateContent>
      <p:sp>
        <p:nvSpPr>
          <p:cNvPr id="12" name="楕円 11">
            <a:extLst>
              <a:ext uri="{FF2B5EF4-FFF2-40B4-BE49-F238E27FC236}">
                <a16:creationId xmlns:a16="http://schemas.microsoft.com/office/drawing/2014/main" id="{9CD069A0-F177-A4F7-E3D9-8903585A3D3B}"/>
              </a:ext>
            </a:extLst>
          </p:cNvPr>
          <p:cNvSpPr/>
          <p:nvPr/>
        </p:nvSpPr>
        <p:spPr>
          <a:xfrm>
            <a:off x="1819835" y="3258541"/>
            <a:ext cx="268941" cy="19722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788D3337-B5C7-F942-142B-5317276BF17D}"/>
              </a:ext>
            </a:extLst>
          </p:cNvPr>
          <p:cNvSpPr/>
          <p:nvPr/>
        </p:nvSpPr>
        <p:spPr>
          <a:xfrm>
            <a:off x="4234774" y="3527483"/>
            <a:ext cx="866144" cy="16136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コネクタ 14">
            <a:extLst>
              <a:ext uri="{FF2B5EF4-FFF2-40B4-BE49-F238E27FC236}">
                <a16:creationId xmlns:a16="http://schemas.microsoft.com/office/drawing/2014/main" id="{736DCB66-FEA2-8238-A2A1-A36C3EE3A6F6}"/>
              </a:ext>
            </a:extLst>
          </p:cNvPr>
          <p:cNvCxnSpPr/>
          <p:nvPr/>
        </p:nvCxnSpPr>
        <p:spPr>
          <a:xfrm>
            <a:off x="1952989" y="3455765"/>
            <a:ext cx="848844" cy="178397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37777B7D-DFDC-8A63-66FA-4D21E062DC94}"/>
              </a:ext>
            </a:extLst>
          </p:cNvPr>
          <p:cNvCxnSpPr>
            <a:cxnSpLocks/>
          </p:cNvCxnSpPr>
          <p:nvPr/>
        </p:nvCxnSpPr>
        <p:spPr>
          <a:xfrm flipH="1">
            <a:off x="2801833" y="3608165"/>
            <a:ext cx="1801351" cy="163157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7C7C752C-B8B4-7705-4962-208074C60995}"/>
              </a:ext>
            </a:extLst>
          </p:cNvPr>
          <p:cNvSpPr txBox="1"/>
          <p:nvPr/>
        </p:nvSpPr>
        <p:spPr>
          <a:xfrm>
            <a:off x="633497" y="5294097"/>
            <a:ext cx="6138021" cy="307777"/>
          </a:xfrm>
          <a:prstGeom prst="rect">
            <a:avLst/>
          </a:prstGeom>
          <a:noFill/>
        </p:spPr>
        <p:txBody>
          <a:bodyPr wrap="square">
            <a:spAutoFit/>
          </a:bodyPr>
          <a:lstStyle/>
          <a:p>
            <a:pPr algn="ctr"/>
            <a:r>
              <a:rPr lang="ja-JP" altLang="en-US" sz="1400" b="1" dirty="0">
                <a:solidFill>
                  <a:schemeClr val="accent2">
                    <a:lumMod val="50000"/>
                  </a:schemeClr>
                </a:solidFill>
                <a:latin typeface="Arial Narrow" panose="020B0606020202030204" pitchFamily="34" charset="0"/>
              </a:rPr>
              <a:t>潜在空間では近傍にあるが</a:t>
            </a:r>
            <a:r>
              <a:rPr lang="en-US" altLang="ja-JP" sz="1400" b="1" dirty="0">
                <a:solidFill>
                  <a:schemeClr val="accent2">
                    <a:lumMod val="50000"/>
                  </a:schemeClr>
                </a:solidFill>
                <a:latin typeface="Arial Narrow" panose="020B0606020202030204" pitchFamily="34" charset="0"/>
              </a:rPr>
              <a:t>, </a:t>
            </a:r>
            <a:r>
              <a:rPr lang="ja-JP" altLang="en-US" sz="1400" b="1" dirty="0">
                <a:solidFill>
                  <a:schemeClr val="accent2">
                    <a:lumMod val="50000"/>
                  </a:schemeClr>
                </a:solidFill>
                <a:latin typeface="Arial Narrow" panose="020B0606020202030204" pitchFamily="34" charset="0"/>
              </a:rPr>
              <a:t>埋め込み空間では離れているペアを抽出する</a:t>
            </a:r>
            <a:endParaRPr lang="en-US" altLang="ja-JP" sz="1400" b="1" dirty="0">
              <a:solidFill>
                <a:schemeClr val="accent2">
                  <a:lumMod val="50000"/>
                </a:schemeClr>
              </a:solidFill>
              <a:latin typeface="Arial Narrow" panose="020B0606020202030204" pitchFamily="34" charset="0"/>
            </a:endParaRPr>
          </a:p>
        </p:txBody>
      </p:sp>
      <p:sp>
        <p:nvSpPr>
          <p:cNvPr id="20" name="テキスト ボックス 19">
            <a:extLst>
              <a:ext uri="{FF2B5EF4-FFF2-40B4-BE49-F238E27FC236}">
                <a16:creationId xmlns:a16="http://schemas.microsoft.com/office/drawing/2014/main" id="{6460E65A-150A-BCCF-9C68-C513C0FD2842}"/>
              </a:ext>
            </a:extLst>
          </p:cNvPr>
          <p:cNvSpPr txBox="1"/>
          <p:nvPr/>
        </p:nvSpPr>
        <p:spPr>
          <a:xfrm>
            <a:off x="353404" y="1217805"/>
            <a:ext cx="6343232" cy="784830"/>
          </a:xfrm>
          <a:prstGeom prst="rect">
            <a:avLst/>
          </a:prstGeom>
          <a:solidFill>
            <a:schemeClr val="bg1">
              <a:lumMod val="95000"/>
            </a:schemeClr>
          </a:solidFill>
        </p:spPr>
        <p:txBody>
          <a:bodyPr wrap="square">
            <a:spAutoFit/>
          </a:bodyPr>
          <a:lstStyle/>
          <a:p>
            <a:r>
              <a:rPr lang="ja-JP" altLang="en-US" sz="1500" dirty="0">
                <a:solidFill>
                  <a:schemeClr val="tx1">
                    <a:lumMod val="85000"/>
                    <a:lumOff val="15000"/>
                  </a:schemeClr>
                </a:solidFill>
              </a:rPr>
              <a:t>ここでは</a:t>
            </a:r>
            <a:r>
              <a:rPr lang="en-US" altLang="ja-JP" sz="1500" dirty="0">
                <a:solidFill>
                  <a:schemeClr val="tx1">
                    <a:lumMod val="85000"/>
                    <a:lumOff val="15000"/>
                  </a:schemeClr>
                </a:solidFill>
              </a:rPr>
              <a:t>, </a:t>
            </a:r>
            <a:r>
              <a:rPr lang="ja-JP" altLang="en-US" sz="1500" dirty="0">
                <a:solidFill>
                  <a:schemeClr val="tx1">
                    <a:lumMod val="85000"/>
                    <a:lumOff val="15000"/>
                  </a:schemeClr>
                </a:solidFill>
              </a:rPr>
              <a:t>物理モードの境界について</a:t>
            </a:r>
            <a:endParaRPr lang="en-US" altLang="ja-JP" sz="1500" dirty="0">
              <a:solidFill>
                <a:schemeClr val="tx1">
                  <a:lumMod val="85000"/>
                  <a:lumOff val="15000"/>
                </a:schemeClr>
              </a:solidFill>
            </a:endParaRPr>
          </a:p>
          <a:p>
            <a:r>
              <a:rPr lang="ja-JP" altLang="en-US" sz="1500" b="1" dirty="0">
                <a:solidFill>
                  <a:schemeClr val="tx1">
                    <a:lumMod val="85000"/>
                    <a:lumOff val="15000"/>
                  </a:schemeClr>
                </a:solidFill>
              </a:rPr>
              <a:t>「出力データ画像の変化は小さいが</a:t>
            </a:r>
            <a:r>
              <a:rPr lang="en-US" altLang="ja-JP" sz="1500" b="1" dirty="0">
                <a:solidFill>
                  <a:schemeClr val="tx1">
                    <a:lumMod val="85000"/>
                    <a:lumOff val="15000"/>
                  </a:schemeClr>
                </a:solidFill>
              </a:rPr>
              <a:t>, </a:t>
            </a:r>
            <a:r>
              <a:rPr lang="ja-JP" altLang="en-US" sz="1500" b="1" dirty="0">
                <a:solidFill>
                  <a:schemeClr val="tx1">
                    <a:lumMod val="85000"/>
                    <a:lumOff val="15000"/>
                  </a:schemeClr>
                </a:solidFill>
              </a:rPr>
              <a:t>物理的意味が大きく変化する点」</a:t>
            </a:r>
            <a:r>
              <a:rPr lang="ja-JP" altLang="en-US" sz="1500" dirty="0">
                <a:solidFill>
                  <a:schemeClr val="tx1">
                    <a:lumMod val="85000"/>
                    <a:lumOff val="15000"/>
                  </a:schemeClr>
                </a:solidFill>
              </a:rPr>
              <a:t>であると考える</a:t>
            </a:r>
            <a:r>
              <a:rPr lang="en-US" altLang="ja-JP" sz="1500" dirty="0">
                <a:solidFill>
                  <a:schemeClr val="tx1">
                    <a:lumMod val="85000"/>
                    <a:lumOff val="15000"/>
                  </a:schemeClr>
                </a:solidFill>
              </a:rPr>
              <a:t>.</a:t>
            </a:r>
          </a:p>
        </p:txBody>
      </p:sp>
      <p:sp>
        <p:nvSpPr>
          <p:cNvPr id="21" name="テキスト ボックス 20">
            <a:extLst>
              <a:ext uri="{FF2B5EF4-FFF2-40B4-BE49-F238E27FC236}">
                <a16:creationId xmlns:a16="http://schemas.microsoft.com/office/drawing/2014/main" id="{44D672BF-B6FF-FBDE-E2DC-97EAE3C717AE}"/>
              </a:ext>
            </a:extLst>
          </p:cNvPr>
          <p:cNvSpPr txBox="1"/>
          <p:nvPr/>
        </p:nvSpPr>
        <p:spPr>
          <a:xfrm>
            <a:off x="3088693" y="5927774"/>
            <a:ext cx="2632821" cy="461665"/>
          </a:xfrm>
          <a:prstGeom prst="rect">
            <a:avLst/>
          </a:prstGeom>
          <a:noFill/>
        </p:spPr>
        <p:txBody>
          <a:bodyPr wrap="square">
            <a:spAutoFit/>
          </a:bodyPr>
          <a:lstStyle/>
          <a:p>
            <a:r>
              <a:rPr lang="en-US" altLang="ja-JP" sz="1200" dirty="0">
                <a:latin typeface="Arial Narrow" panose="020B0606020202030204" pitchFamily="34" charset="0"/>
              </a:rPr>
              <a:t>R</a:t>
            </a:r>
            <a:r>
              <a:rPr lang="en-US" altLang="ja-JP" sz="1200" baseline="-25000" dirty="0">
                <a:latin typeface="Arial Narrow" panose="020B0606020202030204" pitchFamily="34" charset="0"/>
              </a:rPr>
              <a:t>emb</a:t>
            </a:r>
            <a:r>
              <a:rPr lang="en-US" altLang="ja-JP" sz="1200" dirty="0">
                <a:latin typeface="Arial Narrow" panose="020B0606020202030204" pitchFamily="34" charset="0"/>
              </a:rPr>
              <a:t>,</a:t>
            </a:r>
            <a:r>
              <a:rPr lang="ja-JP" altLang="en-US" sz="1200" dirty="0">
                <a:latin typeface="Arial Narrow" panose="020B0606020202030204" pitchFamily="34" charset="0"/>
              </a:rPr>
              <a:t> </a:t>
            </a:r>
            <a:r>
              <a:rPr lang="en-US" altLang="ja-JP" sz="1200" dirty="0">
                <a:latin typeface="Arial Narrow" panose="020B0606020202030204" pitchFamily="34" charset="0"/>
              </a:rPr>
              <a:t>R</a:t>
            </a:r>
            <a:r>
              <a:rPr lang="en-US" altLang="ja-JP" sz="1200" baseline="-25000" dirty="0">
                <a:latin typeface="Arial Narrow" panose="020B0606020202030204" pitchFamily="34" charset="0"/>
              </a:rPr>
              <a:t>latent</a:t>
            </a:r>
            <a:r>
              <a:rPr lang="en-US" altLang="ja-JP" sz="1200" dirty="0">
                <a:latin typeface="Arial Narrow" panose="020B0606020202030204" pitchFamily="34" charset="0"/>
              </a:rPr>
              <a:t>: </a:t>
            </a:r>
            <a:r>
              <a:rPr lang="ja-JP" altLang="en-US" sz="1200" dirty="0">
                <a:latin typeface="Arial Narrow" panose="020B0606020202030204" pitchFamily="34" charset="0"/>
              </a:rPr>
              <a:t>ある点</a:t>
            </a:r>
            <a:r>
              <a:rPr lang="en-US" altLang="ja-JP" sz="1200" dirty="0" err="1">
                <a:latin typeface="Arial Narrow" panose="020B0606020202030204" pitchFamily="34" charset="0"/>
              </a:rPr>
              <a:t>i</a:t>
            </a:r>
            <a:r>
              <a:rPr lang="ja-JP" altLang="en-US" sz="1200" dirty="0">
                <a:latin typeface="Arial Narrow" panose="020B0606020202030204" pitchFamily="34" charset="0"/>
              </a:rPr>
              <a:t>の近傍点を並べたランキングベクトル</a:t>
            </a:r>
            <a:endParaRPr lang="en-US" altLang="ja-JP" sz="1200" dirty="0">
              <a:latin typeface="Arial Narrow" panose="020B0606020202030204" pitchFamily="34" charset="0"/>
            </a:endParaRPr>
          </a:p>
        </p:txBody>
      </p:sp>
      <p:sp>
        <p:nvSpPr>
          <p:cNvPr id="22" name="テキスト ボックス 21">
            <a:extLst>
              <a:ext uri="{FF2B5EF4-FFF2-40B4-BE49-F238E27FC236}">
                <a16:creationId xmlns:a16="http://schemas.microsoft.com/office/drawing/2014/main" id="{B4D0AF12-B146-D91F-7F2E-D706681F7FC1}"/>
              </a:ext>
            </a:extLst>
          </p:cNvPr>
          <p:cNvSpPr txBox="1"/>
          <p:nvPr/>
        </p:nvSpPr>
        <p:spPr>
          <a:xfrm>
            <a:off x="1071091" y="5698589"/>
            <a:ext cx="2281711" cy="307777"/>
          </a:xfrm>
          <a:prstGeom prst="rect">
            <a:avLst/>
          </a:prstGeom>
          <a:noFill/>
        </p:spPr>
        <p:txBody>
          <a:bodyPr wrap="square">
            <a:spAutoFit/>
          </a:bodyPr>
          <a:lstStyle/>
          <a:p>
            <a:r>
              <a:rPr lang="ja-JP" altLang="en-US" sz="1400" dirty="0">
                <a:latin typeface="Arial Narrow" panose="020B0606020202030204" pitchFamily="34" charset="0"/>
              </a:rPr>
              <a:t>指標</a:t>
            </a:r>
            <a:r>
              <a:rPr lang="en-US" altLang="ja-JP" sz="1400" dirty="0">
                <a:latin typeface="Arial Narrow" panose="020B0606020202030204" pitchFamily="34" charset="0"/>
              </a:rPr>
              <a:t>d</a:t>
            </a:r>
            <a:r>
              <a:rPr lang="ja-JP" altLang="en-US" sz="1400" dirty="0">
                <a:latin typeface="Arial Narrow" panose="020B0606020202030204" pitchFamily="34" charset="0"/>
              </a:rPr>
              <a:t>によるペア抽出</a:t>
            </a:r>
            <a:endParaRPr lang="en-US" altLang="ja-JP" sz="1400" dirty="0">
              <a:latin typeface="Arial Narrow" panose="020B0606020202030204" pitchFamily="34" charset="0"/>
            </a:endParaRPr>
          </a:p>
        </p:txBody>
      </p:sp>
      <p:sp>
        <p:nvSpPr>
          <p:cNvPr id="23" name="テキスト ボックス 22">
            <a:extLst>
              <a:ext uri="{FF2B5EF4-FFF2-40B4-BE49-F238E27FC236}">
                <a16:creationId xmlns:a16="http://schemas.microsoft.com/office/drawing/2014/main" id="{C5530E6B-ECBD-93ED-1350-621A1B1095B0}"/>
              </a:ext>
            </a:extLst>
          </p:cNvPr>
          <p:cNvSpPr txBox="1"/>
          <p:nvPr/>
        </p:nvSpPr>
        <p:spPr>
          <a:xfrm>
            <a:off x="7520529" y="934372"/>
            <a:ext cx="3918587" cy="307777"/>
          </a:xfrm>
          <a:prstGeom prst="rect">
            <a:avLst/>
          </a:prstGeom>
          <a:solidFill>
            <a:srgbClr val="FDF1E9"/>
          </a:solidFill>
        </p:spPr>
        <p:txBody>
          <a:bodyPr wrap="square">
            <a:spAutoFit/>
          </a:bodyPr>
          <a:lstStyle/>
          <a:p>
            <a:pPr algn="ctr"/>
            <a:r>
              <a:rPr lang="ja-JP" altLang="en-US" sz="1400" b="1" dirty="0">
                <a:latin typeface="Arial Narrow" panose="020B0606020202030204" pitchFamily="34" charset="0"/>
              </a:rPr>
              <a:t>抽出されたペアの例</a:t>
            </a:r>
            <a:endParaRPr lang="en-US" altLang="ja-JP" sz="1400" b="1" dirty="0">
              <a:latin typeface="Arial Narrow" panose="020B0606020202030204" pitchFamily="34" charset="0"/>
            </a:endParaRPr>
          </a:p>
        </p:txBody>
      </p:sp>
      <p:sp>
        <p:nvSpPr>
          <p:cNvPr id="24" name="テキスト ボックス 23">
            <a:extLst>
              <a:ext uri="{FF2B5EF4-FFF2-40B4-BE49-F238E27FC236}">
                <a16:creationId xmlns:a16="http://schemas.microsoft.com/office/drawing/2014/main" id="{EB4DAE6F-3360-8B2F-30FC-D9DB816035C2}"/>
              </a:ext>
            </a:extLst>
          </p:cNvPr>
          <p:cNvSpPr txBox="1"/>
          <p:nvPr/>
        </p:nvSpPr>
        <p:spPr>
          <a:xfrm>
            <a:off x="7594748" y="3808237"/>
            <a:ext cx="1849214" cy="523220"/>
          </a:xfrm>
          <a:prstGeom prst="rect">
            <a:avLst/>
          </a:prstGeom>
          <a:noFill/>
        </p:spPr>
        <p:txBody>
          <a:bodyPr wrap="square">
            <a:spAutoFit/>
          </a:bodyPr>
          <a:lstStyle/>
          <a:p>
            <a:pPr algn="ctr"/>
            <a:r>
              <a:rPr lang="ja-JP" altLang="en-US" sz="1400" b="1" dirty="0">
                <a:solidFill>
                  <a:schemeClr val="accent2">
                    <a:lumMod val="50000"/>
                  </a:schemeClr>
                </a:solidFill>
                <a:latin typeface="Arial Narrow" panose="020B0606020202030204" pitchFamily="34" charset="0"/>
              </a:rPr>
              <a:t>溶融保持時間の</a:t>
            </a:r>
            <a:endParaRPr lang="en-US" altLang="ja-JP" sz="1400" b="1" dirty="0">
              <a:solidFill>
                <a:schemeClr val="accent2">
                  <a:lumMod val="50000"/>
                </a:schemeClr>
              </a:solidFill>
              <a:latin typeface="Arial Narrow" panose="020B0606020202030204" pitchFamily="34" charset="0"/>
            </a:endParaRPr>
          </a:p>
          <a:p>
            <a:pPr algn="ctr"/>
            <a:r>
              <a:rPr lang="ja-JP" altLang="en-US" sz="1400" b="1" dirty="0">
                <a:solidFill>
                  <a:schemeClr val="accent2">
                    <a:lumMod val="50000"/>
                  </a:schemeClr>
                </a:solidFill>
                <a:latin typeface="Arial Narrow" panose="020B0606020202030204" pitchFamily="34" charset="0"/>
              </a:rPr>
              <a:t>不均一化がはじまる</a:t>
            </a:r>
            <a:endParaRPr lang="en-US" altLang="ja-JP" sz="1400" b="1" dirty="0">
              <a:solidFill>
                <a:schemeClr val="accent2">
                  <a:lumMod val="50000"/>
                </a:schemeClr>
              </a:solidFill>
              <a:latin typeface="Arial Narrow" panose="020B0606020202030204" pitchFamily="34" charset="0"/>
            </a:endParaRPr>
          </a:p>
        </p:txBody>
      </p:sp>
      <p:sp>
        <p:nvSpPr>
          <p:cNvPr id="25" name="テキスト ボックス 24">
            <a:extLst>
              <a:ext uri="{FF2B5EF4-FFF2-40B4-BE49-F238E27FC236}">
                <a16:creationId xmlns:a16="http://schemas.microsoft.com/office/drawing/2014/main" id="{8C4893B7-617C-4E4B-AAAF-FE7DAA8B972F}"/>
              </a:ext>
            </a:extLst>
          </p:cNvPr>
          <p:cNvSpPr txBox="1"/>
          <p:nvPr/>
        </p:nvSpPr>
        <p:spPr>
          <a:xfrm>
            <a:off x="9589902" y="3773882"/>
            <a:ext cx="1849214" cy="523220"/>
          </a:xfrm>
          <a:prstGeom prst="rect">
            <a:avLst/>
          </a:prstGeom>
          <a:noFill/>
        </p:spPr>
        <p:txBody>
          <a:bodyPr wrap="square">
            <a:spAutoFit/>
          </a:bodyPr>
          <a:lstStyle/>
          <a:p>
            <a:pPr algn="ctr"/>
            <a:r>
              <a:rPr lang="ja-JP" altLang="en-US" sz="1400" b="1" dirty="0">
                <a:solidFill>
                  <a:schemeClr val="accent2">
                    <a:lumMod val="50000"/>
                  </a:schemeClr>
                </a:solidFill>
                <a:latin typeface="Arial Narrow" panose="020B0606020202030204" pitchFamily="34" charset="0"/>
              </a:rPr>
              <a:t>凝固速度分布の</a:t>
            </a:r>
            <a:endParaRPr lang="en-US" altLang="ja-JP" sz="1400" b="1" dirty="0">
              <a:solidFill>
                <a:schemeClr val="accent2">
                  <a:lumMod val="50000"/>
                </a:schemeClr>
              </a:solidFill>
              <a:latin typeface="Arial Narrow" panose="020B0606020202030204" pitchFamily="34" charset="0"/>
            </a:endParaRPr>
          </a:p>
          <a:p>
            <a:pPr algn="ctr"/>
            <a:r>
              <a:rPr lang="ja-JP" altLang="en-US" sz="1400" b="1" dirty="0">
                <a:solidFill>
                  <a:schemeClr val="accent2">
                    <a:lumMod val="50000"/>
                  </a:schemeClr>
                </a:solidFill>
                <a:latin typeface="Arial Narrow" panose="020B0606020202030204" pitchFamily="34" charset="0"/>
              </a:rPr>
              <a:t>対称性が崩れ始める</a:t>
            </a:r>
            <a:endParaRPr lang="en-US" altLang="ja-JP" sz="1400" b="1" dirty="0">
              <a:solidFill>
                <a:schemeClr val="accent2">
                  <a:lumMod val="50000"/>
                </a:schemeClr>
              </a:solidFill>
              <a:latin typeface="Arial Narrow" panose="020B0606020202030204" pitchFamily="34" charset="0"/>
            </a:endParaRPr>
          </a:p>
        </p:txBody>
      </p:sp>
      <p:pic>
        <p:nvPicPr>
          <p:cNvPr id="26" name="図 25">
            <a:extLst>
              <a:ext uri="{FF2B5EF4-FFF2-40B4-BE49-F238E27FC236}">
                <a16:creationId xmlns:a16="http://schemas.microsoft.com/office/drawing/2014/main" id="{AFC0319C-2E23-B246-CB14-8B13C3FF4A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75310" y="4624446"/>
            <a:ext cx="2347595" cy="1534160"/>
          </a:xfrm>
          <a:prstGeom prst="rect">
            <a:avLst/>
          </a:prstGeom>
        </p:spPr>
      </p:pic>
      <p:sp>
        <p:nvSpPr>
          <p:cNvPr id="27" name="テキスト ボックス 26">
            <a:extLst>
              <a:ext uri="{FF2B5EF4-FFF2-40B4-BE49-F238E27FC236}">
                <a16:creationId xmlns:a16="http://schemas.microsoft.com/office/drawing/2014/main" id="{E0D4C04A-0D38-046C-6D4D-710A80BF61CC}"/>
              </a:ext>
            </a:extLst>
          </p:cNvPr>
          <p:cNvSpPr txBox="1"/>
          <p:nvPr/>
        </p:nvSpPr>
        <p:spPr>
          <a:xfrm>
            <a:off x="7389813" y="6224269"/>
            <a:ext cx="3918587" cy="307777"/>
          </a:xfrm>
          <a:prstGeom prst="rect">
            <a:avLst/>
          </a:prstGeom>
          <a:noFill/>
        </p:spPr>
        <p:txBody>
          <a:bodyPr wrap="square">
            <a:spAutoFit/>
          </a:bodyPr>
          <a:lstStyle/>
          <a:p>
            <a:pPr algn="ctr"/>
            <a:r>
              <a:rPr lang="ja-JP" altLang="en-US" sz="1400" b="1" dirty="0">
                <a:solidFill>
                  <a:schemeClr val="tx1">
                    <a:lumMod val="75000"/>
                    <a:lumOff val="25000"/>
                  </a:schemeClr>
                </a:solidFill>
                <a:latin typeface="Arial Narrow" panose="020B0606020202030204" pitchFamily="34" charset="0"/>
              </a:rPr>
              <a:t>物理的意味のない数値誤差を抽出した例</a:t>
            </a:r>
            <a:endParaRPr lang="en-US" altLang="ja-JP" sz="1400" b="1" dirty="0">
              <a:solidFill>
                <a:schemeClr val="tx1">
                  <a:lumMod val="75000"/>
                  <a:lumOff val="25000"/>
                </a:schemeClr>
              </a:solidFill>
              <a:latin typeface="Arial Narrow" panose="020B0606020202030204" pitchFamily="34" charset="0"/>
            </a:endParaRPr>
          </a:p>
        </p:txBody>
      </p:sp>
    </p:spTree>
    <p:extLst>
      <p:ext uri="{BB962C8B-B14F-4D97-AF65-F5344CB8AC3E}">
        <p14:creationId xmlns:p14="http://schemas.microsoft.com/office/powerpoint/2010/main" val="2043494207"/>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3EB92AB-A4C6-DF6F-A0A8-27C90D51AF95}"/>
              </a:ext>
            </a:extLst>
          </p:cNvPr>
          <p:cNvSpPr>
            <a:spLocks noGrp="1"/>
          </p:cNvSpPr>
          <p:nvPr>
            <p:ph type="sldNum" sz="quarter" idx="4"/>
          </p:nvPr>
        </p:nvSpPr>
        <p:spPr/>
        <p:txBody>
          <a:bodyPr/>
          <a:lstStyle/>
          <a:p>
            <a:fld id="{02ADAEEA-D5D4-45C1-B8DB-6074CF2EBB4C}" type="slidenum">
              <a:rPr lang="ja-JP" altLang="en-US" smtClean="0"/>
              <a:pPr/>
              <a:t>13</a:t>
            </a:fld>
            <a:endParaRPr lang="ja-JP" altLang="en-US"/>
          </a:p>
        </p:txBody>
      </p:sp>
      <p:sp>
        <p:nvSpPr>
          <p:cNvPr id="3" name="テキスト ボックス 2">
            <a:extLst>
              <a:ext uri="{FF2B5EF4-FFF2-40B4-BE49-F238E27FC236}">
                <a16:creationId xmlns:a16="http://schemas.microsoft.com/office/drawing/2014/main" id="{40932F85-D0F1-8729-2094-C61984B39F3E}"/>
              </a:ext>
            </a:extLst>
          </p:cNvPr>
          <p:cNvSpPr txBox="1"/>
          <p:nvPr/>
        </p:nvSpPr>
        <p:spPr>
          <a:xfrm>
            <a:off x="314325" y="213631"/>
            <a:ext cx="11553420" cy="492443"/>
          </a:xfrm>
          <a:prstGeom prst="rect">
            <a:avLst/>
          </a:prstGeom>
          <a:solidFill>
            <a:srgbClr val="E1EAE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600" b="1" i="0" u="none" strike="noStrike" kern="0" cap="none" spc="0" normalizeH="0" baseline="0" noProof="0" dirty="0">
                <a:ln>
                  <a:noFill/>
                </a:ln>
                <a:solidFill>
                  <a:srgbClr val="002060"/>
                </a:solidFill>
                <a:effectLst/>
                <a:uLnTx/>
                <a:uFillTx/>
                <a:latin typeface="游ゴシック" panose="020F0502020204030204"/>
                <a:ea typeface="游ゴシック" panose="020B0400000000000000" pitchFamily="50" charset="-128"/>
              </a:rPr>
              <a:t>まとめと今後の課題</a:t>
            </a:r>
          </a:p>
        </p:txBody>
      </p:sp>
      <p:sp>
        <p:nvSpPr>
          <p:cNvPr id="7" name="テキスト ボックス 6">
            <a:extLst>
              <a:ext uri="{FF2B5EF4-FFF2-40B4-BE49-F238E27FC236}">
                <a16:creationId xmlns:a16="http://schemas.microsoft.com/office/drawing/2014/main" id="{10B9A9AE-E467-0BAE-1A40-F837CC3C451D}"/>
              </a:ext>
            </a:extLst>
          </p:cNvPr>
          <p:cNvSpPr txBox="1"/>
          <p:nvPr/>
        </p:nvSpPr>
        <p:spPr>
          <a:xfrm>
            <a:off x="681878" y="1258365"/>
            <a:ext cx="11160760" cy="2677656"/>
          </a:xfrm>
          <a:prstGeom prst="rect">
            <a:avLst/>
          </a:prstGeom>
          <a:noFill/>
        </p:spPr>
        <p:txBody>
          <a:bodyPr wrap="square">
            <a:spAutoFit/>
          </a:bodyPr>
          <a:lstStyle/>
          <a:p>
            <a:pPr marL="285750" indent="-285750">
              <a:buFont typeface="Arial" panose="020B0604020202020204" pitchFamily="34" charset="0"/>
              <a:buChar char="•"/>
            </a:pPr>
            <a:r>
              <a:rPr lang="ja-JP" altLang="en-US" sz="1600" dirty="0"/>
              <a:t>本研究では</a:t>
            </a:r>
            <a:r>
              <a:rPr lang="en-US" altLang="ja-JP" sz="1600" dirty="0"/>
              <a:t>, Ti-6Al-4V</a:t>
            </a:r>
            <a:r>
              <a:rPr lang="ja-JP" altLang="en-US" sz="1600" dirty="0"/>
              <a:t>の金属積層造形を対象としたマクロ熱源モデルを</a:t>
            </a:r>
            <a:r>
              <a:rPr lang="en-US" altLang="ja-JP" sz="1600" dirty="0"/>
              <a:t>COMSOL®</a:t>
            </a:r>
            <a:r>
              <a:rPr lang="ja-JP" altLang="en-US" sz="1600" dirty="0"/>
              <a:t>上に構築し</a:t>
            </a:r>
            <a:r>
              <a:rPr lang="en-US" altLang="ja-JP" sz="1600" dirty="0"/>
              <a:t>,</a:t>
            </a:r>
          </a:p>
          <a:p>
            <a:r>
              <a:rPr lang="en-US" altLang="ja-JP" sz="1600" dirty="0"/>
              <a:t>     COMSOL Batch</a:t>
            </a:r>
            <a:r>
              <a:rPr lang="ja-JP" altLang="en-US" sz="1600" dirty="0"/>
              <a:t>を活用してさまざまな造形条件におけるパラメトリック計算を実行した</a:t>
            </a:r>
            <a:r>
              <a:rPr lang="en-US" altLang="ja-JP" sz="1600" dirty="0"/>
              <a:t>.</a:t>
            </a:r>
          </a:p>
          <a:p>
            <a:r>
              <a:rPr lang="en-US" altLang="ja-JP" sz="1600" dirty="0"/>
              <a:t>     </a:t>
            </a:r>
            <a:r>
              <a:rPr lang="ja-JP" altLang="en-US" sz="1600" dirty="0"/>
              <a:t>また</a:t>
            </a:r>
            <a:r>
              <a:rPr lang="en-US" altLang="ja-JP" sz="1600" dirty="0"/>
              <a:t>, </a:t>
            </a:r>
            <a:r>
              <a:rPr lang="ja-JP" altLang="en-US" sz="1600" dirty="0"/>
              <a:t>各出力データに対して</a:t>
            </a:r>
            <a:r>
              <a:rPr lang="en-US" altLang="ja-JP" sz="1600" dirty="0"/>
              <a:t>LLM</a:t>
            </a:r>
            <a:r>
              <a:rPr lang="ja-JP" altLang="en-US" sz="1600" dirty="0"/>
              <a:t>による自動解釈と特徴量と埋め込みベクトルとの相関分析を実施した</a:t>
            </a:r>
            <a:r>
              <a:rPr lang="en-US" altLang="ja-JP" sz="1600" dirty="0"/>
              <a:t>.</a:t>
            </a:r>
          </a:p>
          <a:p>
            <a:pPr marL="285750" indent="-285750">
              <a:lnSpc>
                <a:spcPct val="150000"/>
              </a:lnSpc>
              <a:buFont typeface="Arial" panose="020B0604020202020204" pitchFamily="34" charset="0"/>
              <a:buChar char="•"/>
            </a:pPr>
            <a:r>
              <a:rPr lang="ja-JP" altLang="en-US" sz="1600" dirty="0"/>
              <a:t>画像に基づく潜在ベクトルは連続的に変化したのに対し</a:t>
            </a:r>
            <a:r>
              <a:rPr lang="en-US" altLang="ja-JP" sz="1600" dirty="0"/>
              <a:t>, </a:t>
            </a:r>
            <a:r>
              <a:rPr lang="ja-JP" altLang="en-US" sz="1600" dirty="0"/>
              <a:t>解釈テキストの埋め込みベクトルは</a:t>
            </a:r>
            <a:endParaRPr lang="en-US" altLang="ja-JP" sz="1600" dirty="0"/>
          </a:p>
          <a:p>
            <a:r>
              <a:rPr lang="en-US" altLang="ja-JP" sz="1600" dirty="0"/>
              <a:t>     </a:t>
            </a:r>
            <a:r>
              <a:rPr lang="ja-JP" altLang="en-US" sz="1600" dirty="0"/>
              <a:t>ほとんどの場合で明確なクラスタを形成した</a:t>
            </a:r>
            <a:r>
              <a:rPr lang="en-US" altLang="ja-JP" sz="1600" dirty="0"/>
              <a:t>. </a:t>
            </a:r>
          </a:p>
          <a:p>
            <a:pPr marL="285750" indent="-285750">
              <a:lnSpc>
                <a:spcPct val="150000"/>
              </a:lnSpc>
              <a:buFont typeface="Arial" panose="020B0604020202020204" pitchFamily="34" charset="0"/>
              <a:buChar char="•"/>
            </a:pPr>
            <a:r>
              <a:rPr lang="ja-JP" altLang="en-US" sz="1600" dirty="0"/>
              <a:t>埋め込みベクトルに基づくプロセスマップを作成した結果</a:t>
            </a:r>
            <a:r>
              <a:rPr lang="en-US" altLang="ja-JP" sz="1600" dirty="0"/>
              <a:t>, </a:t>
            </a:r>
            <a:r>
              <a:rPr lang="ja-JP" altLang="en-US" sz="1600" dirty="0"/>
              <a:t>凝固速度分布では比較的低速条件であらわれる</a:t>
            </a:r>
            <a:endParaRPr lang="en-US" altLang="ja-JP" sz="1600" dirty="0"/>
          </a:p>
          <a:p>
            <a:r>
              <a:rPr lang="en-US" altLang="ja-JP" sz="1600" dirty="0"/>
              <a:t>     </a:t>
            </a:r>
            <a:r>
              <a:rPr lang="ja-JP" altLang="en-US" sz="1600" dirty="0"/>
              <a:t>熱源前方および側面の高い凝固速度に着目したモードが検出された</a:t>
            </a:r>
            <a:r>
              <a:rPr lang="en-US" altLang="ja-JP" sz="1600" dirty="0"/>
              <a:t>.</a:t>
            </a:r>
          </a:p>
          <a:p>
            <a:pPr marL="285750" indent="-285750">
              <a:lnSpc>
                <a:spcPct val="150000"/>
              </a:lnSpc>
              <a:buFont typeface="Arial" panose="020B0604020202020204" pitchFamily="34" charset="0"/>
              <a:buChar char="•"/>
            </a:pPr>
            <a:r>
              <a:rPr lang="ja-JP" altLang="en-US" sz="1600" dirty="0"/>
              <a:t>潜在ベクトルと埋め込みベクトルを比較した結果</a:t>
            </a:r>
            <a:r>
              <a:rPr lang="en-US" altLang="ja-JP" sz="1600" dirty="0"/>
              <a:t>, </a:t>
            </a:r>
            <a:r>
              <a:rPr lang="ja-JP" altLang="en-US" sz="1600" dirty="0"/>
              <a:t>出力データだけでは検出しにくいわずかな変化を</a:t>
            </a:r>
            <a:r>
              <a:rPr lang="en-US" altLang="ja-JP" sz="1600" dirty="0"/>
              <a:t>, </a:t>
            </a:r>
          </a:p>
          <a:p>
            <a:r>
              <a:rPr lang="en-US" altLang="ja-JP" sz="1600" dirty="0"/>
              <a:t>     </a:t>
            </a:r>
            <a:r>
              <a:rPr lang="ja-JP" altLang="en-US" sz="1600" dirty="0"/>
              <a:t>埋め込みベクトルとの比較により抽出できる可能性が示された</a:t>
            </a:r>
            <a:r>
              <a:rPr lang="en-US" altLang="ja-JP" sz="1600" dirty="0"/>
              <a:t>. </a:t>
            </a:r>
          </a:p>
        </p:txBody>
      </p:sp>
      <p:sp>
        <p:nvSpPr>
          <p:cNvPr id="8" name="テキスト ボックス 7">
            <a:extLst>
              <a:ext uri="{FF2B5EF4-FFF2-40B4-BE49-F238E27FC236}">
                <a16:creationId xmlns:a16="http://schemas.microsoft.com/office/drawing/2014/main" id="{FF56FD45-DC5A-66C4-14C6-1F5C0EFE2E27}"/>
              </a:ext>
            </a:extLst>
          </p:cNvPr>
          <p:cNvSpPr txBox="1"/>
          <p:nvPr/>
        </p:nvSpPr>
        <p:spPr>
          <a:xfrm>
            <a:off x="314325" y="4059266"/>
            <a:ext cx="2222687"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今後の課題</a:t>
            </a:r>
          </a:p>
        </p:txBody>
      </p:sp>
      <p:sp>
        <p:nvSpPr>
          <p:cNvPr id="9" name="テキスト ボックス 8">
            <a:extLst>
              <a:ext uri="{FF2B5EF4-FFF2-40B4-BE49-F238E27FC236}">
                <a16:creationId xmlns:a16="http://schemas.microsoft.com/office/drawing/2014/main" id="{47EDCDBA-60DB-2C5A-FEC6-D5504945758C}"/>
              </a:ext>
            </a:extLst>
          </p:cNvPr>
          <p:cNvSpPr txBox="1"/>
          <p:nvPr/>
        </p:nvSpPr>
        <p:spPr>
          <a:xfrm>
            <a:off x="314324" y="903080"/>
            <a:ext cx="1327677" cy="400110"/>
          </a:xfrm>
          <a:prstGeom prst="rect">
            <a:avLst/>
          </a:prstGeom>
          <a:noFill/>
        </p:spPr>
        <p:txBody>
          <a:bodyPr wrap="square">
            <a:spAutoFit/>
          </a:bodyPr>
          <a:lstStyle/>
          <a:p>
            <a:r>
              <a:rPr lang="ja-JP" altLang="en-US" sz="2000" b="1" u="sng" dirty="0">
                <a:solidFill>
                  <a:schemeClr val="accent2">
                    <a:lumMod val="50000"/>
                  </a:schemeClr>
                </a:solidFill>
                <a:latin typeface="Calibri" panose="020F0502020204030204" pitchFamily="34" charset="0"/>
                <a:ea typeface="游ゴシック" panose="020B0400000000000000" pitchFamily="50" charset="-128"/>
                <a:cs typeface="Calibri" panose="020F0502020204030204" pitchFamily="34" charset="0"/>
              </a:rPr>
              <a:t>まとめ</a:t>
            </a:r>
          </a:p>
        </p:txBody>
      </p:sp>
      <p:sp>
        <p:nvSpPr>
          <p:cNvPr id="13" name="テキスト ボックス 12">
            <a:extLst>
              <a:ext uri="{FF2B5EF4-FFF2-40B4-BE49-F238E27FC236}">
                <a16:creationId xmlns:a16="http://schemas.microsoft.com/office/drawing/2014/main" id="{8BE3CE61-B6A1-46FA-EE0B-CAE89B13261F}"/>
              </a:ext>
            </a:extLst>
          </p:cNvPr>
          <p:cNvSpPr txBox="1"/>
          <p:nvPr/>
        </p:nvSpPr>
        <p:spPr>
          <a:xfrm>
            <a:off x="683558" y="4463917"/>
            <a:ext cx="9643785" cy="2062103"/>
          </a:xfrm>
          <a:prstGeom prst="rect">
            <a:avLst/>
          </a:prstGeom>
          <a:noFill/>
        </p:spPr>
        <p:txBody>
          <a:bodyPr wrap="square">
            <a:spAutoFit/>
          </a:bodyPr>
          <a:lstStyle/>
          <a:p>
            <a:pPr marL="285750" indent="-285750">
              <a:buFont typeface="Arial" panose="020B0604020202020204" pitchFamily="34" charset="0"/>
              <a:buChar char="•"/>
            </a:pPr>
            <a:r>
              <a:rPr lang="ja-JP" altLang="en-US" sz="1600" dirty="0"/>
              <a:t>残留応力の考慮</a:t>
            </a:r>
            <a:r>
              <a:rPr lang="en-US" altLang="ja-JP" sz="1600" dirty="0"/>
              <a:t>, </a:t>
            </a:r>
            <a:r>
              <a:rPr lang="ja-JP" altLang="en-US" sz="1600" dirty="0"/>
              <a:t>予測モデルの適用可能性</a:t>
            </a:r>
            <a:endParaRPr lang="en-US" altLang="ja-JP" sz="1600" dirty="0"/>
          </a:p>
          <a:p>
            <a:pPr marL="285750" indent="-285750">
              <a:buFont typeface="Arial" panose="020B0604020202020204" pitchFamily="34" charset="0"/>
              <a:buChar char="•"/>
            </a:pPr>
            <a:r>
              <a:rPr lang="ja-JP" altLang="en-US" sz="1600" dirty="0"/>
              <a:t>表現のゆらぎ</a:t>
            </a:r>
            <a:r>
              <a:rPr lang="en-US" altLang="ja-JP" sz="1600" dirty="0"/>
              <a:t>: </a:t>
            </a:r>
            <a:r>
              <a:rPr lang="ja-JP" altLang="en-US" sz="1600" dirty="0"/>
              <a:t>似た現象であっても異なる表現が生成されることがある</a:t>
            </a:r>
            <a:r>
              <a:rPr lang="en-US" altLang="ja-JP" sz="1600" dirty="0"/>
              <a:t>. </a:t>
            </a:r>
          </a:p>
          <a:p>
            <a:r>
              <a:rPr lang="ja-JP" altLang="en-US" sz="1600" dirty="0"/>
              <a:t>　 また</a:t>
            </a:r>
            <a:r>
              <a:rPr lang="en-US" altLang="ja-JP" sz="1600" dirty="0"/>
              <a:t>, </a:t>
            </a:r>
            <a:r>
              <a:rPr lang="ja-JP" altLang="en-US" sz="1600" dirty="0"/>
              <a:t>着目するポイントが変動し</a:t>
            </a:r>
            <a:r>
              <a:rPr lang="en-US" altLang="ja-JP" sz="1600" dirty="0"/>
              <a:t>, </a:t>
            </a:r>
            <a:r>
              <a:rPr lang="ja-JP" altLang="en-US" sz="1600" dirty="0"/>
              <a:t>異なる現象のように表現されることがある</a:t>
            </a:r>
            <a:r>
              <a:rPr lang="en-US" altLang="ja-JP" sz="1600" dirty="0"/>
              <a:t>.</a:t>
            </a:r>
          </a:p>
          <a:p>
            <a:pPr marL="285750" indent="-285750">
              <a:lnSpc>
                <a:spcPct val="150000"/>
              </a:lnSpc>
              <a:buFont typeface="Arial" panose="020B0604020202020204" pitchFamily="34" charset="0"/>
              <a:buChar char="•"/>
            </a:pPr>
            <a:r>
              <a:rPr lang="ja-JP" altLang="en-US" sz="1600" dirty="0"/>
              <a:t>情報の少ない説明の生成</a:t>
            </a:r>
            <a:r>
              <a:rPr lang="en-US" altLang="ja-JP" sz="1600" dirty="0"/>
              <a:t>: </a:t>
            </a:r>
            <a:r>
              <a:rPr lang="ja-JP" altLang="en-US" sz="1600" dirty="0"/>
              <a:t>解釈が困難である場合</a:t>
            </a:r>
            <a:r>
              <a:rPr lang="en-US" altLang="ja-JP" sz="1600" dirty="0"/>
              <a:t>, </a:t>
            </a:r>
            <a:r>
              <a:rPr lang="ja-JP" altLang="en-US" sz="1600" dirty="0"/>
              <a:t>対象のデータではなく</a:t>
            </a:r>
            <a:r>
              <a:rPr lang="en-US" altLang="ja-JP" sz="1600" dirty="0"/>
              <a:t>, </a:t>
            </a:r>
          </a:p>
          <a:p>
            <a:r>
              <a:rPr lang="ja-JP" altLang="en-US" sz="1600" dirty="0"/>
              <a:t>　 ごく一般的な現象の説明が生成されることがある</a:t>
            </a:r>
            <a:r>
              <a:rPr lang="en-US" altLang="ja-JP" sz="1600" dirty="0"/>
              <a:t>. </a:t>
            </a:r>
          </a:p>
          <a:p>
            <a:pPr marL="285750" indent="-285750">
              <a:lnSpc>
                <a:spcPct val="150000"/>
              </a:lnSpc>
              <a:buFont typeface="Arial" panose="020B0604020202020204" pitchFamily="34" charset="0"/>
              <a:buChar char="•"/>
            </a:pPr>
            <a:r>
              <a:rPr lang="ja-JP" altLang="en-US" sz="1600" dirty="0"/>
              <a:t>外挿領域の精度</a:t>
            </a:r>
            <a:r>
              <a:rPr lang="en-US" altLang="ja-JP" sz="1600" dirty="0"/>
              <a:t>: </a:t>
            </a:r>
            <a:r>
              <a:rPr lang="ja-JP" altLang="en-US" sz="1600" dirty="0"/>
              <a:t>事例としてプロンプトに与えることで解釈精度が向上するが</a:t>
            </a:r>
            <a:r>
              <a:rPr lang="en-US" altLang="ja-JP" sz="1600" dirty="0"/>
              <a:t>, </a:t>
            </a:r>
          </a:p>
          <a:p>
            <a:r>
              <a:rPr lang="ja-JP" altLang="en-US" sz="1600" dirty="0"/>
              <a:t>　 事例の範囲を超えるデータに対する精度検証が必要である</a:t>
            </a:r>
            <a:r>
              <a:rPr lang="en-US" altLang="ja-JP" sz="1600" dirty="0"/>
              <a:t>. </a:t>
            </a:r>
          </a:p>
        </p:txBody>
      </p:sp>
      <p:pic>
        <p:nvPicPr>
          <p:cNvPr id="19" name="図 18">
            <a:extLst>
              <a:ext uri="{FF2B5EF4-FFF2-40B4-BE49-F238E27FC236}">
                <a16:creationId xmlns:a16="http://schemas.microsoft.com/office/drawing/2014/main" id="{3A76C6F5-6C0F-92DF-3EE8-630898E8BF0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609631" y="4333000"/>
            <a:ext cx="3053452" cy="1096023"/>
          </a:xfrm>
          <a:prstGeom prst="rect">
            <a:avLst/>
          </a:prstGeom>
        </p:spPr>
      </p:pic>
      <p:cxnSp>
        <p:nvCxnSpPr>
          <p:cNvPr id="21" name="直線コネクタ 20">
            <a:extLst>
              <a:ext uri="{FF2B5EF4-FFF2-40B4-BE49-F238E27FC236}">
                <a16:creationId xmlns:a16="http://schemas.microsoft.com/office/drawing/2014/main" id="{6619E5AE-9668-651E-6CE7-D8F2D72DE212}"/>
              </a:ext>
            </a:extLst>
          </p:cNvPr>
          <p:cNvCxnSpPr>
            <a:cxnSpLocks/>
          </p:cNvCxnSpPr>
          <p:nvPr/>
        </p:nvCxnSpPr>
        <p:spPr>
          <a:xfrm>
            <a:off x="8369174" y="4393948"/>
            <a:ext cx="0" cy="1984466"/>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551D2ABE-C02B-5262-4E33-593800DF1891}"/>
              </a:ext>
            </a:extLst>
          </p:cNvPr>
          <p:cNvCxnSpPr>
            <a:cxnSpLocks/>
          </p:cNvCxnSpPr>
          <p:nvPr/>
        </p:nvCxnSpPr>
        <p:spPr>
          <a:xfrm flipH="1">
            <a:off x="8369174" y="4380956"/>
            <a:ext cx="3293908" cy="12992"/>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3AAB9F4E-7E42-60B9-1EB0-EBEB9214DD3B}"/>
              </a:ext>
            </a:extLst>
          </p:cNvPr>
          <p:cNvSpPr txBox="1"/>
          <p:nvPr/>
        </p:nvSpPr>
        <p:spPr>
          <a:xfrm>
            <a:off x="8730327" y="5561840"/>
            <a:ext cx="2932755" cy="600164"/>
          </a:xfrm>
          <a:prstGeom prst="rect">
            <a:avLst/>
          </a:prstGeom>
          <a:noFill/>
        </p:spPr>
        <p:txBody>
          <a:bodyPr wrap="square">
            <a:spAutoFit/>
          </a:bodyPr>
          <a:lstStyle/>
          <a:p>
            <a:r>
              <a:rPr lang="ja-JP" altLang="en-US" sz="1100" dirty="0"/>
              <a:t>この成果の一部は</a:t>
            </a:r>
            <a:r>
              <a:rPr lang="en-US" altLang="ja-JP" sz="1100" dirty="0"/>
              <a:t>, </a:t>
            </a:r>
            <a:r>
              <a:rPr lang="ja-JP" altLang="en-US" sz="1100" dirty="0"/>
              <a:t>国立研究開発法人新エネルギー産業技術総合開発機構</a:t>
            </a:r>
            <a:r>
              <a:rPr lang="en-US" altLang="ja-JP" sz="1100" dirty="0"/>
              <a:t>(NEDO)</a:t>
            </a:r>
            <a:r>
              <a:rPr lang="ja-JP" altLang="en-US" sz="1100" dirty="0"/>
              <a:t>の助成事業</a:t>
            </a:r>
            <a:r>
              <a:rPr lang="en-US" altLang="ja-JP" sz="1100" dirty="0"/>
              <a:t>(JPNP24005)</a:t>
            </a:r>
            <a:r>
              <a:rPr lang="ja-JP" altLang="en-US" sz="1100" dirty="0"/>
              <a:t>の結果得られたものです</a:t>
            </a:r>
            <a:r>
              <a:rPr lang="en-US" altLang="ja-JP" sz="1100" dirty="0"/>
              <a:t>.</a:t>
            </a:r>
            <a:endParaRPr lang="ja-JP" altLang="en-US" sz="1100" dirty="0"/>
          </a:p>
        </p:txBody>
      </p:sp>
    </p:spTree>
    <p:extLst>
      <p:ext uri="{BB962C8B-B14F-4D97-AF65-F5344CB8AC3E}">
        <p14:creationId xmlns:p14="http://schemas.microsoft.com/office/powerpoint/2010/main" val="9443863"/>
      </p:ext>
    </p:ext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23667</TotalTime>
  <Words>1668</Words>
  <Application>Microsoft Office PowerPoint</Application>
  <PresentationFormat>ワイド画面</PresentationFormat>
  <Paragraphs>238</Paragraphs>
  <Slides>13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游ゴシック</vt:lpstr>
      <vt:lpstr>Arial</vt:lpstr>
      <vt:lpstr>Arial Narrow</vt:lpstr>
      <vt:lpstr>Calibri</vt:lpstr>
      <vt:lpstr>Cambria Math</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Yoichi Takagishi</dc:creator>
  <cp:lastModifiedBy>Yoichi Takagishi</cp:lastModifiedBy>
  <cp:revision>407</cp:revision>
  <dcterms:created xsi:type="dcterms:W3CDTF">2026-07-24T04:25:28Z</dcterms:created>
  <dcterms:modified xsi:type="dcterms:W3CDTF">2026-09-04T06:14:46Z</dcterms:modified>
</cp:coreProperties>
</file>