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  <p:sldMasterId id="2147483666" r:id="rId4"/>
  </p:sldMasterIdLst>
  <p:notesMasterIdLst>
    <p:notesMasterId r:id="rId6"/>
  </p:notesMasterIdLst>
  <p:handoutMasterIdLst>
    <p:handoutMasterId r:id="rId35"/>
  </p:handoutMasterIdLst>
  <p:sldIdLst>
    <p:sldId id="3129" r:id="rId5"/>
    <p:sldId id="3151" r:id="rId7"/>
    <p:sldId id="3200" r:id="rId8"/>
    <p:sldId id="3201" r:id="rId9"/>
    <p:sldId id="3204" r:id="rId10"/>
    <p:sldId id="3207" r:id="rId11"/>
    <p:sldId id="3202" r:id="rId12"/>
    <p:sldId id="3208" r:id="rId13"/>
    <p:sldId id="3210" r:id="rId14"/>
    <p:sldId id="3211" r:id="rId15"/>
    <p:sldId id="3206" r:id="rId16"/>
    <p:sldId id="3230" r:id="rId17"/>
    <p:sldId id="3231" r:id="rId18"/>
    <p:sldId id="3232" r:id="rId19"/>
    <p:sldId id="3233" r:id="rId20"/>
    <p:sldId id="3212" r:id="rId21"/>
    <p:sldId id="3224" r:id="rId22"/>
    <p:sldId id="3215" r:id="rId23"/>
    <p:sldId id="3225" r:id="rId24"/>
    <p:sldId id="3227" r:id="rId25"/>
    <p:sldId id="3222" r:id="rId26"/>
    <p:sldId id="3229" r:id="rId27"/>
    <p:sldId id="3234" r:id="rId28"/>
    <p:sldId id="3235" r:id="rId29"/>
    <p:sldId id="3238" r:id="rId30"/>
    <p:sldId id="3240" r:id="rId31"/>
    <p:sldId id="3236" r:id="rId32"/>
    <p:sldId id="3239" r:id="rId33"/>
    <p:sldId id="3141" r:id="rId34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64" userDrawn="1">
          <p15:clr>
            <a:srgbClr val="A4A3A4"/>
          </p15:clr>
        </p15:guide>
        <p15:guide id="4" pos="5359" userDrawn="1">
          <p15:clr>
            <a:srgbClr val="A4A3A4"/>
          </p15:clr>
        </p15:guide>
        <p15:guide id="7" pos="5721" userDrawn="1">
          <p15:clr>
            <a:srgbClr val="A4A3A4"/>
          </p15:clr>
        </p15:guide>
        <p15:guide id="8" pos="343" userDrawn="1">
          <p15:clr>
            <a:srgbClr val="A4A3A4"/>
          </p15:clr>
        </p15:guide>
        <p15:guide id="9" orient="horz" pos="39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2" clrIdx="0"/>
  <p:cmAuthor id="307" name="未知用户26" initials="未" lastIdx="1" clrIdx="0"/>
  <p:cmAuthor id="1" name="Grinm" initials="G" lastIdx="1" clrIdx="0"/>
  <p:cmAuthor id="308" name="未知用户29" initials="未" lastIdx="1" clrIdx="0"/>
  <p:cmAuthor id="2" name="PC" initials="P" lastIdx="6" clrIdx="0"/>
  <p:cmAuthor id="309" name="未知用户32" initials="未" lastIdx="1" clrIdx="0"/>
  <p:cmAuthor id="3" name="Qixp" initials="T" lastIdx="2" clrIdx="1"/>
  <p:cmAuthor id="310" name="未知用户33" initials="未" lastIdx="1" clrIdx="0"/>
  <p:cmAuthor id="4" name="余章龙" initials="余章龙" lastIdx="1" clrIdx="2"/>
  <p:cmAuthor id="311" name="未知用户34" initials="未" lastIdx="2" clrIdx="0"/>
  <p:cmAuthor id="5" name="Bian Yougang" initials="BYG" lastIdx="1" clrIdx="4"/>
  <p:cmAuthor id="312" name="未知用户42" initials="未" lastIdx="1" clrIdx="0"/>
  <p:cmAuthor id="6" name="Yaoguang Cao" initials="YC" lastIdx="19" clrIdx="5"/>
  <p:cmAuthor id="313" name="未知的使用者109" initials="未" lastIdx="5" clrIdx="1"/>
  <p:cmAuthor id="7" name="CATARC BATTERY" initials="m" lastIdx="1" clrIdx="6"/>
  <p:cmAuthor id="314" name="未知的使用者122" initials="未" lastIdx="1" clrIdx="0"/>
  <p:cmAuthor id="8" name="yangkaixin" initials="y" lastIdx="2" clrIdx="7"/>
  <p:cmAuthor id="315" name="未知的使用者123" initials="未" lastIdx="8" clrIdx="0"/>
  <p:cmAuthor id="9" name="LENOVO" initials="L" lastIdx="1" clrIdx="8"/>
  <p:cmAuthor id="316" name="张诗敏" initials="张" lastIdx="0" clrIdx="0"/>
  <p:cmAuthor id="10" name="郭 珊珊" initials="郭" lastIdx="3" clrIdx="3"/>
  <p:cmAuthor id="317" name="WY" initials="W" lastIdx="1" clrIdx="316"/>
  <p:cmAuthor id="11" name="Tianyi Ma" initials="Tianyi Ma" lastIdx="1" clrIdx="10"/>
  <p:cmAuthor id="12" name="86195" initials="8" lastIdx="1" clrIdx="11"/>
  <p:cmAuthor id="319" name="86158" initials="8" lastIdx="2" clrIdx="318"/>
  <p:cmAuthor id="13" name="黄哲" initials="MeMeX" lastIdx="3" clrIdx="12"/>
  <p:cmAuthor id="14" name="杜志彬" initials="杜" lastIdx="3" clrIdx="13"/>
  <p:cmAuthor id="15" name="c" initials="c" lastIdx="1" clrIdx="14"/>
  <p:cmAuthor id="16" name="边" initials="边" lastIdx="2" clrIdx="15"/>
  <p:cmAuthor id="17" name="Neno Loje" initials="N" lastIdx="1" clrIdx="0"/>
  <p:cmAuthor id="18" name="未知用户78" initials="未" lastIdx="8" clrIdx="0"/>
  <p:cmAuthor id="19" name="Unknown User1" initials="U" lastIdx="1" clrIdx="0"/>
  <p:cmAuthor id="20" name="未知用户79" initials="未" lastIdx="1" clrIdx="0"/>
  <p:cmAuthor id="21" name="Admin" initials="A" lastIdx="1" clrIdx="2"/>
  <p:cmAuthor id="22" name="未知用户80" initials="未" lastIdx="1" clrIdx="0"/>
  <p:cmAuthor id="23" name="Charley" initials="C" lastIdx="1" clrIdx="0"/>
  <p:cmAuthor id="24" name="Harry xu" initials="H" lastIdx="1" clrIdx="0"/>
  <p:cmAuthor id="25" name="Cindy-NB" initials="C" lastIdx="1" clrIdx="0"/>
  <p:cmAuthor id="26" name="未知用户4" initials="未" lastIdx="1" clrIdx="0"/>
  <p:cmAuthor id="27" name="未知的使用者4" initials="未" lastIdx="1" clrIdx="0"/>
  <p:cmAuthor id="28" name="未知的使用者5" initials="未" lastIdx="10" clrIdx="0"/>
  <p:cmAuthor id="29" name="未知的使用者6" initials="未" lastIdx="1" clrIdx="0"/>
  <p:cmAuthor id="30" name="guocc" initials="g" lastIdx="1" clrIdx="1"/>
  <p:cmAuthor id="31" name="x230" initials="x" lastIdx="1" clrIdx="0"/>
  <p:cmAuthor id="32" name="sharon" initials="s" lastIdx="1" clrIdx="84"/>
  <p:cmAuthor id="33" name="未知的使用者51" initials="未" lastIdx="10" clrIdx="0"/>
  <p:cmAuthor id="34" name="未知的使用者2" initials="未" lastIdx="1" clrIdx="0"/>
  <p:cmAuthor id="35" name="August" initials="A" lastIdx="1" clrIdx="0"/>
  <p:cmAuthor id="36" name="仝德志" initials="仝" lastIdx="1" clrIdx="0"/>
  <p:cmAuthor id="37" name="未知的使用者19" initials="未" lastIdx="8" clrIdx="0"/>
  <p:cmAuthor id="38" name="未知的使用者20" initials="未" lastIdx="1" clrIdx="0"/>
  <p:cmAuthor id="39" name="未知的使用者21" initials="未" lastIdx="1" clrIdx="0"/>
  <p:cmAuthor id="40" name="未知的使用者17" initials="未" lastIdx="8" clrIdx="0"/>
  <p:cmAuthor id="41" name="未知的使用者18" initials="未" lastIdx="1" clrIdx="0"/>
  <p:cmAuthor id="42" name="未知的使用者15" initials="未" lastIdx="1" clrIdx="0"/>
  <p:cmAuthor id="43" name="raymond luan" initials="r" lastIdx="0" clrIdx="0"/>
  <p:cmAuthor id="44" name="alpha" initials="a" lastIdx="1" clrIdx="0"/>
  <p:cmAuthor id="45" name="luxu" initials="l" lastIdx="22" clrIdx="0"/>
  <p:cmAuthor id="46" name="未知用户37" initials="未" lastIdx="1" clrIdx="0"/>
  <p:cmAuthor id="47" name="RS001" initials="R" lastIdx="8" clrIdx="0"/>
  <p:cmAuthor id="48" name="Unknown User22" initials="U" lastIdx="1" clrIdx="0"/>
  <p:cmAuthor id="49" name="jet" initials="j" lastIdx="1" clrIdx="0"/>
  <p:cmAuthor id="50" name="Unknown User23" initials="U" lastIdx="1" clrIdx="0"/>
  <p:cmAuthor id="191251535" name="沈霄雷" initials="沈" lastIdx="833089" clrIdx="0"/>
  <p:cmAuthor id="52" name="未知的使用者75" initials="未" lastIdx="1" clrIdx="0"/>
  <p:cmAuthor id="53" name="未知的使用者169" initials="未" lastIdx="1" clrIdx="0"/>
  <p:cmAuthor id="54" name="未知的使用者77" initials="未" lastIdx="1" clrIdx="0"/>
  <p:cmAuthor id="55" name="未知的使用者183" initials="未" lastIdx="5" clrIdx="1"/>
  <p:cmAuthor id="56" name="未知的使用者92" initials="未" lastIdx="1" clrIdx="0"/>
  <p:cmAuthor id="57" name="未知的使用者182" initials="未" lastIdx="1" clrIdx="1"/>
  <p:cmAuthor id="58" name="未知的使用者78" initials="未" lastIdx="5" clrIdx="1"/>
  <p:cmAuthor id="59" name="未知的使用者173" initials="未" lastIdx="1" clrIdx="0"/>
  <p:cmAuthor id="60" name="未知用户3" initials="未" lastIdx="1" clrIdx="0"/>
  <p:cmAuthor id="61" name="未知的使用者161" initials="未" lastIdx="1" clrIdx="0"/>
  <p:cmAuthor id="62" name="未知的使用者79" initials="未" lastIdx="0" clrIdx="1"/>
  <p:cmAuthor id="63" name="未知用户107" initials="未" lastIdx="1" clrIdx="0"/>
  <p:cmAuthor id="64" name="未知的使用者162" initials="未" lastIdx="1" clrIdx="0"/>
  <p:cmAuthor id="65" name="未知的使用者80" initials="未" lastIdx="0" clrIdx="0"/>
  <p:cmAuthor id="66" name="未知的使用者152" initials="未" lastIdx="1" clrIdx="0"/>
  <p:cmAuthor id="67" name="未知用户51" initials="未" lastIdx="1" clrIdx="1"/>
  <p:cmAuthor id="68" name="未知的使用者184" initials="未" lastIdx="8" clrIdx="0"/>
  <p:cmAuthor id="69" name="未知的使用者82" initials="未" lastIdx="1" clrIdx="0"/>
  <p:cmAuthor id="70" name="未知的使用者185" initials="未" lastIdx="10" clrIdx="0"/>
  <p:cmAuthor id="71" name="未知的使用者186" initials="未" lastIdx="1" clrIdx="0"/>
  <p:cmAuthor id="72" name="未知的使用者83" initials="未" lastIdx="1" clrIdx="0"/>
  <p:cmAuthor id="73" name="未知的使用者175" initials="未" lastIdx="8" clrIdx="0"/>
  <p:cmAuthor id="74" name="未知的使用者118" initials="未" lastIdx="1" clrIdx="0"/>
  <p:cmAuthor id="75" name="作者" initials="A" lastIdx="0" clrIdx="24"/>
  <p:cmAuthor id="76" name="赵志成" initials="赵志成" lastIdx="1" clrIdx="25"/>
  <p:cmAuthor id="77" name="未知的使用者187" initials="未" lastIdx="1" clrIdx="0"/>
  <p:cmAuthor id="78" name="未知的使用者70" initials="未" lastIdx="1" clrIdx="0"/>
  <p:cmAuthor id="79" name="未知的使用者178" initials="未" lastIdx="1" clrIdx="0"/>
  <p:cmAuthor id="80" name="未知的使用者85" initials="未" lastIdx="1" clrIdx="0"/>
  <p:cmAuthor id="81" name="未知的使用者179" initials="未" lastIdx="1" clrIdx="0"/>
  <p:cmAuthor id="82" name="未知的使用者40" initials="未" lastIdx="1" clrIdx="0"/>
  <p:cmAuthor id="83" name="未知的使用者180" initials="未" lastIdx="2" clrIdx="0"/>
  <p:cmAuthor id="84" name="未知的使用者87" initials="未" lastIdx="1" clrIdx="0"/>
  <p:cmAuthor id="85" name="未知的使用者181" initials="未" lastIdx="7" clrIdx="1"/>
  <p:cmAuthor id="86" name="曾红" initials="曾" lastIdx="0" clrIdx="0"/>
  <p:cmAuthor id="87" name="未知的使用者170" initials="未" lastIdx="43" clrIdx="1"/>
  <p:cmAuthor id="88" name="未知的使用者90" initials="未" lastIdx="8" clrIdx="0"/>
  <p:cmAuthor id="89" name="未知的使用者29" initials="未" lastIdx="1" clrIdx="0"/>
  <p:cmAuthor id="90" name="未知的使用者91" initials="未" lastIdx="1" clrIdx="0"/>
  <p:cmAuthor id="91" name="未知的使用者98" initials="未" lastIdx="1" clrIdx="0"/>
  <p:cmAuthor id="92" name="CHRISYU" initials="C" lastIdx="1" clrIdx="0"/>
  <p:cmAuthor id="93" name="未知的使用者113" initials="未" lastIdx="1" clrIdx="2"/>
  <p:cmAuthor id="94" name="liucunri" initials="l" lastIdx="1" clrIdx="0"/>
  <p:cmAuthor id="95" name="未知用户9" initials="未" lastIdx="1" clrIdx="0"/>
  <p:cmAuthor id="96" name="Unknown User48" initials="U" lastIdx="8" clrIdx="0"/>
  <p:cmAuthor id="97" name="未知用户103" initials="未" lastIdx="1" clrIdx="0"/>
  <p:cmAuthor id="98" name="Unknown User52" initials="U" lastIdx="1" clrIdx="0"/>
  <p:cmAuthor id="99" name="未知的使用者42" initials="未" lastIdx="1" clrIdx="0"/>
  <p:cmAuthor id="100" name="Unknown User50" initials="U" lastIdx="1" clrIdx="0"/>
  <p:cmAuthor id="101" name="未知的使用者120" initials="未" lastIdx="1" clrIdx="0"/>
  <p:cmAuthor id="102" name="px" initials="p" lastIdx="3" clrIdx="1"/>
  <p:cmAuthor id="103" name="Sky123.Org" initials="S" lastIdx="1" clrIdx="0"/>
  <p:cmAuthor id="104" name="elfinhsu" initials="e" lastIdx="1" clrIdx="0"/>
  <p:cmAuthor id="105" name="微软用户" initials="微" lastIdx="1" clrIdx="0"/>
  <p:cmAuthor id="106" name="未知的使用者73" initials="未" lastIdx="1" clrIdx="0"/>
  <p:cmAuthor id="107" name="未知的使用者24" initials="未" lastIdx="8" clrIdx="0"/>
  <p:cmAuthor id="108" name="未知用户16" initials="未" lastIdx="1" clrIdx="0"/>
  <p:cmAuthor id="109" name="Mary Feil-Jacobs" initials="M" lastIdx="43" clrIdx="1"/>
  <p:cmAuthor id="110" name="LiuHui" initials="L" lastIdx="1" clrIdx="0"/>
  <p:cmAuthor id="111" name="未知的使用者45" initials="未" lastIdx="1" clrIdx="0"/>
  <p:cmAuthor id="112" name="王鹏凯" initials="王" lastIdx="1" clrIdx="0"/>
  <p:cmAuthor id="113" name="未知用户104" initials="未" lastIdx="1" clrIdx="0"/>
  <p:cmAuthor id="114" name="未知用户5" initials="未" lastIdx="1" clrIdx="0"/>
  <p:cmAuthor id="115" name="未知的使用者10" initials="未" lastIdx="3" clrIdx="1"/>
  <p:cmAuthor id="116" name="未知的使用者93" initials="未" lastIdx="1" clrIdx="1"/>
  <p:cmAuthor id="117" name="LeeElva" initials="L" lastIdx="1" clrIdx="0"/>
  <p:cmAuthor id="118" name="未知用户99" initials="未" lastIdx="1" clrIdx="2"/>
  <p:cmAuthor id="119" name="未知的使用者34" initials="未" lastIdx="1" clrIdx="0"/>
  <p:cmAuthor id="120" name="未知的使用者115" initials="未" lastIdx="1" clrIdx="1"/>
  <p:cmAuthor id="121" name="未知用户57" initials="未" lastIdx="1" clrIdx="0"/>
  <p:cmAuthor id="122" name="lianghb" initials="l" lastIdx="19" clrIdx="0"/>
  <p:cmAuthor id="123" name="未知用户17" initials="未" lastIdx="0" clrIdx="1"/>
  <p:cmAuthor id="124" name="Deanna Schuler (Bookey Consulting)" initials="D" lastIdx="2" clrIdx="0"/>
  <p:cmAuthor id="125" name="未知的使用者57" initials="未" lastIdx="1" clrIdx="0"/>
  <p:cmAuthor id="126" name="未知的使用者16" initials="未" lastIdx="6" clrIdx="0"/>
  <p:cmAuthor id="127" name="未知的使用者35" initials="未" lastIdx="1" clrIdx="0"/>
  <p:cmAuthor id="128" name="未知用户102" initials="未" lastIdx="1" clrIdx="1"/>
  <p:cmAuthor id="129" name="maxine" initials="m" lastIdx="0" clrIdx="0"/>
  <p:cmAuthor id="130" name="未知的使用者121" initials="未" lastIdx="1" clrIdx="1"/>
  <p:cmAuthor id="131" name="未知的使用者12" initials="未" lastIdx="1" clrIdx="0"/>
  <p:cmAuthor id="132" name="周元元" initials="周" lastIdx="5" clrIdx="0"/>
  <p:cmAuthor id="133" name="未知的使用者27" initials="未" lastIdx="8" clrIdx="0"/>
  <p:cmAuthor id="134" name="未知的使用者30" initials="未" lastIdx="8" clrIdx="0"/>
  <p:cmAuthor id="135" name="未知的使用者53" initials="未" lastIdx="1" clrIdx="0"/>
  <p:cmAuthor id="136" name="未知用户58" initials="未" lastIdx="5" clrIdx="1"/>
  <p:cmAuthor id="137" name="未知的使用者25" initials="未" lastIdx="1" clrIdx="0"/>
  <p:cmAuthor id="138" name="liupeng" initials="l" lastIdx="1" clrIdx="1"/>
  <p:cmAuthor id="139" name="未知用户24" initials="未" lastIdx="1" clrIdx="0"/>
  <p:cmAuthor id="140" name="AbuSina" initials="A" lastIdx="2" clrIdx="0"/>
  <p:cmAuthor id="141" name="hl sun" initials="h" lastIdx="1" clrIdx="0"/>
  <p:cmAuthor id="142" name="未知的使用者94" initials="未" lastIdx="1" clrIdx="2"/>
  <p:cmAuthor id="143" name="未知用户66" initials="未" lastIdx="1" clrIdx="0"/>
  <p:cmAuthor id="145" name="未知用户19" initials="未" lastIdx="1" clrIdx="0"/>
  <p:cmAuthor id="146" name="周宏達JerryChou" initials="周" lastIdx="6" clrIdx="2"/>
  <p:cmAuthor id="147" name="未知用户7" initials="未" lastIdx="1" clrIdx="0"/>
  <p:cmAuthor id="148" name="未知的使用者56" initials="未" lastIdx="1" clrIdx="0"/>
  <p:cmAuthor id="149" name="未知的使用者119" initials="未" lastIdx="1" clrIdx="2"/>
  <p:cmAuthor id="150" name="未知用户59" initials="未" lastIdx="0" clrIdx="1"/>
  <p:cmAuthor id="151" name="未知的使用者22" initials="未" lastIdx="8" clrIdx="0"/>
  <p:cmAuthor id="152" name="未知的使用者103" initials="未" lastIdx="8" clrIdx="0"/>
  <p:cmAuthor id="153" name="Wenwen" initials="W" lastIdx="1" clrIdx="1"/>
  <p:cmAuthor id="154" name="未知的使用者117" initials="未" lastIdx="1" clrIdx="0"/>
  <p:cmAuthor id="155" name="未知的使用者33" initials="未" lastIdx="1" clrIdx="0"/>
  <p:cmAuthor id="156" name="未知的使用者28" initials="未" lastIdx="1" clrIdx="0"/>
  <p:cmAuthor id="157" name="未知用户67" initials="未" lastIdx="1" clrIdx="0"/>
  <p:cmAuthor id="158" name="未知用户114" initials="未" lastIdx="1" clrIdx="0"/>
  <p:cmAuthor id="159" name="未知用户18" initials="未" lastIdx="10" clrIdx="0"/>
  <p:cmAuthor id="160" name="未知的使用者67" initials="未" lastIdx="1" clrIdx="0"/>
  <p:cmAuthor id="161" name="未知的使用者46" initials="未" lastIdx="1" clrIdx="1"/>
  <p:cmAuthor id="162" name="未知的使用者26" initials="未" lastIdx="1" clrIdx="0"/>
  <p:cmAuthor id="163" name="未知的使用者43" initials="未" lastIdx="1" clrIdx="0"/>
  <p:cmAuthor id="164" name="未知的使用者9" initials="未" lastIdx="1" clrIdx="0"/>
  <p:cmAuthor id="165" name="未知用户62" initials="未" lastIdx="1" clrIdx="1"/>
  <p:cmAuthor id="166" name="yuanzh" initials="y" lastIdx="1" clrIdx="1"/>
  <p:cmAuthor id="167" name="不明使用者57" initials="不" lastIdx="1" clrIdx="0"/>
  <p:cmAuthor id="168" name="未知用户108" initials="未" lastIdx="1" clrIdx="0"/>
  <p:cmAuthor id="169" name="未知的使用者110" initials="未" lastIdx="1" clrIdx="0"/>
  <p:cmAuthor id="170" name="linyd" initials="l" lastIdx="3" clrIdx="1"/>
  <p:cmAuthor id="171" name="未知用户8" initials="未" lastIdx="1" clrIdx="0"/>
  <p:cmAuthor id="172" name="未知的使用者31" initials="未" lastIdx="1" clrIdx="0"/>
  <p:cmAuthor id="173" name="未知用户81" initials="未" lastIdx="1" clrIdx="0"/>
  <p:cmAuthor id="174" name="未知用户115" initials="未" lastIdx="1" clrIdx="0"/>
  <p:cmAuthor id="175" name="未知用户21" initials="未" lastIdx="1" clrIdx="0"/>
  <p:cmAuthor id="176" name="未知的使用者68" initials="未" lastIdx="1" clrIdx="0"/>
  <p:cmAuthor id="177" name="mm" initials="m" lastIdx="1" clrIdx="0"/>
  <p:cmAuthor id="178" name="未知用户15" initials="未" lastIdx="1" clrIdx="0"/>
  <p:cmAuthor id="179" name="朱晓瑜" initials="朱" lastIdx="54" clrIdx="0"/>
  <p:cmAuthor id="180" name="不明使用者20" initials="不" lastIdx="1" clrIdx="0"/>
  <p:cmAuthor id="181" name="未知用户82" initials="未" lastIdx="1" clrIdx="0"/>
  <p:cmAuthor id="182" name="未知的使用者7" initials="未" lastIdx="2" clrIdx="0"/>
  <p:cmAuthor id="183" name="未知用户6" initials="未" lastIdx="8" clrIdx="0"/>
  <p:cmAuthor id="184" name="未知的使用者55" initials="未" lastIdx="1" clrIdx="0"/>
  <p:cmAuthor id="185" name="未知的使用者111" initials="未" lastIdx="1" clrIdx="0"/>
  <p:cmAuthor id="186" name="未知的使用者50" initials="未" lastIdx="1" clrIdx="0"/>
  <p:cmAuthor id="187" name="未知的使用者11" initials="未" lastIdx="1" clrIdx="0"/>
  <p:cmAuthor id="188" name="未知用户47" initials="未" lastIdx="6" clrIdx="0"/>
  <p:cmAuthor id="189" name="未知用户116" initials="未" lastIdx="1" clrIdx="1"/>
  <p:cmAuthor id="190" name="未知的使用者69" initials="未" lastIdx="1" clrIdx="1"/>
  <p:cmAuthor id="191" name="未知的使用者112" initials="未" lastIdx="1" clrIdx="1"/>
  <p:cmAuthor id="192" name="Kevin Hu" initials="K" lastIdx="1" clrIdx="0"/>
  <p:cmAuthor id="193" name="未知的使用者38" initials="未" lastIdx="1" clrIdx="0"/>
  <p:cmAuthor id="194" name="唐可欣" initials="唐" lastIdx="1" clrIdx="0"/>
  <p:cmAuthor id="195" name="未知的使用者8" initials="未" lastIdx="1" clrIdx="0"/>
  <p:cmAuthor id="196" name="不明使用者56" initials="不" lastIdx="1" clrIdx="0"/>
  <p:cmAuthor id="197" name="P00035_jeremy" initials="P" lastIdx="1" clrIdx="0"/>
  <p:cmAuthor id="198" name="Unknown User7" initials="U" lastIdx="1" clrIdx="0"/>
  <p:cmAuthor id="199" name="muzi wei" initials="m" lastIdx="1" clrIdx="0"/>
  <p:cmAuthor id="200" name="未知的使用者41" initials="未" lastIdx="1" clrIdx="0"/>
  <p:cmAuthor id="201" name="未知的使用者13" initials="未" lastIdx="1" clrIdx="0"/>
  <p:cmAuthor id="202" name="djj" initials="d" lastIdx="2" clrIdx="0"/>
  <p:cmAuthor id="203" name="未知用户117" initials="未" lastIdx="1" clrIdx="2"/>
  <p:cmAuthor id="204" name="Saku Uchikawa" initials="S" lastIdx="11" clrIdx="0"/>
  <p:cmAuthor id="205" name="未知用户13" initials="未" lastIdx="1" clrIdx="0"/>
  <p:cmAuthor id="206" name="不明使用者21" initials="不" lastIdx="1" clrIdx="0"/>
  <p:cmAuthor id="207" name="YUMINGNJ" initials="Y" lastIdx="3" clrIdx="0"/>
  <p:cmAuthor id="208" name="未知的使用者52" initials="未" lastIdx="1" clrIdx="1"/>
  <p:cmAuthor id="209" name="未知用户109" initials="未" lastIdx="1" clrIdx="1"/>
  <p:cmAuthor id="210" name="thomas" initials="t" lastIdx="1" clrIdx="49"/>
  <p:cmAuthor id="211" name="未知的使用者3" initials="未" lastIdx="7" clrIdx="1"/>
  <p:cmAuthor id="212" name="未知用户14" initials="未" lastIdx="1" clrIdx="0"/>
  <p:cmAuthor id="213" name="未知用户98" initials="未" lastIdx="1" clrIdx="2"/>
  <p:cmAuthor id="214" name="Windows 用户" initials="W" lastIdx="1" clrIdx="0"/>
  <p:cmAuthor id="215" name="未知用户83" initials="未" lastIdx="1" clrIdx="1"/>
  <p:cmAuthor id="216" name="未知用户61" initials="未" lastIdx="8" clrIdx="0"/>
  <p:cmAuthor id="217" name="張秀娟" initials="張" lastIdx="1" clrIdx="2"/>
  <p:cmAuthor id="218" name="Jason Wang" initials="J" lastIdx="1" clrIdx="0"/>
  <p:cmAuthor id="219" name="不明使用者18" initials="不" lastIdx="0" clrIdx="1"/>
  <p:cmAuthor id="220" name="未知的使用者72" initials="未" lastIdx="1" clrIdx="0"/>
  <p:cmAuthor id="221" name="未知的使用者48" initials="未" lastIdx="1" clrIdx="0"/>
  <p:cmAuthor id="222" name="未知的使用者104" initials="未" lastIdx="1" clrIdx="0"/>
  <p:cmAuthor id="223" name="未知用户60" initials="未" lastIdx="1" clrIdx="0"/>
  <p:cmAuthor id="224" name="Shawna Strickland" initials="S" lastIdx="2" clrIdx="0"/>
  <p:cmAuthor id="225" name="未知的使用者36" initials="未" lastIdx="3" clrIdx="1"/>
  <p:cmAuthor id="226" name="Daniel Wuu" initials="D" lastIdx="1" clrIdx="0"/>
  <p:cmAuthor id="227" name="未知用户56" initials="未" lastIdx="1" clrIdx="0"/>
  <p:cmAuthor id="228" name="未知的使用者14" initials="未" lastIdx="2" clrIdx="0"/>
  <p:cmAuthor id="229" name="Ashley Eberenz" initials="A" lastIdx="7" clrIdx="1"/>
  <p:cmAuthor id="230" name="不明使用者19" initials="不" lastIdx="1" clrIdx="0"/>
  <p:cmAuthor id="231" name="qiantong" initials="q" lastIdx="3" clrIdx="1"/>
  <p:cmAuthor id="232" name="未知的使用者74" initials="未" lastIdx="1" clrIdx="0"/>
  <p:cmAuthor id="233" name="未知的使用者23" initials="未" lastIdx="1" clrIdx="0"/>
  <p:cmAuthor id="234" name="未知的使用者1" initials="未" lastIdx="8" clrIdx="0"/>
  <p:cmAuthor id="235" name="116304" initials="1" lastIdx="1" clrIdx="1"/>
  <p:cmAuthor id="236" name="R affer" initials="R" lastIdx="1" clrIdx="0"/>
  <p:cmAuthor id="237" name="qihua-DCMS" initials="q" lastIdx="0" clrIdx="0"/>
  <p:cmAuthor id="238" name="未知用户55" initials="未" lastIdx="1" clrIdx="0"/>
  <p:cmAuthor id="239" name="未知的使用者95" initials="未" lastIdx="1" clrIdx="0"/>
  <p:cmAuthor id="240" name="未知的使用者32" initials="未" lastIdx="1" clrIdx="0"/>
  <p:cmAuthor id="241" name="未知的使用者49" initials="未" lastIdx="1" clrIdx="0"/>
  <p:cmAuthor id="242" name="yuexuejun" initials="y" lastIdx="3" clrIdx="0"/>
  <p:cmAuthor id="243" name="未知的使用者71" initials="未" lastIdx="1" clrIdx="1"/>
  <p:cmAuthor id="244" name="未知的使用者105" initials="未" lastIdx="1" clrIdx="0"/>
  <p:cmAuthor id="245" name="Unknown User70" initials="U" lastIdx="1" clrIdx="0"/>
  <p:cmAuthor id="246" name="clinchen" initials="c" lastIdx="0" clrIdx="1"/>
  <p:cmAuthor id="247" name="未知用户23" initials="未" lastIdx="1" clrIdx="0"/>
  <p:cmAuthor id="248" name="hanjuncompany" initials="h" lastIdx="1" clrIdx="0"/>
  <p:cmAuthor id="249" name="kathy chen" initials="k" lastIdx="3" clrIdx="0"/>
  <p:cmAuthor id="250" name="未知的使用者63" initials="未" lastIdx="1" clrIdx="0"/>
  <p:cmAuthor id="251" name="未知的使用者64" initials="未" lastIdx="3" clrIdx="1"/>
  <p:cmAuthor id="252" name="未知的使用者47" initials="未" lastIdx="1" clrIdx="0"/>
  <p:cmAuthor id="253" name="未知的使用者60" initials="未" lastIdx="8" clrIdx="0"/>
  <p:cmAuthor id="254" name="未知的使用者59" initials="未" lastIdx="1" clrIdx="0"/>
  <p:cmAuthor id="255" name="未知的使用者54" initials="未" lastIdx="1" clrIdx="0"/>
  <p:cmAuthor id="256" name="未知的使用者66" initials="未" lastIdx="8" clrIdx="0"/>
  <p:cmAuthor id="257" name="未知的使用者65" initials="未" lastIdx="1" clrIdx="0"/>
  <p:cmAuthor id="258" name="未知的使用者106" initials="未" lastIdx="3" clrIdx="1"/>
  <p:cmAuthor id="259" name="未知的使用者107" initials="未" lastIdx="1" clrIdx="1"/>
  <p:cmAuthor id="260" name="未知的使用者108" initials="未" lastIdx="1" clrIdx="0"/>
  <p:cmAuthor id="261" name="未知的使用者86" initials="未" lastIdx="1" clrIdx="0"/>
  <p:cmAuthor id="262" name="未知的使用者116" initials="未" lastIdx="1" clrIdx="1"/>
  <p:cmAuthor id="263" name="未知的使用者44" initials="未" lastIdx="1" clrIdx="0"/>
  <p:cmAuthor id="264" name="未知的使用者37" initials="未" lastIdx="1" clrIdx="0"/>
  <p:cmAuthor id="265" name="未知的使用者126" initials="未" lastIdx="1" clrIdx="0"/>
  <p:cmAuthor id="266" name="未知的使用者127" initials="未" lastIdx="3" clrIdx="1"/>
  <p:cmAuthor id="267" name="未知的使用者128" initials="未" lastIdx="1" clrIdx="1"/>
  <p:cmAuthor id="268" name="未知的使用者124" initials="未" lastIdx="1" clrIdx="0"/>
  <p:cmAuthor id="269" name="未知的使用者125" initials="未" lastIdx="1" clrIdx="0"/>
  <p:cmAuthor id="270" name="Sara Chen" initials="S" lastIdx="1" clrIdx="0"/>
  <p:cmAuthor id="271" name="huang gerrard" initials="h" lastIdx="1" clrIdx="0"/>
  <p:cmAuthor id="272" name="未知用户170" initials="未" lastIdx="1" clrIdx="0"/>
  <p:cmAuthor id="273" name="未知用户171" initials="未" lastIdx="5" clrIdx="1"/>
  <p:cmAuthor id="274" name="未知用户172" initials="未" lastIdx="1" clrIdx="1"/>
  <p:cmAuthor id="275" name="未知用户173" initials="未" lastIdx="1" clrIdx="0"/>
  <p:cmAuthor id="276" name="未知用户149" initials="未" lastIdx="1" clrIdx="0"/>
  <p:cmAuthor id="277" name="未知用户150" initials="未" lastIdx="1" clrIdx="0"/>
  <p:cmAuthor id="278" name="未知用户151" initials="未" lastIdx="2" clrIdx="0"/>
  <p:cmAuthor id="279" name="未知用户152" initials="未" lastIdx="8" clrIdx="0"/>
  <p:cmAuthor id="280" name="未知用户153" initials="未" lastIdx="8" clrIdx="0"/>
  <p:cmAuthor id="281" name="未知用户154" initials="未" lastIdx="1" clrIdx="0"/>
  <p:cmAuthor id="282" name="未知用户155" initials="未" lastIdx="1" clrIdx="0"/>
  <p:cmAuthor id="283" name="未知用户41" initials="未" lastIdx="8" clrIdx="0"/>
  <p:cmAuthor id="284" name="未知用户44" initials="未" lastIdx="1" clrIdx="0"/>
  <p:cmAuthor id="285" name="未知用户45" initials="未" lastIdx="1" clrIdx="0"/>
  <p:cmAuthor id="286" name="未知用户156" initials="未" lastIdx="10" clrIdx="0"/>
  <p:cmAuthor id="287" name="未知用户64" initials="未" lastIdx="1" clrIdx="0"/>
  <p:cmAuthor id="288" name="未知用户65" initials="未" lastIdx="1" clrIdx="0"/>
  <p:cmAuthor id="289" name="未知用户68" initials="未" lastIdx="1" clrIdx="0"/>
  <p:cmAuthor id="290" name="未知用户69" initials="未" lastIdx="2" clrIdx="0"/>
  <p:cmAuthor id="291" name="未知用户70" initials="未" lastIdx="1" clrIdx="1"/>
  <p:cmAuthor id="292" name="未知用户71" initials="未" lastIdx="1" clrIdx="0"/>
  <p:cmAuthor id="293" name="未知用户72" initials="未" lastIdx="1" clrIdx="0"/>
  <p:cmAuthor id="294" name="未知用户73" initials="未" lastIdx="2" clrIdx="0"/>
  <p:cmAuthor id="295" name="未知用户49" initials="未" lastIdx="1" clrIdx="0"/>
  <p:cmAuthor id="296" name="未知用户50" initials="未" lastIdx="1" clrIdx="0"/>
  <p:cmAuthor id="297" name="未知用户52" initials="未" lastIdx="1" clrIdx="0"/>
  <p:cmAuthor id="298" name="MA15" initials="M" lastIdx="1" clrIdx="0"/>
  <p:cmAuthor id="299" name="未知用户53" initials="未" lastIdx="10" clrIdx="0"/>
  <p:cmAuthor id="300" name="未知用户96" initials="未" lastIdx="1" clrIdx="0"/>
  <p:cmAuthor id="301" name="未知用户48" initials="未" lastIdx="1" clrIdx="0"/>
  <p:cmAuthor id="302" name="未知用户97" initials="未" lastIdx="2" clrIdx="0"/>
  <p:cmAuthor id="303" name="未知用户40" initials="未" lastIdx="5" clrIdx="1"/>
  <p:cmAuthor id="304" name="未知用户43" initials="未" lastIdx="1" clrIdx="0"/>
  <p:cmAuthor id="305" name="未知用户100" initials="未" lastIdx="1" clrIdx="0"/>
  <p:cmAuthor id="306" name="未知用户101" initials="未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65BFD6"/>
    <a:srgbClr val="3F859F"/>
    <a:srgbClr val="D96E34"/>
    <a:srgbClr val="B1D4E0"/>
    <a:srgbClr val="217290"/>
    <a:srgbClr val="D86A2F"/>
    <a:srgbClr val="7DB7CB"/>
    <a:srgbClr val="277C92"/>
    <a:srgbClr val="3A8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91" autoAdjust="0"/>
    <p:restoredTop sz="95794" autoAdjust="0"/>
  </p:normalViewPr>
  <p:slideViewPr>
    <p:cSldViewPr snapToGrid="0" showGuides="1">
      <p:cViewPr varScale="1">
        <p:scale>
          <a:sx n="74" d="100"/>
          <a:sy n="74" d="100"/>
        </p:scale>
        <p:origin x="60" y="48"/>
      </p:cViewPr>
      <p:guideLst>
        <p:guide orient="horz" pos="1764"/>
        <p:guide pos="5359"/>
        <p:guide pos="5721"/>
        <p:guide pos="343"/>
        <p:guide orient="horz" pos="39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0" Type="http://schemas.openxmlformats.org/officeDocument/2006/relationships/tags" Target="tags/tag153.xml"/><Relationship Id="rId4" Type="http://schemas.openxmlformats.org/officeDocument/2006/relationships/slideMaster" Target="slideMasters/slideMaster3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7545A-37E7-4715-893D-A601D7F4D5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04BB1-C029-4C53-89A8-47F73C76E7B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621E0F-1C43-4313-97A4-E5183C359E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776281" y="0"/>
            <a:ext cx="7415718" cy="6855782"/>
            <a:chOff x="4776281" y="0"/>
            <a:chExt cx="7415718" cy="68557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6"/>
            <a:stretch>
              <a:fillRect/>
            </a:stretch>
          </p:blipFill>
          <p:spPr>
            <a:xfrm>
              <a:off x="5233481" y="0"/>
              <a:ext cx="6958518" cy="685578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776281" y="4961106"/>
              <a:ext cx="943583" cy="8754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 userDrawn="1"/>
        </p:nvSpPr>
        <p:spPr>
          <a:xfrm>
            <a:off x="1704309" y="5052492"/>
            <a:ext cx="46685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3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国联汽车动力电池研究院有限责任公司</a:t>
            </a:r>
            <a:endParaRPr lang="en-US" altLang="zh-CN" sz="13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公司地址：北京市怀柔区雁栖经济开发区兴科东大街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010-6066 2919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010-6066 2919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邮编：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101407</a:t>
            </a:r>
            <a:endParaRPr lang="zh-CN" altLang="en-US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0" t="74692" r="84636" b="9945"/>
          <a:stretch>
            <a:fillRect/>
          </a:stretch>
        </p:blipFill>
        <p:spPr>
          <a:xfrm>
            <a:off x="479739" y="5079079"/>
            <a:ext cx="1160933" cy="11429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" t="8956" r="78333" b="78001"/>
          <a:stretch>
            <a:fillRect/>
          </a:stretch>
        </p:blipFill>
        <p:spPr>
          <a:xfrm>
            <a:off x="376578" y="419017"/>
            <a:ext cx="1711596" cy="792286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2245340" y="637217"/>
            <a:ext cx="2750275" cy="27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弘毅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776281" y="0"/>
            <a:ext cx="7415718" cy="6855782"/>
            <a:chOff x="4776281" y="0"/>
            <a:chExt cx="7415718" cy="68557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6"/>
            <a:stretch>
              <a:fillRect/>
            </a:stretch>
          </p:blipFill>
          <p:spPr>
            <a:xfrm>
              <a:off x="5233481" y="0"/>
              <a:ext cx="6958518" cy="685578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776281" y="4961106"/>
              <a:ext cx="943583" cy="8754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" t="8956" r="78333" b="78001"/>
          <a:stretch>
            <a:fillRect/>
          </a:stretch>
        </p:blipFill>
        <p:spPr>
          <a:xfrm>
            <a:off x="376578" y="419017"/>
            <a:ext cx="1711596" cy="792286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2245340" y="637217"/>
            <a:ext cx="2750275" cy="27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弘毅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93529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7" t="3333" r="2291" b="84074"/>
          <a:stretch>
            <a:fillRect/>
          </a:stretch>
        </p:blipFill>
        <p:spPr>
          <a:xfrm>
            <a:off x="10337800" y="228600"/>
            <a:ext cx="1574800" cy="8636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91936" y="440871"/>
            <a:ext cx="1355271" cy="367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11" name="矩形 10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13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7" t="3333" r="2291" b="84074"/>
          <a:stretch>
            <a:fillRect/>
          </a:stretch>
        </p:blipFill>
        <p:spPr>
          <a:xfrm>
            <a:off x="878114" y="489857"/>
            <a:ext cx="1574800" cy="86360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878114" y="1626915"/>
            <a:ext cx="10751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2D98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ea typeface="方正细谭黑简体" pitchFamily="2" charset="-122"/>
                <a:cs typeface="+mn-ea"/>
                <a:sym typeface="+mn-lt"/>
              </a:rPr>
              <a:t>THANKS FOR your time</a:t>
            </a:r>
            <a:endParaRPr lang="en-US" altLang="zh-CN" sz="4400" dirty="0">
              <a:solidFill>
                <a:srgbClr val="2D98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  <a:ea typeface="方正细谭黑简体" pitchFamily="2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4256314" y="2536844"/>
            <a:ext cx="3679372" cy="0"/>
          </a:xfrm>
          <a:prstGeom prst="line">
            <a:avLst/>
          </a:prstGeom>
          <a:ln w="19050">
            <a:solidFill>
              <a:srgbClr val="2D98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03"/>
          <a:stretch>
            <a:fillRect/>
          </a:stretch>
        </p:blipFill>
        <p:spPr>
          <a:xfrm>
            <a:off x="-1972" y="3505200"/>
            <a:ext cx="12193972" cy="3352800"/>
          </a:xfrm>
          <a:prstGeom prst="rect">
            <a:avLst/>
          </a:prstGeom>
        </p:spPr>
      </p:pic>
      <p:sp>
        <p:nvSpPr>
          <p:cNvPr id="10" name="TextBox 8"/>
          <p:cNvSpPr txBox="1"/>
          <p:nvPr userDrawn="1"/>
        </p:nvSpPr>
        <p:spPr>
          <a:xfrm>
            <a:off x="4044833" y="2657481"/>
            <a:ext cx="4102333" cy="695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zh-CN" altLang="en-US" sz="3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细谭黑简体" pitchFamily="2" charset="-122"/>
                <a:ea typeface="方正细谭黑简体" pitchFamily="2" charset="-122"/>
                <a:cs typeface="+mn-ea"/>
                <a:sym typeface="+mn-lt"/>
              </a:rPr>
              <a:t>谢谢</a:t>
            </a:r>
            <a:endParaRPr lang="zh-CN" altLang="en-US" sz="3600" spc="300" dirty="0">
              <a:solidFill>
                <a:schemeClr val="tx1">
                  <a:lumMod val="50000"/>
                  <a:lumOff val="50000"/>
                </a:schemeClr>
              </a:solidFill>
              <a:latin typeface="方正细谭黑简体" pitchFamily="2" charset="-122"/>
              <a:ea typeface="方正细谭黑简体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9F8C-EF73-453A-8471-3E974DC70998}" type="datetime1">
              <a:rPr lang="en-US" altLang="zh-CN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2020</a:t>
            </a:r>
            <a:r>
              <a:rPr lang="zh-CN" altLang="en-US" dirty="0"/>
              <a:t>年度股东会材料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/>
          <a:srcRect l="84797" t="3333" r="2291" b="84074"/>
          <a:stretch>
            <a:fillRect/>
          </a:stretch>
        </p:blipFill>
        <p:spPr>
          <a:xfrm>
            <a:off x="10337800" y="228600"/>
            <a:ext cx="1574800" cy="8636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91936" y="440871"/>
            <a:ext cx="1355271" cy="367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11" name="矩形 10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13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776281" y="0"/>
            <a:ext cx="7415718" cy="6855782"/>
            <a:chOff x="4776281" y="0"/>
            <a:chExt cx="7415718" cy="68557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6"/>
            <a:stretch>
              <a:fillRect/>
            </a:stretch>
          </p:blipFill>
          <p:spPr>
            <a:xfrm>
              <a:off x="5233481" y="0"/>
              <a:ext cx="6958518" cy="685578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776281" y="4961106"/>
              <a:ext cx="943583" cy="8754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 userDrawn="1"/>
        </p:nvSpPr>
        <p:spPr>
          <a:xfrm>
            <a:off x="1704309" y="5052492"/>
            <a:ext cx="46685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3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国联汽车动力电池研究院有限责任公司</a:t>
            </a:r>
            <a:endParaRPr lang="en-US" altLang="zh-CN" sz="13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公司地址：北京市怀柔区雁栖经济开发区兴科东大街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电话：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010-6066 2919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传真：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010-6066 2919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600"/>
              </a:lnSpc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邮编：</a:t>
            </a: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101407</a:t>
            </a:r>
            <a:endParaRPr lang="zh-CN" altLang="en-US" sz="9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0" t="74692" r="84636" b="9945"/>
          <a:stretch>
            <a:fillRect/>
          </a:stretch>
        </p:blipFill>
        <p:spPr>
          <a:xfrm>
            <a:off x="479739" y="5079079"/>
            <a:ext cx="1160933" cy="11429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" t="8956" r="78333" b="78001"/>
          <a:stretch>
            <a:fillRect/>
          </a:stretch>
        </p:blipFill>
        <p:spPr>
          <a:xfrm>
            <a:off x="376578" y="419017"/>
            <a:ext cx="1711596" cy="792286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2245340" y="637217"/>
            <a:ext cx="2750275" cy="27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弘毅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4776281" y="0"/>
            <a:ext cx="7415718" cy="6855782"/>
            <a:chOff x="4776281" y="0"/>
            <a:chExt cx="7415718" cy="68557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6"/>
            <a:stretch>
              <a:fillRect/>
            </a:stretch>
          </p:blipFill>
          <p:spPr>
            <a:xfrm>
              <a:off x="5233481" y="0"/>
              <a:ext cx="6958518" cy="685578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776281" y="4961106"/>
              <a:ext cx="943583" cy="8754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3" t="8956" r="78333" b="78001"/>
          <a:stretch>
            <a:fillRect/>
          </a:stretch>
        </p:blipFill>
        <p:spPr>
          <a:xfrm>
            <a:off x="376578" y="419017"/>
            <a:ext cx="1711596" cy="792286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2245340" y="637217"/>
            <a:ext cx="2750275" cy="27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弘毅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93529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7" t="3333" r="2291" b="84074"/>
          <a:stretch>
            <a:fillRect/>
          </a:stretch>
        </p:blipFill>
        <p:spPr>
          <a:xfrm>
            <a:off x="10337800" y="228600"/>
            <a:ext cx="1574800" cy="8636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91936" y="440871"/>
            <a:ext cx="1355271" cy="367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11" name="矩形 10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13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7" t="3333" r="2291" b="84074"/>
          <a:stretch>
            <a:fillRect/>
          </a:stretch>
        </p:blipFill>
        <p:spPr>
          <a:xfrm>
            <a:off x="878114" y="489857"/>
            <a:ext cx="1574800" cy="86360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878114" y="1626915"/>
            <a:ext cx="10751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2D98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anose="020E0705020206020404" pitchFamily="34" charset="0"/>
                <a:ea typeface="方正细谭黑简体" pitchFamily="2" charset="-122"/>
                <a:cs typeface="+mn-ea"/>
                <a:sym typeface="+mn-lt"/>
              </a:rPr>
              <a:t>THANKS FOR your time</a:t>
            </a:r>
            <a:endParaRPr lang="en-US" altLang="zh-CN" sz="4400" dirty="0">
              <a:solidFill>
                <a:srgbClr val="2D98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Bold" panose="020E0705020206020404" pitchFamily="34" charset="0"/>
              <a:ea typeface="方正细谭黑简体" pitchFamily="2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4256314" y="2536844"/>
            <a:ext cx="3679372" cy="0"/>
          </a:xfrm>
          <a:prstGeom prst="line">
            <a:avLst/>
          </a:prstGeom>
          <a:ln w="19050">
            <a:solidFill>
              <a:srgbClr val="2D98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03"/>
          <a:stretch>
            <a:fillRect/>
          </a:stretch>
        </p:blipFill>
        <p:spPr>
          <a:xfrm>
            <a:off x="-1972" y="3505200"/>
            <a:ext cx="12193972" cy="3352800"/>
          </a:xfrm>
          <a:prstGeom prst="rect">
            <a:avLst/>
          </a:prstGeom>
        </p:spPr>
      </p:pic>
      <p:sp>
        <p:nvSpPr>
          <p:cNvPr id="10" name="TextBox 8"/>
          <p:cNvSpPr txBox="1"/>
          <p:nvPr userDrawn="1"/>
        </p:nvSpPr>
        <p:spPr>
          <a:xfrm>
            <a:off x="4044833" y="2657481"/>
            <a:ext cx="4102333" cy="695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zh-CN" altLang="en-US" sz="3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细谭黑简体" pitchFamily="2" charset="-122"/>
                <a:ea typeface="方正细谭黑简体" pitchFamily="2" charset="-122"/>
                <a:cs typeface="+mn-ea"/>
                <a:sym typeface="+mn-lt"/>
              </a:rPr>
              <a:t>谢谢</a:t>
            </a:r>
            <a:endParaRPr lang="zh-CN" altLang="en-US" sz="3600" spc="300" dirty="0">
              <a:solidFill>
                <a:schemeClr val="tx1">
                  <a:lumMod val="50000"/>
                  <a:lumOff val="50000"/>
                </a:schemeClr>
              </a:solidFill>
              <a:latin typeface="方正细谭黑简体" pitchFamily="2" charset="-122"/>
              <a:ea typeface="方正细谭黑简体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C9F8C-EF73-453A-8471-3E974DC70998}" type="datetime1">
              <a:rPr lang="en-US" altLang="zh-CN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2020</a:t>
            </a:r>
            <a:r>
              <a:rPr lang="zh-CN" altLang="en-US" dirty="0"/>
              <a:t>年度股东会材料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6C770-6207-4EFA-8F7F-D32879F48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D561A-3489-47AB-8B55-D6452DBF79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3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3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7" Type="http://schemas.openxmlformats.org/officeDocument/2006/relationships/image" Target="../media/image9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image12.wdp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2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3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tags" Target="../tags/tag28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9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3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tags" Target="../tags/tag5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9" Type="http://schemas.openxmlformats.org/officeDocument/2006/relationships/slideLayout" Target="../slideLayouts/slideLayout24.xml"/><Relationship Id="rId28" Type="http://schemas.openxmlformats.org/officeDocument/2006/relationships/image" Target="../media/image9.png"/><Relationship Id="rId27" Type="http://schemas.openxmlformats.org/officeDocument/2006/relationships/tags" Target="../tags/tag79.xml"/><Relationship Id="rId26" Type="http://schemas.openxmlformats.org/officeDocument/2006/relationships/tags" Target="../tags/tag78.xml"/><Relationship Id="rId25" Type="http://schemas.openxmlformats.org/officeDocument/2006/relationships/tags" Target="../tags/tag77.xml"/><Relationship Id="rId24" Type="http://schemas.openxmlformats.org/officeDocument/2006/relationships/tags" Target="../tags/tag76.xml"/><Relationship Id="rId23" Type="http://schemas.openxmlformats.org/officeDocument/2006/relationships/tags" Target="../tags/tag75.xml"/><Relationship Id="rId22" Type="http://schemas.openxmlformats.org/officeDocument/2006/relationships/tags" Target="../tags/tag74.xml"/><Relationship Id="rId21" Type="http://schemas.openxmlformats.org/officeDocument/2006/relationships/tags" Target="../tags/tag73.xml"/><Relationship Id="rId20" Type="http://schemas.openxmlformats.org/officeDocument/2006/relationships/tags" Target="../tags/tag72.xml"/><Relationship Id="rId2" Type="http://schemas.openxmlformats.org/officeDocument/2006/relationships/tags" Target="../tags/tag54.xml"/><Relationship Id="rId19" Type="http://schemas.openxmlformats.org/officeDocument/2006/relationships/tags" Target="../tags/tag71.xml"/><Relationship Id="rId18" Type="http://schemas.openxmlformats.org/officeDocument/2006/relationships/tags" Target="../tags/tag70.xml"/><Relationship Id="rId17" Type="http://schemas.openxmlformats.org/officeDocument/2006/relationships/tags" Target="../tags/tag69.xml"/><Relationship Id="rId16" Type="http://schemas.openxmlformats.org/officeDocument/2006/relationships/tags" Target="../tags/tag68.xml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4.xml"/><Relationship Id="rId6" Type="http://schemas.openxmlformats.org/officeDocument/2006/relationships/image" Target="../media/image9.png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tags" Target="../tags/tag8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9.png"/><Relationship Id="rId1" Type="http://schemas.openxmlformats.org/officeDocument/2006/relationships/tags" Target="../tags/tag8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3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7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4.xml"/><Relationship Id="rId4" Type="http://schemas.openxmlformats.org/officeDocument/2006/relationships/image" Target="../media/image9.png"/><Relationship Id="rId3" Type="http://schemas.openxmlformats.org/officeDocument/2006/relationships/tags" Target="../tags/tag98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99.xml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0" Type="http://schemas.openxmlformats.org/officeDocument/2006/relationships/slideLayout" Target="../slideLayouts/slideLayout24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9.png"/><Relationship Id="rId4" Type="http://schemas.openxmlformats.org/officeDocument/2006/relationships/tags" Target="../tags/tag100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2" Type="http://schemas.openxmlformats.org/officeDocument/2006/relationships/slideLayout" Target="../slideLayouts/slideLayout24.xml"/><Relationship Id="rId11" Type="http://schemas.openxmlformats.org/officeDocument/2006/relationships/image" Target="../media/image9.png"/><Relationship Id="rId10" Type="http://schemas.openxmlformats.org/officeDocument/2006/relationships/tags" Target="../tags/tag101.xml"/><Relationship Id="rId1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06.xml"/><Relationship Id="rId7" Type="http://schemas.openxmlformats.org/officeDocument/2006/relationships/image" Target="../media/image42.png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image" Target="../media/image41.GIF"/><Relationship Id="rId3" Type="http://schemas.openxmlformats.org/officeDocument/2006/relationships/tags" Target="../tags/tag103.xml"/><Relationship Id="rId2" Type="http://schemas.openxmlformats.org/officeDocument/2006/relationships/image" Target="../media/image40.GIF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4.xml"/><Relationship Id="rId1" Type="http://schemas.openxmlformats.org/officeDocument/2006/relationships/tags" Target="../tags/tag10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43.png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2" Type="http://schemas.openxmlformats.org/officeDocument/2006/relationships/slideLayout" Target="../slideLayouts/slideLayout24.xml"/><Relationship Id="rId11" Type="http://schemas.openxmlformats.org/officeDocument/2006/relationships/tags" Target="../tags/tag113.xml"/><Relationship Id="rId10" Type="http://schemas.openxmlformats.org/officeDocument/2006/relationships/image" Target="../media/image44.png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image" Target="../media/image6.jpeg"/><Relationship Id="rId11" Type="http://schemas.openxmlformats.org/officeDocument/2006/relationships/slideLayout" Target="../slideLayouts/slideLayout24.xml"/><Relationship Id="rId10" Type="http://schemas.openxmlformats.org/officeDocument/2006/relationships/tags" Target="../tags/tag120.xml"/><Relationship Id="rId1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3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tags" Target="../tags/tag1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132.xml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4.xml"/><Relationship Id="rId4" Type="http://schemas.openxmlformats.org/officeDocument/2006/relationships/tags" Target="../tags/tag133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51.png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tags" Target="../tags/tag140.xml"/><Relationship Id="rId7" Type="http://schemas.openxmlformats.org/officeDocument/2006/relationships/image" Target="../media/image53.png"/><Relationship Id="rId6" Type="http://schemas.openxmlformats.org/officeDocument/2006/relationships/tags" Target="../tags/tag139.xml"/><Relationship Id="rId5" Type="http://schemas.openxmlformats.org/officeDocument/2006/relationships/image" Target="../media/image52.png"/><Relationship Id="rId4" Type="http://schemas.openxmlformats.org/officeDocument/2006/relationships/tags" Target="../tags/tag138.xml"/><Relationship Id="rId3" Type="http://schemas.openxmlformats.org/officeDocument/2006/relationships/image" Target="../media/image51.png"/><Relationship Id="rId20" Type="http://schemas.openxmlformats.org/officeDocument/2006/relationships/notesSlide" Target="../notesSlides/notesSlide5.xml"/><Relationship Id="rId2" Type="http://schemas.openxmlformats.org/officeDocument/2006/relationships/tags" Target="../tags/tag137.xml"/><Relationship Id="rId19" Type="http://schemas.openxmlformats.org/officeDocument/2006/relationships/slideLayout" Target="../slideLayouts/slideLayout24.xml"/><Relationship Id="rId18" Type="http://schemas.openxmlformats.org/officeDocument/2006/relationships/tags" Target="../tags/tag147.xml"/><Relationship Id="rId17" Type="http://schemas.openxmlformats.org/officeDocument/2006/relationships/tags" Target="../tags/tag146.xml"/><Relationship Id="rId16" Type="http://schemas.openxmlformats.org/officeDocument/2006/relationships/tags" Target="../tags/tag145.xml"/><Relationship Id="rId15" Type="http://schemas.openxmlformats.org/officeDocument/2006/relationships/tags" Target="../tags/tag144.xml"/><Relationship Id="rId14" Type="http://schemas.openxmlformats.org/officeDocument/2006/relationships/tags" Target="../tags/tag143.xml"/><Relationship Id="rId13" Type="http://schemas.openxmlformats.org/officeDocument/2006/relationships/image" Target="../media/image56.png"/><Relationship Id="rId12" Type="http://schemas.openxmlformats.org/officeDocument/2006/relationships/tags" Target="../tags/tag142.xml"/><Relationship Id="rId11" Type="http://schemas.openxmlformats.org/officeDocument/2006/relationships/image" Target="../media/image55.png"/><Relationship Id="rId10" Type="http://schemas.openxmlformats.org/officeDocument/2006/relationships/tags" Target="../tags/tag141.xml"/><Relationship Id="rId1" Type="http://schemas.openxmlformats.org/officeDocument/2006/relationships/tags" Target="../tags/tag136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4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76281" y="0"/>
            <a:ext cx="7415718" cy="6855782"/>
            <a:chOff x="4776281" y="0"/>
            <a:chExt cx="7415718" cy="685578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233481" y="0"/>
              <a:ext cx="6958518" cy="685578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776281" y="4961106"/>
              <a:ext cx="943583" cy="8754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73100" y="1466215"/>
            <a:ext cx="7418070" cy="174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6460"/>
              </a:lnSpc>
            </a:pPr>
            <a:r>
              <a:rPr lang="zh-CN" altLang="en-US" sz="4800" b="1" spc="300" dirty="0">
                <a:solidFill>
                  <a:srgbClr val="2F99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锂离子仿真集成开发</a:t>
            </a:r>
            <a:endParaRPr lang="zh-CN" altLang="en-US" sz="4800" b="1" spc="300" dirty="0">
              <a:solidFill>
                <a:srgbClr val="2F99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indent="0" fontAlgn="auto">
              <a:lnSpc>
                <a:spcPts val="6460"/>
              </a:lnSpc>
            </a:pPr>
            <a:r>
              <a:rPr lang="zh-CN" altLang="en-US" sz="4800" b="1" spc="300" dirty="0">
                <a:solidFill>
                  <a:srgbClr val="2F99A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的应用及发展</a:t>
            </a:r>
            <a:endParaRPr lang="zh-CN" altLang="en-US" sz="4800" b="1" spc="300" dirty="0">
              <a:solidFill>
                <a:srgbClr val="2F99A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3735" y="4254500"/>
            <a:ext cx="5641975" cy="192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张杭</a:t>
            </a:r>
            <a:b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134886868693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国联汽车动力电池研究院有限责任公司</a:t>
            </a:r>
            <a:endParaRPr lang="zh-CN" altLang="en-US" sz="16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  <a:spcBef>
                <a:spcPts val="600"/>
              </a:spcBef>
              <a:buClrTx/>
              <a:buSzTx/>
              <a:buFontTx/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公司地址：北京市怀柔区雁栖经济开发区兴科东大街11号</a:t>
            </a:r>
            <a:endParaRPr lang="en-US" altLang="zh-CN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45340" y="637217"/>
            <a:ext cx="2750275" cy="277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弘毅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共享 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772331" y="40485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894080" y="1232535"/>
            <a:ext cx="6854190" cy="621030"/>
            <a:chOff x="4363" y="3766"/>
            <a:chExt cx="10794" cy="978"/>
          </a:xfrm>
        </p:grpSpPr>
        <p:sp>
          <p:nvSpPr>
            <p:cNvPr id="21" name="矩形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63" y="3766"/>
              <a:ext cx="945" cy="975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385" y="3766"/>
              <a:ext cx="9773" cy="9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</a:t>
              </a: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介绍</a:t>
              </a:r>
              <a:endPara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894080" y="2351793"/>
            <a:ext cx="6854825" cy="1684655"/>
            <a:chOff x="4363" y="7141"/>
            <a:chExt cx="10795" cy="2653"/>
          </a:xfrm>
        </p:grpSpPr>
        <p:sp>
          <p:nvSpPr>
            <p:cNvPr id="2" name="矩形 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385" y="7147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研究方法及</a:t>
              </a:r>
              <a:r>
                <a:rPr lang="en-US" alt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COMSOL</a:t>
              </a:r>
              <a:r>
                <a:rPr lang="zh-CN" altLang="en-US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应用</a:t>
              </a:r>
              <a:endPara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矩形 4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63" y="7141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385" y="8830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集成开发</a:t>
              </a: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效果</a:t>
              </a:r>
              <a:endPara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" name="矩形 4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63" y="8824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43050" y="4489203"/>
            <a:ext cx="6205855" cy="612140"/>
          </a:xfrm>
          <a:prstGeom prst="rect">
            <a:avLst/>
          </a:prstGeom>
          <a:solidFill>
            <a:schemeClr val="bg1"/>
          </a:solidFill>
          <a:ln w="19050">
            <a:solidFill>
              <a:srgbClr val="2A7A93"/>
            </a:solidFill>
            <a:miter lim="800000"/>
          </a:ln>
        </p:spPr>
        <p:txBody>
          <a:bodyPr anchor="ctr"/>
          <a:lstStyle/>
          <a:p>
            <a:pPr lvl="0" algn="l" eaLnBrk="0" fontAlgn="base" hangingPunct="0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集成开发</a:t>
            </a:r>
            <a:r>
              <a: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展望</a:t>
            </a:r>
            <a:endParaRPr lang="zh-CN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4080" y="4485393"/>
            <a:ext cx="600075" cy="615950"/>
          </a:xfrm>
          <a:prstGeom prst="rect">
            <a:avLst/>
          </a:prstGeom>
          <a:solidFill>
            <a:srgbClr val="2A7A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四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772331" y="40485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894080" y="1232535"/>
            <a:ext cx="6854190" cy="621030"/>
            <a:chOff x="4363" y="3766"/>
            <a:chExt cx="10794" cy="978"/>
          </a:xfrm>
        </p:grpSpPr>
        <p:sp>
          <p:nvSpPr>
            <p:cNvPr id="21" name="矩形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63" y="3766"/>
              <a:ext cx="945" cy="975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385" y="3766"/>
              <a:ext cx="9773" cy="9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</a:t>
              </a: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介绍</a:t>
              </a:r>
              <a:endPara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894080" y="2351793"/>
            <a:ext cx="6854825" cy="1684655"/>
            <a:chOff x="4363" y="7141"/>
            <a:chExt cx="10795" cy="2653"/>
          </a:xfrm>
        </p:grpSpPr>
        <p:sp>
          <p:nvSpPr>
            <p:cNvPr id="2" name="矩形 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385" y="7147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研究方法及</a:t>
              </a:r>
              <a:r>
                <a:rPr lang="en-US" alt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COMSOL</a:t>
              </a:r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应用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矩形 4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63" y="7141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385" y="8830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集成开发效果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" name="矩形 4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63" y="8824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43050" y="4489203"/>
            <a:ext cx="6205855" cy="612140"/>
          </a:xfrm>
          <a:prstGeom prst="rect">
            <a:avLst/>
          </a:prstGeom>
          <a:solidFill>
            <a:schemeClr val="bg1"/>
          </a:solidFill>
          <a:ln w="19050">
            <a:solidFill>
              <a:srgbClr val="2A7A93"/>
            </a:solidFill>
            <a:miter lim="800000"/>
          </a:ln>
        </p:spPr>
        <p:txBody>
          <a:bodyPr anchor="ctr"/>
          <a:lstStyle/>
          <a:p>
            <a:pPr lvl="0" algn="l" eaLnBrk="0" fontAlgn="base" hangingPunct="0">
              <a:buClrTx/>
              <a:buSzTx/>
              <a:buFontTx/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集成开发</a:t>
            </a:r>
            <a:r>
              <a: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展望</a:t>
            </a:r>
            <a:endParaRPr 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4080" y="4485393"/>
            <a:ext cx="600075" cy="615950"/>
          </a:xfrm>
          <a:prstGeom prst="rect">
            <a:avLst/>
          </a:prstGeom>
          <a:solidFill>
            <a:srgbClr val="2A7A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四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13" name="矩形 12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17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8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行业背景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0" y="2683035"/>
            <a:ext cx="12192000" cy="4005833"/>
          </a:xfrm>
          <a:prstGeom prst="rect">
            <a:avLst/>
          </a:prstGeom>
          <a:gradFill flip="none" rotWithShape="1">
            <a:gsLst>
              <a:gs pos="3000">
                <a:srgbClr val="3A9C99">
                  <a:alpha val="3000"/>
                </a:srgbClr>
              </a:gs>
              <a:gs pos="50000">
                <a:srgbClr val="3A9C99">
                  <a:alpha val="11000"/>
                </a:srgbClr>
              </a:gs>
              <a:gs pos="100000">
                <a:srgbClr val="3A9C99">
                  <a:alpha val="4000"/>
                </a:srgbClr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sp>
        <p:nvSpPr>
          <p:cNvPr id="162" name="矩形: 圆角 161"/>
          <p:cNvSpPr/>
          <p:nvPr/>
        </p:nvSpPr>
        <p:spPr>
          <a:xfrm>
            <a:off x="4535668" y="1485739"/>
            <a:ext cx="3120664" cy="2025182"/>
          </a:xfrm>
          <a:prstGeom prst="roundRect">
            <a:avLst>
              <a:gd name="adj" fmla="val 7260"/>
            </a:avLst>
          </a:prstGeom>
          <a:solidFill>
            <a:schemeClr val="accent2"/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sp>
        <p:nvSpPr>
          <p:cNvPr id="163" name="矩形: 圆角 162"/>
          <p:cNvSpPr/>
          <p:nvPr/>
        </p:nvSpPr>
        <p:spPr>
          <a:xfrm>
            <a:off x="874713" y="1485739"/>
            <a:ext cx="3120664" cy="2025182"/>
          </a:xfrm>
          <a:prstGeom prst="roundRect">
            <a:avLst>
              <a:gd name="adj" fmla="val 7260"/>
            </a:avLst>
          </a:prstGeom>
          <a:solidFill>
            <a:schemeClr val="accent1"/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sp>
        <p:nvSpPr>
          <p:cNvPr id="164" name="矩形: 圆角 163"/>
          <p:cNvSpPr/>
          <p:nvPr/>
        </p:nvSpPr>
        <p:spPr>
          <a:xfrm>
            <a:off x="8196624" y="1485739"/>
            <a:ext cx="3120664" cy="2025182"/>
          </a:xfrm>
          <a:prstGeom prst="roundRect">
            <a:avLst>
              <a:gd name="adj" fmla="val 7260"/>
            </a:avLst>
          </a:prstGeom>
          <a:solidFill>
            <a:schemeClr val="accent3"/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pic>
        <p:nvPicPr>
          <p:cNvPr id="165" name="图片 16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r="3110"/>
          <a:stretch>
            <a:fillRect/>
          </a:stretch>
        </p:blipFill>
        <p:spPr>
          <a:xfrm>
            <a:off x="4535669" y="1268418"/>
            <a:ext cx="3120664" cy="2025182"/>
          </a:xfrm>
          <a:prstGeom prst="roundRect">
            <a:avLst>
              <a:gd name="adj" fmla="val 7260"/>
            </a:avLst>
          </a:prstGeom>
        </p:spPr>
      </p:pic>
      <p:sp>
        <p:nvSpPr>
          <p:cNvPr id="166" name="矩形: 圆角 165"/>
          <p:cNvSpPr/>
          <p:nvPr/>
        </p:nvSpPr>
        <p:spPr>
          <a:xfrm>
            <a:off x="4528574" y="1268418"/>
            <a:ext cx="3120664" cy="2025182"/>
          </a:xfrm>
          <a:prstGeom prst="roundRect">
            <a:avLst>
              <a:gd name="adj" fmla="val 7260"/>
            </a:avLst>
          </a:prstGeom>
          <a:gradFill flip="none" rotWithShape="1">
            <a:gsLst>
              <a:gs pos="100000">
                <a:schemeClr val="accent2">
                  <a:alpha val="0"/>
                </a:schemeClr>
              </a:gs>
              <a:gs pos="13287">
                <a:schemeClr val="accent2">
                  <a:alpha val="91000"/>
                </a:schemeClr>
              </a:gs>
              <a:gs pos="54000">
                <a:schemeClr val="accent2">
                  <a:alpha val="7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pic>
        <p:nvPicPr>
          <p:cNvPr id="167" name="图片 16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68" r="12368"/>
          <a:stretch>
            <a:fillRect/>
          </a:stretch>
        </p:blipFill>
        <p:spPr>
          <a:xfrm flipH="1">
            <a:off x="874712" y="1268413"/>
            <a:ext cx="3120663" cy="2025186"/>
          </a:xfrm>
          <a:prstGeom prst="roundRect">
            <a:avLst>
              <a:gd name="adj" fmla="val 7260"/>
            </a:avLst>
          </a:prstGeom>
        </p:spPr>
      </p:pic>
      <p:pic>
        <p:nvPicPr>
          <p:cNvPr id="168" name="图片 16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4" b="2894"/>
          <a:stretch>
            <a:fillRect/>
          </a:stretch>
        </p:blipFill>
        <p:spPr>
          <a:xfrm>
            <a:off x="8196624" y="1268417"/>
            <a:ext cx="3120664" cy="2025182"/>
          </a:xfrm>
          <a:prstGeom prst="roundRect">
            <a:avLst>
              <a:gd name="adj" fmla="val 7260"/>
            </a:avLst>
          </a:prstGeom>
          <a:blipFill>
            <a:blip r:embed="rId6"/>
            <a:stretch>
              <a:fillRect/>
            </a:stretch>
          </a:blipFill>
        </p:spPr>
      </p:pic>
      <p:sp>
        <p:nvSpPr>
          <p:cNvPr id="169" name="矩形: 圆角 168"/>
          <p:cNvSpPr/>
          <p:nvPr/>
        </p:nvSpPr>
        <p:spPr>
          <a:xfrm>
            <a:off x="867618" y="1268417"/>
            <a:ext cx="3120664" cy="2025182"/>
          </a:xfrm>
          <a:prstGeom prst="roundRect">
            <a:avLst>
              <a:gd name="adj" fmla="val 7260"/>
            </a:avLst>
          </a:prstGeom>
          <a:gradFill flip="none" rotWithShape="1">
            <a:gsLst>
              <a:gs pos="24000">
                <a:srgbClr val="217290"/>
              </a:gs>
              <a:gs pos="100000">
                <a:srgbClr val="3A9C99"/>
              </a:gs>
              <a:gs pos="69000">
                <a:srgbClr val="3A9C99">
                  <a:alpha val="64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sp>
        <p:nvSpPr>
          <p:cNvPr id="170" name="矩形: 圆角 169"/>
          <p:cNvSpPr/>
          <p:nvPr/>
        </p:nvSpPr>
        <p:spPr>
          <a:xfrm>
            <a:off x="8182439" y="1268417"/>
            <a:ext cx="3120664" cy="2025182"/>
          </a:xfrm>
          <a:prstGeom prst="roundRect">
            <a:avLst>
              <a:gd name="adj" fmla="val 7260"/>
            </a:avLst>
          </a:prstGeom>
          <a:gradFill flip="none" rotWithShape="1">
            <a:gsLst>
              <a:gs pos="100000">
                <a:srgbClr val="217290">
                  <a:alpha val="23000"/>
                </a:srgbClr>
              </a:gs>
              <a:gs pos="13287">
                <a:srgbClr val="217290"/>
              </a:gs>
              <a:gs pos="54000">
                <a:srgbClr val="217290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思源黑体 CN Regular"/>
              <a:cs typeface="+mn-cs"/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855183" y="3489735"/>
            <a:ext cx="3036022" cy="272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锂离子</a:t>
            </a:r>
            <a:r>
              <a:rPr lang="zh-CN" altLang="en-US" sz="1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电池价格生命周期正显著缩短。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产品上市后第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6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个月价格即可能出现两位数下滑，至第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9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个月降幅或进一步扩大。节奏滞后一个季度，毛利空间可能相差逾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个百分点。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这一趋势在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2023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年下半年至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2024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年上半年的多个集采项目中均有体现，反映出供需格局快速演变、技术迭代加速对价格体系的持续冲击。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8433170" y="2688989"/>
            <a:ext cx="247523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</a:t>
            </a:r>
            <a:r>
              <a: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集成竞赛</a:t>
            </a: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r>
              <a: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已经打响</a:t>
            </a:r>
            <a:endParaRPr lang="zh-CN" alt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89" name="组合 188"/>
          <p:cNvGrpSpPr/>
          <p:nvPr/>
        </p:nvGrpSpPr>
        <p:grpSpPr>
          <a:xfrm>
            <a:off x="1094745" y="1536127"/>
            <a:ext cx="472435" cy="473208"/>
            <a:chOff x="1094745" y="1485592"/>
            <a:chExt cx="522887" cy="523743"/>
          </a:xfrm>
          <a:gradFill flip="none" rotWithShape="1">
            <a:gsLst>
              <a:gs pos="3000">
                <a:schemeClr val="bg1"/>
              </a:gs>
              <a:gs pos="81000">
                <a:schemeClr val="bg1">
                  <a:alpha val="36000"/>
                </a:schemeClr>
              </a:gs>
            </a:gsLst>
            <a:lin ang="2700000" scaled="1"/>
            <a:tileRect/>
          </a:gradFill>
        </p:grpSpPr>
        <p:sp>
          <p:nvSpPr>
            <p:cNvPr id="190" name="任意多边形: 形状 189"/>
            <p:cNvSpPr/>
            <p:nvPr/>
          </p:nvSpPr>
          <p:spPr>
            <a:xfrm>
              <a:off x="1254750" y="1485592"/>
              <a:ext cx="203409" cy="194152"/>
            </a:xfrm>
            <a:custGeom>
              <a:avLst/>
              <a:gdLst>
                <a:gd name="connsiteX0" fmla="*/ 169803 w 203409"/>
                <a:gd name="connsiteY0" fmla="*/ 27539 h 194152"/>
                <a:gd name="connsiteX1" fmla="*/ 168204 w 203409"/>
                <a:gd name="connsiteY1" fmla="*/ 34808 h 194152"/>
                <a:gd name="connsiteX2" fmla="*/ 188301 w 203409"/>
                <a:gd name="connsiteY2" fmla="*/ 68316 h 194152"/>
                <a:gd name="connsiteX3" fmla="*/ 202203 w 203409"/>
                <a:gd name="connsiteY3" fmla="*/ 83780 h 194152"/>
                <a:gd name="connsiteX4" fmla="*/ 201676 w 203409"/>
                <a:gd name="connsiteY4" fmla="*/ 111419 h 194152"/>
                <a:gd name="connsiteX5" fmla="*/ 190228 w 203409"/>
                <a:gd name="connsiteY5" fmla="*/ 123467 h 194152"/>
                <a:gd name="connsiteX6" fmla="*/ 168113 w 203409"/>
                <a:gd name="connsiteY6" fmla="*/ 160282 h 194152"/>
                <a:gd name="connsiteX7" fmla="*/ 163788 w 203409"/>
                <a:gd name="connsiteY7" fmla="*/ 174365 h 194152"/>
                <a:gd name="connsiteX8" fmla="*/ 137675 w 203409"/>
                <a:gd name="connsiteY8" fmla="*/ 190974 h 194152"/>
                <a:gd name="connsiteX9" fmla="*/ 122648 w 203409"/>
                <a:gd name="connsiteY9" fmla="*/ 187612 h 194152"/>
                <a:gd name="connsiteX10" fmla="*/ 80853 w 203409"/>
                <a:gd name="connsiteY10" fmla="*/ 188412 h 194152"/>
                <a:gd name="connsiteX11" fmla="*/ 66316 w 203409"/>
                <a:gd name="connsiteY11" fmla="*/ 192210 h 194152"/>
                <a:gd name="connsiteX12" fmla="*/ 37241 w 203409"/>
                <a:gd name="connsiteY12" fmla="*/ 174365 h 194152"/>
                <a:gd name="connsiteX13" fmla="*/ 33298 w 203409"/>
                <a:gd name="connsiteY13" fmla="*/ 159683 h 194152"/>
                <a:gd name="connsiteX14" fmla="*/ 11493 w 203409"/>
                <a:gd name="connsiteY14" fmla="*/ 122649 h 194152"/>
                <a:gd name="connsiteX15" fmla="*/ -791 w 203409"/>
                <a:gd name="connsiteY15" fmla="*/ 109693 h 194152"/>
                <a:gd name="connsiteX16" fmla="*/ -228 w 203409"/>
                <a:gd name="connsiteY16" fmla="*/ 79910 h 194152"/>
                <a:gd name="connsiteX17" fmla="*/ 11511 w 203409"/>
                <a:gd name="connsiteY17" fmla="*/ 68116 h 194152"/>
                <a:gd name="connsiteX18" fmla="*/ 34352 w 203409"/>
                <a:gd name="connsiteY18" fmla="*/ 31501 h 194152"/>
                <a:gd name="connsiteX19" fmla="*/ 39331 w 203409"/>
                <a:gd name="connsiteY19" fmla="*/ 16963 h 194152"/>
                <a:gd name="connsiteX20" fmla="*/ 66407 w 203409"/>
                <a:gd name="connsiteY20" fmla="*/ 900 h 194152"/>
                <a:gd name="connsiteX21" fmla="*/ 80126 w 203409"/>
                <a:gd name="connsiteY21" fmla="*/ 4116 h 194152"/>
                <a:gd name="connsiteX22" fmla="*/ 121158 w 203409"/>
                <a:gd name="connsiteY22" fmla="*/ 4116 h 194152"/>
                <a:gd name="connsiteX23" fmla="*/ 135368 w 203409"/>
                <a:gd name="connsiteY23" fmla="*/ 1009 h 194152"/>
                <a:gd name="connsiteX24" fmla="*/ 163952 w 203409"/>
                <a:gd name="connsiteY24" fmla="*/ 18726 h 194152"/>
                <a:gd name="connsiteX25" fmla="*/ 169803 w 203409"/>
                <a:gd name="connsiteY25" fmla="*/ 27539 h 194152"/>
                <a:gd name="connsiteX26" fmla="*/ 100751 w 203409"/>
                <a:gd name="connsiteY26" fmla="*/ 130790 h 194152"/>
                <a:gd name="connsiteX27" fmla="*/ 134750 w 203409"/>
                <a:gd name="connsiteY27" fmla="*/ 96791 h 194152"/>
                <a:gd name="connsiteX28" fmla="*/ 100733 w 203409"/>
                <a:gd name="connsiteY28" fmla="*/ 62519 h 194152"/>
                <a:gd name="connsiteX29" fmla="*/ 66461 w 203409"/>
                <a:gd name="connsiteY29" fmla="*/ 96537 h 194152"/>
                <a:gd name="connsiteX30" fmla="*/ 100424 w 203409"/>
                <a:gd name="connsiteY30" fmla="*/ 130790 h 194152"/>
                <a:gd name="connsiteX31" fmla="*/ 100733 w 203409"/>
                <a:gd name="connsiteY31" fmla="*/ 130790 h 19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3409" h="194152">
                  <a:moveTo>
                    <a:pt x="169803" y="27539"/>
                  </a:moveTo>
                  <a:cubicBezTo>
                    <a:pt x="169058" y="30992"/>
                    <a:pt x="168658" y="32991"/>
                    <a:pt x="168204" y="34808"/>
                  </a:cubicBezTo>
                  <a:cubicBezTo>
                    <a:pt x="164569" y="49908"/>
                    <a:pt x="173255" y="64954"/>
                    <a:pt x="188301" y="68316"/>
                  </a:cubicBezTo>
                  <a:cubicBezTo>
                    <a:pt x="197097" y="70279"/>
                    <a:pt x="201985" y="74949"/>
                    <a:pt x="202203" y="83780"/>
                  </a:cubicBezTo>
                  <a:cubicBezTo>
                    <a:pt x="202493" y="92997"/>
                    <a:pt x="202312" y="102221"/>
                    <a:pt x="201676" y="111419"/>
                  </a:cubicBezTo>
                  <a:cubicBezTo>
                    <a:pt x="201167" y="118052"/>
                    <a:pt x="197006" y="122322"/>
                    <a:pt x="190228" y="123467"/>
                  </a:cubicBezTo>
                  <a:cubicBezTo>
                    <a:pt x="172056" y="126411"/>
                    <a:pt x="162316" y="145055"/>
                    <a:pt x="168113" y="160282"/>
                  </a:cubicBezTo>
                  <a:cubicBezTo>
                    <a:pt x="170312" y="165403"/>
                    <a:pt x="168476" y="171360"/>
                    <a:pt x="163788" y="174365"/>
                  </a:cubicBezTo>
                  <a:cubicBezTo>
                    <a:pt x="155320" y="180253"/>
                    <a:pt x="146652" y="185904"/>
                    <a:pt x="137675" y="190974"/>
                  </a:cubicBezTo>
                  <a:cubicBezTo>
                    <a:pt x="131879" y="194263"/>
                    <a:pt x="127173" y="192700"/>
                    <a:pt x="122648" y="187612"/>
                  </a:cubicBezTo>
                  <a:cubicBezTo>
                    <a:pt x="109728" y="173075"/>
                    <a:pt x="93373" y="173366"/>
                    <a:pt x="80853" y="188412"/>
                  </a:cubicBezTo>
                  <a:cubicBezTo>
                    <a:pt x="76674" y="193391"/>
                    <a:pt x="72022" y="195263"/>
                    <a:pt x="66316" y="192210"/>
                  </a:cubicBezTo>
                  <a:cubicBezTo>
                    <a:pt x="56322" y="186765"/>
                    <a:pt x="46618" y="180809"/>
                    <a:pt x="37241" y="174365"/>
                  </a:cubicBezTo>
                  <a:cubicBezTo>
                    <a:pt x="32299" y="170985"/>
                    <a:pt x="31427" y="165570"/>
                    <a:pt x="33298" y="159683"/>
                  </a:cubicBezTo>
                  <a:cubicBezTo>
                    <a:pt x="39077" y="141511"/>
                    <a:pt x="30027" y="126338"/>
                    <a:pt x="11493" y="122649"/>
                  </a:cubicBezTo>
                  <a:cubicBezTo>
                    <a:pt x="3552" y="121068"/>
                    <a:pt x="-301" y="117888"/>
                    <a:pt x="-791" y="109693"/>
                  </a:cubicBezTo>
                  <a:cubicBezTo>
                    <a:pt x="-1300" y="99764"/>
                    <a:pt x="-1119" y="89811"/>
                    <a:pt x="-228" y="79910"/>
                  </a:cubicBezTo>
                  <a:cubicBezTo>
                    <a:pt x="317" y="73295"/>
                    <a:pt x="4787" y="69534"/>
                    <a:pt x="11511" y="68116"/>
                  </a:cubicBezTo>
                  <a:cubicBezTo>
                    <a:pt x="30718" y="64046"/>
                    <a:pt x="38768" y="50908"/>
                    <a:pt x="34352" y="31501"/>
                  </a:cubicBezTo>
                  <a:cubicBezTo>
                    <a:pt x="33026" y="25668"/>
                    <a:pt x="34207" y="20325"/>
                    <a:pt x="39331" y="16963"/>
                  </a:cubicBezTo>
                  <a:cubicBezTo>
                    <a:pt x="48144" y="11294"/>
                    <a:pt x="57194" y="5933"/>
                    <a:pt x="66407" y="900"/>
                  </a:cubicBezTo>
                  <a:cubicBezTo>
                    <a:pt x="71513" y="-1899"/>
                    <a:pt x="76201" y="9"/>
                    <a:pt x="80126" y="4116"/>
                  </a:cubicBezTo>
                  <a:cubicBezTo>
                    <a:pt x="93337" y="17927"/>
                    <a:pt x="108074" y="17963"/>
                    <a:pt x="121158" y="4116"/>
                  </a:cubicBezTo>
                  <a:cubicBezTo>
                    <a:pt x="125246" y="-209"/>
                    <a:pt x="130243" y="-1953"/>
                    <a:pt x="135368" y="1009"/>
                  </a:cubicBezTo>
                  <a:cubicBezTo>
                    <a:pt x="145108" y="6460"/>
                    <a:pt x="154757" y="12348"/>
                    <a:pt x="163952" y="18726"/>
                  </a:cubicBezTo>
                  <a:cubicBezTo>
                    <a:pt x="166805" y="20888"/>
                    <a:pt x="168186" y="25104"/>
                    <a:pt x="169803" y="27539"/>
                  </a:cubicBezTo>
                  <a:close/>
                  <a:moveTo>
                    <a:pt x="100751" y="130790"/>
                  </a:moveTo>
                  <a:cubicBezTo>
                    <a:pt x="119504" y="130730"/>
                    <a:pt x="134695" y="115544"/>
                    <a:pt x="134750" y="96791"/>
                  </a:cubicBezTo>
                  <a:cubicBezTo>
                    <a:pt x="134823" y="77934"/>
                    <a:pt x="119595" y="62590"/>
                    <a:pt x="100733" y="62519"/>
                  </a:cubicBezTo>
                  <a:cubicBezTo>
                    <a:pt x="81871" y="62449"/>
                    <a:pt x="66534" y="77680"/>
                    <a:pt x="66461" y="96537"/>
                  </a:cubicBezTo>
                  <a:cubicBezTo>
                    <a:pt x="66389" y="115373"/>
                    <a:pt x="81580" y="130710"/>
                    <a:pt x="100424" y="130790"/>
                  </a:cubicBezTo>
                  <a:cubicBezTo>
                    <a:pt x="100533" y="130790"/>
                    <a:pt x="100624" y="130790"/>
                    <a:pt x="100733" y="130790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1" name="任意多边形: 形状 190"/>
            <p:cNvSpPr/>
            <p:nvPr/>
          </p:nvSpPr>
          <p:spPr>
            <a:xfrm>
              <a:off x="1252147" y="1889946"/>
              <a:ext cx="208340" cy="119389"/>
            </a:xfrm>
            <a:custGeom>
              <a:avLst/>
              <a:gdLst>
                <a:gd name="connsiteX0" fmla="*/ 103754 w 208340"/>
                <a:gd name="connsiteY0" fmla="*/ -464 h 119389"/>
                <a:gd name="connsiteX1" fmla="*/ 170171 w 208340"/>
                <a:gd name="connsiteY1" fmla="*/ 2207 h 119389"/>
                <a:gd name="connsiteX2" fmla="*/ 206696 w 208340"/>
                <a:gd name="connsiteY2" fmla="*/ 38805 h 119389"/>
                <a:gd name="connsiteX3" fmla="*/ 206841 w 208340"/>
                <a:gd name="connsiteY3" fmla="*/ 69696 h 119389"/>
                <a:gd name="connsiteX4" fmla="*/ 166719 w 208340"/>
                <a:gd name="connsiteY4" fmla="*/ 114035 h 119389"/>
                <a:gd name="connsiteX5" fmla="*/ 36519 w 208340"/>
                <a:gd name="connsiteY5" fmla="*/ 113435 h 119389"/>
                <a:gd name="connsiteX6" fmla="*/ -405 w 208340"/>
                <a:gd name="connsiteY6" fmla="*/ 73222 h 119389"/>
                <a:gd name="connsiteX7" fmla="*/ -278 w 208340"/>
                <a:gd name="connsiteY7" fmla="*/ 36261 h 119389"/>
                <a:gd name="connsiteX8" fmla="*/ 35120 w 208340"/>
                <a:gd name="connsiteY8" fmla="*/ 2171 h 119389"/>
                <a:gd name="connsiteX9" fmla="*/ 103754 w 208340"/>
                <a:gd name="connsiteY9" fmla="*/ -464 h 1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340" h="119389">
                  <a:moveTo>
                    <a:pt x="103754" y="-464"/>
                  </a:moveTo>
                  <a:cubicBezTo>
                    <a:pt x="125178" y="372"/>
                    <a:pt x="147693" y="935"/>
                    <a:pt x="170171" y="2207"/>
                  </a:cubicBezTo>
                  <a:cubicBezTo>
                    <a:pt x="189978" y="3136"/>
                    <a:pt x="205806" y="19000"/>
                    <a:pt x="206696" y="38805"/>
                  </a:cubicBezTo>
                  <a:cubicBezTo>
                    <a:pt x="207405" y="49088"/>
                    <a:pt x="207459" y="59408"/>
                    <a:pt x="206841" y="69696"/>
                  </a:cubicBezTo>
                  <a:cubicBezTo>
                    <a:pt x="205278" y="94373"/>
                    <a:pt x="191068" y="110274"/>
                    <a:pt x="166719" y="114035"/>
                  </a:cubicBezTo>
                  <a:cubicBezTo>
                    <a:pt x="123561" y="120751"/>
                    <a:pt x="79604" y="120548"/>
                    <a:pt x="36519" y="113435"/>
                  </a:cubicBezTo>
                  <a:cubicBezTo>
                    <a:pt x="16313" y="110344"/>
                    <a:pt x="958" y="93625"/>
                    <a:pt x="-405" y="73222"/>
                  </a:cubicBezTo>
                  <a:cubicBezTo>
                    <a:pt x="-1332" y="60918"/>
                    <a:pt x="-1295" y="48559"/>
                    <a:pt x="-278" y="36261"/>
                  </a:cubicBezTo>
                  <a:cubicBezTo>
                    <a:pt x="1521" y="17733"/>
                    <a:pt x="16531" y="3274"/>
                    <a:pt x="35120" y="2171"/>
                  </a:cubicBezTo>
                  <a:cubicBezTo>
                    <a:pt x="57598" y="972"/>
                    <a:pt x="80131" y="445"/>
                    <a:pt x="103754" y="-464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2" name="任意多边形: 形状 191"/>
            <p:cNvSpPr/>
            <p:nvPr/>
          </p:nvSpPr>
          <p:spPr>
            <a:xfrm>
              <a:off x="1455808" y="1882548"/>
              <a:ext cx="161824" cy="112405"/>
            </a:xfrm>
            <a:custGeom>
              <a:avLst/>
              <a:gdLst>
                <a:gd name="connsiteX0" fmla="*/ 13320 w 161824"/>
                <a:gd name="connsiteY0" fmla="*/ 108731 h 112405"/>
                <a:gd name="connsiteX1" fmla="*/ 20025 w 161824"/>
                <a:gd name="connsiteY1" fmla="*/ 35609 h 112405"/>
                <a:gd name="connsiteX2" fmla="*/ -1072 w 161824"/>
                <a:gd name="connsiteY2" fmla="*/ 2119 h 112405"/>
                <a:gd name="connsiteX3" fmla="*/ 2999 w 161824"/>
                <a:gd name="connsiteY3" fmla="*/ 1156 h 112405"/>
                <a:gd name="connsiteX4" fmla="*/ 126002 w 161824"/>
                <a:gd name="connsiteY4" fmla="*/ 1628 h 112405"/>
                <a:gd name="connsiteX5" fmla="*/ 160201 w 161824"/>
                <a:gd name="connsiteY5" fmla="*/ 36154 h 112405"/>
                <a:gd name="connsiteX6" fmla="*/ 159928 w 161824"/>
                <a:gd name="connsiteY6" fmla="*/ 70898 h 112405"/>
                <a:gd name="connsiteX7" fmla="*/ 127001 w 161824"/>
                <a:gd name="connsiteY7" fmla="*/ 106460 h 112405"/>
                <a:gd name="connsiteX8" fmla="*/ 13320 w 161824"/>
                <a:gd name="connsiteY8" fmla="*/ 108731 h 11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824" h="112405">
                  <a:moveTo>
                    <a:pt x="13320" y="108731"/>
                  </a:moveTo>
                  <a:cubicBezTo>
                    <a:pt x="25059" y="84781"/>
                    <a:pt x="23533" y="60177"/>
                    <a:pt x="20025" y="35609"/>
                  </a:cubicBezTo>
                  <a:cubicBezTo>
                    <a:pt x="18299" y="23507"/>
                    <a:pt x="12757" y="16038"/>
                    <a:pt x="-1072" y="2119"/>
                  </a:cubicBezTo>
                  <a:cubicBezTo>
                    <a:pt x="255" y="1678"/>
                    <a:pt x="1618" y="1356"/>
                    <a:pt x="2999" y="1156"/>
                  </a:cubicBezTo>
                  <a:cubicBezTo>
                    <a:pt x="44012" y="-661"/>
                    <a:pt x="85025" y="-1497"/>
                    <a:pt x="126002" y="1628"/>
                  </a:cubicBezTo>
                  <a:cubicBezTo>
                    <a:pt x="145591" y="3118"/>
                    <a:pt x="158838" y="16420"/>
                    <a:pt x="160201" y="36154"/>
                  </a:cubicBezTo>
                  <a:cubicBezTo>
                    <a:pt x="161018" y="47724"/>
                    <a:pt x="160927" y="59341"/>
                    <a:pt x="159928" y="70898"/>
                  </a:cubicBezTo>
                  <a:cubicBezTo>
                    <a:pt x="158402" y="88179"/>
                    <a:pt x="144319" y="103316"/>
                    <a:pt x="127001" y="106460"/>
                  </a:cubicBezTo>
                  <a:cubicBezTo>
                    <a:pt x="89404" y="113274"/>
                    <a:pt x="51589" y="113383"/>
                    <a:pt x="13320" y="108731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3" name="任意多边形: 形状 192"/>
            <p:cNvSpPr/>
            <p:nvPr/>
          </p:nvSpPr>
          <p:spPr>
            <a:xfrm>
              <a:off x="1094745" y="1883397"/>
              <a:ext cx="161775" cy="111237"/>
            </a:xfrm>
            <a:custGeom>
              <a:avLst/>
              <a:gdLst>
                <a:gd name="connsiteX0" fmla="*/ 160704 w 161775"/>
                <a:gd name="connsiteY0" fmla="*/ 543 h 111237"/>
                <a:gd name="connsiteX1" fmla="*/ 160450 w 161775"/>
                <a:gd name="connsiteY1" fmla="*/ 1888 h 111237"/>
                <a:gd name="connsiteX2" fmla="*/ 137808 w 161775"/>
                <a:gd name="connsiteY2" fmla="*/ 59855 h 111237"/>
                <a:gd name="connsiteX3" fmla="*/ 139026 w 161775"/>
                <a:gd name="connsiteY3" fmla="*/ 84295 h 111237"/>
                <a:gd name="connsiteX4" fmla="*/ 145967 w 161775"/>
                <a:gd name="connsiteY4" fmla="*/ 108918 h 111237"/>
                <a:gd name="connsiteX5" fmla="*/ 89981 w 161775"/>
                <a:gd name="connsiteY5" fmla="*/ 110735 h 111237"/>
                <a:gd name="connsiteX6" fmla="*/ 40063 w 161775"/>
                <a:gd name="connsiteY6" fmla="*/ 106774 h 111237"/>
                <a:gd name="connsiteX7" fmla="*/ -623 w 161775"/>
                <a:gd name="connsiteY7" fmla="*/ 64688 h 111237"/>
                <a:gd name="connsiteX8" fmla="*/ -78 w 161775"/>
                <a:gd name="connsiteY8" fmla="*/ 33179 h 111237"/>
                <a:gd name="connsiteX9" fmla="*/ 33395 w 161775"/>
                <a:gd name="connsiteY9" fmla="*/ 1015 h 111237"/>
                <a:gd name="connsiteX10" fmla="*/ 137427 w 161775"/>
                <a:gd name="connsiteY10" fmla="*/ -457 h 111237"/>
                <a:gd name="connsiteX11" fmla="*/ 160704 w 161775"/>
                <a:gd name="connsiteY11" fmla="*/ 543 h 11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775" h="111237">
                  <a:moveTo>
                    <a:pt x="160704" y="543"/>
                  </a:moveTo>
                  <a:cubicBezTo>
                    <a:pt x="160522" y="1524"/>
                    <a:pt x="160559" y="1797"/>
                    <a:pt x="160450" y="1888"/>
                  </a:cubicBezTo>
                  <a:cubicBezTo>
                    <a:pt x="142024" y="16952"/>
                    <a:pt x="136827" y="37140"/>
                    <a:pt x="137808" y="59855"/>
                  </a:cubicBezTo>
                  <a:cubicBezTo>
                    <a:pt x="138208" y="68014"/>
                    <a:pt x="137808" y="76300"/>
                    <a:pt x="139026" y="84295"/>
                  </a:cubicBezTo>
                  <a:cubicBezTo>
                    <a:pt x="140243" y="92291"/>
                    <a:pt x="143350" y="99905"/>
                    <a:pt x="145967" y="108918"/>
                  </a:cubicBezTo>
                  <a:cubicBezTo>
                    <a:pt x="127577" y="109590"/>
                    <a:pt x="108752" y="111026"/>
                    <a:pt x="89981" y="110735"/>
                  </a:cubicBezTo>
                  <a:cubicBezTo>
                    <a:pt x="73317" y="110462"/>
                    <a:pt x="56636" y="108663"/>
                    <a:pt x="40063" y="106774"/>
                  </a:cubicBezTo>
                  <a:cubicBezTo>
                    <a:pt x="15695" y="103993"/>
                    <a:pt x="1267" y="89147"/>
                    <a:pt x="-623" y="64688"/>
                  </a:cubicBezTo>
                  <a:cubicBezTo>
                    <a:pt x="-1368" y="54189"/>
                    <a:pt x="-1186" y="43646"/>
                    <a:pt x="-78" y="33179"/>
                  </a:cubicBezTo>
                  <a:cubicBezTo>
                    <a:pt x="1740" y="15116"/>
                    <a:pt x="15241" y="1597"/>
                    <a:pt x="33395" y="1015"/>
                  </a:cubicBezTo>
                  <a:cubicBezTo>
                    <a:pt x="68048" y="-130"/>
                    <a:pt x="102755" y="-148"/>
                    <a:pt x="137427" y="-457"/>
                  </a:cubicBezTo>
                  <a:cubicBezTo>
                    <a:pt x="145149" y="-547"/>
                    <a:pt x="152891" y="252"/>
                    <a:pt x="160704" y="543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4" name="任意多边形: 形状 193"/>
            <p:cNvSpPr/>
            <p:nvPr/>
          </p:nvSpPr>
          <p:spPr>
            <a:xfrm>
              <a:off x="1293642" y="1749760"/>
              <a:ext cx="125536" cy="125529"/>
            </a:xfrm>
            <a:custGeom>
              <a:avLst/>
              <a:gdLst>
                <a:gd name="connsiteX0" fmla="*/ 124460 w 125536"/>
                <a:gd name="connsiteY0" fmla="*/ 62911 h 125529"/>
                <a:gd name="connsiteX1" fmla="*/ 61096 w 125536"/>
                <a:gd name="connsiteY1" fmla="*/ 125063 h 125529"/>
                <a:gd name="connsiteX2" fmla="*/ -1069 w 125536"/>
                <a:gd name="connsiteY2" fmla="*/ 61691 h 125529"/>
                <a:gd name="connsiteX3" fmla="*/ 62313 w 125536"/>
                <a:gd name="connsiteY3" fmla="*/ -461 h 125529"/>
                <a:gd name="connsiteX4" fmla="*/ 62822 w 125536"/>
                <a:gd name="connsiteY4" fmla="*/ -453 h 125529"/>
                <a:gd name="connsiteX5" fmla="*/ 124460 w 125536"/>
                <a:gd name="connsiteY5" fmla="*/ 62911 h 125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536" h="125529">
                  <a:moveTo>
                    <a:pt x="124460" y="62911"/>
                  </a:moveTo>
                  <a:cubicBezTo>
                    <a:pt x="124115" y="97573"/>
                    <a:pt x="95749" y="125399"/>
                    <a:pt x="61096" y="125063"/>
                  </a:cubicBezTo>
                  <a:cubicBezTo>
                    <a:pt x="26425" y="124727"/>
                    <a:pt x="-1396" y="96354"/>
                    <a:pt x="-1069" y="61691"/>
                  </a:cubicBezTo>
                  <a:cubicBezTo>
                    <a:pt x="-724" y="27029"/>
                    <a:pt x="27642" y="-797"/>
                    <a:pt x="62313" y="-461"/>
                  </a:cubicBezTo>
                  <a:cubicBezTo>
                    <a:pt x="62477" y="-459"/>
                    <a:pt x="62659" y="-457"/>
                    <a:pt x="62822" y="-453"/>
                  </a:cubicBezTo>
                  <a:cubicBezTo>
                    <a:pt x="97312" y="75"/>
                    <a:pt x="124878" y="28414"/>
                    <a:pt x="124460" y="62911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5" name="任意多边形: 形状 194"/>
            <p:cNvSpPr/>
            <p:nvPr/>
          </p:nvSpPr>
          <p:spPr>
            <a:xfrm>
              <a:off x="1134099" y="1749825"/>
              <a:ext cx="118587" cy="118587"/>
            </a:xfrm>
            <a:custGeom>
              <a:avLst/>
              <a:gdLst>
                <a:gd name="connsiteX0" fmla="*/ -1072 w 118587"/>
                <a:gd name="connsiteY0" fmla="*/ 58739 h 118587"/>
                <a:gd name="connsiteX1" fmla="*/ 58313 w 118587"/>
                <a:gd name="connsiteY1" fmla="*/ -464 h 118587"/>
                <a:gd name="connsiteX2" fmla="*/ 117516 w 118587"/>
                <a:gd name="connsiteY2" fmla="*/ 58921 h 118587"/>
                <a:gd name="connsiteX3" fmla="*/ 58168 w 118587"/>
                <a:gd name="connsiteY3" fmla="*/ 118124 h 118587"/>
                <a:gd name="connsiteX4" fmla="*/ -1072 w 118587"/>
                <a:gd name="connsiteY4" fmla="*/ 58848 h 118587"/>
                <a:gd name="connsiteX5" fmla="*/ -1072 w 118587"/>
                <a:gd name="connsiteY5" fmla="*/ 58739 h 11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587" h="118587">
                  <a:moveTo>
                    <a:pt x="-1072" y="58739"/>
                  </a:moveTo>
                  <a:cubicBezTo>
                    <a:pt x="-1017" y="25992"/>
                    <a:pt x="25568" y="-514"/>
                    <a:pt x="58313" y="-464"/>
                  </a:cubicBezTo>
                  <a:cubicBezTo>
                    <a:pt x="91058" y="-413"/>
                    <a:pt x="117570" y="26174"/>
                    <a:pt x="117516" y="58921"/>
                  </a:cubicBezTo>
                  <a:cubicBezTo>
                    <a:pt x="117461" y="91653"/>
                    <a:pt x="90894" y="118155"/>
                    <a:pt x="58168" y="118124"/>
                  </a:cubicBezTo>
                  <a:cubicBezTo>
                    <a:pt x="25441" y="118113"/>
                    <a:pt x="-1090" y="91575"/>
                    <a:pt x="-1072" y="58848"/>
                  </a:cubicBezTo>
                  <a:cubicBezTo>
                    <a:pt x="-1072" y="58812"/>
                    <a:pt x="-1072" y="58776"/>
                    <a:pt x="-1072" y="58739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6" name="任意多边形: 形状 195"/>
            <p:cNvSpPr/>
            <p:nvPr/>
          </p:nvSpPr>
          <p:spPr>
            <a:xfrm>
              <a:off x="1460169" y="1749789"/>
              <a:ext cx="118624" cy="118624"/>
            </a:xfrm>
            <a:custGeom>
              <a:avLst/>
              <a:gdLst>
                <a:gd name="connsiteX0" fmla="*/ 58040 w 118624"/>
                <a:gd name="connsiteY0" fmla="*/ -463 h 118624"/>
                <a:gd name="connsiteX1" fmla="*/ 117552 w 118624"/>
                <a:gd name="connsiteY1" fmla="*/ 58649 h 118624"/>
                <a:gd name="connsiteX2" fmla="*/ 58440 w 118624"/>
                <a:gd name="connsiteY2" fmla="*/ 118160 h 118624"/>
                <a:gd name="connsiteX3" fmla="*/ -1072 w 118624"/>
                <a:gd name="connsiteY3" fmla="*/ 59048 h 118624"/>
                <a:gd name="connsiteX4" fmla="*/ -1072 w 118624"/>
                <a:gd name="connsiteY4" fmla="*/ 58994 h 118624"/>
                <a:gd name="connsiteX5" fmla="*/ 58040 w 118624"/>
                <a:gd name="connsiteY5" fmla="*/ -463 h 11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624" h="118624">
                  <a:moveTo>
                    <a:pt x="58040" y="-463"/>
                  </a:moveTo>
                  <a:cubicBezTo>
                    <a:pt x="90804" y="-574"/>
                    <a:pt x="117443" y="25891"/>
                    <a:pt x="117552" y="58649"/>
                  </a:cubicBezTo>
                  <a:cubicBezTo>
                    <a:pt x="117661" y="91405"/>
                    <a:pt x="91204" y="118049"/>
                    <a:pt x="58440" y="118160"/>
                  </a:cubicBezTo>
                  <a:cubicBezTo>
                    <a:pt x="25677" y="118269"/>
                    <a:pt x="-963" y="91804"/>
                    <a:pt x="-1072" y="59048"/>
                  </a:cubicBezTo>
                  <a:cubicBezTo>
                    <a:pt x="-1072" y="59030"/>
                    <a:pt x="-1072" y="59012"/>
                    <a:pt x="-1072" y="58994"/>
                  </a:cubicBezTo>
                  <a:cubicBezTo>
                    <a:pt x="-1163" y="26254"/>
                    <a:pt x="25295" y="-363"/>
                    <a:pt x="58040" y="-463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7" name="任意多边形: 形状 196"/>
            <p:cNvSpPr/>
            <p:nvPr/>
          </p:nvSpPr>
          <p:spPr>
            <a:xfrm>
              <a:off x="1172907" y="1621139"/>
              <a:ext cx="100951" cy="117338"/>
            </a:xfrm>
            <a:custGeom>
              <a:avLst/>
              <a:gdLst>
                <a:gd name="connsiteX0" fmla="*/ -1066 w 100951"/>
                <a:gd name="connsiteY0" fmla="*/ 95332 h 117338"/>
                <a:gd name="connsiteX1" fmla="*/ 28209 w 100951"/>
                <a:gd name="connsiteY1" fmla="*/ 31441 h 117338"/>
                <a:gd name="connsiteX2" fmla="*/ 72747 w 100951"/>
                <a:gd name="connsiteY2" fmla="*/ 1022 h 117338"/>
                <a:gd name="connsiteX3" fmla="*/ 98460 w 100951"/>
                <a:gd name="connsiteY3" fmla="*/ 11616 h 117338"/>
                <a:gd name="connsiteX4" fmla="*/ 87103 w 100951"/>
                <a:gd name="connsiteY4" fmla="*/ 37056 h 117338"/>
                <a:gd name="connsiteX5" fmla="*/ 37440 w 100951"/>
                <a:gd name="connsiteY5" fmla="*/ 100147 h 117338"/>
                <a:gd name="connsiteX6" fmla="*/ 16634 w 100951"/>
                <a:gd name="connsiteY6" fmla="*/ 116793 h 117338"/>
                <a:gd name="connsiteX7" fmla="*/ -1066 w 100951"/>
                <a:gd name="connsiteY7" fmla="*/ 95332 h 11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951" h="117338">
                  <a:moveTo>
                    <a:pt x="-1066" y="95332"/>
                  </a:moveTo>
                  <a:cubicBezTo>
                    <a:pt x="1606" y="71449"/>
                    <a:pt x="11855" y="49053"/>
                    <a:pt x="28209" y="31441"/>
                  </a:cubicBezTo>
                  <a:cubicBezTo>
                    <a:pt x="40402" y="17878"/>
                    <a:pt x="55684" y="7443"/>
                    <a:pt x="72747" y="1022"/>
                  </a:cubicBezTo>
                  <a:cubicBezTo>
                    <a:pt x="83541" y="-3049"/>
                    <a:pt x="94444" y="1494"/>
                    <a:pt x="98460" y="11616"/>
                  </a:cubicBezTo>
                  <a:cubicBezTo>
                    <a:pt x="102476" y="21737"/>
                    <a:pt x="97751" y="32531"/>
                    <a:pt x="87103" y="37056"/>
                  </a:cubicBezTo>
                  <a:cubicBezTo>
                    <a:pt x="58882" y="48940"/>
                    <a:pt x="41983" y="69601"/>
                    <a:pt x="37440" y="100147"/>
                  </a:cubicBezTo>
                  <a:cubicBezTo>
                    <a:pt x="36113" y="110387"/>
                    <a:pt x="26919" y="117739"/>
                    <a:pt x="16634" y="116793"/>
                  </a:cubicBezTo>
                  <a:cubicBezTo>
                    <a:pt x="6312" y="115757"/>
                    <a:pt x="-1320" y="107180"/>
                    <a:pt x="-1066" y="95332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198" name="任意多边形: 形状 197"/>
            <p:cNvSpPr/>
            <p:nvPr/>
          </p:nvSpPr>
          <p:spPr>
            <a:xfrm>
              <a:off x="1438953" y="1621089"/>
              <a:ext cx="100988" cy="117317"/>
            </a:xfrm>
            <a:custGeom>
              <a:avLst/>
              <a:gdLst>
                <a:gd name="connsiteX0" fmla="*/ 99917 w 100988"/>
                <a:gd name="connsiteY0" fmla="*/ 92801 h 117317"/>
                <a:gd name="connsiteX1" fmla="*/ 82254 w 100988"/>
                <a:gd name="connsiteY1" fmla="*/ 116751 h 117317"/>
                <a:gd name="connsiteX2" fmla="*/ 61484 w 100988"/>
                <a:gd name="connsiteY2" fmla="*/ 100761 h 117317"/>
                <a:gd name="connsiteX3" fmla="*/ 44239 w 100988"/>
                <a:gd name="connsiteY3" fmla="*/ 60238 h 117317"/>
                <a:gd name="connsiteX4" fmla="*/ 11821 w 100988"/>
                <a:gd name="connsiteY4" fmla="*/ 37033 h 117317"/>
                <a:gd name="connsiteX5" fmla="*/ -208 w 100988"/>
                <a:gd name="connsiteY5" fmla="*/ 13265 h 117317"/>
                <a:gd name="connsiteX6" fmla="*/ 26486 w 100988"/>
                <a:gd name="connsiteY6" fmla="*/ 1217 h 117317"/>
                <a:gd name="connsiteX7" fmla="*/ 92903 w 100988"/>
                <a:gd name="connsiteY7" fmla="*/ 67797 h 117317"/>
                <a:gd name="connsiteX8" fmla="*/ 99917 w 100988"/>
                <a:gd name="connsiteY8" fmla="*/ 92801 h 117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88" h="117317">
                  <a:moveTo>
                    <a:pt x="99917" y="92801"/>
                  </a:moveTo>
                  <a:cubicBezTo>
                    <a:pt x="99917" y="107484"/>
                    <a:pt x="92466" y="115661"/>
                    <a:pt x="82254" y="116751"/>
                  </a:cubicBezTo>
                  <a:cubicBezTo>
                    <a:pt x="72187" y="117793"/>
                    <a:pt x="63047" y="110766"/>
                    <a:pt x="61484" y="100761"/>
                  </a:cubicBezTo>
                  <a:cubicBezTo>
                    <a:pt x="59285" y="85660"/>
                    <a:pt x="54216" y="71995"/>
                    <a:pt x="44239" y="60238"/>
                  </a:cubicBezTo>
                  <a:cubicBezTo>
                    <a:pt x="35517" y="49940"/>
                    <a:pt x="24378" y="41966"/>
                    <a:pt x="11821" y="37033"/>
                  </a:cubicBezTo>
                  <a:cubicBezTo>
                    <a:pt x="1645" y="32926"/>
                    <a:pt x="-3170" y="23023"/>
                    <a:pt x="-208" y="13265"/>
                  </a:cubicBezTo>
                  <a:cubicBezTo>
                    <a:pt x="3226" y="1944"/>
                    <a:pt x="14838" y="-3453"/>
                    <a:pt x="26486" y="1217"/>
                  </a:cubicBezTo>
                  <a:cubicBezTo>
                    <a:pt x="58122" y="13937"/>
                    <a:pt x="80582" y="35979"/>
                    <a:pt x="92903" y="67797"/>
                  </a:cubicBezTo>
                  <a:cubicBezTo>
                    <a:pt x="96537" y="77210"/>
                    <a:pt x="98463" y="87241"/>
                    <a:pt x="99917" y="92801"/>
                  </a:cubicBezTo>
                  <a:close/>
                </a:path>
              </a:pathLst>
            </a:custGeom>
            <a:grpFill/>
            <a:ln w="178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</p:grpSp>
      <p:grpSp>
        <p:nvGrpSpPr>
          <p:cNvPr id="205" name="组合 204"/>
          <p:cNvGrpSpPr/>
          <p:nvPr/>
        </p:nvGrpSpPr>
        <p:grpSpPr>
          <a:xfrm>
            <a:off x="4725896" y="1527630"/>
            <a:ext cx="483576" cy="483295"/>
            <a:chOff x="4723138" y="2057540"/>
            <a:chExt cx="2745842" cy="2744250"/>
          </a:xfrm>
          <a:gradFill>
            <a:gsLst>
              <a:gs pos="3000">
                <a:schemeClr val="bg1"/>
              </a:gs>
              <a:gs pos="81000">
                <a:schemeClr val="bg1">
                  <a:alpha val="36000"/>
                </a:schemeClr>
              </a:gs>
            </a:gsLst>
            <a:lin ang="2700000" scaled="1"/>
          </a:gradFill>
        </p:grpSpPr>
        <p:sp>
          <p:nvSpPr>
            <p:cNvPr id="206" name="任意多边形: 形状 205"/>
            <p:cNvSpPr/>
            <p:nvPr/>
          </p:nvSpPr>
          <p:spPr>
            <a:xfrm>
              <a:off x="4723138" y="2057540"/>
              <a:ext cx="2745842" cy="2744250"/>
            </a:xfrm>
            <a:custGeom>
              <a:avLst/>
              <a:gdLst>
                <a:gd name="connsiteX0" fmla="*/ 2058357 w 2745842"/>
                <a:gd name="connsiteY0" fmla="*/ 2486171 h 2744250"/>
                <a:gd name="connsiteX1" fmla="*/ 1895194 w 2745842"/>
                <a:gd name="connsiteY1" fmla="*/ 2486171 h 2744250"/>
                <a:gd name="connsiteX2" fmla="*/ 1715457 w 2745842"/>
                <a:gd name="connsiteY2" fmla="*/ 2306339 h 2744250"/>
                <a:gd name="connsiteX3" fmla="*/ 1715457 w 2745842"/>
                <a:gd name="connsiteY3" fmla="*/ 1494619 h 2744250"/>
                <a:gd name="connsiteX4" fmla="*/ 1715457 w 2745842"/>
                <a:gd name="connsiteY4" fmla="*/ 1459091 h 2744250"/>
                <a:gd name="connsiteX5" fmla="*/ 1540578 w 2745842"/>
                <a:gd name="connsiteY5" fmla="*/ 1459091 h 2744250"/>
                <a:gd name="connsiteX6" fmla="*/ 1415419 w 2745842"/>
                <a:gd name="connsiteY6" fmla="*/ 1561769 h 2744250"/>
                <a:gd name="connsiteX7" fmla="*/ 1355316 w 2745842"/>
                <a:gd name="connsiteY7" fmla="*/ 1615872 h 2744250"/>
                <a:gd name="connsiteX8" fmla="*/ 1361222 w 2745842"/>
                <a:gd name="connsiteY8" fmla="*/ 1691215 h 2744250"/>
                <a:gd name="connsiteX9" fmla="*/ 1378939 w 2745842"/>
                <a:gd name="connsiteY9" fmla="*/ 1720456 h 2744250"/>
                <a:gd name="connsiteX10" fmla="*/ 1362175 w 2745842"/>
                <a:gd name="connsiteY10" fmla="*/ 1871618 h 2744250"/>
                <a:gd name="connsiteX11" fmla="*/ 1273306 w 2745842"/>
                <a:gd name="connsiteY11" fmla="*/ 1960581 h 2744250"/>
                <a:gd name="connsiteX12" fmla="*/ 1119668 w 2745842"/>
                <a:gd name="connsiteY12" fmla="*/ 1977441 h 2744250"/>
                <a:gd name="connsiteX13" fmla="*/ 1112333 w 2745842"/>
                <a:gd name="connsiteY13" fmla="*/ 1973059 h 2744250"/>
                <a:gd name="connsiteX14" fmla="*/ 986604 w 2745842"/>
                <a:gd name="connsiteY14" fmla="*/ 1968202 h 2744250"/>
                <a:gd name="connsiteX15" fmla="*/ 970221 w 2745842"/>
                <a:gd name="connsiteY15" fmla="*/ 1988776 h 2744250"/>
                <a:gd name="connsiteX16" fmla="*/ 954028 w 2745842"/>
                <a:gd name="connsiteY16" fmla="*/ 2049450 h 2744250"/>
                <a:gd name="connsiteX17" fmla="*/ 830203 w 2745842"/>
                <a:gd name="connsiteY17" fmla="*/ 2142985 h 2744250"/>
                <a:gd name="connsiteX18" fmla="*/ 715903 w 2745842"/>
                <a:gd name="connsiteY18" fmla="*/ 2142985 h 2744250"/>
                <a:gd name="connsiteX19" fmla="*/ 589126 w 2745842"/>
                <a:gd name="connsiteY19" fmla="*/ 2046021 h 2744250"/>
                <a:gd name="connsiteX20" fmla="*/ 586172 w 2745842"/>
                <a:gd name="connsiteY20" fmla="*/ 2034972 h 2744250"/>
                <a:gd name="connsiteX21" fmla="*/ 501781 w 2745842"/>
                <a:gd name="connsiteY21" fmla="*/ 1944866 h 2744250"/>
                <a:gd name="connsiteX22" fmla="*/ 475683 w 2745842"/>
                <a:gd name="connsiteY22" fmla="*/ 1947342 h 2744250"/>
                <a:gd name="connsiteX23" fmla="*/ 423867 w 2745842"/>
                <a:gd name="connsiteY23" fmla="*/ 1977536 h 2744250"/>
                <a:gd name="connsiteX24" fmla="*/ 268228 w 2745842"/>
                <a:gd name="connsiteY24" fmla="*/ 1958486 h 2744250"/>
                <a:gd name="connsiteX25" fmla="*/ 185361 w 2745842"/>
                <a:gd name="connsiteY25" fmla="*/ 1875619 h 2744250"/>
                <a:gd name="connsiteX26" fmla="*/ 166311 w 2745842"/>
                <a:gd name="connsiteY26" fmla="*/ 1717504 h 2744250"/>
                <a:gd name="connsiteX27" fmla="*/ 170883 w 2745842"/>
                <a:gd name="connsiteY27" fmla="*/ 1710265 h 2744250"/>
                <a:gd name="connsiteX28" fmla="*/ 174027 w 2745842"/>
                <a:gd name="connsiteY28" fmla="*/ 1584439 h 2744250"/>
                <a:gd name="connsiteX29" fmla="*/ 152595 w 2745842"/>
                <a:gd name="connsiteY29" fmla="*/ 1569008 h 2744250"/>
                <a:gd name="connsiteX30" fmla="*/ 94683 w 2745842"/>
                <a:gd name="connsiteY30" fmla="*/ 1553673 h 2744250"/>
                <a:gd name="connsiteX31" fmla="*/ -568 w 2745842"/>
                <a:gd name="connsiteY31" fmla="*/ 1428135 h 2744250"/>
                <a:gd name="connsiteX32" fmla="*/ -568 w 2745842"/>
                <a:gd name="connsiteY32" fmla="*/ 1313835 h 2744250"/>
                <a:gd name="connsiteX33" fmla="*/ 94683 w 2745842"/>
                <a:gd name="connsiteY33" fmla="*/ 1189056 h 2744250"/>
                <a:gd name="connsiteX34" fmla="*/ 111161 w 2745842"/>
                <a:gd name="connsiteY34" fmla="*/ 1184580 h 2744250"/>
                <a:gd name="connsiteX35" fmla="*/ 191171 w 2745842"/>
                <a:gd name="connsiteY35" fmla="*/ 1118667 h 2744250"/>
                <a:gd name="connsiteX36" fmla="*/ 185933 w 2745842"/>
                <a:gd name="connsiteY36" fmla="*/ 1058564 h 2744250"/>
                <a:gd name="connsiteX37" fmla="*/ 157358 w 2745842"/>
                <a:gd name="connsiteY37" fmla="*/ 1009130 h 2744250"/>
                <a:gd name="connsiteX38" fmla="*/ 180694 w 2745842"/>
                <a:gd name="connsiteY38" fmla="*/ 871017 h 2744250"/>
                <a:gd name="connsiteX39" fmla="*/ 269466 w 2745842"/>
                <a:gd name="connsiteY39" fmla="*/ 782053 h 2744250"/>
                <a:gd name="connsiteX40" fmla="*/ 418152 w 2745842"/>
                <a:gd name="connsiteY40" fmla="*/ 763003 h 2744250"/>
                <a:gd name="connsiteX41" fmla="*/ 430343 w 2745842"/>
                <a:gd name="connsiteY41" fmla="*/ 770242 h 2744250"/>
                <a:gd name="connsiteX42" fmla="*/ 556265 w 2745842"/>
                <a:gd name="connsiteY42" fmla="*/ 774624 h 2744250"/>
                <a:gd name="connsiteX43" fmla="*/ 572362 w 2745842"/>
                <a:gd name="connsiteY43" fmla="*/ 753859 h 2744250"/>
                <a:gd name="connsiteX44" fmla="*/ 587126 w 2745842"/>
                <a:gd name="connsiteY44" fmla="*/ 698709 h 2744250"/>
                <a:gd name="connsiteX45" fmla="*/ 715141 w 2745842"/>
                <a:gd name="connsiteY45" fmla="*/ 599840 h 2744250"/>
                <a:gd name="connsiteX46" fmla="*/ 826583 w 2745842"/>
                <a:gd name="connsiteY46" fmla="*/ 599840 h 2744250"/>
                <a:gd name="connsiteX47" fmla="*/ 952505 w 2745842"/>
                <a:gd name="connsiteY47" fmla="*/ 694233 h 2744250"/>
                <a:gd name="connsiteX48" fmla="*/ 955266 w 2745842"/>
                <a:gd name="connsiteY48" fmla="*/ 705282 h 2744250"/>
                <a:gd name="connsiteX49" fmla="*/ 1032990 w 2745842"/>
                <a:gd name="connsiteY49" fmla="*/ 794150 h 2744250"/>
                <a:gd name="connsiteX50" fmla="*/ 1071090 w 2745842"/>
                <a:gd name="connsiteY50" fmla="*/ 792341 h 2744250"/>
                <a:gd name="connsiteX51" fmla="*/ 1314739 w 2745842"/>
                <a:gd name="connsiteY51" fmla="*/ 824440 h 2744250"/>
                <a:gd name="connsiteX52" fmla="*/ 1356650 w 2745842"/>
                <a:gd name="connsiteY52" fmla="*/ 867398 h 2744250"/>
                <a:gd name="connsiteX53" fmla="*/ 1376176 w 2745842"/>
                <a:gd name="connsiteY53" fmla="*/ 1023131 h 2744250"/>
                <a:gd name="connsiteX54" fmla="*/ 1367413 w 2745842"/>
                <a:gd name="connsiteY54" fmla="*/ 1037799 h 2744250"/>
                <a:gd name="connsiteX55" fmla="*/ 1357888 w 2745842"/>
                <a:gd name="connsiteY55" fmla="*/ 1138479 h 2744250"/>
                <a:gd name="connsiteX56" fmla="*/ 1405513 w 2745842"/>
                <a:gd name="connsiteY56" fmla="*/ 1178769 h 2744250"/>
                <a:gd name="connsiteX57" fmla="*/ 1537911 w 2745842"/>
                <a:gd name="connsiteY57" fmla="*/ 1284497 h 2744250"/>
                <a:gd name="connsiteX58" fmla="*/ 1712885 w 2745842"/>
                <a:gd name="connsiteY58" fmla="*/ 1284497 h 2744250"/>
                <a:gd name="connsiteX59" fmla="*/ 1712885 w 2745842"/>
                <a:gd name="connsiteY59" fmla="*/ 450107 h 2744250"/>
                <a:gd name="connsiteX60" fmla="*/ 1907766 w 2745842"/>
                <a:gd name="connsiteY60" fmla="*/ 256654 h 2744250"/>
                <a:gd name="connsiteX61" fmla="*/ 2055880 w 2745842"/>
                <a:gd name="connsiteY61" fmla="*/ 256654 h 2744250"/>
                <a:gd name="connsiteX62" fmla="*/ 2055880 w 2745842"/>
                <a:gd name="connsiteY62" fmla="*/ 172263 h 2744250"/>
                <a:gd name="connsiteX63" fmla="*/ 2224283 w 2745842"/>
                <a:gd name="connsiteY63" fmla="*/ -330 h 2744250"/>
                <a:gd name="connsiteX64" fmla="*/ 2228187 w 2745842"/>
                <a:gd name="connsiteY64" fmla="*/ -330 h 2744250"/>
                <a:gd name="connsiteX65" fmla="*/ 2568230 w 2745842"/>
                <a:gd name="connsiteY65" fmla="*/ -330 h 2744250"/>
                <a:gd name="connsiteX66" fmla="*/ 2741680 w 2745842"/>
                <a:gd name="connsiteY66" fmla="*/ 173977 h 2744250"/>
                <a:gd name="connsiteX67" fmla="*/ 2741680 w 2745842"/>
                <a:gd name="connsiteY67" fmla="*/ 511257 h 2744250"/>
                <a:gd name="connsiteX68" fmla="*/ 2568135 w 2745842"/>
                <a:gd name="connsiteY68" fmla="*/ 685375 h 2744250"/>
                <a:gd name="connsiteX69" fmla="*/ 2227997 w 2745842"/>
                <a:gd name="connsiteY69" fmla="*/ 685375 h 2744250"/>
                <a:gd name="connsiteX70" fmla="*/ 2055880 w 2745842"/>
                <a:gd name="connsiteY70" fmla="*/ 512591 h 2744250"/>
                <a:gd name="connsiteX71" fmla="*/ 2055880 w 2745842"/>
                <a:gd name="connsiteY71" fmla="*/ 428390 h 2744250"/>
                <a:gd name="connsiteX72" fmla="*/ 1886335 w 2745842"/>
                <a:gd name="connsiteY72" fmla="*/ 428390 h 2744250"/>
                <a:gd name="connsiteX73" fmla="*/ 1886335 w 2745842"/>
                <a:gd name="connsiteY73" fmla="*/ 1284306 h 2744250"/>
                <a:gd name="connsiteX74" fmla="*/ 2055880 w 2745842"/>
                <a:gd name="connsiteY74" fmla="*/ 1284306 h 2744250"/>
                <a:gd name="connsiteX75" fmla="*/ 2055880 w 2745842"/>
                <a:gd name="connsiteY75" fmla="*/ 1205249 h 2744250"/>
                <a:gd name="connsiteX76" fmla="*/ 2232665 w 2745842"/>
                <a:gd name="connsiteY76" fmla="*/ 1028560 h 2744250"/>
                <a:gd name="connsiteX77" fmla="*/ 2564230 w 2745842"/>
                <a:gd name="connsiteY77" fmla="*/ 1028560 h 2744250"/>
                <a:gd name="connsiteX78" fmla="*/ 2741680 w 2745842"/>
                <a:gd name="connsiteY78" fmla="*/ 1204582 h 2744250"/>
                <a:gd name="connsiteX79" fmla="*/ 2741680 w 2745842"/>
                <a:gd name="connsiteY79" fmla="*/ 1539006 h 2744250"/>
                <a:gd name="connsiteX80" fmla="*/ 2566420 w 2745842"/>
                <a:gd name="connsiteY80" fmla="*/ 1714360 h 2744250"/>
                <a:gd name="connsiteX81" fmla="*/ 2231998 w 2745842"/>
                <a:gd name="connsiteY81" fmla="*/ 1714360 h 2744250"/>
                <a:gd name="connsiteX82" fmla="*/ 2055785 w 2745842"/>
                <a:gd name="connsiteY82" fmla="*/ 1536909 h 2744250"/>
                <a:gd name="connsiteX83" fmla="*/ 2055785 w 2745842"/>
                <a:gd name="connsiteY83" fmla="*/ 1458900 h 2744250"/>
                <a:gd name="connsiteX84" fmla="*/ 1889193 w 2745842"/>
                <a:gd name="connsiteY84" fmla="*/ 1458900 h 2744250"/>
                <a:gd name="connsiteX85" fmla="*/ 1889193 w 2745842"/>
                <a:gd name="connsiteY85" fmla="*/ 2312817 h 2744250"/>
                <a:gd name="connsiteX86" fmla="*/ 2058357 w 2745842"/>
                <a:gd name="connsiteY86" fmla="*/ 2312817 h 2744250"/>
                <a:gd name="connsiteX87" fmla="*/ 2058357 w 2745842"/>
                <a:gd name="connsiteY87" fmla="*/ 2229662 h 2744250"/>
                <a:gd name="connsiteX88" fmla="*/ 2227616 w 2745842"/>
                <a:gd name="connsiteY88" fmla="*/ 2057546 h 2744250"/>
                <a:gd name="connsiteX89" fmla="*/ 2231141 w 2745842"/>
                <a:gd name="connsiteY89" fmla="*/ 2057546 h 2744250"/>
                <a:gd name="connsiteX90" fmla="*/ 2571278 w 2745842"/>
                <a:gd name="connsiteY90" fmla="*/ 2057546 h 2744250"/>
                <a:gd name="connsiteX91" fmla="*/ 2744062 w 2745842"/>
                <a:gd name="connsiteY91" fmla="*/ 2224424 h 2744250"/>
                <a:gd name="connsiteX92" fmla="*/ 2744062 w 2745842"/>
                <a:gd name="connsiteY92" fmla="*/ 2228996 h 2744250"/>
                <a:gd name="connsiteX93" fmla="*/ 2744062 w 2745842"/>
                <a:gd name="connsiteY93" fmla="*/ 2571896 h 2744250"/>
                <a:gd name="connsiteX94" fmla="*/ 2575470 w 2745842"/>
                <a:gd name="connsiteY94" fmla="*/ 2742585 h 2744250"/>
                <a:gd name="connsiteX95" fmla="*/ 2572612 w 2745842"/>
                <a:gd name="connsiteY95" fmla="*/ 2742585 h 2744250"/>
                <a:gd name="connsiteX96" fmla="*/ 2229712 w 2745842"/>
                <a:gd name="connsiteY96" fmla="*/ 2742585 h 2744250"/>
                <a:gd name="connsiteX97" fmla="*/ 2058262 w 2745842"/>
                <a:gd name="connsiteY97" fmla="*/ 2569324 h 2744250"/>
                <a:gd name="connsiteX98" fmla="*/ 2058357 w 2745842"/>
                <a:gd name="connsiteY98" fmla="*/ 2486171 h 2744250"/>
                <a:gd name="connsiteX99" fmla="*/ 770005 w 2745842"/>
                <a:gd name="connsiteY99" fmla="*/ 1669593 h 2744250"/>
                <a:gd name="connsiteX100" fmla="*/ 1070804 w 2745842"/>
                <a:gd name="connsiteY100" fmla="*/ 1373555 h 2744250"/>
                <a:gd name="connsiteX101" fmla="*/ 774768 w 2745842"/>
                <a:gd name="connsiteY101" fmla="*/ 1072756 h 2744250"/>
                <a:gd name="connsiteX102" fmla="*/ 473969 w 2745842"/>
                <a:gd name="connsiteY102" fmla="*/ 1368793 h 2744250"/>
                <a:gd name="connsiteX103" fmla="*/ 473969 w 2745842"/>
                <a:gd name="connsiteY103" fmla="*/ 1369651 h 2744250"/>
                <a:gd name="connsiteX104" fmla="*/ 770005 w 2745842"/>
                <a:gd name="connsiteY104" fmla="*/ 1669593 h 274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745842" h="2744250">
                  <a:moveTo>
                    <a:pt x="2058357" y="2486171"/>
                  </a:moveTo>
                  <a:cubicBezTo>
                    <a:pt x="2001207" y="2486171"/>
                    <a:pt x="1948438" y="2486171"/>
                    <a:pt x="1895194" y="2486171"/>
                  </a:cubicBezTo>
                  <a:cubicBezTo>
                    <a:pt x="1788894" y="2486171"/>
                    <a:pt x="1715552" y="2412638"/>
                    <a:pt x="1715457" y="2306339"/>
                  </a:cubicBezTo>
                  <a:cubicBezTo>
                    <a:pt x="1715457" y="2035733"/>
                    <a:pt x="1715457" y="1765224"/>
                    <a:pt x="1715457" y="1494619"/>
                  </a:cubicBezTo>
                  <a:lnTo>
                    <a:pt x="1715457" y="1459091"/>
                  </a:lnTo>
                  <a:lnTo>
                    <a:pt x="1540578" y="1459091"/>
                  </a:lnTo>
                  <a:cubicBezTo>
                    <a:pt x="1522957" y="1520717"/>
                    <a:pt x="1477618" y="1553198"/>
                    <a:pt x="1415419" y="1561769"/>
                  </a:cubicBezTo>
                  <a:cubicBezTo>
                    <a:pt x="1380939" y="1566437"/>
                    <a:pt x="1367794" y="1586535"/>
                    <a:pt x="1355316" y="1615872"/>
                  </a:cubicBezTo>
                  <a:cubicBezTo>
                    <a:pt x="1342839" y="1645208"/>
                    <a:pt x="1341124" y="1667021"/>
                    <a:pt x="1361222" y="1691215"/>
                  </a:cubicBezTo>
                  <a:cubicBezTo>
                    <a:pt x="1368080" y="1700359"/>
                    <a:pt x="1373986" y="1710170"/>
                    <a:pt x="1378939" y="1720456"/>
                  </a:cubicBezTo>
                  <a:cubicBezTo>
                    <a:pt x="1407514" y="1768938"/>
                    <a:pt x="1400655" y="1830566"/>
                    <a:pt x="1362175" y="1871618"/>
                  </a:cubicBezTo>
                  <a:cubicBezTo>
                    <a:pt x="1333885" y="1902574"/>
                    <a:pt x="1304262" y="1932292"/>
                    <a:pt x="1273306" y="1960581"/>
                  </a:cubicBezTo>
                  <a:cubicBezTo>
                    <a:pt x="1231682" y="2000110"/>
                    <a:pt x="1168817" y="2006968"/>
                    <a:pt x="1119668" y="1977441"/>
                  </a:cubicBezTo>
                  <a:cubicBezTo>
                    <a:pt x="1117191" y="1976107"/>
                    <a:pt x="1114810" y="1974488"/>
                    <a:pt x="1112333" y="1973059"/>
                  </a:cubicBezTo>
                  <a:cubicBezTo>
                    <a:pt x="1050611" y="1936579"/>
                    <a:pt x="1050421" y="1936293"/>
                    <a:pt x="986604" y="1968202"/>
                  </a:cubicBezTo>
                  <a:cubicBezTo>
                    <a:pt x="978889" y="1972869"/>
                    <a:pt x="973078" y="1980203"/>
                    <a:pt x="970221" y="1988776"/>
                  </a:cubicBezTo>
                  <a:cubicBezTo>
                    <a:pt x="963648" y="2008587"/>
                    <a:pt x="960696" y="2029448"/>
                    <a:pt x="954028" y="2049450"/>
                  </a:cubicBezTo>
                  <a:cubicBezTo>
                    <a:pt x="937645" y="2104314"/>
                    <a:pt x="887448" y="2142224"/>
                    <a:pt x="830203" y="2142985"/>
                  </a:cubicBezTo>
                  <a:cubicBezTo>
                    <a:pt x="792103" y="2143843"/>
                    <a:pt x="754003" y="2143748"/>
                    <a:pt x="715903" y="2142985"/>
                  </a:cubicBezTo>
                  <a:cubicBezTo>
                    <a:pt x="656658" y="2142890"/>
                    <a:pt x="604747" y="2103171"/>
                    <a:pt x="589126" y="2046021"/>
                  </a:cubicBezTo>
                  <a:cubicBezTo>
                    <a:pt x="587601" y="2042497"/>
                    <a:pt x="586649" y="2038782"/>
                    <a:pt x="586172" y="2034972"/>
                  </a:cubicBezTo>
                  <a:cubicBezTo>
                    <a:pt x="586172" y="1978869"/>
                    <a:pt x="548072" y="1957724"/>
                    <a:pt x="501781" y="1944866"/>
                  </a:cubicBezTo>
                  <a:cubicBezTo>
                    <a:pt x="493019" y="1942674"/>
                    <a:pt x="483874" y="1943627"/>
                    <a:pt x="475683" y="1947342"/>
                  </a:cubicBezTo>
                  <a:cubicBezTo>
                    <a:pt x="457775" y="1956200"/>
                    <a:pt x="441393" y="1967916"/>
                    <a:pt x="423867" y="1977536"/>
                  </a:cubicBezTo>
                  <a:cubicBezTo>
                    <a:pt x="373670" y="2007444"/>
                    <a:pt x="309662" y="1999539"/>
                    <a:pt x="268228" y="1958486"/>
                  </a:cubicBezTo>
                  <a:cubicBezTo>
                    <a:pt x="239843" y="1931626"/>
                    <a:pt x="212221" y="1904003"/>
                    <a:pt x="185361" y="1875619"/>
                  </a:cubicBezTo>
                  <a:cubicBezTo>
                    <a:pt x="143164" y="1833709"/>
                    <a:pt x="135259" y="1768272"/>
                    <a:pt x="166311" y="1717504"/>
                  </a:cubicBezTo>
                  <a:cubicBezTo>
                    <a:pt x="167454" y="1714932"/>
                    <a:pt x="168978" y="1712456"/>
                    <a:pt x="170883" y="1710265"/>
                  </a:cubicBezTo>
                  <a:cubicBezTo>
                    <a:pt x="212031" y="1669402"/>
                    <a:pt x="197076" y="1626635"/>
                    <a:pt x="174027" y="1584439"/>
                  </a:cubicBezTo>
                  <a:cubicBezTo>
                    <a:pt x="168883" y="1577010"/>
                    <a:pt x="161262" y="1571580"/>
                    <a:pt x="152595" y="1569008"/>
                  </a:cubicBezTo>
                  <a:cubicBezTo>
                    <a:pt x="133545" y="1562723"/>
                    <a:pt x="113828" y="1559483"/>
                    <a:pt x="94683" y="1553673"/>
                  </a:cubicBezTo>
                  <a:cubicBezTo>
                    <a:pt x="38580" y="1537672"/>
                    <a:pt x="-186" y="1486523"/>
                    <a:pt x="-568" y="1428135"/>
                  </a:cubicBezTo>
                  <a:cubicBezTo>
                    <a:pt x="-1234" y="1390035"/>
                    <a:pt x="-1234" y="1351935"/>
                    <a:pt x="-568" y="1313835"/>
                  </a:cubicBezTo>
                  <a:cubicBezTo>
                    <a:pt x="100" y="1255731"/>
                    <a:pt x="38866" y="1205059"/>
                    <a:pt x="94683" y="1189056"/>
                  </a:cubicBezTo>
                  <a:cubicBezTo>
                    <a:pt x="100017" y="1186961"/>
                    <a:pt x="105541" y="1185437"/>
                    <a:pt x="111161" y="1184580"/>
                  </a:cubicBezTo>
                  <a:cubicBezTo>
                    <a:pt x="154118" y="1182103"/>
                    <a:pt x="177836" y="1160576"/>
                    <a:pt x="191171" y="1118667"/>
                  </a:cubicBezTo>
                  <a:cubicBezTo>
                    <a:pt x="198505" y="1095235"/>
                    <a:pt x="200696" y="1078376"/>
                    <a:pt x="185933" y="1058564"/>
                  </a:cubicBezTo>
                  <a:cubicBezTo>
                    <a:pt x="174407" y="1043324"/>
                    <a:pt x="164786" y="1026751"/>
                    <a:pt x="157358" y="1009130"/>
                  </a:cubicBezTo>
                  <a:cubicBezTo>
                    <a:pt x="136783" y="958742"/>
                    <a:pt x="143832" y="911403"/>
                    <a:pt x="180694" y="871017"/>
                  </a:cubicBezTo>
                  <a:cubicBezTo>
                    <a:pt x="209269" y="840155"/>
                    <a:pt x="238796" y="810628"/>
                    <a:pt x="269466" y="782053"/>
                  </a:cubicBezTo>
                  <a:cubicBezTo>
                    <a:pt x="309662" y="744144"/>
                    <a:pt x="369669" y="736429"/>
                    <a:pt x="418152" y="763003"/>
                  </a:cubicBezTo>
                  <a:cubicBezTo>
                    <a:pt x="422533" y="764813"/>
                    <a:pt x="426629" y="767290"/>
                    <a:pt x="430343" y="770242"/>
                  </a:cubicBezTo>
                  <a:cubicBezTo>
                    <a:pt x="471015" y="810723"/>
                    <a:pt x="513687" y="798817"/>
                    <a:pt x="556265" y="774624"/>
                  </a:cubicBezTo>
                  <a:cubicBezTo>
                    <a:pt x="563789" y="769671"/>
                    <a:pt x="569408" y="762337"/>
                    <a:pt x="572362" y="753859"/>
                  </a:cubicBezTo>
                  <a:cubicBezTo>
                    <a:pt x="578553" y="735857"/>
                    <a:pt x="581887" y="716998"/>
                    <a:pt x="587126" y="698709"/>
                  </a:cubicBezTo>
                  <a:cubicBezTo>
                    <a:pt x="601984" y="640226"/>
                    <a:pt x="654753" y="599364"/>
                    <a:pt x="715141" y="599840"/>
                  </a:cubicBezTo>
                  <a:cubicBezTo>
                    <a:pt x="752289" y="599840"/>
                    <a:pt x="789437" y="599269"/>
                    <a:pt x="826583" y="599840"/>
                  </a:cubicBezTo>
                  <a:cubicBezTo>
                    <a:pt x="884782" y="600126"/>
                    <a:pt x="935931" y="638416"/>
                    <a:pt x="952505" y="694233"/>
                  </a:cubicBezTo>
                  <a:cubicBezTo>
                    <a:pt x="953743" y="697852"/>
                    <a:pt x="954695" y="701472"/>
                    <a:pt x="955266" y="705282"/>
                  </a:cubicBezTo>
                  <a:cubicBezTo>
                    <a:pt x="958219" y="755002"/>
                    <a:pt x="983841" y="785292"/>
                    <a:pt x="1032990" y="794150"/>
                  </a:cubicBezTo>
                  <a:cubicBezTo>
                    <a:pt x="1045564" y="796436"/>
                    <a:pt x="1062518" y="798626"/>
                    <a:pt x="1071090" y="792341"/>
                  </a:cubicBezTo>
                  <a:cubicBezTo>
                    <a:pt x="1176627" y="718902"/>
                    <a:pt x="1237873" y="738620"/>
                    <a:pt x="1314739" y="824440"/>
                  </a:cubicBezTo>
                  <a:cubicBezTo>
                    <a:pt x="1327979" y="839394"/>
                    <a:pt x="1343314" y="853015"/>
                    <a:pt x="1356650" y="867398"/>
                  </a:cubicBezTo>
                  <a:cubicBezTo>
                    <a:pt x="1397512" y="908927"/>
                    <a:pt x="1405513" y="972744"/>
                    <a:pt x="1376176" y="1023131"/>
                  </a:cubicBezTo>
                  <a:cubicBezTo>
                    <a:pt x="1373795" y="1028274"/>
                    <a:pt x="1370842" y="1033227"/>
                    <a:pt x="1367413" y="1037799"/>
                  </a:cubicBezTo>
                  <a:cubicBezTo>
                    <a:pt x="1340744" y="1069137"/>
                    <a:pt x="1336838" y="1100284"/>
                    <a:pt x="1357888" y="1138479"/>
                  </a:cubicBezTo>
                  <a:cubicBezTo>
                    <a:pt x="1369794" y="1160481"/>
                    <a:pt x="1380082" y="1174579"/>
                    <a:pt x="1405513" y="1178769"/>
                  </a:cubicBezTo>
                  <a:cubicBezTo>
                    <a:pt x="1468473" y="1189056"/>
                    <a:pt x="1519813" y="1216869"/>
                    <a:pt x="1537911" y="1284497"/>
                  </a:cubicBezTo>
                  <a:lnTo>
                    <a:pt x="1712885" y="1284497"/>
                  </a:lnTo>
                  <a:lnTo>
                    <a:pt x="1712885" y="450107"/>
                  </a:lnTo>
                  <a:cubicBezTo>
                    <a:pt x="1712885" y="324568"/>
                    <a:pt x="1781370" y="256654"/>
                    <a:pt x="1907766" y="256654"/>
                  </a:cubicBezTo>
                  <a:lnTo>
                    <a:pt x="2055880" y="256654"/>
                  </a:lnTo>
                  <a:cubicBezTo>
                    <a:pt x="2055880" y="226936"/>
                    <a:pt x="2055880" y="199504"/>
                    <a:pt x="2055880" y="172263"/>
                  </a:cubicBezTo>
                  <a:cubicBezTo>
                    <a:pt x="2054737" y="78108"/>
                    <a:pt x="2130080" y="832"/>
                    <a:pt x="2224283" y="-330"/>
                  </a:cubicBezTo>
                  <a:cubicBezTo>
                    <a:pt x="2225615" y="-340"/>
                    <a:pt x="2226854" y="-340"/>
                    <a:pt x="2228187" y="-330"/>
                  </a:cubicBezTo>
                  <a:cubicBezTo>
                    <a:pt x="2341535" y="-1159"/>
                    <a:pt x="2454883" y="-1159"/>
                    <a:pt x="2568230" y="-330"/>
                  </a:cubicBezTo>
                  <a:cubicBezTo>
                    <a:pt x="2667576" y="337"/>
                    <a:pt x="2741108" y="74155"/>
                    <a:pt x="2741680" y="173977"/>
                  </a:cubicBezTo>
                  <a:cubicBezTo>
                    <a:pt x="2742347" y="286372"/>
                    <a:pt x="2742347" y="398796"/>
                    <a:pt x="2741680" y="511257"/>
                  </a:cubicBezTo>
                  <a:cubicBezTo>
                    <a:pt x="2741014" y="610889"/>
                    <a:pt x="2667480" y="684803"/>
                    <a:pt x="2568135" y="685375"/>
                  </a:cubicBezTo>
                  <a:cubicBezTo>
                    <a:pt x="2454787" y="686137"/>
                    <a:pt x="2341440" y="686137"/>
                    <a:pt x="2227997" y="685375"/>
                  </a:cubicBezTo>
                  <a:cubicBezTo>
                    <a:pt x="2130365" y="684612"/>
                    <a:pt x="2057214" y="610413"/>
                    <a:pt x="2055880" y="512591"/>
                  </a:cubicBezTo>
                  <a:cubicBezTo>
                    <a:pt x="2055880" y="485921"/>
                    <a:pt x="2055880" y="459347"/>
                    <a:pt x="2055880" y="428390"/>
                  </a:cubicBezTo>
                  <a:lnTo>
                    <a:pt x="1886335" y="428390"/>
                  </a:lnTo>
                  <a:lnTo>
                    <a:pt x="1886335" y="1284306"/>
                  </a:lnTo>
                  <a:lnTo>
                    <a:pt x="2055880" y="1284306"/>
                  </a:lnTo>
                  <a:cubicBezTo>
                    <a:pt x="2055880" y="1257827"/>
                    <a:pt x="2055880" y="1231538"/>
                    <a:pt x="2055880" y="1205249"/>
                  </a:cubicBezTo>
                  <a:cubicBezTo>
                    <a:pt x="2056642" y="1102379"/>
                    <a:pt x="2129794" y="1028941"/>
                    <a:pt x="2232665" y="1028560"/>
                  </a:cubicBezTo>
                  <a:cubicBezTo>
                    <a:pt x="2343250" y="1028084"/>
                    <a:pt x="2453835" y="1028084"/>
                    <a:pt x="2564230" y="1028560"/>
                  </a:cubicBezTo>
                  <a:cubicBezTo>
                    <a:pt x="2667576" y="1028560"/>
                    <a:pt x="2741204" y="1101808"/>
                    <a:pt x="2741680" y="1204582"/>
                  </a:cubicBezTo>
                  <a:cubicBezTo>
                    <a:pt x="2742252" y="1316025"/>
                    <a:pt x="2742252" y="1427467"/>
                    <a:pt x="2741680" y="1539006"/>
                  </a:cubicBezTo>
                  <a:cubicBezTo>
                    <a:pt x="2741108" y="1640351"/>
                    <a:pt x="2667671" y="1713789"/>
                    <a:pt x="2566420" y="1714360"/>
                  </a:cubicBezTo>
                  <a:cubicBezTo>
                    <a:pt x="2454978" y="1714932"/>
                    <a:pt x="2343535" y="1714932"/>
                    <a:pt x="2231998" y="1714360"/>
                  </a:cubicBezTo>
                  <a:cubicBezTo>
                    <a:pt x="2129413" y="1714360"/>
                    <a:pt x="2056547" y="1640161"/>
                    <a:pt x="2055785" y="1536909"/>
                  </a:cubicBezTo>
                  <a:cubicBezTo>
                    <a:pt x="2055785" y="1511383"/>
                    <a:pt x="2055785" y="1485951"/>
                    <a:pt x="2055785" y="1458900"/>
                  </a:cubicBezTo>
                  <a:lnTo>
                    <a:pt x="1889193" y="1458900"/>
                  </a:lnTo>
                  <a:lnTo>
                    <a:pt x="1889193" y="2312817"/>
                  </a:lnTo>
                  <a:lnTo>
                    <a:pt x="2058357" y="2312817"/>
                  </a:lnTo>
                  <a:cubicBezTo>
                    <a:pt x="2058357" y="2284242"/>
                    <a:pt x="2058357" y="2256999"/>
                    <a:pt x="2058357" y="2229662"/>
                  </a:cubicBezTo>
                  <a:cubicBezTo>
                    <a:pt x="2057595" y="2135366"/>
                    <a:pt x="2133319" y="2058308"/>
                    <a:pt x="2227616" y="2057546"/>
                  </a:cubicBezTo>
                  <a:cubicBezTo>
                    <a:pt x="2228759" y="2057546"/>
                    <a:pt x="2229998" y="2057546"/>
                    <a:pt x="2231141" y="2057546"/>
                  </a:cubicBezTo>
                  <a:cubicBezTo>
                    <a:pt x="2344488" y="2056785"/>
                    <a:pt x="2457835" y="2056785"/>
                    <a:pt x="2571278" y="2057546"/>
                  </a:cubicBezTo>
                  <a:cubicBezTo>
                    <a:pt x="2665099" y="2055926"/>
                    <a:pt x="2742442" y="2130603"/>
                    <a:pt x="2744062" y="2224424"/>
                  </a:cubicBezTo>
                  <a:cubicBezTo>
                    <a:pt x="2744062" y="2225949"/>
                    <a:pt x="2744062" y="2227472"/>
                    <a:pt x="2744062" y="2228996"/>
                  </a:cubicBezTo>
                  <a:cubicBezTo>
                    <a:pt x="2745014" y="2343296"/>
                    <a:pt x="2745014" y="2457596"/>
                    <a:pt x="2744062" y="2571896"/>
                  </a:cubicBezTo>
                  <a:cubicBezTo>
                    <a:pt x="2744634" y="2665622"/>
                    <a:pt x="2669195" y="2742013"/>
                    <a:pt x="2575470" y="2742585"/>
                  </a:cubicBezTo>
                  <a:cubicBezTo>
                    <a:pt x="2574516" y="2742585"/>
                    <a:pt x="2573564" y="2742585"/>
                    <a:pt x="2572612" y="2742585"/>
                  </a:cubicBezTo>
                  <a:cubicBezTo>
                    <a:pt x="2458312" y="2743537"/>
                    <a:pt x="2344012" y="2743537"/>
                    <a:pt x="2229712" y="2742585"/>
                  </a:cubicBezTo>
                  <a:cubicBezTo>
                    <a:pt x="2132176" y="2741822"/>
                    <a:pt x="2059309" y="2667432"/>
                    <a:pt x="2058262" y="2569324"/>
                  </a:cubicBezTo>
                  <a:cubicBezTo>
                    <a:pt x="2058071" y="2543321"/>
                    <a:pt x="2058357" y="2516461"/>
                    <a:pt x="2058357" y="2486171"/>
                  </a:cubicBezTo>
                  <a:close/>
                  <a:moveTo>
                    <a:pt x="770005" y="1669593"/>
                  </a:moveTo>
                  <a:cubicBezTo>
                    <a:pt x="934788" y="1670927"/>
                    <a:pt x="1069471" y="1538338"/>
                    <a:pt x="1070804" y="1373555"/>
                  </a:cubicBezTo>
                  <a:cubicBezTo>
                    <a:pt x="1072138" y="1208773"/>
                    <a:pt x="939551" y="1074090"/>
                    <a:pt x="774768" y="1072756"/>
                  </a:cubicBezTo>
                  <a:cubicBezTo>
                    <a:pt x="609985" y="1071423"/>
                    <a:pt x="475302" y="1204011"/>
                    <a:pt x="473969" y="1368793"/>
                  </a:cubicBezTo>
                  <a:cubicBezTo>
                    <a:pt x="473969" y="1369079"/>
                    <a:pt x="473969" y="1369365"/>
                    <a:pt x="473969" y="1369651"/>
                  </a:cubicBezTo>
                  <a:cubicBezTo>
                    <a:pt x="473206" y="1534148"/>
                    <a:pt x="605508" y="1668259"/>
                    <a:pt x="770005" y="1669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207" name="任意多边形: 形状 206"/>
            <p:cNvSpPr/>
            <p:nvPr/>
          </p:nvSpPr>
          <p:spPr>
            <a:xfrm>
              <a:off x="5369425" y="3302595"/>
              <a:ext cx="254138" cy="254142"/>
            </a:xfrm>
            <a:custGeom>
              <a:avLst/>
              <a:gdLst>
                <a:gd name="connsiteX0" fmla="*/ 253067 w 254138"/>
                <a:gd name="connsiteY0" fmla="*/ 127453 h 254142"/>
                <a:gd name="connsiteX1" fmla="*/ 124670 w 254138"/>
                <a:gd name="connsiteY1" fmla="*/ 253183 h 254142"/>
                <a:gd name="connsiteX2" fmla="*/ -1060 w 254138"/>
                <a:gd name="connsiteY2" fmla="*/ 124786 h 254142"/>
                <a:gd name="connsiteX3" fmla="*/ 127337 w 254138"/>
                <a:gd name="connsiteY3" fmla="*/ -944 h 254142"/>
                <a:gd name="connsiteX4" fmla="*/ 253067 w 254138"/>
                <a:gd name="connsiteY4" fmla="*/ 126691 h 254142"/>
                <a:gd name="connsiteX5" fmla="*/ 253067 w 254138"/>
                <a:gd name="connsiteY5" fmla="*/ 127453 h 25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138" h="254142">
                  <a:moveTo>
                    <a:pt x="253067" y="127453"/>
                  </a:moveTo>
                  <a:cubicBezTo>
                    <a:pt x="252305" y="197652"/>
                    <a:pt x="194869" y="253945"/>
                    <a:pt x="124670" y="253183"/>
                  </a:cubicBezTo>
                  <a:cubicBezTo>
                    <a:pt x="54471" y="252421"/>
                    <a:pt x="-1822" y="194986"/>
                    <a:pt x="-1060" y="124786"/>
                  </a:cubicBezTo>
                  <a:cubicBezTo>
                    <a:pt x="-298" y="54587"/>
                    <a:pt x="57138" y="-1706"/>
                    <a:pt x="127337" y="-944"/>
                  </a:cubicBezTo>
                  <a:cubicBezTo>
                    <a:pt x="197346" y="-468"/>
                    <a:pt x="253639" y="56682"/>
                    <a:pt x="253067" y="126691"/>
                  </a:cubicBezTo>
                  <a:cubicBezTo>
                    <a:pt x="253067" y="126977"/>
                    <a:pt x="253067" y="127168"/>
                    <a:pt x="253067" y="1274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</p:grpSp>
      <p:sp>
        <p:nvSpPr>
          <p:cNvPr id="210" name="文本框 209"/>
          <p:cNvSpPr txBox="1"/>
          <p:nvPr/>
        </p:nvSpPr>
        <p:spPr>
          <a:xfrm>
            <a:off x="4551387" y="3519660"/>
            <a:ext cx="3120663" cy="2722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设计复杂度：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材料、电芯、系统、安全等多学科耦合，传统“试错法”难以为继。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工艺复杂度：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电池研发过程中的工艺复杂度极高，对工艺参数的要求日益严苛，传统工艺窗口不断收窄。传统试验设计方法往往需要大量实验才能实现工艺优化与稳定，效率提升面临瓶颈。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1" name="文本框 210"/>
          <p:cNvSpPr txBox="1"/>
          <p:nvPr/>
        </p:nvSpPr>
        <p:spPr>
          <a:xfrm>
            <a:off x="8100687" y="3489296"/>
            <a:ext cx="3230783" cy="2419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内外双重动力推动下的已基本完成“系统升级、万物互联、数据赋能、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助力”数字化演进。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从基础材料领域着手，建立数字化生产模式。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indent="0" algn="just" fontAlgn="auto">
              <a:lnSpc>
                <a:spcPts val="2080"/>
              </a:lnSpc>
              <a:spcBef>
                <a:spcPct val="0"/>
              </a:spcBef>
              <a:spcAft>
                <a:spcPts val="180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深耕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集成研发，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PACK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开发由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15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个月缩短至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个月，效率提升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30%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以上。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8474367" y="1547134"/>
            <a:ext cx="569031" cy="433748"/>
            <a:chOff x="8389121" y="1558028"/>
            <a:chExt cx="569031" cy="433748"/>
          </a:xfrm>
          <a:gradFill>
            <a:gsLst>
              <a:gs pos="3000">
                <a:schemeClr val="bg1"/>
              </a:gs>
              <a:gs pos="81000">
                <a:schemeClr val="bg1">
                  <a:alpha val="36000"/>
                </a:schemeClr>
              </a:gs>
            </a:gsLst>
            <a:lin ang="2700000" scaled="1"/>
          </a:gradFill>
        </p:grpSpPr>
        <p:sp>
          <p:nvSpPr>
            <p:cNvPr id="200" name="任意多边形: 形状 199"/>
            <p:cNvSpPr/>
            <p:nvPr/>
          </p:nvSpPr>
          <p:spPr>
            <a:xfrm>
              <a:off x="8656414" y="1558499"/>
              <a:ext cx="301738" cy="433099"/>
            </a:xfrm>
            <a:custGeom>
              <a:avLst/>
              <a:gdLst>
                <a:gd name="connsiteX0" fmla="*/ 300318 w 301738"/>
                <a:gd name="connsiteY0" fmla="*/ 132517 h 433099"/>
                <a:gd name="connsiteX1" fmla="*/ 300318 w 301738"/>
                <a:gd name="connsiteY1" fmla="*/ 411529 h 433099"/>
                <a:gd name="connsiteX2" fmla="*/ 279646 w 301738"/>
                <a:gd name="connsiteY2" fmla="*/ 432557 h 433099"/>
                <a:gd name="connsiteX3" fmla="*/ -1420 w 301738"/>
                <a:gd name="connsiteY3" fmla="*/ 432557 h 433099"/>
                <a:gd name="connsiteX4" fmla="*/ -1420 w 301738"/>
                <a:gd name="connsiteY4" fmla="*/ -542 h 433099"/>
                <a:gd name="connsiteX5" fmla="*/ 167042 w 301738"/>
                <a:gd name="connsiteY5" fmla="*/ -542 h 433099"/>
                <a:gd name="connsiteX6" fmla="*/ 167042 w 301738"/>
                <a:gd name="connsiteY6" fmla="*/ 110028 h 433099"/>
                <a:gd name="connsiteX7" fmla="*/ 189215 w 301738"/>
                <a:gd name="connsiteY7" fmla="*/ 132478 h 433099"/>
                <a:gd name="connsiteX8" fmla="*/ 300318 w 301738"/>
                <a:gd name="connsiteY8" fmla="*/ 132478 h 433099"/>
                <a:gd name="connsiteX9" fmla="*/ 132785 w 301738"/>
                <a:gd name="connsiteY9" fmla="*/ 165866 h 433099"/>
                <a:gd name="connsiteX10" fmla="*/ 50449 w 301738"/>
                <a:gd name="connsiteY10" fmla="*/ 165866 h 433099"/>
                <a:gd name="connsiteX11" fmla="*/ 31475 w 301738"/>
                <a:gd name="connsiteY11" fmla="*/ 182511 h 433099"/>
                <a:gd name="connsiteX12" fmla="*/ 50627 w 301738"/>
                <a:gd name="connsiteY12" fmla="*/ 199116 h 433099"/>
                <a:gd name="connsiteX13" fmla="*/ 214705 w 301738"/>
                <a:gd name="connsiteY13" fmla="*/ 199116 h 433099"/>
                <a:gd name="connsiteX14" fmla="*/ 233720 w 301738"/>
                <a:gd name="connsiteY14" fmla="*/ 182353 h 433099"/>
                <a:gd name="connsiteX15" fmla="*/ 214528 w 301738"/>
                <a:gd name="connsiteY15" fmla="*/ 165886 h 433099"/>
                <a:gd name="connsiteX16" fmla="*/ 132785 w 301738"/>
                <a:gd name="connsiteY16" fmla="*/ 265616 h 433099"/>
                <a:gd name="connsiteX17" fmla="*/ 216324 w 301738"/>
                <a:gd name="connsiteY17" fmla="*/ 265616 h 433099"/>
                <a:gd name="connsiteX18" fmla="*/ 233700 w 301738"/>
                <a:gd name="connsiteY18" fmla="*/ 249149 h 433099"/>
                <a:gd name="connsiteX19" fmla="*/ 216640 w 301738"/>
                <a:gd name="connsiteY19" fmla="*/ 232441 h 433099"/>
                <a:gd name="connsiteX20" fmla="*/ 216443 w 301738"/>
                <a:gd name="connsiteY20" fmla="*/ 232445 h 433099"/>
                <a:gd name="connsiteX21" fmla="*/ 48810 w 301738"/>
                <a:gd name="connsiteY21" fmla="*/ 232445 h 433099"/>
                <a:gd name="connsiteX22" fmla="*/ 39846 w 301738"/>
                <a:gd name="connsiteY22" fmla="*/ 234873 h 433099"/>
                <a:gd name="connsiteX23" fmla="*/ 31948 w 301738"/>
                <a:gd name="connsiteY23" fmla="*/ 252466 h 433099"/>
                <a:gd name="connsiteX24" fmla="*/ 48771 w 301738"/>
                <a:gd name="connsiteY24" fmla="*/ 265537 h 433099"/>
                <a:gd name="connsiteX25" fmla="*/ 132804 w 301738"/>
                <a:gd name="connsiteY25" fmla="*/ 265636 h 433099"/>
                <a:gd name="connsiteX26" fmla="*/ 132488 w 301738"/>
                <a:gd name="connsiteY26" fmla="*/ 332333 h 433099"/>
                <a:gd name="connsiteX27" fmla="*/ 215416 w 301738"/>
                <a:gd name="connsiteY27" fmla="*/ 332333 h 433099"/>
                <a:gd name="connsiteX28" fmla="*/ 232199 w 301738"/>
                <a:gd name="connsiteY28" fmla="*/ 322461 h 433099"/>
                <a:gd name="connsiteX29" fmla="*/ 215870 w 301738"/>
                <a:gd name="connsiteY29" fmla="*/ 298984 h 433099"/>
                <a:gd name="connsiteX30" fmla="*/ 156123 w 301738"/>
                <a:gd name="connsiteY30" fmla="*/ 298984 h 433099"/>
                <a:gd name="connsiteX31" fmla="*/ 50785 w 301738"/>
                <a:gd name="connsiteY31" fmla="*/ 298984 h 433099"/>
                <a:gd name="connsiteX32" fmla="*/ 33568 w 301738"/>
                <a:gd name="connsiteY32" fmla="*/ 308205 h 433099"/>
                <a:gd name="connsiteX33" fmla="*/ 49166 w 301738"/>
                <a:gd name="connsiteY33" fmla="*/ 332313 h 433099"/>
                <a:gd name="connsiteX34" fmla="*/ 132508 w 301738"/>
                <a:gd name="connsiteY34" fmla="*/ 332353 h 433099"/>
                <a:gd name="connsiteX35" fmla="*/ 83127 w 301738"/>
                <a:gd name="connsiteY35" fmla="*/ 99168 h 433099"/>
                <a:gd name="connsiteX36" fmla="*/ 49995 w 301738"/>
                <a:gd name="connsiteY36" fmla="*/ 99168 h 433099"/>
                <a:gd name="connsiteX37" fmla="*/ 31475 w 301738"/>
                <a:gd name="connsiteY37" fmla="*/ 115635 h 433099"/>
                <a:gd name="connsiteX38" fmla="*/ 49778 w 301738"/>
                <a:gd name="connsiteY38" fmla="*/ 132458 h 433099"/>
                <a:gd name="connsiteX39" fmla="*/ 115449 w 301738"/>
                <a:gd name="connsiteY39" fmla="*/ 132458 h 433099"/>
                <a:gd name="connsiteX40" fmla="*/ 133535 w 301738"/>
                <a:gd name="connsiteY40" fmla="*/ 115556 h 433099"/>
                <a:gd name="connsiteX41" fmla="*/ 115646 w 301738"/>
                <a:gd name="connsiteY41" fmla="*/ 99168 h 433099"/>
                <a:gd name="connsiteX42" fmla="*/ 83127 w 301738"/>
                <a:gd name="connsiteY42" fmla="*/ 99188 h 43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1738" h="433099">
                  <a:moveTo>
                    <a:pt x="300318" y="132517"/>
                  </a:moveTo>
                  <a:lnTo>
                    <a:pt x="300318" y="411529"/>
                  </a:lnTo>
                  <a:cubicBezTo>
                    <a:pt x="300318" y="426357"/>
                    <a:pt x="294217" y="432557"/>
                    <a:pt x="279646" y="432557"/>
                  </a:cubicBezTo>
                  <a:lnTo>
                    <a:pt x="-1420" y="432557"/>
                  </a:lnTo>
                  <a:lnTo>
                    <a:pt x="-1420" y="-542"/>
                  </a:lnTo>
                  <a:lnTo>
                    <a:pt x="167042" y="-542"/>
                  </a:lnTo>
                  <a:lnTo>
                    <a:pt x="167042" y="110028"/>
                  </a:lnTo>
                  <a:cubicBezTo>
                    <a:pt x="167042" y="127008"/>
                    <a:pt x="172452" y="132478"/>
                    <a:pt x="189215" y="132478"/>
                  </a:cubicBezTo>
                  <a:lnTo>
                    <a:pt x="300318" y="132478"/>
                  </a:lnTo>
                  <a:close/>
                  <a:moveTo>
                    <a:pt x="132785" y="165866"/>
                  </a:moveTo>
                  <a:lnTo>
                    <a:pt x="50449" y="165866"/>
                  </a:lnTo>
                  <a:cubicBezTo>
                    <a:pt x="39116" y="165866"/>
                    <a:pt x="31376" y="172717"/>
                    <a:pt x="31475" y="182511"/>
                  </a:cubicBezTo>
                  <a:cubicBezTo>
                    <a:pt x="31573" y="192304"/>
                    <a:pt x="39372" y="199096"/>
                    <a:pt x="50627" y="199116"/>
                  </a:cubicBezTo>
                  <a:cubicBezTo>
                    <a:pt x="105320" y="199116"/>
                    <a:pt x="160012" y="199116"/>
                    <a:pt x="214705" y="199116"/>
                  </a:cubicBezTo>
                  <a:cubicBezTo>
                    <a:pt x="225900" y="199116"/>
                    <a:pt x="233759" y="192106"/>
                    <a:pt x="233720" y="182353"/>
                  </a:cubicBezTo>
                  <a:cubicBezTo>
                    <a:pt x="233680" y="172599"/>
                    <a:pt x="225980" y="165905"/>
                    <a:pt x="214528" y="165886"/>
                  </a:cubicBezTo>
                  <a:close/>
                  <a:moveTo>
                    <a:pt x="132785" y="265616"/>
                  </a:moveTo>
                  <a:cubicBezTo>
                    <a:pt x="160625" y="265616"/>
                    <a:pt x="188484" y="265616"/>
                    <a:pt x="216324" y="265616"/>
                  </a:cubicBezTo>
                  <a:cubicBezTo>
                    <a:pt x="226197" y="265616"/>
                    <a:pt x="233680" y="258330"/>
                    <a:pt x="233700" y="249149"/>
                  </a:cubicBezTo>
                  <a:cubicBezTo>
                    <a:pt x="233601" y="239825"/>
                    <a:pt x="225960" y="232346"/>
                    <a:pt x="216640" y="232441"/>
                  </a:cubicBezTo>
                  <a:cubicBezTo>
                    <a:pt x="216581" y="232443"/>
                    <a:pt x="216502" y="232443"/>
                    <a:pt x="216443" y="232445"/>
                  </a:cubicBezTo>
                  <a:cubicBezTo>
                    <a:pt x="160565" y="232340"/>
                    <a:pt x="104688" y="232340"/>
                    <a:pt x="48810" y="232445"/>
                  </a:cubicBezTo>
                  <a:cubicBezTo>
                    <a:pt x="45671" y="232542"/>
                    <a:pt x="42611" y="233373"/>
                    <a:pt x="39846" y="234873"/>
                  </a:cubicBezTo>
                  <a:cubicBezTo>
                    <a:pt x="33587" y="238327"/>
                    <a:pt x="30369" y="245498"/>
                    <a:pt x="31948" y="252466"/>
                  </a:cubicBezTo>
                  <a:cubicBezTo>
                    <a:pt x="33666" y="260311"/>
                    <a:pt x="40735" y="265809"/>
                    <a:pt x="48771" y="265537"/>
                  </a:cubicBezTo>
                  <a:cubicBezTo>
                    <a:pt x="76650" y="265695"/>
                    <a:pt x="104767" y="265636"/>
                    <a:pt x="132804" y="265636"/>
                  </a:cubicBezTo>
                  <a:close/>
                  <a:moveTo>
                    <a:pt x="132488" y="332333"/>
                  </a:moveTo>
                  <a:cubicBezTo>
                    <a:pt x="160131" y="332333"/>
                    <a:pt x="187774" y="332333"/>
                    <a:pt x="215416" y="332333"/>
                  </a:cubicBezTo>
                  <a:cubicBezTo>
                    <a:pt x="223038" y="332333"/>
                    <a:pt x="228941" y="329529"/>
                    <a:pt x="232199" y="322461"/>
                  </a:cubicBezTo>
                  <a:cubicBezTo>
                    <a:pt x="237451" y="311167"/>
                    <a:pt x="229139" y="299083"/>
                    <a:pt x="215870" y="298984"/>
                  </a:cubicBezTo>
                  <a:cubicBezTo>
                    <a:pt x="195948" y="298807"/>
                    <a:pt x="176045" y="298984"/>
                    <a:pt x="156123" y="298984"/>
                  </a:cubicBezTo>
                  <a:cubicBezTo>
                    <a:pt x="121017" y="298984"/>
                    <a:pt x="85911" y="298984"/>
                    <a:pt x="50785" y="298984"/>
                  </a:cubicBezTo>
                  <a:cubicBezTo>
                    <a:pt x="43282" y="298984"/>
                    <a:pt x="37240" y="301374"/>
                    <a:pt x="33568" y="308205"/>
                  </a:cubicBezTo>
                  <a:cubicBezTo>
                    <a:pt x="27506" y="319460"/>
                    <a:pt x="35542" y="332215"/>
                    <a:pt x="49166" y="332313"/>
                  </a:cubicBezTo>
                  <a:cubicBezTo>
                    <a:pt x="76887" y="332471"/>
                    <a:pt x="104708" y="332333"/>
                    <a:pt x="132508" y="332353"/>
                  </a:cubicBezTo>
                  <a:close/>
                  <a:moveTo>
                    <a:pt x="83127" y="99168"/>
                  </a:moveTo>
                  <a:cubicBezTo>
                    <a:pt x="72089" y="99168"/>
                    <a:pt x="61032" y="99168"/>
                    <a:pt x="49995" y="99168"/>
                  </a:cubicBezTo>
                  <a:cubicBezTo>
                    <a:pt x="38958" y="99168"/>
                    <a:pt x="31514" y="106039"/>
                    <a:pt x="31475" y="115635"/>
                  </a:cubicBezTo>
                  <a:cubicBezTo>
                    <a:pt x="31435" y="125231"/>
                    <a:pt x="39116" y="132418"/>
                    <a:pt x="49778" y="132458"/>
                  </a:cubicBezTo>
                  <a:cubicBezTo>
                    <a:pt x="71675" y="132551"/>
                    <a:pt x="93552" y="132551"/>
                    <a:pt x="115449" y="132458"/>
                  </a:cubicBezTo>
                  <a:cubicBezTo>
                    <a:pt x="126269" y="132458"/>
                    <a:pt x="133614" y="125409"/>
                    <a:pt x="133535" y="115556"/>
                  </a:cubicBezTo>
                  <a:cubicBezTo>
                    <a:pt x="133456" y="105704"/>
                    <a:pt x="126328" y="99267"/>
                    <a:pt x="115646" y="99168"/>
                  </a:cubicBezTo>
                  <a:cubicBezTo>
                    <a:pt x="104964" y="99069"/>
                    <a:pt x="93967" y="99188"/>
                    <a:pt x="83127" y="99188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201" name="任意多边形: 形状 200"/>
            <p:cNvSpPr/>
            <p:nvPr/>
          </p:nvSpPr>
          <p:spPr>
            <a:xfrm>
              <a:off x="8389121" y="1558028"/>
              <a:ext cx="233273" cy="433748"/>
            </a:xfrm>
            <a:custGeom>
              <a:avLst/>
              <a:gdLst>
                <a:gd name="connsiteX0" fmla="*/ 124897 w 233273"/>
                <a:gd name="connsiteY0" fmla="*/ 376854 h 433748"/>
                <a:gd name="connsiteX1" fmla="*/ 110463 w 233273"/>
                <a:gd name="connsiteY1" fmla="*/ 391998 h 433748"/>
                <a:gd name="connsiteX2" fmla="*/ 84795 w 233273"/>
                <a:gd name="connsiteY2" fmla="*/ 391998 h 433748"/>
                <a:gd name="connsiteX3" fmla="*/ 39560 w 233273"/>
                <a:gd name="connsiteY3" fmla="*/ 346763 h 433748"/>
                <a:gd name="connsiteX4" fmla="*/ 39560 w 233273"/>
                <a:gd name="connsiteY4" fmla="*/ 321569 h 433748"/>
                <a:gd name="connsiteX5" fmla="*/ 55218 w 233273"/>
                <a:gd name="connsiteY5" fmla="*/ 306070 h 433748"/>
                <a:gd name="connsiteX6" fmla="*/ 44516 w 233273"/>
                <a:gd name="connsiteY6" fmla="*/ 282258 h 433748"/>
                <a:gd name="connsiteX7" fmla="*/ 43035 w 233273"/>
                <a:gd name="connsiteY7" fmla="*/ 278309 h 433748"/>
                <a:gd name="connsiteX8" fmla="*/ 25265 w 233273"/>
                <a:gd name="connsiteY8" fmla="*/ 266264 h 433748"/>
                <a:gd name="connsiteX9" fmla="*/ -1351 w 233273"/>
                <a:gd name="connsiteY9" fmla="*/ 239767 h 433748"/>
                <a:gd name="connsiteX10" fmla="*/ -1193 w 233273"/>
                <a:gd name="connsiteY10" fmla="*/ 185272 h 433748"/>
                <a:gd name="connsiteX11" fmla="*/ 17821 w 233273"/>
                <a:gd name="connsiteY11" fmla="*/ 166317 h 433748"/>
                <a:gd name="connsiteX12" fmla="*/ 34979 w 233273"/>
                <a:gd name="connsiteY12" fmla="*/ 166179 h 433748"/>
                <a:gd name="connsiteX13" fmla="*/ 39836 w 233273"/>
                <a:gd name="connsiteY13" fmla="*/ 163395 h 433748"/>
                <a:gd name="connsiteX14" fmla="*/ 54665 w 233273"/>
                <a:gd name="connsiteY14" fmla="*/ 125880 h 433748"/>
                <a:gd name="connsiteX15" fmla="*/ 39757 w 233273"/>
                <a:gd name="connsiteY15" fmla="*/ 111170 h 433748"/>
                <a:gd name="connsiteX16" fmla="*/ 39757 w 233273"/>
                <a:gd name="connsiteY16" fmla="*/ 85502 h 433748"/>
                <a:gd name="connsiteX17" fmla="*/ 84973 w 233273"/>
                <a:gd name="connsiteY17" fmla="*/ 40267 h 433748"/>
                <a:gd name="connsiteX18" fmla="*/ 110108 w 233273"/>
                <a:gd name="connsiteY18" fmla="*/ 40267 h 433748"/>
                <a:gd name="connsiteX19" fmla="*/ 124818 w 233273"/>
                <a:gd name="connsiteY19" fmla="*/ 55589 h 433748"/>
                <a:gd name="connsiteX20" fmla="*/ 162333 w 233273"/>
                <a:gd name="connsiteY20" fmla="*/ 40721 h 433748"/>
                <a:gd name="connsiteX21" fmla="*/ 165393 w 233273"/>
                <a:gd name="connsiteY21" fmla="*/ 36081 h 433748"/>
                <a:gd name="connsiteX22" fmla="*/ 165610 w 233273"/>
                <a:gd name="connsiteY22" fmla="*/ 15941 h 433748"/>
                <a:gd name="connsiteX23" fmla="*/ 180616 w 233273"/>
                <a:gd name="connsiteY23" fmla="*/ -289 h 433748"/>
                <a:gd name="connsiteX24" fmla="*/ 231814 w 233273"/>
                <a:gd name="connsiteY24" fmla="*/ -427 h 433748"/>
                <a:gd name="connsiteX25" fmla="*/ 231814 w 233273"/>
                <a:gd name="connsiteY25" fmla="*/ 100488 h 433748"/>
                <a:gd name="connsiteX26" fmla="*/ 124660 w 233273"/>
                <a:gd name="connsiteY26" fmla="*/ 143354 h 433748"/>
                <a:gd name="connsiteX27" fmla="*/ 98873 w 233273"/>
                <a:gd name="connsiteY27" fmla="*/ 220259 h 433748"/>
                <a:gd name="connsiteX28" fmla="*/ 118776 w 233273"/>
                <a:gd name="connsiteY28" fmla="*/ 281468 h 433748"/>
                <a:gd name="connsiteX29" fmla="*/ 167960 w 233273"/>
                <a:gd name="connsiteY29" fmla="*/ 322932 h 433748"/>
                <a:gd name="connsiteX30" fmla="*/ 231854 w 233273"/>
                <a:gd name="connsiteY30" fmla="*/ 332034 h 433748"/>
                <a:gd name="connsiteX31" fmla="*/ 231854 w 233273"/>
                <a:gd name="connsiteY31" fmla="*/ 433206 h 433748"/>
                <a:gd name="connsiteX32" fmla="*/ 204626 w 233273"/>
                <a:gd name="connsiteY32" fmla="*/ 433206 h 433748"/>
                <a:gd name="connsiteX33" fmla="*/ 183301 w 233273"/>
                <a:gd name="connsiteY33" fmla="*/ 433206 h 433748"/>
                <a:gd name="connsiteX34" fmla="*/ 165531 w 233273"/>
                <a:gd name="connsiteY34" fmla="*/ 415297 h 433748"/>
                <a:gd name="connsiteX35" fmla="*/ 165314 w 233273"/>
                <a:gd name="connsiteY35" fmla="*/ 396954 h 433748"/>
                <a:gd name="connsiteX36" fmla="*/ 161365 w 233273"/>
                <a:gd name="connsiteY36" fmla="*/ 391722 h 433748"/>
                <a:gd name="connsiteX37" fmla="*/ 124897 w 233273"/>
                <a:gd name="connsiteY37" fmla="*/ 376854 h 43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3273" h="433748">
                  <a:moveTo>
                    <a:pt x="124897" y="376854"/>
                  </a:moveTo>
                  <a:cubicBezTo>
                    <a:pt x="120533" y="381455"/>
                    <a:pt x="115636" y="386865"/>
                    <a:pt x="110463" y="391998"/>
                  </a:cubicBezTo>
                  <a:cubicBezTo>
                    <a:pt x="102328" y="400054"/>
                    <a:pt x="93009" y="400035"/>
                    <a:pt x="84795" y="391998"/>
                  </a:cubicBezTo>
                  <a:cubicBezTo>
                    <a:pt x="69651" y="376993"/>
                    <a:pt x="54586" y="361913"/>
                    <a:pt x="39560" y="346763"/>
                  </a:cubicBezTo>
                  <a:cubicBezTo>
                    <a:pt x="31800" y="338866"/>
                    <a:pt x="31820" y="329526"/>
                    <a:pt x="39560" y="321569"/>
                  </a:cubicBezTo>
                  <a:cubicBezTo>
                    <a:pt x="44635" y="316317"/>
                    <a:pt x="49926" y="311282"/>
                    <a:pt x="55218" y="306070"/>
                  </a:cubicBezTo>
                  <a:cubicBezTo>
                    <a:pt x="51565" y="297974"/>
                    <a:pt x="48031" y="290116"/>
                    <a:pt x="44516" y="282258"/>
                  </a:cubicBezTo>
                  <a:cubicBezTo>
                    <a:pt x="43963" y="280994"/>
                    <a:pt x="43509" y="279671"/>
                    <a:pt x="43035" y="278309"/>
                  </a:cubicBezTo>
                  <a:cubicBezTo>
                    <a:pt x="38593" y="266126"/>
                    <a:pt x="38573" y="265593"/>
                    <a:pt x="25265" y="266264"/>
                  </a:cubicBezTo>
                  <a:cubicBezTo>
                    <a:pt x="4316" y="267311"/>
                    <a:pt x="-2180" y="260657"/>
                    <a:pt x="-1351" y="239767"/>
                  </a:cubicBezTo>
                  <a:cubicBezTo>
                    <a:pt x="-620" y="221641"/>
                    <a:pt x="-1213" y="203437"/>
                    <a:pt x="-1193" y="185272"/>
                  </a:cubicBezTo>
                  <a:cubicBezTo>
                    <a:pt x="-1193" y="172852"/>
                    <a:pt x="5362" y="166356"/>
                    <a:pt x="17821" y="166317"/>
                  </a:cubicBezTo>
                  <a:cubicBezTo>
                    <a:pt x="23547" y="166317"/>
                    <a:pt x="29273" y="166514"/>
                    <a:pt x="34979" y="166179"/>
                  </a:cubicBezTo>
                  <a:cubicBezTo>
                    <a:pt x="36934" y="166028"/>
                    <a:pt x="38711" y="165006"/>
                    <a:pt x="39836" y="163395"/>
                  </a:cubicBezTo>
                  <a:cubicBezTo>
                    <a:pt x="44891" y="151212"/>
                    <a:pt x="49571" y="138891"/>
                    <a:pt x="54665" y="125880"/>
                  </a:cubicBezTo>
                  <a:cubicBezTo>
                    <a:pt x="50143" y="121417"/>
                    <a:pt x="44792" y="116382"/>
                    <a:pt x="39757" y="111170"/>
                  </a:cubicBezTo>
                  <a:cubicBezTo>
                    <a:pt x="31860" y="102976"/>
                    <a:pt x="31860" y="93597"/>
                    <a:pt x="39757" y="85502"/>
                  </a:cubicBezTo>
                  <a:cubicBezTo>
                    <a:pt x="54764" y="70352"/>
                    <a:pt x="69829" y="55273"/>
                    <a:pt x="84973" y="40267"/>
                  </a:cubicBezTo>
                  <a:cubicBezTo>
                    <a:pt x="92871" y="32369"/>
                    <a:pt x="102269" y="32369"/>
                    <a:pt x="110108" y="40267"/>
                  </a:cubicBezTo>
                  <a:cubicBezTo>
                    <a:pt x="115439" y="45519"/>
                    <a:pt x="120493" y="51067"/>
                    <a:pt x="124818" y="55589"/>
                  </a:cubicBezTo>
                  <a:cubicBezTo>
                    <a:pt x="138145" y="50356"/>
                    <a:pt x="150288" y="45716"/>
                    <a:pt x="162333" y="40721"/>
                  </a:cubicBezTo>
                  <a:cubicBezTo>
                    <a:pt x="164011" y="39734"/>
                    <a:pt x="165156" y="38020"/>
                    <a:pt x="165393" y="36081"/>
                  </a:cubicBezTo>
                  <a:cubicBezTo>
                    <a:pt x="165748" y="29387"/>
                    <a:pt x="165393" y="22654"/>
                    <a:pt x="165610" y="15941"/>
                  </a:cubicBezTo>
                  <a:cubicBezTo>
                    <a:pt x="165926" y="7155"/>
                    <a:pt x="172067" y="-52"/>
                    <a:pt x="180616" y="-289"/>
                  </a:cubicBezTo>
                  <a:cubicBezTo>
                    <a:pt x="197537" y="-763"/>
                    <a:pt x="214478" y="-427"/>
                    <a:pt x="231814" y="-427"/>
                  </a:cubicBezTo>
                  <a:lnTo>
                    <a:pt x="231814" y="100488"/>
                  </a:lnTo>
                  <a:cubicBezTo>
                    <a:pt x="188632" y="96144"/>
                    <a:pt x="152361" y="109669"/>
                    <a:pt x="124660" y="143354"/>
                  </a:cubicBezTo>
                  <a:cubicBezTo>
                    <a:pt x="106415" y="165566"/>
                    <a:pt x="98024" y="191491"/>
                    <a:pt x="98873" y="220259"/>
                  </a:cubicBezTo>
                  <a:cubicBezTo>
                    <a:pt x="99485" y="242150"/>
                    <a:pt x="106396" y="263399"/>
                    <a:pt x="118776" y="281468"/>
                  </a:cubicBezTo>
                  <a:cubicBezTo>
                    <a:pt x="130938" y="299639"/>
                    <a:pt x="147998" y="314011"/>
                    <a:pt x="167960" y="322932"/>
                  </a:cubicBezTo>
                  <a:cubicBezTo>
                    <a:pt x="188218" y="332172"/>
                    <a:pt x="209542" y="334522"/>
                    <a:pt x="231854" y="332034"/>
                  </a:cubicBezTo>
                  <a:lnTo>
                    <a:pt x="231854" y="433206"/>
                  </a:lnTo>
                  <a:lnTo>
                    <a:pt x="204626" y="433206"/>
                  </a:lnTo>
                  <a:cubicBezTo>
                    <a:pt x="197517" y="433206"/>
                    <a:pt x="190409" y="433206"/>
                    <a:pt x="183301" y="433206"/>
                  </a:cubicBezTo>
                  <a:cubicBezTo>
                    <a:pt x="172402" y="433028"/>
                    <a:pt x="165748" y="426275"/>
                    <a:pt x="165531" y="415297"/>
                  </a:cubicBezTo>
                  <a:cubicBezTo>
                    <a:pt x="165531" y="409176"/>
                    <a:pt x="165808" y="403036"/>
                    <a:pt x="165314" y="396954"/>
                  </a:cubicBezTo>
                  <a:cubicBezTo>
                    <a:pt x="164860" y="394698"/>
                    <a:pt x="163418" y="392768"/>
                    <a:pt x="161365" y="391722"/>
                  </a:cubicBezTo>
                  <a:cubicBezTo>
                    <a:pt x="149953" y="386608"/>
                    <a:pt x="138185" y="382126"/>
                    <a:pt x="124897" y="376854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202" name="任意多边形: 形状 201"/>
            <p:cNvSpPr/>
            <p:nvPr/>
          </p:nvSpPr>
          <p:spPr>
            <a:xfrm>
              <a:off x="8522663" y="1691210"/>
              <a:ext cx="99849" cy="166906"/>
            </a:xfrm>
            <a:custGeom>
              <a:avLst/>
              <a:gdLst>
                <a:gd name="connsiteX0" fmla="*/ 98429 w 99849"/>
                <a:gd name="connsiteY0" fmla="*/ 130931 h 166906"/>
                <a:gd name="connsiteX1" fmla="*/ 98429 w 99849"/>
                <a:gd name="connsiteY1" fmla="*/ 163904 h 166906"/>
                <a:gd name="connsiteX2" fmla="*/ 17061 w 99849"/>
                <a:gd name="connsiteY2" fmla="*/ 135274 h 166906"/>
                <a:gd name="connsiteX3" fmla="*/ 12954 w 99849"/>
                <a:gd name="connsiteY3" fmla="*/ 36432 h 166906"/>
                <a:gd name="connsiteX4" fmla="*/ 98350 w 99849"/>
                <a:gd name="connsiteY4" fmla="*/ 1879 h 166906"/>
                <a:gd name="connsiteX5" fmla="*/ 98350 w 99849"/>
                <a:gd name="connsiteY5" fmla="*/ 35445 h 166906"/>
                <a:gd name="connsiteX6" fmla="*/ 40024 w 99849"/>
                <a:gd name="connsiteY6" fmla="*/ 56256 h 166906"/>
                <a:gd name="connsiteX7" fmla="*/ 39412 w 99849"/>
                <a:gd name="connsiteY7" fmla="*/ 108955 h 166906"/>
                <a:gd name="connsiteX8" fmla="*/ 98429 w 99849"/>
                <a:gd name="connsiteY8" fmla="*/ 130931 h 16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849" h="166906">
                  <a:moveTo>
                    <a:pt x="98429" y="130931"/>
                  </a:moveTo>
                  <a:lnTo>
                    <a:pt x="98429" y="163904"/>
                  </a:lnTo>
                  <a:cubicBezTo>
                    <a:pt x="76177" y="170874"/>
                    <a:pt x="39649" y="163549"/>
                    <a:pt x="17061" y="135274"/>
                  </a:cubicBezTo>
                  <a:cubicBezTo>
                    <a:pt x="-5961" y="106840"/>
                    <a:pt x="-7639" y="66679"/>
                    <a:pt x="12954" y="36432"/>
                  </a:cubicBezTo>
                  <a:cubicBezTo>
                    <a:pt x="31889" y="8356"/>
                    <a:pt x="68970" y="-6749"/>
                    <a:pt x="98350" y="1879"/>
                  </a:cubicBezTo>
                  <a:lnTo>
                    <a:pt x="98350" y="35445"/>
                  </a:lnTo>
                  <a:cubicBezTo>
                    <a:pt x="74044" y="29522"/>
                    <a:pt x="53806" y="35208"/>
                    <a:pt x="40024" y="56256"/>
                  </a:cubicBezTo>
                  <a:cubicBezTo>
                    <a:pt x="28888" y="73237"/>
                    <a:pt x="29046" y="91461"/>
                    <a:pt x="39412" y="108955"/>
                  </a:cubicBezTo>
                  <a:cubicBezTo>
                    <a:pt x="50844" y="128324"/>
                    <a:pt x="67075" y="134129"/>
                    <a:pt x="98429" y="130931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203" name="任意多边形: 形状 202"/>
            <p:cNvSpPr/>
            <p:nvPr/>
          </p:nvSpPr>
          <p:spPr>
            <a:xfrm>
              <a:off x="8858560" y="1571471"/>
              <a:ext cx="86205" cy="86304"/>
            </a:xfrm>
            <a:custGeom>
              <a:avLst/>
              <a:gdLst>
                <a:gd name="connsiteX0" fmla="*/ -1420 w 86205"/>
                <a:gd name="connsiteY0" fmla="*/ 85762 h 86304"/>
                <a:gd name="connsiteX1" fmla="*/ -1420 w 86205"/>
                <a:gd name="connsiteY1" fmla="*/ -542 h 86304"/>
                <a:gd name="connsiteX2" fmla="*/ 84785 w 86205"/>
                <a:gd name="connsiteY2" fmla="*/ 85762 h 8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205" h="86304">
                  <a:moveTo>
                    <a:pt x="-1420" y="85762"/>
                  </a:moveTo>
                  <a:lnTo>
                    <a:pt x="-1420" y="-542"/>
                  </a:lnTo>
                  <a:lnTo>
                    <a:pt x="84785" y="85762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  <p:sp>
          <p:nvSpPr>
            <p:cNvPr id="204" name="任意多边形: 形状 203"/>
            <p:cNvSpPr/>
            <p:nvPr/>
          </p:nvSpPr>
          <p:spPr>
            <a:xfrm>
              <a:off x="8589480" y="1758197"/>
              <a:ext cx="33269" cy="33210"/>
            </a:xfrm>
            <a:custGeom>
              <a:avLst/>
              <a:gdLst>
                <a:gd name="connsiteX0" fmla="*/ 31850 w 33269"/>
                <a:gd name="connsiteY0" fmla="*/ 16023 h 33210"/>
                <a:gd name="connsiteX1" fmla="*/ 15185 w 33269"/>
                <a:gd name="connsiteY1" fmla="*/ 32668 h 33210"/>
                <a:gd name="connsiteX2" fmla="*/ -1420 w 33269"/>
                <a:gd name="connsiteY2" fmla="*/ 16063 h 33210"/>
                <a:gd name="connsiteX3" fmla="*/ 15185 w 33269"/>
                <a:gd name="connsiteY3" fmla="*/ -542 h 33210"/>
                <a:gd name="connsiteX4" fmla="*/ 31850 w 33269"/>
                <a:gd name="connsiteY4" fmla="*/ 16023 h 33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69" h="33210">
                  <a:moveTo>
                    <a:pt x="31850" y="16023"/>
                  </a:moveTo>
                  <a:cubicBezTo>
                    <a:pt x="31672" y="25149"/>
                    <a:pt x="24307" y="32500"/>
                    <a:pt x="15185" y="32668"/>
                  </a:cubicBezTo>
                  <a:cubicBezTo>
                    <a:pt x="6023" y="32668"/>
                    <a:pt x="-1420" y="25234"/>
                    <a:pt x="-1420" y="16063"/>
                  </a:cubicBezTo>
                  <a:cubicBezTo>
                    <a:pt x="-1420" y="6891"/>
                    <a:pt x="6023" y="-542"/>
                    <a:pt x="15185" y="-542"/>
                  </a:cubicBezTo>
                  <a:cubicBezTo>
                    <a:pt x="24287" y="-377"/>
                    <a:pt x="31632" y="6929"/>
                    <a:pt x="31850" y="16023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tham Book"/>
                <a:ea typeface="思源黑体 CN Regular"/>
                <a:cs typeface="+mn-cs"/>
              </a:endParaRPr>
            </a:p>
          </p:txBody>
        </p:sp>
      </p:grpSp>
      <p:sp>
        <p:nvSpPr>
          <p:cNvPr id="214" name="矩形: 圆角 213"/>
          <p:cNvSpPr/>
          <p:nvPr/>
        </p:nvSpPr>
        <p:spPr>
          <a:xfrm>
            <a:off x="8435018" y="2253753"/>
            <a:ext cx="1376979" cy="362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gradFill>
              <a:gsLst>
                <a:gs pos="50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83000">
                  <a:schemeClr val="accent1">
                    <a:lumMod val="60000"/>
                    <a:lumOff val="40000"/>
                    <a:alpha val="6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竞争激烈</a:t>
            </a:r>
            <a:endParaRPr lang="zh-CN" altLang="en-US">
              <a:solidFill>
                <a:srgbClr val="125897"/>
              </a:solidFill>
            </a:endParaRPr>
          </a:p>
        </p:txBody>
      </p:sp>
      <p:cxnSp>
        <p:nvCxnSpPr>
          <p:cNvPr id="215" name="直接连接符 214"/>
          <p:cNvCxnSpPr/>
          <p:nvPr/>
        </p:nvCxnSpPr>
        <p:spPr>
          <a:xfrm>
            <a:off x="8196624" y="4492825"/>
            <a:ext cx="3120664" cy="0"/>
          </a:xfrm>
          <a:prstGeom prst="line">
            <a:avLst/>
          </a:prstGeom>
          <a:ln w="9525">
            <a:solidFill>
              <a:srgbClr val="8497B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/>
          <p:nvPr/>
        </p:nvCxnSpPr>
        <p:spPr>
          <a:xfrm>
            <a:off x="8196624" y="5220105"/>
            <a:ext cx="3120664" cy="0"/>
          </a:xfrm>
          <a:prstGeom prst="line">
            <a:avLst/>
          </a:prstGeom>
          <a:ln w="9525">
            <a:solidFill>
              <a:srgbClr val="8497B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/>
          <p:nvPr/>
        </p:nvCxnSpPr>
        <p:spPr>
          <a:xfrm>
            <a:off x="4551388" y="4492825"/>
            <a:ext cx="3120664" cy="0"/>
          </a:xfrm>
          <a:prstGeom prst="line">
            <a:avLst/>
          </a:prstGeom>
          <a:ln w="9525">
            <a:solidFill>
              <a:srgbClr val="8497B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文本框 219"/>
          <p:cNvSpPr txBox="1"/>
          <p:nvPr/>
        </p:nvSpPr>
        <p:spPr>
          <a:xfrm>
            <a:off x="4532499" y="2688989"/>
            <a:ext cx="295465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“试错法”成本指数级放大</a:t>
            </a:r>
            <a:endParaRPr lang="zh-CN" alt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1" name="矩形: 圆角 220"/>
          <p:cNvSpPr/>
          <p:nvPr/>
        </p:nvSpPr>
        <p:spPr>
          <a:xfrm>
            <a:off x="4725896" y="2218497"/>
            <a:ext cx="1931458" cy="362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gradFill>
              <a:gsLst>
                <a:gs pos="50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83000">
                  <a:schemeClr val="accent1">
                    <a:lumMod val="60000"/>
                    <a:lumOff val="40000"/>
                    <a:alpha val="6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研发复杂度飙升</a:t>
            </a:r>
            <a:endParaRPr lang="zh-CN" altLang="en-US" dirty="0">
              <a:solidFill>
                <a:srgbClr val="DD7229"/>
              </a:solidFill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888897" y="2757256"/>
            <a:ext cx="295465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节奏滞后显著压缩盈利空间</a:t>
            </a:r>
            <a:endParaRPr lang="zh-CN" alt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3" name="矩形: 圆角 222"/>
          <p:cNvSpPr/>
          <p:nvPr/>
        </p:nvSpPr>
        <p:spPr>
          <a:xfrm>
            <a:off x="972754" y="2286764"/>
            <a:ext cx="2262036" cy="362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gradFill>
              <a:gsLst>
                <a:gs pos="50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83000">
                  <a:schemeClr val="accent1">
                    <a:lumMod val="60000"/>
                    <a:lumOff val="40000"/>
                    <a:alpha val="6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市场窗口持续收窄</a:t>
            </a:r>
            <a:endParaRPr lang="zh-CN" altLang="en-US" dirty="0">
              <a:solidFill>
                <a:srgbClr val="217290"/>
              </a:solidFill>
            </a:endParaRPr>
          </a:p>
        </p:txBody>
      </p:sp>
      <p:cxnSp>
        <p:nvCxnSpPr>
          <p:cNvPr id="224" name="直接连接符 223"/>
          <p:cNvCxnSpPr/>
          <p:nvPr/>
        </p:nvCxnSpPr>
        <p:spPr>
          <a:xfrm>
            <a:off x="888897" y="4980880"/>
            <a:ext cx="3120664" cy="0"/>
          </a:xfrm>
          <a:prstGeom prst="line">
            <a:avLst/>
          </a:prstGeom>
          <a:ln w="9525">
            <a:solidFill>
              <a:srgbClr val="8497B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3" name="矩形 2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6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7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当前痛点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5" name="显眼包PPT5"/>
          <p:cNvSpPr/>
          <p:nvPr/>
        </p:nvSpPr>
        <p:spPr>
          <a:xfrm flipH="1">
            <a:off x="695067" y="1421355"/>
            <a:ext cx="4916735" cy="2103808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 cap="flat" cmpd="sng" algn="ctr">
            <a:gradFill flip="none" rotWithShape="1">
              <a:gsLst>
                <a:gs pos="2000">
                  <a:srgbClr val="1D4273">
                    <a:alpha val="0"/>
                  </a:srgbClr>
                </a:gs>
                <a:gs pos="85000">
                  <a:srgbClr val="24918D"/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07" name="显眼包PPT7"/>
          <p:cNvSpPr/>
          <p:nvPr/>
        </p:nvSpPr>
        <p:spPr>
          <a:xfrm>
            <a:off x="804876" y="1502080"/>
            <a:ext cx="3191853" cy="512946"/>
          </a:xfrm>
          <a:prstGeom prst="roundRect">
            <a:avLst>
              <a:gd name="adj" fmla="val 12397"/>
            </a:avLst>
          </a:prstGeom>
          <a:gradFill>
            <a:gsLst>
              <a:gs pos="0">
                <a:srgbClr val="24918D">
                  <a:alpha val="7000"/>
                </a:srgbClr>
              </a:gs>
              <a:gs pos="100000">
                <a:srgbClr val="1D4273">
                  <a:lumMod val="20000"/>
                  <a:lumOff val="80000"/>
                  <a:alpha val="0"/>
                </a:srgb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22" name="显眼包PPT"/>
          <p:cNvSpPr/>
          <p:nvPr/>
        </p:nvSpPr>
        <p:spPr>
          <a:xfrm>
            <a:off x="6237079" y="1421355"/>
            <a:ext cx="5304131" cy="2103808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 cap="flat" cmpd="sng" algn="ctr">
            <a:gradFill flip="none" rotWithShape="1">
              <a:gsLst>
                <a:gs pos="2000">
                  <a:srgbClr val="1D4273">
                    <a:alpha val="0"/>
                  </a:srgbClr>
                </a:gs>
                <a:gs pos="85000">
                  <a:srgbClr val="DD7229"/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49" name="显眼包PPT4"/>
          <p:cNvSpPr/>
          <p:nvPr/>
        </p:nvSpPr>
        <p:spPr>
          <a:xfrm flipH="1">
            <a:off x="695066" y="3865350"/>
            <a:ext cx="4916737" cy="2103808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 cap="flat" cmpd="sng" algn="ctr">
            <a:gradFill flip="none" rotWithShape="1">
              <a:gsLst>
                <a:gs pos="2000">
                  <a:srgbClr val="A13422">
                    <a:alpha val="0"/>
                  </a:srgbClr>
                </a:gs>
                <a:gs pos="85000">
                  <a:srgbClr val="A13422"/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50" name="显眼包PPT3"/>
          <p:cNvSpPr/>
          <p:nvPr/>
        </p:nvSpPr>
        <p:spPr>
          <a:xfrm>
            <a:off x="817009" y="4039890"/>
            <a:ext cx="3374083" cy="512946"/>
          </a:xfrm>
          <a:prstGeom prst="roundRect">
            <a:avLst>
              <a:gd name="adj" fmla="val 12397"/>
            </a:avLst>
          </a:prstGeom>
          <a:gradFill>
            <a:gsLst>
              <a:gs pos="2000">
                <a:srgbClr val="DD7229">
                  <a:alpha val="11000"/>
                </a:srgbClr>
              </a:gs>
              <a:gs pos="100000">
                <a:srgbClr val="A13422">
                  <a:lumMod val="20000"/>
                  <a:lumOff val="80000"/>
                  <a:alpha val="0"/>
                </a:srgb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71" name="显眼包PPT1"/>
          <p:cNvSpPr/>
          <p:nvPr/>
        </p:nvSpPr>
        <p:spPr>
          <a:xfrm>
            <a:off x="6237079" y="3865350"/>
            <a:ext cx="5304131" cy="2103808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 cap="flat" cmpd="sng" algn="ctr">
            <a:gradFill flip="none" rotWithShape="1">
              <a:gsLst>
                <a:gs pos="2000">
                  <a:srgbClr val="1D4273">
                    <a:alpha val="0"/>
                  </a:srgbClr>
                </a:gs>
                <a:gs pos="85000">
                  <a:srgbClr val="24918D"/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FFFFFF"/>
              </a:solidFill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94" name="显眼包PPT-1"/>
          <p:cNvSpPr/>
          <p:nvPr/>
        </p:nvSpPr>
        <p:spPr>
          <a:xfrm>
            <a:off x="4080896" y="1851711"/>
            <a:ext cx="3687091" cy="3687091"/>
          </a:xfrm>
          <a:prstGeom prst="donut">
            <a:avLst/>
          </a:prstGeom>
          <a:gradFill>
            <a:gsLst>
              <a:gs pos="2000">
                <a:srgbClr val="F2F5F6">
                  <a:lumMod val="90000"/>
                </a:srgbClr>
              </a:gs>
              <a:gs pos="100000">
                <a:srgbClr val="F2F5F6">
                  <a:lumMod val="90000"/>
                  <a:alpha val="62000"/>
                </a:srgbClr>
              </a:gs>
              <a:gs pos="73000">
                <a:srgbClr val="D5DFE2">
                  <a:alpha val="0"/>
                </a:srgbClr>
              </a:gs>
              <a:gs pos="30000">
                <a:srgbClr val="F2F5F6">
                  <a:lumMod val="90000"/>
                  <a:alpha val="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395" name="显眼包PPT-2"/>
          <p:cNvSpPr/>
          <p:nvPr/>
        </p:nvSpPr>
        <p:spPr>
          <a:xfrm>
            <a:off x="4200525" y="1971340"/>
            <a:ext cx="3447832" cy="3447832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889000" dist="152400" dir="5400000" algn="t" rotWithShape="0">
              <a:srgbClr val="F2F5F6">
                <a:lumMod val="50000"/>
                <a:alpha val="46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grpSp>
        <p:nvGrpSpPr>
          <p:cNvPr id="396" name="组合 395"/>
          <p:cNvGrpSpPr/>
          <p:nvPr/>
        </p:nvGrpSpPr>
        <p:grpSpPr>
          <a:xfrm>
            <a:off x="4468290" y="2239105"/>
            <a:ext cx="2912302" cy="2912302"/>
            <a:chOff x="4706096" y="2428262"/>
            <a:chExt cx="2708950" cy="2708950"/>
          </a:xfrm>
        </p:grpSpPr>
        <p:sp>
          <p:nvSpPr>
            <p:cNvPr id="434" name="显眼包PPT-3"/>
            <p:cNvSpPr/>
            <p:nvPr/>
          </p:nvSpPr>
          <p:spPr>
            <a:xfrm>
              <a:off x="4746948" y="2469114"/>
              <a:ext cx="2627246" cy="2627246"/>
            </a:xfrm>
            <a:prstGeom prst="ellipse">
              <a:avLst/>
            </a:prstGeom>
            <a:gradFill flip="none" rotWithShape="1">
              <a:gsLst>
                <a:gs pos="43000">
                  <a:srgbClr val="F2F5F6">
                    <a:lumMod val="90000"/>
                    <a:alpha val="0"/>
                  </a:srgbClr>
                </a:gs>
                <a:gs pos="100000">
                  <a:srgbClr val="F2F5F6">
                    <a:lumMod val="9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  <p:sp>
          <p:nvSpPr>
            <p:cNvPr id="435" name="显眼包PPT-4"/>
            <p:cNvSpPr/>
            <p:nvPr/>
          </p:nvSpPr>
          <p:spPr>
            <a:xfrm>
              <a:off x="4706096" y="2428262"/>
              <a:ext cx="2708950" cy="2708950"/>
            </a:xfrm>
            <a:prstGeom prst="ellipse">
              <a:avLst/>
            </a:prstGeom>
            <a:noFill/>
            <a:ln w="12700" cap="rnd" cmpd="sng" algn="ctr">
              <a:solidFill>
                <a:srgbClr val="F2F5F6">
                  <a:lumMod val="75000"/>
                </a:srgbClr>
              </a:solidFill>
              <a:prstDash val="sysDot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</p:grpSp>
      <p:grpSp>
        <p:nvGrpSpPr>
          <p:cNvPr id="398" name="组合 397"/>
          <p:cNvGrpSpPr/>
          <p:nvPr/>
        </p:nvGrpSpPr>
        <p:grpSpPr>
          <a:xfrm>
            <a:off x="5054830" y="2825646"/>
            <a:ext cx="1739225" cy="1739223"/>
            <a:chOff x="5044247" y="2766414"/>
            <a:chExt cx="2032649" cy="2032649"/>
          </a:xfrm>
        </p:grpSpPr>
        <p:sp>
          <p:nvSpPr>
            <p:cNvPr id="432" name="显眼包PPT-6"/>
            <p:cNvSpPr/>
            <p:nvPr/>
          </p:nvSpPr>
          <p:spPr>
            <a:xfrm flipH="1">
              <a:off x="5044247" y="2766414"/>
              <a:ext cx="2032649" cy="2032649"/>
            </a:xfrm>
            <a:prstGeom prst="arc">
              <a:avLst>
                <a:gd name="adj1" fmla="val 16504560"/>
                <a:gd name="adj2" fmla="val 21299886"/>
              </a:avLst>
            </a:prstGeom>
            <a:noFill/>
            <a:ln w="63500" cap="rnd" cmpd="sng" algn="ctr">
              <a:gradFill flip="none" rotWithShape="1">
                <a:gsLst>
                  <a:gs pos="0">
                    <a:srgbClr val="24918D"/>
                  </a:gs>
                  <a:gs pos="100000">
                    <a:srgbClr val="24918D"/>
                  </a:gs>
                </a:gsLst>
                <a:lin ang="0" scaled="1"/>
                <a:tileRect/>
              </a:gra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  <p:sp>
          <p:nvSpPr>
            <p:cNvPr id="433" name="显眼包PPT-7"/>
            <p:cNvSpPr/>
            <p:nvPr/>
          </p:nvSpPr>
          <p:spPr>
            <a:xfrm>
              <a:off x="5044247" y="2766414"/>
              <a:ext cx="2032649" cy="2032649"/>
            </a:xfrm>
            <a:prstGeom prst="arc">
              <a:avLst>
                <a:gd name="adj1" fmla="val 16504560"/>
                <a:gd name="adj2" fmla="val 21299886"/>
              </a:avLst>
            </a:prstGeom>
            <a:noFill/>
            <a:ln w="63500" cap="rnd" cmpd="sng" algn="ctr">
              <a:gradFill flip="none" rotWithShape="1">
                <a:gsLst>
                  <a:gs pos="0">
                    <a:srgbClr val="DD7229"/>
                  </a:gs>
                  <a:gs pos="100000">
                    <a:srgbClr val="DD7229"/>
                  </a:gs>
                </a:gsLst>
                <a:lin ang="0" scaled="1"/>
                <a:tileRect/>
              </a:gra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</p:grpSp>
      <p:grpSp>
        <p:nvGrpSpPr>
          <p:cNvPr id="399" name="组合 398"/>
          <p:cNvGrpSpPr/>
          <p:nvPr/>
        </p:nvGrpSpPr>
        <p:grpSpPr>
          <a:xfrm>
            <a:off x="5102596" y="2873411"/>
            <a:ext cx="1643692" cy="1643692"/>
            <a:chOff x="5044247" y="2766414"/>
            <a:chExt cx="2032649" cy="2032649"/>
          </a:xfrm>
        </p:grpSpPr>
        <p:sp>
          <p:nvSpPr>
            <p:cNvPr id="430" name="显眼包PPT-8"/>
            <p:cNvSpPr/>
            <p:nvPr/>
          </p:nvSpPr>
          <p:spPr>
            <a:xfrm flipH="1" flipV="1">
              <a:off x="5044247" y="2766414"/>
              <a:ext cx="2032649" cy="2032649"/>
            </a:xfrm>
            <a:prstGeom prst="arc">
              <a:avLst>
                <a:gd name="adj1" fmla="val 16498531"/>
                <a:gd name="adj2" fmla="val 21242001"/>
              </a:avLst>
            </a:prstGeom>
            <a:solidFill>
              <a:schemeClr val="bg1"/>
            </a:solidFill>
            <a:ln w="63500" cap="rnd" cmpd="sng" algn="ctr">
              <a:solidFill>
                <a:srgbClr val="DD7229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  <p:sp>
          <p:nvSpPr>
            <p:cNvPr id="431" name="显眼包PPT-9"/>
            <p:cNvSpPr/>
            <p:nvPr/>
          </p:nvSpPr>
          <p:spPr>
            <a:xfrm flipV="1">
              <a:off x="5044247" y="2766414"/>
              <a:ext cx="2032649" cy="2032649"/>
            </a:xfrm>
            <a:prstGeom prst="arc">
              <a:avLst>
                <a:gd name="adj1" fmla="val 16498531"/>
                <a:gd name="adj2" fmla="val 21242001"/>
              </a:avLst>
            </a:prstGeom>
            <a:noFill/>
            <a:ln w="63500" cap="rnd" cmpd="sng" algn="ctr">
              <a:solidFill>
                <a:srgbClr val="24918D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</p:grpSp>
      <p:grpSp>
        <p:nvGrpSpPr>
          <p:cNvPr id="401" name="组合 400"/>
          <p:cNvGrpSpPr/>
          <p:nvPr/>
        </p:nvGrpSpPr>
        <p:grpSpPr>
          <a:xfrm>
            <a:off x="6560535" y="2299867"/>
            <a:ext cx="767531" cy="767531"/>
            <a:chOff x="6655880" y="2297417"/>
            <a:chExt cx="897720" cy="897720"/>
          </a:xfrm>
          <a:gradFill flip="none" rotWithShape="1">
            <a:gsLst>
              <a:gs pos="26000">
                <a:srgbClr val="1D4273">
                  <a:lumMod val="60000"/>
                  <a:lumOff val="40000"/>
                </a:srgbClr>
              </a:gs>
              <a:gs pos="100000">
                <a:srgbClr val="1D4273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266700" dist="254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427" name="显眼包PPT-11"/>
            <p:cNvSpPr/>
            <p:nvPr/>
          </p:nvSpPr>
          <p:spPr>
            <a:xfrm>
              <a:off x="6655880" y="2297417"/>
              <a:ext cx="897720" cy="89772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rgbClr val="DD72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8" name="显眼包PPT-12"/>
            <p:cNvSpPr/>
            <p:nvPr/>
          </p:nvSpPr>
          <p:spPr>
            <a:xfrm rot="18017631">
              <a:off x="6717339" y="2374406"/>
              <a:ext cx="92342" cy="137194"/>
            </a:xfrm>
            <a:prstGeom prst="triangle">
              <a:avLst/>
            </a:prstGeom>
            <a:solidFill>
              <a:srgbClr val="DD72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9" name="显眼包PPT-13"/>
            <p:cNvSpPr/>
            <p:nvPr/>
          </p:nvSpPr>
          <p:spPr>
            <a:xfrm rot="19824976" flipH="1" flipV="1">
              <a:off x="7363567" y="3027326"/>
              <a:ext cx="92340" cy="137194"/>
            </a:xfrm>
            <a:prstGeom prst="triangle">
              <a:avLst/>
            </a:prstGeom>
            <a:solidFill>
              <a:srgbClr val="DD72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</p:grpSp>
      <p:grpSp>
        <p:nvGrpSpPr>
          <p:cNvPr id="402" name="组合 401"/>
          <p:cNvGrpSpPr/>
          <p:nvPr/>
        </p:nvGrpSpPr>
        <p:grpSpPr>
          <a:xfrm flipH="1">
            <a:off x="4538820" y="2299867"/>
            <a:ext cx="767531" cy="767531"/>
            <a:chOff x="6655877" y="2297417"/>
            <a:chExt cx="897720" cy="897720"/>
          </a:xfrm>
          <a:gradFill flip="none" rotWithShape="1">
            <a:gsLst>
              <a:gs pos="26000">
                <a:srgbClr val="1D4273">
                  <a:lumMod val="60000"/>
                  <a:lumOff val="40000"/>
                </a:srgbClr>
              </a:gs>
              <a:gs pos="100000">
                <a:srgbClr val="1D4273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266700" dist="254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424" name="显眼包PPT-14"/>
            <p:cNvSpPr/>
            <p:nvPr/>
          </p:nvSpPr>
          <p:spPr>
            <a:xfrm>
              <a:off x="6655877" y="2297417"/>
              <a:ext cx="897720" cy="89772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rgbClr val="1B8B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5" name="显眼包PPT-15"/>
            <p:cNvSpPr/>
            <p:nvPr/>
          </p:nvSpPr>
          <p:spPr>
            <a:xfrm rot="18017631">
              <a:off x="6717339" y="2374406"/>
              <a:ext cx="92342" cy="137194"/>
            </a:xfrm>
            <a:prstGeom prst="triangle">
              <a:avLst/>
            </a:prstGeom>
            <a:solidFill>
              <a:srgbClr val="1B8B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6" name="显眼包PPT-16"/>
            <p:cNvSpPr/>
            <p:nvPr/>
          </p:nvSpPr>
          <p:spPr>
            <a:xfrm rot="19824976" flipH="1" flipV="1">
              <a:off x="7363567" y="3027326"/>
              <a:ext cx="92340" cy="137194"/>
            </a:xfrm>
            <a:prstGeom prst="triangle">
              <a:avLst/>
            </a:prstGeom>
            <a:solidFill>
              <a:srgbClr val="1B8B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</p:grpSp>
      <p:grpSp>
        <p:nvGrpSpPr>
          <p:cNvPr id="403" name="组合 402"/>
          <p:cNvGrpSpPr/>
          <p:nvPr/>
        </p:nvGrpSpPr>
        <p:grpSpPr>
          <a:xfrm flipV="1">
            <a:off x="6560533" y="4323115"/>
            <a:ext cx="767531" cy="767531"/>
            <a:chOff x="6655877" y="2297417"/>
            <a:chExt cx="897720" cy="897720"/>
          </a:xfrm>
          <a:gradFill flip="none" rotWithShape="1">
            <a:gsLst>
              <a:gs pos="26000">
                <a:srgbClr val="A13422">
                  <a:lumMod val="60000"/>
                  <a:lumOff val="40000"/>
                </a:srgbClr>
              </a:gs>
              <a:gs pos="100000">
                <a:srgbClr val="A13422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266700" dist="254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421" name="显眼包PPT-17"/>
            <p:cNvSpPr/>
            <p:nvPr/>
          </p:nvSpPr>
          <p:spPr>
            <a:xfrm>
              <a:off x="6655877" y="2297417"/>
              <a:ext cx="897720" cy="89772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rgbClr val="1B8B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2" name="显眼包PPT-18"/>
            <p:cNvSpPr/>
            <p:nvPr/>
          </p:nvSpPr>
          <p:spPr>
            <a:xfrm rot="18017631">
              <a:off x="6717339" y="2374406"/>
              <a:ext cx="92342" cy="137194"/>
            </a:xfrm>
            <a:prstGeom prst="triangle">
              <a:avLst/>
            </a:prstGeom>
            <a:solidFill>
              <a:srgbClr val="1B8B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3" name="显眼包PPT-19"/>
            <p:cNvSpPr/>
            <p:nvPr/>
          </p:nvSpPr>
          <p:spPr>
            <a:xfrm rot="19824976" flipH="1" flipV="1">
              <a:off x="7363567" y="3027326"/>
              <a:ext cx="92340" cy="137194"/>
            </a:xfrm>
            <a:prstGeom prst="triangle">
              <a:avLst/>
            </a:prstGeom>
            <a:solidFill>
              <a:srgbClr val="1B8B8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</p:grpSp>
      <p:grpSp>
        <p:nvGrpSpPr>
          <p:cNvPr id="404" name="组合 403"/>
          <p:cNvGrpSpPr/>
          <p:nvPr/>
        </p:nvGrpSpPr>
        <p:grpSpPr>
          <a:xfrm flipH="1" flipV="1">
            <a:off x="4538820" y="4323115"/>
            <a:ext cx="767531" cy="767531"/>
            <a:chOff x="6655877" y="2297417"/>
            <a:chExt cx="897720" cy="897720"/>
          </a:xfrm>
          <a:gradFill flip="none" rotWithShape="1">
            <a:gsLst>
              <a:gs pos="26000">
                <a:srgbClr val="A13422">
                  <a:lumMod val="60000"/>
                  <a:lumOff val="40000"/>
                </a:srgbClr>
              </a:gs>
              <a:gs pos="100000">
                <a:srgbClr val="A13422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266700" dist="254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418" name="显眼包PPT-20"/>
            <p:cNvSpPr/>
            <p:nvPr/>
          </p:nvSpPr>
          <p:spPr>
            <a:xfrm>
              <a:off x="6655877" y="2297417"/>
              <a:ext cx="897720" cy="89772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rgbClr val="DD72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19" name="显眼包PPT-21"/>
            <p:cNvSpPr/>
            <p:nvPr/>
          </p:nvSpPr>
          <p:spPr>
            <a:xfrm rot="18017631">
              <a:off x="6717339" y="2374406"/>
              <a:ext cx="92342" cy="137194"/>
            </a:xfrm>
            <a:prstGeom prst="triangle">
              <a:avLst/>
            </a:prstGeom>
            <a:solidFill>
              <a:srgbClr val="DD72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  <p:sp>
          <p:nvSpPr>
            <p:cNvPr id="420" name="显眼包PPT-22"/>
            <p:cNvSpPr/>
            <p:nvPr/>
          </p:nvSpPr>
          <p:spPr>
            <a:xfrm rot="19824976" flipH="1" flipV="1">
              <a:off x="7363567" y="3027326"/>
              <a:ext cx="92340" cy="137194"/>
            </a:xfrm>
            <a:prstGeom prst="triangle">
              <a:avLst/>
            </a:prstGeom>
            <a:solidFill>
              <a:srgbClr val="DD72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algn="ctr"/>
              <a:endParaRPr lang="zh-CN" altLang="en-US" kern="0">
                <a:solidFill>
                  <a:srgbClr val="FFFFFF"/>
                </a:solidFill>
                <a:latin typeface="OPPOSans H"/>
                <a:ea typeface="OPPOSans H"/>
                <a:cs typeface="OPPOSans R" panose="00020600040101010101" pitchFamily="18" charset="-122"/>
              </a:endParaRPr>
            </a:p>
          </p:txBody>
        </p:sp>
      </p:grpSp>
      <p:sp>
        <p:nvSpPr>
          <p:cNvPr id="409" name="显眼包PPT-30"/>
          <p:cNvSpPr/>
          <p:nvPr/>
        </p:nvSpPr>
        <p:spPr>
          <a:xfrm>
            <a:off x="5795374" y="2379631"/>
            <a:ext cx="258135" cy="296637"/>
          </a:xfrm>
          <a:prstGeom prst="upArrow">
            <a:avLst/>
          </a:prstGeom>
          <a:gradFill>
            <a:gsLst>
              <a:gs pos="0">
                <a:srgbClr val="F2F5F6">
                  <a:lumMod val="75000"/>
                  <a:alpha val="0"/>
                </a:srgbClr>
              </a:gs>
              <a:gs pos="100000">
                <a:srgbClr val="F2F5F6">
                  <a:lumMod val="75000"/>
                </a:srgbClr>
              </a:gs>
            </a:gsLst>
            <a:lin ang="162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411" name="显眼包PPT-32"/>
          <p:cNvSpPr/>
          <p:nvPr/>
        </p:nvSpPr>
        <p:spPr>
          <a:xfrm rot="5400000">
            <a:off x="6962682" y="3546939"/>
            <a:ext cx="258135" cy="296637"/>
          </a:xfrm>
          <a:prstGeom prst="upArrow">
            <a:avLst/>
          </a:prstGeom>
          <a:gradFill>
            <a:gsLst>
              <a:gs pos="0">
                <a:srgbClr val="F2F5F6">
                  <a:lumMod val="75000"/>
                  <a:alpha val="0"/>
                </a:srgbClr>
              </a:gs>
              <a:gs pos="100000">
                <a:srgbClr val="F2F5F6">
                  <a:lumMod val="75000"/>
                </a:srgbClr>
              </a:gs>
            </a:gsLst>
            <a:lin ang="162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412" name="显眼包PPT-33"/>
          <p:cNvSpPr/>
          <p:nvPr/>
        </p:nvSpPr>
        <p:spPr>
          <a:xfrm rot="5400000" flipV="1">
            <a:off x="4628067" y="3546939"/>
            <a:ext cx="258135" cy="296637"/>
          </a:xfrm>
          <a:prstGeom prst="upArrow">
            <a:avLst/>
          </a:prstGeom>
          <a:gradFill>
            <a:gsLst>
              <a:gs pos="0">
                <a:srgbClr val="F2F5F6">
                  <a:lumMod val="75000"/>
                  <a:alpha val="0"/>
                </a:srgbClr>
              </a:gs>
              <a:gs pos="100000">
                <a:srgbClr val="F2F5F6">
                  <a:lumMod val="75000"/>
                </a:srgbClr>
              </a:gs>
            </a:gsLst>
            <a:lin ang="1620000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25" name="矩形 24"/>
          <p:cNvSpPr/>
          <p:nvPr>
            <p:custDataLst>
              <p:tags r:id="rId2"/>
            </p:custDataLst>
          </p:nvPr>
        </p:nvSpPr>
        <p:spPr>
          <a:xfrm>
            <a:off x="494303" y="1512859"/>
            <a:ext cx="1984751" cy="3987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数据孤岛</a:t>
            </a:r>
            <a:endParaRPr lang="zh-CN" altLang="en-US" sz="20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3"/>
            </p:custDataLst>
          </p:nvPr>
        </p:nvSpPr>
        <p:spPr>
          <a:xfrm>
            <a:off x="453612" y="4050653"/>
            <a:ext cx="1984751" cy="3987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知识断层</a:t>
            </a:r>
            <a:endParaRPr lang="zh-CN" altLang="en-US" sz="2000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984074" y="2173430"/>
            <a:ext cx="3059521" cy="12118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实验数据、仿真数据、产线数据互不相通，形成信息荒岛，造成数据资源无法有效利用。</a:t>
            </a:r>
            <a:endParaRPr kumimoji="1"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873709" y="4822090"/>
            <a:ext cx="3132103" cy="8778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资深工程师的经验与模型无法有效沉淀和复用，造成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“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人走技失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”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。</a:t>
            </a:r>
            <a:endParaRPr kumimoji="1"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47" name="显眼包PPT7"/>
          <p:cNvSpPr/>
          <p:nvPr/>
        </p:nvSpPr>
        <p:spPr>
          <a:xfrm flipH="1">
            <a:off x="8247883" y="1502080"/>
            <a:ext cx="3191853" cy="512946"/>
          </a:xfrm>
          <a:prstGeom prst="roundRect">
            <a:avLst>
              <a:gd name="adj" fmla="val 12397"/>
            </a:avLst>
          </a:prstGeom>
          <a:gradFill>
            <a:gsLst>
              <a:gs pos="0">
                <a:srgbClr val="24918D">
                  <a:alpha val="7000"/>
                </a:srgbClr>
              </a:gs>
              <a:gs pos="100000">
                <a:srgbClr val="1D4273">
                  <a:lumMod val="20000"/>
                  <a:lumOff val="80000"/>
                  <a:alpha val="0"/>
                </a:srgb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448" name="显眼包PPT3"/>
          <p:cNvSpPr/>
          <p:nvPr/>
        </p:nvSpPr>
        <p:spPr>
          <a:xfrm flipH="1">
            <a:off x="8065653" y="4039890"/>
            <a:ext cx="3374083" cy="512946"/>
          </a:xfrm>
          <a:prstGeom prst="roundRect">
            <a:avLst>
              <a:gd name="adj" fmla="val 12397"/>
            </a:avLst>
          </a:prstGeom>
          <a:gradFill>
            <a:gsLst>
              <a:gs pos="2000">
                <a:srgbClr val="DD7229">
                  <a:alpha val="11000"/>
                </a:srgbClr>
              </a:gs>
              <a:gs pos="100000">
                <a:srgbClr val="A13422">
                  <a:lumMod val="20000"/>
                  <a:lumOff val="80000"/>
                  <a:alpha val="0"/>
                </a:srgb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449" name="矩形 448"/>
          <p:cNvSpPr/>
          <p:nvPr>
            <p:custDataLst>
              <p:tags r:id="rId6"/>
            </p:custDataLst>
          </p:nvPr>
        </p:nvSpPr>
        <p:spPr>
          <a:xfrm flipH="1">
            <a:off x="9728067" y="1512859"/>
            <a:ext cx="1984751" cy="3987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协同低效</a:t>
            </a:r>
            <a:endParaRPr lang="zh-CN" altLang="en-US" sz="20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50" name="矩形 449"/>
          <p:cNvSpPr/>
          <p:nvPr>
            <p:custDataLst>
              <p:tags r:id="rId7"/>
            </p:custDataLst>
          </p:nvPr>
        </p:nvSpPr>
        <p:spPr>
          <a:xfrm flipH="1">
            <a:off x="9636994" y="4050653"/>
            <a:ext cx="1984751" cy="3987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高门槛壁垒</a:t>
            </a:r>
            <a:endParaRPr lang="zh-CN" altLang="en-US" sz="2000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55" name="矩形 454"/>
          <p:cNvSpPr/>
          <p:nvPr>
            <p:custDataLst>
              <p:tags r:id="rId8"/>
            </p:custDataLst>
          </p:nvPr>
        </p:nvSpPr>
        <p:spPr>
          <a:xfrm>
            <a:off x="8226080" y="2196754"/>
            <a:ext cx="3059521" cy="12118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上下游（市场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-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材料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-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电芯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-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系统）设计脱节，沟通成本高，造成产品定位不准确、产品研发周期长。</a:t>
            </a:r>
            <a:endParaRPr kumimoji="1"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56" name="矩形 455"/>
          <p:cNvSpPr/>
          <p:nvPr>
            <p:custDataLst>
              <p:tags r:id="rId9"/>
            </p:custDataLst>
          </p:nvPr>
        </p:nvSpPr>
        <p:spPr>
          <a:xfrm>
            <a:off x="8186188" y="4660406"/>
            <a:ext cx="3132103" cy="8778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CAE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等高级工具仅为少数仿真工程师使用，其他研发人员被排除在外，造成研发效率低下。</a:t>
            </a:r>
            <a:endParaRPr kumimoji="1"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462" name="组合 461"/>
          <p:cNvGrpSpPr/>
          <p:nvPr/>
        </p:nvGrpSpPr>
        <p:grpSpPr>
          <a:xfrm flipH="1">
            <a:off x="4723699" y="2480958"/>
            <a:ext cx="349086" cy="387873"/>
            <a:chOff x="5381625" y="2635250"/>
            <a:chExt cx="1428750" cy="1587500"/>
          </a:xfrm>
        </p:grpSpPr>
        <p:sp>
          <p:nvSpPr>
            <p:cNvPr id="460" name="任意多边形: 形状 459"/>
            <p:cNvSpPr/>
            <p:nvPr/>
          </p:nvSpPr>
          <p:spPr>
            <a:xfrm>
              <a:off x="5778549" y="2920999"/>
              <a:ext cx="633376" cy="317500"/>
            </a:xfrm>
            <a:custGeom>
              <a:avLst/>
              <a:gdLst>
                <a:gd name="connsiteX0" fmla="*/ 570688 w 633376"/>
                <a:gd name="connsiteY0" fmla="*/ 0 h 317500"/>
                <a:gd name="connsiteX1" fmla="*/ 507379 w 633376"/>
                <a:gd name="connsiteY1" fmla="*/ 59468 h 317500"/>
                <a:gd name="connsiteX2" fmla="*/ 380188 w 633376"/>
                <a:gd name="connsiteY2" fmla="*/ 186658 h 317500"/>
                <a:gd name="connsiteX3" fmla="*/ 284748 w 633376"/>
                <a:gd name="connsiteY3" fmla="*/ 91218 h 317500"/>
                <a:gd name="connsiteX4" fmla="*/ 221438 w 633376"/>
                <a:gd name="connsiteY4" fmla="*/ 31750 h 317500"/>
                <a:gd name="connsiteX5" fmla="*/ 158129 w 633376"/>
                <a:gd name="connsiteY5" fmla="*/ 91218 h 317500"/>
                <a:gd name="connsiteX6" fmla="*/ 58656 w 633376"/>
                <a:gd name="connsiteY6" fmla="*/ 190691 h 317500"/>
                <a:gd name="connsiteX7" fmla="*/ 188 w 633376"/>
                <a:gd name="connsiteY7" fmla="*/ 258852 h 317500"/>
                <a:gd name="connsiteX8" fmla="*/ 62688 w 633376"/>
                <a:gd name="connsiteY8" fmla="*/ 317500 h 317500"/>
                <a:gd name="connsiteX9" fmla="*/ 125998 w 633376"/>
                <a:gd name="connsiteY9" fmla="*/ 258032 h 317500"/>
                <a:gd name="connsiteX10" fmla="*/ 221438 w 633376"/>
                <a:gd name="connsiteY10" fmla="*/ 162592 h 317500"/>
                <a:gd name="connsiteX11" fmla="*/ 316879 w 633376"/>
                <a:gd name="connsiteY11" fmla="*/ 258032 h 317500"/>
                <a:gd name="connsiteX12" fmla="*/ 380188 w 633376"/>
                <a:gd name="connsiteY12" fmla="*/ 317500 h 317500"/>
                <a:gd name="connsiteX13" fmla="*/ 443498 w 633376"/>
                <a:gd name="connsiteY13" fmla="*/ 258032 h 317500"/>
                <a:gd name="connsiteX14" fmla="*/ 574720 w 633376"/>
                <a:gd name="connsiteY14" fmla="*/ 126810 h 317500"/>
                <a:gd name="connsiteX15" fmla="*/ 633188 w 633376"/>
                <a:gd name="connsiteY15" fmla="*/ 58648 h 317500"/>
                <a:gd name="connsiteX16" fmla="*/ 570688 w 633376"/>
                <a:gd name="connsiteY16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3376" h="317500">
                  <a:moveTo>
                    <a:pt x="570688" y="0"/>
                  </a:moveTo>
                  <a:cubicBezTo>
                    <a:pt x="537208" y="33"/>
                    <a:pt x="509505" y="26055"/>
                    <a:pt x="507379" y="59468"/>
                  </a:cubicBezTo>
                  <a:lnTo>
                    <a:pt x="380188" y="186658"/>
                  </a:lnTo>
                  <a:lnTo>
                    <a:pt x="284748" y="91218"/>
                  </a:lnTo>
                  <a:cubicBezTo>
                    <a:pt x="282622" y="57805"/>
                    <a:pt x="254919" y="31783"/>
                    <a:pt x="221438" y="31750"/>
                  </a:cubicBezTo>
                  <a:cubicBezTo>
                    <a:pt x="187958" y="31783"/>
                    <a:pt x="160255" y="57805"/>
                    <a:pt x="158129" y="91218"/>
                  </a:cubicBezTo>
                  <a:lnTo>
                    <a:pt x="58656" y="190691"/>
                  </a:lnTo>
                  <a:cubicBezTo>
                    <a:pt x="23688" y="193368"/>
                    <a:pt x="-2489" y="223885"/>
                    <a:pt x="188" y="258852"/>
                  </a:cubicBezTo>
                  <a:cubicBezTo>
                    <a:pt x="2698" y="291633"/>
                    <a:pt x="29814" y="317078"/>
                    <a:pt x="62688" y="317500"/>
                  </a:cubicBezTo>
                  <a:cubicBezTo>
                    <a:pt x="96169" y="317467"/>
                    <a:pt x="123872" y="291445"/>
                    <a:pt x="125998" y="258032"/>
                  </a:cubicBezTo>
                  <a:lnTo>
                    <a:pt x="221438" y="162592"/>
                  </a:lnTo>
                  <a:lnTo>
                    <a:pt x="316879" y="258032"/>
                  </a:lnTo>
                  <a:cubicBezTo>
                    <a:pt x="319005" y="291445"/>
                    <a:pt x="346708" y="317467"/>
                    <a:pt x="380188" y="317500"/>
                  </a:cubicBezTo>
                  <a:cubicBezTo>
                    <a:pt x="413669" y="317467"/>
                    <a:pt x="441372" y="291445"/>
                    <a:pt x="443498" y="258032"/>
                  </a:cubicBezTo>
                  <a:lnTo>
                    <a:pt x="574720" y="126810"/>
                  </a:lnTo>
                  <a:cubicBezTo>
                    <a:pt x="609688" y="124133"/>
                    <a:pt x="635865" y="93615"/>
                    <a:pt x="633188" y="58648"/>
                  </a:cubicBezTo>
                  <a:cubicBezTo>
                    <a:pt x="630678" y="25867"/>
                    <a:pt x="603562" y="422"/>
                    <a:pt x="570688" y="0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1" name="任意多边形: 形状 460"/>
            <p:cNvSpPr/>
            <p:nvPr/>
          </p:nvSpPr>
          <p:spPr>
            <a:xfrm>
              <a:off x="5381625" y="2635250"/>
              <a:ext cx="1428750" cy="1587500"/>
            </a:xfrm>
            <a:custGeom>
              <a:avLst/>
              <a:gdLst>
                <a:gd name="connsiteX0" fmla="*/ 0 w 1428750"/>
                <a:gd name="connsiteY0" fmla="*/ 218281 h 1587500"/>
                <a:gd name="connsiteX1" fmla="*/ 218281 w 1428750"/>
                <a:gd name="connsiteY1" fmla="*/ 0 h 1587500"/>
                <a:gd name="connsiteX2" fmla="*/ 1210469 w 1428750"/>
                <a:gd name="connsiteY2" fmla="*/ 0 h 1587500"/>
                <a:gd name="connsiteX3" fmla="*/ 1428750 w 1428750"/>
                <a:gd name="connsiteY3" fmla="*/ 218281 h 1587500"/>
                <a:gd name="connsiteX4" fmla="*/ 1428750 w 1428750"/>
                <a:gd name="connsiteY4" fmla="*/ 1051719 h 1587500"/>
                <a:gd name="connsiteX5" fmla="*/ 1210469 w 1428750"/>
                <a:gd name="connsiteY5" fmla="*/ 1270000 h 1587500"/>
                <a:gd name="connsiteX6" fmla="*/ 773906 w 1428750"/>
                <a:gd name="connsiteY6" fmla="*/ 1270000 h 1587500"/>
                <a:gd name="connsiteX7" fmla="*/ 773906 w 1428750"/>
                <a:gd name="connsiteY7" fmla="*/ 1365250 h 1587500"/>
                <a:gd name="connsiteX8" fmla="*/ 654844 w 1428750"/>
                <a:gd name="connsiteY8" fmla="*/ 1365250 h 1587500"/>
                <a:gd name="connsiteX9" fmla="*/ 654844 w 1428750"/>
                <a:gd name="connsiteY9" fmla="*/ 1270000 h 1587500"/>
                <a:gd name="connsiteX10" fmla="*/ 218281 w 1428750"/>
                <a:gd name="connsiteY10" fmla="*/ 1270000 h 1587500"/>
                <a:gd name="connsiteX11" fmla="*/ 0 w 1428750"/>
                <a:gd name="connsiteY11" fmla="*/ 1051719 h 1587500"/>
                <a:gd name="connsiteX12" fmla="*/ 0 w 1428750"/>
                <a:gd name="connsiteY12" fmla="*/ 218281 h 1587500"/>
                <a:gd name="connsiteX13" fmla="*/ 654844 w 1428750"/>
                <a:gd name="connsiteY13" fmla="*/ 1460500 h 1587500"/>
                <a:gd name="connsiteX14" fmla="*/ 654844 w 1428750"/>
                <a:gd name="connsiteY14" fmla="*/ 1468438 h 1587500"/>
                <a:gd name="connsiteX15" fmla="*/ 178594 w 1428750"/>
                <a:gd name="connsiteY15" fmla="*/ 1468438 h 1587500"/>
                <a:gd name="connsiteX16" fmla="*/ 119063 w 1428750"/>
                <a:gd name="connsiteY16" fmla="*/ 1527969 h 1587500"/>
                <a:gd name="connsiteX17" fmla="*/ 178594 w 1428750"/>
                <a:gd name="connsiteY17" fmla="*/ 1587500 h 1587500"/>
                <a:gd name="connsiteX18" fmla="*/ 1250156 w 1428750"/>
                <a:gd name="connsiteY18" fmla="*/ 1587500 h 1587500"/>
                <a:gd name="connsiteX19" fmla="*/ 1309688 w 1428750"/>
                <a:gd name="connsiteY19" fmla="*/ 1527969 h 1587500"/>
                <a:gd name="connsiteX20" fmla="*/ 1250156 w 1428750"/>
                <a:gd name="connsiteY20" fmla="*/ 1468438 h 1587500"/>
                <a:gd name="connsiteX21" fmla="*/ 773906 w 1428750"/>
                <a:gd name="connsiteY21" fmla="*/ 1468438 h 1587500"/>
                <a:gd name="connsiteX22" fmla="*/ 773906 w 1428750"/>
                <a:gd name="connsiteY22" fmla="*/ 1460500 h 1587500"/>
                <a:gd name="connsiteX23" fmla="*/ 654844 w 1428750"/>
                <a:gd name="connsiteY23" fmla="*/ 1460500 h 1587500"/>
                <a:gd name="connsiteX24" fmla="*/ 1210469 w 1428750"/>
                <a:gd name="connsiteY24" fmla="*/ 119062 h 1587500"/>
                <a:gd name="connsiteX25" fmla="*/ 218281 w 1428750"/>
                <a:gd name="connsiteY25" fmla="*/ 119062 h 1587500"/>
                <a:gd name="connsiteX26" fmla="*/ 119063 w 1428750"/>
                <a:gd name="connsiteY26" fmla="*/ 216495 h 1587500"/>
                <a:gd name="connsiteX27" fmla="*/ 119063 w 1428750"/>
                <a:gd name="connsiteY27" fmla="*/ 218281 h 1587500"/>
                <a:gd name="connsiteX28" fmla="*/ 119063 w 1428750"/>
                <a:gd name="connsiteY28" fmla="*/ 778415 h 1587500"/>
                <a:gd name="connsiteX29" fmla="*/ 218281 w 1428750"/>
                <a:gd name="connsiteY29" fmla="*/ 754063 h 1587500"/>
                <a:gd name="connsiteX30" fmla="*/ 1210469 w 1428750"/>
                <a:gd name="connsiteY30" fmla="*/ 754063 h 1587500"/>
                <a:gd name="connsiteX31" fmla="*/ 1309688 w 1428750"/>
                <a:gd name="connsiteY31" fmla="*/ 778415 h 1587500"/>
                <a:gd name="connsiteX32" fmla="*/ 1309688 w 1428750"/>
                <a:gd name="connsiteY32" fmla="*/ 218281 h 1587500"/>
                <a:gd name="connsiteX33" fmla="*/ 1212255 w 1428750"/>
                <a:gd name="connsiteY33" fmla="*/ 119063 h 1587500"/>
                <a:gd name="connsiteX34" fmla="*/ 1210469 w 1428750"/>
                <a:gd name="connsiteY34" fmla="*/ 119063 h 1587500"/>
                <a:gd name="connsiteX35" fmla="*/ 1210469 w 1428750"/>
                <a:gd name="connsiteY35" fmla="*/ 873125 h 1587500"/>
                <a:gd name="connsiteX36" fmla="*/ 218281 w 1428750"/>
                <a:gd name="connsiteY36" fmla="*/ 873125 h 1587500"/>
                <a:gd name="connsiteX37" fmla="*/ 119063 w 1428750"/>
                <a:gd name="connsiteY37" fmla="*/ 970558 h 1587500"/>
                <a:gd name="connsiteX38" fmla="*/ 119063 w 1428750"/>
                <a:gd name="connsiteY38" fmla="*/ 972344 h 1587500"/>
                <a:gd name="connsiteX39" fmla="*/ 119063 w 1428750"/>
                <a:gd name="connsiteY39" fmla="*/ 1051719 h 1587500"/>
                <a:gd name="connsiteX40" fmla="*/ 216495 w 1428750"/>
                <a:gd name="connsiteY40" fmla="*/ 1150938 h 1587500"/>
                <a:gd name="connsiteX41" fmla="*/ 218281 w 1428750"/>
                <a:gd name="connsiteY41" fmla="*/ 1150938 h 1587500"/>
                <a:gd name="connsiteX42" fmla="*/ 1210469 w 1428750"/>
                <a:gd name="connsiteY42" fmla="*/ 1150938 h 1587500"/>
                <a:gd name="connsiteX43" fmla="*/ 1309688 w 1428750"/>
                <a:gd name="connsiteY43" fmla="*/ 1053505 h 1587500"/>
                <a:gd name="connsiteX44" fmla="*/ 1309688 w 1428750"/>
                <a:gd name="connsiteY44" fmla="*/ 1051719 h 1587500"/>
                <a:gd name="connsiteX45" fmla="*/ 1309688 w 1428750"/>
                <a:gd name="connsiteY45" fmla="*/ 972344 h 1587500"/>
                <a:gd name="connsiteX46" fmla="*/ 1212255 w 1428750"/>
                <a:gd name="connsiteY46" fmla="*/ 873125 h 1587500"/>
                <a:gd name="connsiteX47" fmla="*/ 1210469 w 1428750"/>
                <a:gd name="connsiteY47" fmla="*/ 873125 h 1587500"/>
                <a:gd name="connsiteX48" fmla="*/ 238125 w 1428750"/>
                <a:gd name="connsiteY48" fmla="*/ 1012031 h 1587500"/>
                <a:gd name="connsiteX49" fmla="*/ 297656 w 1428750"/>
                <a:gd name="connsiteY49" fmla="*/ 952500 h 1587500"/>
                <a:gd name="connsiteX50" fmla="*/ 357188 w 1428750"/>
                <a:gd name="connsiteY50" fmla="*/ 1012031 h 1587500"/>
                <a:gd name="connsiteX51" fmla="*/ 297656 w 1428750"/>
                <a:gd name="connsiteY51" fmla="*/ 1071563 h 1587500"/>
                <a:gd name="connsiteX52" fmla="*/ 238125 w 1428750"/>
                <a:gd name="connsiteY52" fmla="*/ 1012031 h 1587500"/>
                <a:gd name="connsiteX53" fmla="*/ 436562 w 1428750"/>
                <a:gd name="connsiteY53" fmla="*/ 1012031 h 1587500"/>
                <a:gd name="connsiteX54" fmla="*/ 496094 w 1428750"/>
                <a:gd name="connsiteY54" fmla="*/ 952500 h 1587500"/>
                <a:gd name="connsiteX55" fmla="*/ 555625 w 1428750"/>
                <a:gd name="connsiteY55" fmla="*/ 1012031 h 1587500"/>
                <a:gd name="connsiteX56" fmla="*/ 496094 w 1428750"/>
                <a:gd name="connsiteY56" fmla="*/ 1071563 h 1587500"/>
                <a:gd name="connsiteX57" fmla="*/ 436562 w 1428750"/>
                <a:gd name="connsiteY57" fmla="*/ 1012031 h 1587500"/>
                <a:gd name="connsiteX58" fmla="*/ 1071563 w 1428750"/>
                <a:gd name="connsiteY58" fmla="*/ 1012031 h 1587500"/>
                <a:gd name="connsiteX59" fmla="*/ 1131094 w 1428750"/>
                <a:gd name="connsiteY59" fmla="*/ 952500 h 1587500"/>
                <a:gd name="connsiteX60" fmla="*/ 1190625 w 1428750"/>
                <a:gd name="connsiteY60" fmla="*/ 1012031 h 1587500"/>
                <a:gd name="connsiteX61" fmla="*/ 1131094 w 1428750"/>
                <a:gd name="connsiteY61" fmla="*/ 1071563 h 1587500"/>
                <a:gd name="connsiteX62" fmla="*/ 1071563 w 1428750"/>
                <a:gd name="connsiteY62" fmla="*/ 1012031 h 158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428750" h="1587500">
                  <a:moveTo>
                    <a:pt x="0" y="218281"/>
                  </a:moveTo>
                  <a:cubicBezTo>
                    <a:pt x="0" y="98425"/>
                    <a:pt x="98425" y="0"/>
                    <a:pt x="218281" y="0"/>
                  </a:cubicBezTo>
                  <a:lnTo>
                    <a:pt x="1210469" y="0"/>
                  </a:lnTo>
                  <a:cubicBezTo>
                    <a:pt x="1330325" y="0"/>
                    <a:pt x="1428750" y="98425"/>
                    <a:pt x="1428750" y="218281"/>
                  </a:cubicBezTo>
                  <a:lnTo>
                    <a:pt x="1428750" y="1051719"/>
                  </a:lnTo>
                  <a:cubicBezTo>
                    <a:pt x="1428750" y="1171575"/>
                    <a:pt x="1330325" y="1270000"/>
                    <a:pt x="1210469" y="1270000"/>
                  </a:cubicBezTo>
                  <a:lnTo>
                    <a:pt x="773906" y="1270000"/>
                  </a:lnTo>
                  <a:lnTo>
                    <a:pt x="773906" y="1365250"/>
                  </a:lnTo>
                  <a:lnTo>
                    <a:pt x="654844" y="1365250"/>
                  </a:lnTo>
                  <a:lnTo>
                    <a:pt x="654844" y="1270000"/>
                  </a:lnTo>
                  <a:lnTo>
                    <a:pt x="218281" y="1270000"/>
                  </a:lnTo>
                  <a:cubicBezTo>
                    <a:pt x="98425" y="1270000"/>
                    <a:pt x="0" y="1171575"/>
                    <a:pt x="0" y="1051719"/>
                  </a:cubicBezTo>
                  <a:lnTo>
                    <a:pt x="0" y="218281"/>
                  </a:lnTo>
                  <a:close/>
                  <a:moveTo>
                    <a:pt x="654844" y="1460500"/>
                  </a:moveTo>
                  <a:lnTo>
                    <a:pt x="654844" y="1468438"/>
                  </a:lnTo>
                  <a:lnTo>
                    <a:pt x="178594" y="1468438"/>
                  </a:lnTo>
                  <a:cubicBezTo>
                    <a:pt x="145716" y="1468438"/>
                    <a:pt x="119063" y="1495091"/>
                    <a:pt x="119063" y="1527969"/>
                  </a:cubicBezTo>
                  <a:cubicBezTo>
                    <a:pt x="119063" y="1560847"/>
                    <a:pt x="145716" y="1587500"/>
                    <a:pt x="178594" y="1587500"/>
                  </a:cubicBezTo>
                  <a:lnTo>
                    <a:pt x="1250156" y="1587500"/>
                  </a:lnTo>
                  <a:cubicBezTo>
                    <a:pt x="1283034" y="1587500"/>
                    <a:pt x="1309688" y="1560847"/>
                    <a:pt x="1309688" y="1527969"/>
                  </a:cubicBezTo>
                  <a:cubicBezTo>
                    <a:pt x="1309688" y="1495091"/>
                    <a:pt x="1283034" y="1468438"/>
                    <a:pt x="1250156" y="1468438"/>
                  </a:cubicBezTo>
                  <a:lnTo>
                    <a:pt x="773906" y="1468438"/>
                  </a:lnTo>
                  <a:lnTo>
                    <a:pt x="773906" y="1460500"/>
                  </a:lnTo>
                  <a:lnTo>
                    <a:pt x="654844" y="1460500"/>
                  </a:lnTo>
                  <a:close/>
                  <a:moveTo>
                    <a:pt x="1210469" y="119062"/>
                  </a:moveTo>
                  <a:lnTo>
                    <a:pt x="218281" y="119062"/>
                  </a:lnTo>
                  <a:cubicBezTo>
                    <a:pt x="163977" y="118569"/>
                    <a:pt x="119556" y="162191"/>
                    <a:pt x="119063" y="216495"/>
                  </a:cubicBezTo>
                  <a:cubicBezTo>
                    <a:pt x="119057" y="217090"/>
                    <a:pt x="119057" y="217686"/>
                    <a:pt x="119063" y="218281"/>
                  </a:cubicBezTo>
                  <a:lnTo>
                    <a:pt x="119063" y="778415"/>
                  </a:lnTo>
                  <a:cubicBezTo>
                    <a:pt x="149707" y="762465"/>
                    <a:pt x="183735" y="754113"/>
                    <a:pt x="218281" y="754063"/>
                  </a:cubicBezTo>
                  <a:lnTo>
                    <a:pt x="1210469" y="754063"/>
                  </a:lnTo>
                  <a:cubicBezTo>
                    <a:pt x="1245015" y="754113"/>
                    <a:pt x="1279044" y="762465"/>
                    <a:pt x="1309688" y="778415"/>
                  </a:cubicBezTo>
                  <a:lnTo>
                    <a:pt x="1309688" y="218281"/>
                  </a:lnTo>
                  <a:cubicBezTo>
                    <a:pt x="1310181" y="163977"/>
                    <a:pt x="1266559" y="119556"/>
                    <a:pt x="1212255" y="119063"/>
                  </a:cubicBezTo>
                  <a:cubicBezTo>
                    <a:pt x="1211660" y="119057"/>
                    <a:pt x="1211064" y="119057"/>
                    <a:pt x="1210469" y="119063"/>
                  </a:cubicBezTo>
                  <a:close/>
                  <a:moveTo>
                    <a:pt x="1210469" y="873125"/>
                  </a:moveTo>
                  <a:lnTo>
                    <a:pt x="218281" y="873125"/>
                  </a:lnTo>
                  <a:cubicBezTo>
                    <a:pt x="163977" y="872632"/>
                    <a:pt x="119556" y="916254"/>
                    <a:pt x="119063" y="970558"/>
                  </a:cubicBezTo>
                  <a:cubicBezTo>
                    <a:pt x="119057" y="971153"/>
                    <a:pt x="119057" y="971748"/>
                    <a:pt x="119063" y="972344"/>
                  </a:cubicBezTo>
                  <a:lnTo>
                    <a:pt x="119063" y="1051719"/>
                  </a:lnTo>
                  <a:cubicBezTo>
                    <a:pt x="118569" y="1106023"/>
                    <a:pt x="162191" y="1150444"/>
                    <a:pt x="216495" y="1150938"/>
                  </a:cubicBezTo>
                  <a:cubicBezTo>
                    <a:pt x="217091" y="1150943"/>
                    <a:pt x="217686" y="1150943"/>
                    <a:pt x="218281" y="1150938"/>
                  </a:cubicBezTo>
                  <a:lnTo>
                    <a:pt x="1210469" y="1150938"/>
                  </a:lnTo>
                  <a:cubicBezTo>
                    <a:pt x="1264773" y="1151431"/>
                    <a:pt x="1309194" y="1107809"/>
                    <a:pt x="1309688" y="1053505"/>
                  </a:cubicBezTo>
                  <a:cubicBezTo>
                    <a:pt x="1309693" y="1052910"/>
                    <a:pt x="1309693" y="1052314"/>
                    <a:pt x="1309688" y="1051719"/>
                  </a:cubicBezTo>
                  <a:lnTo>
                    <a:pt x="1309688" y="972344"/>
                  </a:lnTo>
                  <a:cubicBezTo>
                    <a:pt x="1310181" y="918040"/>
                    <a:pt x="1266559" y="873618"/>
                    <a:pt x="1212255" y="873125"/>
                  </a:cubicBezTo>
                  <a:cubicBezTo>
                    <a:pt x="1211660" y="873120"/>
                    <a:pt x="1211064" y="873120"/>
                    <a:pt x="1210469" y="873125"/>
                  </a:cubicBezTo>
                  <a:close/>
                  <a:moveTo>
                    <a:pt x="238125" y="1012031"/>
                  </a:moveTo>
                  <a:cubicBezTo>
                    <a:pt x="238125" y="979153"/>
                    <a:pt x="264778" y="952500"/>
                    <a:pt x="297656" y="952500"/>
                  </a:cubicBezTo>
                  <a:cubicBezTo>
                    <a:pt x="330534" y="952500"/>
                    <a:pt x="357188" y="979153"/>
                    <a:pt x="357188" y="1012031"/>
                  </a:cubicBezTo>
                  <a:cubicBezTo>
                    <a:pt x="357188" y="1044909"/>
                    <a:pt x="330534" y="1071563"/>
                    <a:pt x="297656" y="1071563"/>
                  </a:cubicBezTo>
                  <a:cubicBezTo>
                    <a:pt x="264778" y="1071563"/>
                    <a:pt x="238125" y="1044909"/>
                    <a:pt x="238125" y="1012031"/>
                  </a:cubicBezTo>
                  <a:close/>
                  <a:moveTo>
                    <a:pt x="436562" y="1012031"/>
                  </a:moveTo>
                  <a:cubicBezTo>
                    <a:pt x="436562" y="979153"/>
                    <a:pt x="463216" y="952500"/>
                    <a:pt x="496094" y="952500"/>
                  </a:cubicBezTo>
                  <a:cubicBezTo>
                    <a:pt x="528972" y="952500"/>
                    <a:pt x="555625" y="979153"/>
                    <a:pt x="555625" y="1012031"/>
                  </a:cubicBezTo>
                  <a:cubicBezTo>
                    <a:pt x="555625" y="1044909"/>
                    <a:pt x="528972" y="1071563"/>
                    <a:pt x="496094" y="1071563"/>
                  </a:cubicBezTo>
                  <a:cubicBezTo>
                    <a:pt x="463216" y="1071563"/>
                    <a:pt x="436562" y="1044909"/>
                    <a:pt x="436562" y="1012031"/>
                  </a:cubicBezTo>
                  <a:close/>
                  <a:moveTo>
                    <a:pt x="1071563" y="1012031"/>
                  </a:moveTo>
                  <a:cubicBezTo>
                    <a:pt x="1071563" y="979153"/>
                    <a:pt x="1098216" y="952500"/>
                    <a:pt x="1131094" y="952500"/>
                  </a:cubicBezTo>
                  <a:cubicBezTo>
                    <a:pt x="1163972" y="952500"/>
                    <a:pt x="1190625" y="979153"/>
                    <a:pt x="1190625" y="1012031"/>
                  </a:cubicBezTo>
                  <a:cubicBezTo>
                    <a:pt x="1190625" y="1044909"/>
                    <a:pt x="1163972" y="1071563"/>
                    <a:pt x="1131094" y="1071563"/>
                  </a:cubicBezTo>
                  <a:cubicBezTo>
                    <a:pt x="1098216" y="1071563"/>
                    <a:pt x="1071563" y="1044909"/>
                    <a:pt x="1071563" y="1012031"/>
                  </a:cubicBezTo>
                  <a:close/>
                </a:path>
              </a:pathLst>
            </a:custGeom>
            <a:solidFill>
              <a:schemeClr val="bg1"/>
            </a:solidFill>
            <a:ln w="18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71" name="组合 470"/>
          <p:cNvGrpSpPr/>
          <p:nvPr/>
        </p:nvGrpSpPr>
        <p:grpSpPr>
          <a:xfrm>
            <a:off x="6768193" y="2479831"/>
            <a:ext cx="361305" cy="361305"/>
            <a:chOff x="5143500" y="2476500"/>
            <a:chExt cx="1905000" cy="1904999"/>
          </a:xfrm>
          <a:solidFill>
            <a:schemeClr val="bg1"/>
          </a:solidFill>
        </p:grpSpPr>
        <p:sp>
          <p:nvSpPr>
            <p:cNvPr id="466" name="任意多边形: 形状 465"/>
            <p:cNvSpPr/>
            <p:nvPr/>
          </p:nvSpPr>
          <p:spPr>
            <a:xfrm>
              <a:off x="5143500" y="2476500"/>
              <a:ext cx="1905000" cy="1807422"/>
            </a:xfrm>
            <a:custGeom>
              <a:avLst/>
              <a:gdLst>
                <a:gd name="connsiteX0" fmla="*/ 462521 w 1905000"/>
                <a:gd name="connsiteY0" fmla="*/ 0 h 1807422"/>
                <a:gd name="connsiteX1" fmla="*/ 495077 w 1905000"/>
                <a:gd name="connsiteY1" fmla="*/ 0 h 1807422"/>
                <a:gd name="connsiteX2" fmla="*/ 687809 w 1905000"/>
                <a:gd name="connsiteY2" fmla="*/ 48741 h 1807422"/>
                <a:gd name="connsiteX3" fmla="*/ 751656 w 1905000"/>
                <a:gd name="connsiteY3" fmla="*/ 86767 h 1807422"/>
                <a:gd name="connsiteX4" fmla="*/ 952872 w 1905000"/>
                <a:gd name="connsiteY4" fmla="*/ 420179 h 1807422"/>
                <a:gd name="connsiteX5" fmla="*/ 955365 w 1905000"/>
                <a:gd name="connsiteY5" fmla="*/ 422300 h 1807422"/>
                <a:gd name="connsiteX6" fmla="*/ 1321668 w 1905000"/>
                <a:gd name="connsiteY6" fmla="*/ 422300 h 1807422"/>
                <a:gd name="connsiteX7" fmla="*/ 1325835 w 1905000"/>
                <a:gd name="connsiteY7" fmla="*/ 418914 h 1807422"/>
                <a:gd name="connsiteX8" fmla="*/ 1384176 w 1905000"/>
                <a:gd name="connsiteY8" fmla="*/ 295424 h 1807422"/>
                <a:gd name="connsiteX9" fmla="*/ 1437643 w 1905000"/>
                <a:gd name="connsiteY9" fmla="*/ 243892 h 1807422"/>
                <a:gd name="connsiteX10" fmla="*/ 1595252 w 1905000"/>
                <a:gd name="connsiteY10" fmla="*/ 186258 h 1807422"/>
                <a:gd name="connsiteX11" fmla="*/ 1669256 w 1905000"/>
                <a:gd name="connsiteY11" fmla="*/ 191207 h 1807422"/>
                <a:gd name="connsiteX12" fmla="*/ 1827572 w 1905000"/>
                <a:gd name="connsiteY12" fmla="*/ 280206 h 1807422"/>
                <a:gd name="connsiteX13" fmla="*/ 1905000 w 1905000"/>
                <a:gd name="connsiteY13" fmla="*/ 465311 h 1807422"/>
                <a:gd name="connsiteX14" fmla="*/ 1905000 w 1905000"/>
                <a:gd name="connsiteY14" fmla="*/ 490426 h 1807422"/>
                <a:gd name="connsiteX15" fmla="*/ 1857338 w 1905000"/>
                <a:gd name="connsiteY15" fmla="*/ 637877 h 1807422"/>
                <a:gd name="connsiteX16" fmla="*/ 1669889 w 1905000"/>
                <a:gd name="connsiteY16" fmla="*/ 764828 h 1807422"/>
                <a:gd name="connsiteX17" fmla="*/ 1554138 w 1905000"/>
                <a:gd name="connsiteY17" fmla="*/ 764791 h 1807422"/>
                <a:gd name="connsiteX18" fmla="*/ 1484151 w 1905000"/>
                <a:gd name="connsiteY18" fmla="*/ 740308 h 1807422"/>
                <a:gd name="connsiteX19" fmla="*/ 1325240 w 1905000"/>
                <a:gd name="connsiteY19" fmla="*/ 536749 h 1807422"/>
                <a:gd name="connsiteX20" fmla="*/ 1321631 w 1905000"/>
                <a:gd name="connsiteY20" fmla="*/ 533921 h 1807422"/>
                <a:gd name="connsiteX21" fmla="*/ 955551 w 1905000"/>
                <a:gd name="connsiteY21" fmla="*/ 533921 h 1807422"/>
                <a:gd name="connsiteX22" fmla="*/ 952537 w 1905000"/>
                <a:gd name="connsiteY22" fmla="*/ 536563 h 1807422"/>
                <a:gd name="connsiteX23" fmla="*/ 852897 w 1905000"/>
                <a:gd name="connsiteY23" fmla="*/ 775097 h 1807422"/>
                <a:gd name="connsiteX24" fmla="*/ 853194 w 1905000"/>
                <a:gd name="connsiteY24" fmla="*/ 779264 h 1807422"/>
                <a:gd name="connsiteX25" fmla="*/ 1127894 w 1905000"/>
                <a:gd name="connsiteY25" fmla="*/ 1049759 h 1807422"/>
                <a:gd name="connsiteX26" fmla="*/ 1133029 w 1905000"/>
                <a:gd name="connsiteY26" fmla="*/ 1050057 h 1807422"/>
                <a:gd name="connsiteX27" fmla="*/ 1358317 w 1905000"/>
                <a:gd name="connsiteY27" fmla="*/ 953877 h 1807422"/>
                <a:gd name="connsiteX28" fmla="*/ 1432434 w 1905000"/>
                <a:gd name="connsiteY28" fmla="*/ 949077 h 1807422"/>
                <a:gd name="connsiteX29" fmla="*/ 1748024 w 1905000"/>
                <a:gd name="connsiteY29" fmla="*/ 1073200 h 1807422"/>
                <a:gd name="connsiteX30" fmla="*/ 1905000 w 1905000"/>
                <a:gd name="connsiteY30" fmla="*/ 1414090 h 1807422"/>
                <a:gd name="connsiteX31" fmla="*/ 1905000 w 1905000"/>
                <a:gd name="connsiteY31" fmla="*/ 1438275 h 1807422"/>
                <a:gd name="connsiteX32" fmla="*/ 1718593 w 1905000"/>
                <a:gd name="connsiteY32" fmla="*/ 1805843 h 1807422"/>
                <a:gd name="connsiteX33" fmla="*/ 1714500 w 1905000"/>
                <a:gd name="connsiteY33" fmla="*/ 1803946 h 1807422"/>
                <a:gd name="connsiteX34" fmla="*/ 1714872 w 1905000"/>
                <a:gd name="connsiteY34" fmla="*/ 1754312 h 1807422"/>
                <a:gd name="connsiteX35" fmla="*/ 1658503 w 1905000"/>
                <a:gd name="connsiteY35" fmla="*/ 1570993 h 1807422"/>
                <a:gd name="connsiteX36" fmla="*/ 1575792 w 1905000"/>
                <a:gd name="connsiteY36" fmla="*/ 1494979 h 1807422"/>
                <a:gd name="connsiteX37" fmla="*/ 1574721 w 1905000"/>
                <a:gd name="connsiteY37" fmla="*/ 1490690 h 1807422"/>
                <a:gd name="connsiteX38" fmla="*/ 1574862 w 1905000"/>
                <a:gd name="connsiteY38" fmla="*/ 1490477 h 1807422"/>
                <a:gd name="connsiteX39" fmla="*/ 1609465 w 1905000"/>
                <a:gd name="connsiteY39" fmla="*/ 1408175 h 1807422"/>
                <a:gd name="connsiteX40" fmla="*/ 1606079 w 1905000"/>
                <a:gd name="connsiteY40" fmla="*/ 1334430 h 1807422"/>
                <a:gd name="connsiteX41" fmla="*/ 1539292 w 1905000"/>
                <a:gd name="connsiteY41" fmla="*/ 1232743 h 1807422"/>
                <a:gd name="connsiteX42" fmla="*/ 1472915 w 1905000"/>
                <a:gd name="connsiteY42" fmla="*/ 1200262 h 1807422"/>
                <a:gd name="connsiteX43" fmla="*/ 1384176 w 1905000"/>
                <a:gd name="connsiteY43" fmla="*/ 1199369 h 1807422"/>
                <a:gd name="connsiteX44" fmla="*/ 1317203 w 1905000"/>
                <a:gd name="connsiteY44" fmla="*/ 1230585 h 1807422"/>
                <a:gd name="connsiteX45" fmla="*/ 1250752 w 1905000"/>
                <a:gd name="connsiteY45" fmla="*/ 1323640 h 1807422"/>
                <a:gd name="connsiteX46" fmla="*/ 1242752 w 1905000"/>
                <a:gd name="connsiteY46" fmla="*/ 1397050 h 1807422"/>
                <a:gd name="connsiteX47" fmla="*/ 1279066 w 1905000"/>
                <a:gd name="connsiteY47" fmla="*/ 1490849 h 1807422"/>
                <a:gd name="connsiteX48" fmla="*/ 1278500 w 1905000"/>
                <a:gd name="connsiteY48" fmla="*/ 1494619 h 1807422"/>
                <a:gd name="connsiteX49" fmla="*/ 1278359 w 1905000"/>
                <a:gd name="connsiteY49" fmla="*/ 1494718 h 1807422"/>
                <a:gd name="connsiteX50" fmla="*/ 1142851 w 1905000"/>
                <a:gd name="connsiteY50" fmla="*/ 1696827 h 1807422"/>
                <a:gd name="connsiteX51" fmla="*/ 1139503 w 1905000"/>
                <a:gd name="connsiteY51" fmla="*/ 1750591 h 1807422"/>
                <a:gd name="connsiteX52" fmla="*/ 1139279 w 1905000"/>
                <a:gd name="connsiteY52" fmla="*/ 1804541 h 1807422"/>
                <a:gd name="connsiteX53" fmla="*/ 1135559 w 1905000"/>
                <a:gd name="connsiteY53" fmla="*/ 1806290 h 1807422"/>
                <a:gd name="connsiteX54" fmla="*/ 952165 w 1905000"/>
                <a:gd name="connsiteY54" fmla="*/ 1485119 h 1807422"/>
                <a:gd name="connsiteX55" fmla="*/ 949375 w 1905000"/>
                <a:gd name="connsiteY55" fmla="*/ 1482700 h 1807422"/>
                <a:gd name="connsiteX56" fmla="*/ 582327 w 1905000"/>
                <a:gd name="connsiteY56" fmla="*/ 1482700 h 1807422"/>
                <a:gd name="connsiteX57" fmla="*/ 579946 w 1905000"/>
                <a:gd name="connsiteY57" fmla="*/ 1484561 h 1807422"/>
                <a:gd name="connsiteX58" fmla="*/ 433127 w 1905000"/>
                <a:gd name="connsiteY58" fmla="*/ 1682837 h 1807422"/>
                <a:gd name="connsiteX59" fmla="*/ 364294 w 1905000"/>
                <a:gd name="connsiteY59" fmla="*/ 1710407 h 1807422"/>
                <a:gd name="connsiteX60" fmla="*/ 237158 w 1905000"/>
                <a:gd name="connsiteY60" fmla="*/ 1713942 h 1807422"/>
                <a:gd name="connsiteX61" fmla="*/ 166688 w 1905000"/>
                <a:gd name="connsiteY61" fmla="*/ 1690762 h 1807422"/>
                <a:gd name="connsiteX62" fmla="*/ 60685 w 1905000"/>
                <a:gd name="connsiteY62" fmla="*/ 1605260 h 1807422"/>
                <a:gd name="connsiteX63" fmla="*/ 0 w 1905000"/>
                <a:gd name="connsiteY63" fmla="*/ 1441549 h 1807422"/>
                <a:gd name="connsiteX64" fmla="*/ 0 w 1905000"/>
                <a:gd name="connsiteY64" fmla="*/ 1413644 h 1807422"/>
                <a:gd name="connsiteX65" fmla="*/ 86841 w 1905000"/>
                <a:gd name="connsiteY65" fmla="*/ 1219349 h 1807422"/>
                <a:gd name="connsiteX66" fmla="*/ 145591 w 1905000"/>
                <a:gd name="connsiteY66" fmla="*/ 1173956 h 1807422"/>
                <a:gd name="connsiteX67" fmla="*/ 274402 w 1905000"/>
                <a:gd name="connsiteY67" fmla="*/ 1134815 h 1807422"/>
                <a:gd name="connsiteX68" fmla="*/ 482054 w 1905000"/>
                <a:gd name="connsiteY68" fmla="*/ 1205359 h 1807422"/>
                <a:gd name="connsiteX69" fmla="*/ 579351 w 1905000"/>
                <a:gd name="connsiteY69" fmla="*/ 1368847 h 1807422"/>
                <a:gd name="connsiteX70" fmla="*/ 582104 w 1905000"/>
                <a:gd name="connsiteY70" fmla="*/ 1371079 h 1807422"/>
                <a:gd name="connsiteX71" fmla="*/ 949003 w 1905000"/>
                <a:gd name="connsiteY71" fmla="*/ 1371079 h 1807422"/>
                <a:gd name="connsiteX72" fmla="*/ 952500 w 1905000"/>
                <a:gd name="connsiteY72" fmla="*/ 1367954 h 1807422"/>
                <a:gd name="connsiteX73" fmla="*/ 1048903 w 1905000"/>
                <a:gd name="connsiteY73" fmla="*/ 1134591 h 1807422"/>
                <a:gd name="connsiteX74" fmla="*/ 1048494 w 1905000"/>
                <a:gd name="connsiteY74" fmla="*/ 1129717 h 1807422"/>
                <a:gd name="connsiteX75" fmla="*/ 768400 w 1905000"/>
                <a:gd name="connsiteY75" fmla="*/ 862757 h 1807422"/>
                <a:gd name="connsiteX76" fmla="*/ 765535 w 1905000"/>
                <a:gd name="connsiteY76" fmla="*/ 856059 h 1807422"/>
                <a:gd name="connsiteX77" fmla="*/ 765535 w 1905000"/>
                <a:gd name="connsiteY77" fmla="*/ 802556 h 1807422"/>
                <a:gd name="connsiteX78" fmla="*/ 762260 w 1905000"/>
                <a:gd name="connsiteY78" fmla="*/ 749164 h 1807422"/>
                <a:gd name="connsiteX79" fmla="*/ 627162 w 1905000"/>
                <a:gd name="connsiteY79" fmla="*/ 546199 h 1807422"/>
                <a:gd name="connsiteX80" fmla="*/ 626083 w 1905000"/>
                <a:gd name="connsiteY80" fmla="*/ 541451 h 1807422"/>
                <a:gd name="connsiteX81" fmla="*/ 626194 w 1905000"/>
                <a:gd name="connsiteY81" fmla="*/ 541288 h 1807422"/>
                <a:gd name="connsiteX82" fmla="*/ 659941 w 1905000"/>
                <a:gd name="connsiteY82" fmla="*/ 463972 h 1807422"/>
                <a:gd name="connsiteX83" fmla="*/ 658490 w 1905000"/>
                <a:gd name="connsiteY83" fmla="*/ 390079 h 1807422"/>
                <a:gd name="connsiteX84" fmla="*/ 585974 w 1905000"/>
                <a:gd name="connsiteY84" fmla="*/ 281062 h 1807422"/>
                <a:gd name="connsiteX85" fmla="*/ 483691 w 1905000"/>
                <a:gd name="connsiteY85" fmla="*/ 245566 h 1807422"/>
                <a:gd name="connsiteX86" fmla="*/ 362992 w 1905000"/>
                <a:gd name="connsiteY86" fmla="*/ 285787 h 1807422"/>
                <a:gd name="connsiteX87" fmla="*/ 297359 w 1905000"/>
                <a:gd name="connsiteY87" fmla="*/ 390972 h 1807422"/>
                <a:gd name="connsiteX88" fmla="*/ 296317 w 1905000"/>
                <a:gd name="connsiteY88" fmla="*/ 464865 h 1807422"/>
                <a:gd name="connsiteX89" fmla="*/ 330436 w 1905000"/>
                <a:gd name="connsiteY89" fmla="*/ 541697 h 1807422"/>
                <a:gd name="connsiteX90" fmla="*/ 329882 w 1905000"/>
                <a:gd name="connsiteY90" fmla="*/ 545658 h 1807422"/>
                <a:gd name="connsiteX91" fmla="*/ 329691 w 1905000"/>
                <a:gd name="connsiteY91" fmla="*/ 545790 h 1807422"/>
                <a:gd name="connsiteX92" fmla="*/ 194258 w 1905000"/>
                <a:gd name="connsiteY92" fmla="*/ 746782 h 1807422"/>
                <a:gd name="connsiteX93" fmla="*/ 190686 w 1905000"/>
                <a:gd name="connsiteY93" fmla="*/ 801216 h 1807422"/>
                <a:gd name="connsiteX94" fmla="*/ 190686 w 1905000"/>
                <a:gd name="connsiteY94" fmla="*/ 855911 h 1807422"/>
                <a:gd name="connsiteX95" fmla="*/ 186891 w 1905000"/>
                <a:gd name="connsiteY95" fmla="*/ 857734 h 1807422"/>
                <a:gd name="connsiteX96" fmla="*/ 0 w 1905000"/>
                <a:gd name="connsiteY96" fmla="*/ 492770 h 1807422"/>
                <a:gd name="connsiteX97" fmla="*/ 0 w 1905000"/>
                <a:gd name="connsiteY97" fmla="*/ 461144 h 1807422"/>
                <a:gd name="connsiteX98" fmla="*/ 51383 w 1905000"/>
                <a:gd name="connsiteY98" fmla="*/ 262533 h 1807422"/>
                <a:gd name="connsiteX99" fmla="*/ 237418 w 1905000"/>
                <a:gd name="connsiteY99" fmla="*/ 65336 h 1807422"/>
                <a:gd name="connsiteX100" fmla="*/ 462521 w 1905000"/>
                <a:gd name="connsiteY100" fmla="*/ 0 h 180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905000" h="1807422">
                  <a:moveTo>
                    <a:pt x="462521" y="0"/>
                  </a:moveTo>
                  <a:lnTo>
                    <a:pt x="495077" y="0"/>
                  </a:lnTo>
                  <a:cubicBezTo>
                    <a:pt x="563314" y="3150"/>
                    <a:pt x="627559" y="19397"/>
                    <a:pt x="687809" y="48741"/>
                  </a:cubicBezTo>
                  <a:cubicBezTo>
                    <a:pt x="709637" y="59382"/>
                    <a:pt x="730920" y="72058"/>
                    <a:pt x="751656" y="86767"/>
                  </a:cubicBezTo>
                  <a:cubicBezTo>
                    <a:pt x="864071" y="166563"/>
                    <a:pt x="931143" y="277701"/>
                    <a:pt x="952872" y="420179"/>
                  </a:cubicBezTo>
                  <a:cubicBezTo>
                    <a:pt x="953072" y="421401"/>
                    <a:pt x="954127" y="422298"/>
                    <a:pt x="955365" y="422300"/>
                  </a:cubicBezTo>
                  <a:lnTo>
                    <a:pt x="1321668" y="422300"/>
                  </a:lnTo>
                  <a:cubicBezTo>
                    <a:pt x="1323664" y="422305"/>
                    <a:pt x="1325398" y="420896"/>
                    <a:pt x="1325835" y="418914"/>
                  </a:cubicBezTo>
                  <a:cubicBezTo>
                    <a:pt x="1335608" y="372728"/>
                    <a:pt x="1355055" y="331564"/>
                    <a:pt x="1384176" y="295424"/>
                  </a:cubicBezTo>
                  <a:cubicBezTo>
                    <a:pt x="1399679" y="276200"/>
                    <a:pt x="1417501" y="259023"/>
                    <a:pt x="1437643" y="243892"/>
                  </a:cubicBezTo>
                  <a:cubicBezTo>
                    <a:pt x="1484127" y="209042"/>
                    <a:pt x="1536663" y="189830"/>
                    <a:pt x="1595252" y="186258"/>
                  </a:cubicBezTo>
                  <a:cubicBezTo>
                    <a:pt x="1620180" y="184721"/>
                    <a:pt x="1644848" y="186370"/>
                    <a:pt x="1669256" y="191207"/>
                  </a:cubicBezTo>
                  <a:cubicBezTo>
                    <a:pt x="1731516" y="203510"/>
                    <a:pt x="1784288" y="233176"/>
                    <a:pt x="1827572" y="280206"/>
                  </a:cubicBezTo>
                  <a:cubicBezTo>
                    <a:pt x="1874676" y="331403"/>
                    <a:pt x="1900486" y="393105"/>
                    <a:pt x="1905000" y="465311"/>
                  </a:cubicBezTo>
                  <a:lnTo>
                    <a:pt x="1905000" y="490426"/>
                  </a:lnTo>
                  <a:cubicBezTo>
                    <a:pt x="1901800" y="545393"/>
                    <a:pt x="1885913" y="594544"/>
                    <a:pt x="1857338" y="637877"/>
                  </a:cubicBezTo>
                  <a:cubicBezTo>
                    <a:pt x="1813086" y="704949"/>
                    <a:pt x="1750603" y="747266"/>
                    <a:pt x="1669889" y="764828"/>
                  </a:cubicBezTo>
                  <a:cubicBezTo>
                    <a:pt x="1632086" y="773063"/>
                    <a:pt x="1593503" y="773051"/>
                    <a:pt x="1554138" y="764791"/>
                  </a:cubicBezTo>
                  <a:cubicBezTo>
                    <a:pt x="1530226" y="759780"/>
                    <a:pt x="1506897" y="751619"/>
                    <a:pt x="1484151" y="740308"/>
                  </a:cubicBezTo>
                  <a:cubicBezTo>
                    <a:pt x="1402594" y="699753"/>
                    <a:pt x="1349623" y="631899"/>
                    <a:pt x="1325240" y="536749"/>
                  </a:cubicBezTo>
                  <a:cubicBezTo>
                    <a:pt x="1324830" y="535089"/>
                    <a:pt x="1323341" y="533922"/>
                    <a:pt x="1321631" y="533921"/>
                  </a:cubicBezTo>
                  <a:lnTo>
                    <a:pt x="955551" y="533921"/>
                  </a:lnTo>
                  <a:cubicBezTo>
                    <a:pt x="954015" y="533926"/>
                    <a:pt x="952725" y="535057"/>
                    <a:pt x="952537" y="536563"/>
                  </a:cubicBezTo>
                  <a:cubicBezTo>
                    <a:pt x="941623" y="623677"/>
                    <a:pt x="908410" y="703188"/>
                    <a:pt x="852897" y="775097"/>
                  </a:cubicBezTo>
                  <a:cubicBezTo>
                    <a:pt x="851924" y="776348"/>
                    <a:pt x="852052" y="778139"/>
                    <a:pt x="853194" y="779264"/>
                  </a:cubicBezTo>
                  <a:lnTo>
                    <a:pt x="1127894" y="1049759"/>
                  </a:lnTo>
                  <a:cubicBezTo>
                    <a:pt x="1129305" y="1051123"/>
                    <a:pt x="1131493" y="1051250"/>
                    <a:pt x="1133029" y="1050057"/>
                  </a:cubicBezTo>
                  <a:cubicBezTo>
                    <a:pt x="1201043" y="998215"/>
                    <a:pt x="1276139" y="966155"/>
                    <a:pt x="1358317" y="953877"/>
                  </a:cubicBezTo>
                  <a:cubicBezTo>
                    <a:pt x="1382303" y="950280"/>
                    <a:pt x="1407009" y="948680"/>
                    <a:pt x="1432434" y="949077"/>
                  </a:cubicBezTo>
                  <a:cubicBezTo>
                    <a:pt x="1553977" y="950962"/>
                    <a:pt x="1659173" y="992336"/>
                    <a:pt x="1748024" y="1073200"/>
                  </a:cubicBezTo>
                  <a:cubicBezTo>
                    <a:pt x="1846374" y="1162695"/>
                    <a:pt x="1898700" y="1276325"/>
                    <a:pt x="1905000" y="1414090"/>
                  </a:cubicBezTo>
                  <a:lnTo>
                    <a:pt x="1905000" y="1438275"/>
                  </a:lnTo>
                  <a:cubicBezTo>
                    <a:pt x="1898005" y="1588542"/>
                    <a:pt x="1835869" y="1711065"/>
                    <a:pt x="1718593" y="1805843"/>
                  </a:cubicBezTo>
                  <a:cubicBezTo>
                    <a:pt x="1715939" y="1808001"/>
                    <a:pt x="1714575" y="1807369"/>
                    <a:pt x="1714500" y="1803946"/>
                  </a:cubicBezTo>
                  <a:cubicBezTo>
                    <a:pt x="1714252" y="1788145"/>
                    <a:pt x="1714376" y="1771600"/>
                    <a:pt x="1714872" y="1754312"/>
                  </a:cubicBezTo>
                  <a:cubicBezTo>
                    <a:pt x="1716832" y="1686471"/>
                    <a:pt x="1698042" y="1625364"/>
                    <a:pt x="1658503" y="1570993"/>
                  </a:cubicBezTo>
                  <a:cubicBezTo>
                    <a:pt x="1636402" y="1540607"/>
                    <a:pt x="1608832" y="1515269"/>
                    <a:pt x="1575792" y="1494979"/>
                  </a:cubicBezTo>
                  <a:cubicBezTo>
                    <a:pt x="1574312" y="1494090"/>
                    <a:pt x="1573833" y="1492170"/>
                    <a:pt x="1574721" y="1490690"/>
                  </a:cubicBezTo>
                  <a:cubicBezTo>
                    <a:pt x="1574765" y="1490617"/>
                    <a:pt x="1574812" y="1490546"/>
                    <a:pt x="1574862" y="1490477"/>
                  </a:cubicBezTo>
                  <a:cubicBezTo>
                    <a:pt x="1593118" y="1464580"/>
                    <a:pt x="1604653" y="1437146"/>
                    <a:pt x="1609465" y="1408175"/>
                  </a:cubicBezTo>
                  <a:cubicBezTo>
                    <a:pt x="1613458" y="1384188"/>
                    <a:pt x="1612330" y="1359607"/>
                    <a:pt x="1606079" y="1334430"/>
                  </a:cubicBezTo>
                  <a:cubicBezTo>
                    <a:pt x="1595686" y="1292461"/>
                    <a:pt x="1573423" y="1258565"/>
                    <a:pt x="1539292" y="1232743"/>
                  </a:cubicBezTo>
                  <a:cubicBezTo>
                    <a:pt x="1519002" y="1217389"/>
                    <a:pt x="1496876" y="1206562"/>
                    <a:pt x="1472915" y="1200262"/>
                  </a:cubicBezTo>
                  <a:cubicBezTo>
                    <a:pt x="1443422" y="1192498"/>
                    <a:pt x="1413842" y="1192200"/>
                    <a:pt x="1384176" y="1199369"/>
                  </a:cubicBezTo>
                  <a:cubicBezTo>
                    <a:pt x="1360016" y="1205198"/>
                    <a:pt x="1337692" y="1215603"/>
                    <a:pt x="1317203" y="1230585"/>
                  </a:cubicBezTo>
                  <a:cubicBezTo>
                    <a:pt x="1284932" y="1254199"/>
                    <a:pt x="1262782" y="1285218"/>
                    <a:pt x="1250752" y="1323640"/>
                  </a:cubicBezTo>
                  <a:cubicBezTo>
                    <a:pt x="1243137" y="1347974"/>
                    <a:pt x="1240470" y="1372443"/>
                    <a:pt x="1242752" y="1397050"/>
                  </a:cubicBezTo>
                  <a:cubicBezTo>
                    <a:pt x="1245952" y="1431230"/>
                    <a:pt x="1258057" y="1462497"/>
                    <a:pt x="1279066" y="1490849"/>
                  </a:cubicBezTo>
                  <a:cubicBezTo>
                    <a:pt x="1279954" y="1492032"/>
                    <a:pt x="1279701" y="1493720"/>
                    <a:pt x="1278500" y="1494619"/>
                  </a:cubicBezTo>
                  <a:cubicBezTo>
                    <a:pt x="1278454" y="1494654"/>
                    <a:pt x="1278407" y="1494687"/>
                    <a:pt x="1278359" y="1494718"/>
                  </a:cubicBezTo>
                  <a:cubicBezTo>
                    <a:pt x="1202308" y="1543583"/>
                    <a:pt x="1157139" y="1610953"/>
                    <a:pt x="1142851" y="1696827"/>
                  </a:cubicBezTo>
                  <a:cubicBezTo>
                    <a:pt x="1140644" y="1710221"/>
                    <a:pt x="1139527" y="1728143"/>
                    <a:pt x="1139503" y="1750591"/>
                  </a:cubicBezTo>
                  <a:cubicBezTo>
                    <a:pt x="1139503" y="1768946"/>
                    <a:pt x="1139428" y="1786930"/>
                    <a:pt x="1139279" y="1804541"/>
                  </a:cubicBezTo>
                  <a:cubicBezTo>
                    <a:pt x="1139230" y="1807666"/>
                    <a:pt x="1137990" y="1808249"/>
                    <a:pt x="1135559" y="1806290"/>
                  </a:cubicBezTo>
                  <a:cubicBezTo>
                    <a:pt x="1032222" y="1723814"/>
                    <a:pt x="971091" y="1616757"/>
                    <a:pt x="952165" y="1485119"/>
                  </a:cubicBezTo>
                  <a:cubicBezTo>
                    <a:pt x="951979" y="1483736"/>
                    <a:pt x="950788" y="1482704"/>
                    <a:pt x="949375" y="1482700"/>
                  </a:cubicBezTo>
                  <a:lnTo>
                    <a:pt x="582327" y="1482700"/>
                  </a:lnTo>
                  <a:cubicBezTo>
                    <a:pt x="581190" y="1482701"/>
                    <a:pt x="580205" y="1483470"/>
                    <a:pt x="579946" y="1484561"/>
                  </a:cubicBezTo>
                  <a:cubicBezTo>
                    <a:pt x="558093" y="1574354"/>
                    <a:pt x="509153" y="1640446"/>
                    <a:pt x="433127" y="1682837"/>
                  </a:cubicBezTo>
                  <a:cubicBezTo>
                    <a:pt x="410877" y="1695239"/>
                    <a:pt x="387933" y="1704429"/>
                    <a:pt x="364294" y="1710407"/>
                  </a:cubicBezTo>
                  <a:cubicBezTo>
                    <a:pt x="322225" y="1720999"/>
                    <a:pt x="279846" y="1722177"/>
                    <a:pt x="237158" y="1713942"/>
                  </a:cubicBezTo>
                  <a:cubicBezTo>
                    <a:pt x="212775" y="1709229"/>
                    <a:pt x="189285" y="1701502"/>
                    <a:pt x="166688" y="1690762"/>
                  </a:cubicBezTo>
                  <a:cubicBezTo>
                    <a:pt x="124396" y="1670621"/>
                    <a:pt x="89061" y="1642120"/>
                    <a:pt x="60685" y="1605260"/>
                  </a:cubicBezTo>
                  <a:cubicBezTo>
                    <a:pt x="24470" y="1558181"/>
                    <a:pt x="4242" y="1503611"/>
                    <a:pt x="0" y="1441549"/>
                  </a:cubicBezTo>
                  <a:lnTo>
                    <a:pt x="0" y="1413644"/>
                  </a:lnTo>
                  <a:cubicBezTo>
                    <a:pt x="5556" y="1336204"/>
                    <a:pt x="34503" y="1271439"/>
                    <a:pt x="86841" y="1219349"/>
                  </a:cubicBezTo>
                  <a:cubicBezTo>
                    <a:pt x="104676" y="1201564"/>
                    <a:pt x="124259" y="1186433"/>
                    <a:pt x="145591" y="1173956"/>
                  </a:cubicBezTo>
                  <a:cubicBezTo>
                    <a:pt x="185576" y="1150541"/>
                    <a:pt x="228513" y="1137493"/>
                    <a:pt x="274402" y="1134815"/>
                  </a:cubicBezTo>
                  <a:cubicBezTo>
                    <a:pt x="352437" y="1130251"/>
                    <a:pt x="421655" y="1153765"/>
                    <a:pt x="482054" y="1205359"/>
                  </a:cubicBezTo>
                  <a:cubicBezTo>
                    <a:pt x="532730" y="1248693"/>
                    <a:pt x="565162" y="1303189"/>
                    <a:pt x="579351" y="1368847"/>
                  </a:cubicBezTo>
                  <a:cubicBezTo>
                    <a:pt x="579630" y="1370145"/>
                    <a:pt x="580776" y="1371074"/>
                    <a:pt x="582104" y="1371079"/>
                  </a:cubicBezTo>
                  <a:lnTo>
                    <a:pt x="949003" y="1371079"/>
                  </a:lnTo>
                  <a:cubicBezTo>
                    <a:pt x="950791" y="1371072"/>
                    <a:pt x="952293" y="1369730"/>
                    <a:pt x="952500" y="1367954"/>
                  </a:cubicBezTo>
                  <a:cubicBezTo>
                    <a:pt x="963116" y="1283792"/>
                    <a:pt x="995251" y="1206004"/>
                    <a:pt x="1048903" y="1134591"/>
                  </a:cubicBezTo>
                  <a:cubicBezTo>
                    <a:pt x="1050029" y="1133087"/>
                    <a:pt x="1049852" y="1130987"/>
                    <a:pt x="1048494" y="1129717"/>
                  </a:cubicBezTo>
                  <a:lnTo>
                    <a:pt x="768400" y="862757"/>
                  </a:lnTo>
                  <a:cubicBezTo>
                    <a:pt x="766571" y="860999"/>
                    <a:pt x="765536" y="858581"/>
                    <a:pt x="765535" y="856059"/>
                  </a:cubicBezTo>
                  <a:lnTo>
                    <a:pt x="765535" y="802556"/>
                  </a:lnTo>
                  <a:cubicBezTo>
                    <a:pt x="765535" y="780529"/>
                    <a:pt x="764443" y="762732"/>
                    <a:pt x="762260" y="749164"/>
                  </a:cubicBezTo>
                  <a:cubicBezTo>
                    <a:pt x="748221" y="661628"/>
                    <a:pt x="703188" y="593973"/>
                    <a:pt x="627162" y="546199"/>
                  </a:cubicBezTo>
                  <a:cubicBezTo>
                    <a:pt x="625551" y="545172"/>
                    <a:pt x="625068" y="543046"/>
                    <a:pt x="626083" y="541451"/>
                  </a:cubicBezTo>
                  <a:cubicBezTo>
                    <a:pt x="626119" y="541396"/>
                    <a:pt x="626156" y="541341"/>
                    <a:pt x="626194" y="541288"/>
                  </a:cubicBezTo>
                  <a:cubicBezTo>
                    <a:pt x="643558" y="517128"/>
                    <a:pt x="654807" y="491356"/>
                    <a:pt x="659941" y="463972"/>
                  </a:cubicBezTo>
                  <a:cubicBezTo>
                    <a:pt x="664505" y="439787"/>
                    <a:pt x="664021" y="415156"/>
                    <a:pt x="658490" y="390079"/>
                  </a:cubicBezTo>
                  <a:cubicBezTo>
                    <a:pt x="648692" y="345827"/>
                    <a:pt x="624520" y="309488"/>
                    <a:pt x="585974" y="281062"/>
                  </a:cubicBezTo>
                  <a:cubicBezTo>
                    <a:pt x="555191" y="258390"/>
                    <a:pt x="521097" y="246559"/>
                    <a:pt x="483691" y="245566"/>
                  </a:cubicBezTo>
                  <a:cubicBezTo>
                    <a:pt x="438845" y="244401"/>
                    <a:pt x="398611" y="257808"/>
                    <a:pt x="362992" y="285787"/>
                  </a:cubicBezTo>
                  <a:cubicBezTo>
                    <a:pt x="328092" y="313246"/>
                    <a:pt x="306214" y="348307"/>
                    <a:pt x="297359" y="390972"/>
                  </a:cubicBezTo>
                  <a:cubicBezTo>
                    <a:pt x="292125" y="416198"/>
                    <a:pt x="291778" y="440829"/>
                    <a:pt x="296317" y="464865"/>
                  </a:cubicBezTo>
                  <a:cubicBezTo>
                    <a:pt x="301526" y="492522"/>
                    <a:pt x="312899" y="518133"/>
                    <a:pt x="330436" y="541697"/>
                  </a:cubicBezTo>
                  <a:cubicBezTo>
                    <a:pt x="331377" y="542944"/>
                    <a:pt x="331129" y="544717"/>
                    <a:pt x="329882" y="545658"/>
                  </a:cubicBezTo>
                  <a:cubicBezTo>
                    <a:pt x="329821" y="545704"/>
                    <a:pt x="329757" y="545749"/>
                    <a:pt x="329691" y="545790"/>
                  </a:cubicBezTo>
                  <a:cubicBezTo>
                    <a:pt x="254112" y="593365"/>
                    <a:pt x="208967" y="660363"/>
                    <a:pt x="194258" y="746782"/>
                  </a:cubicBezTo>
                  <a:cubicBezTo>
                    <a:pt x="191877" y="760723"/>
                    <a:pt x="190686" y="778867"/>
                    <a:pt x="190686" y="801216"/>
                  </a:cubicBezTo>
                  <a:lnTo>
                    <a:pt x="190686" y="855911"/>
                  </a:lnTo>
                  <a:cubicBezTo>
                    <a:pt x="190686" y="859160"/>
                    <a:pt x="189421" y="859768"/>
                    <a:pt x="186891" y="857734"/>
                  </a:cubicBezTo>
                  <a:cubicBezTo>
                    <a:pt x="70532" y="765311"/>
                    <a:pt x="8235" y="643657"/>
                    <a:pt x="0" y="492770"/>
                  </a:cubicBezTo>
                  <a:lnTo>
                    <a:pt x="0" y="461144"/>
                  </a:lnTo>
                  <a:cubicBezTo>
                    <a:pt x="3398" y="388317"/>
                    <a:pt x="20526" y="322114"/>
                    <a:pt x="51383" y="262533"/>
                  </a:cubicBezTo>
                  <a:cubicBezTo>
                    <a:pt x="95064" y="178197"/>
                    <a:pt x="157076" y="112464"/>
                    <a:pt x="237418" y="65336"/>
                  </a:cubicBezTo>
                  <a:cubicBezTo>
                    <a:pt x="305829" y="25226"/>
                    <a:pt x="380864" y="3448"/>
                    <a:pt x="462521" y="0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67" name="任意多边形: 形状 466"/>
            <p:cNvSpPr/>
            <p:nvPr/>
          </p:nvSpPr>
          <p:spPr>
            <a:xfrm>
              <a:off x="5548200" y="2833613"/>
              <a:ext cx="146744" cy="146744"/>
            </a:xfrm>
            <a:custGeom>
              <a:avLst/>
              <a:gdLst>
                <a:gd name="connsiteX0" fmla="*/ 0 w 146744"/>
                <a:gd name="connsiteY0" fmla="*/ 73372 h 146744"/>
                <a:gd name="connsiteX1" fmla="*/ 73372 w 146744"/>
                <a:gd name="connsiteY1" fmla="*/ 146745 h 146744"/>
                <a:gd name="connsiteX2" fmla="*/ 146745 w 146744"/>
                <a:gd name="connsiteY2" fmla="*/ 73372 h 146744"/>
                <a:gd name="connsiteX3" fmla="*/ 73372 w 146744"/>
                <a:gd name="connsiteY3" fmla="*/ 0 h 146744"/>
                <a:gd name="connsiteX4" fmla="*/ 0 w 146744"/>
                <a:gd name="connsiteY4" fmla="*/ 73372 h 1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4" h="146744">
                  <a:moveTo>
                    <a:pt x="0" y="73372"/>
                  </a:moveTo>
                  <a:cubicBezTo>
                    <a:pt x="0" y="113895"/>
                    <a:pt x="32850" y="146745"/>
                    <a:pt x="73372" y="146745"/>
                  </a:cubicBezTo>
                  <a:cubicBezTo>
                    <a:pt x="113895" y="146745"/>
                    <a:pt x="146745" y="113895"/>
                    <a:pt x="146745" y="73372"/>
                  </a:cubicBezTo>
                  <a:cubicBezTo>
                    <a:pt x="146745" y="32850"/>
                    <a:pt x="113895" y="0"/>
                    <a:pt x="73372" y="0"/>
                  </a:cubicBezTo>
                  <a:cubicBezTo>
                    <a:pt x="32850" y="0"/>
                    <a:pt x="0" y="32850"/>
                    <a:pt x="0" y="73372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68" name="任意多边形: 形状 467"/>
            <p:cNvSpPr/>
            <p:nvPr/>
          </p:nvSpPr>
          <p:spPr>
            <a:xfrm>
              <a:off x="5445807" y="3093116"/>
              <a:ext cx="352330" cy="339381"/>
            </a:xfrm>
            <a:custGeom>
              <a:avLst/>
              <a:gdLst>
                <a:gd name="connsiteX0" fmla="*/ 314437 w 352330"/>
                <a:gd name="connsiteY0" fmla="*/ 67435 h 339381"/>
                <a:gd name="connsiteX1" fmla="*/ 352313 w 352330"/>
                <a:gd name="connsiteY1" fmla="*/ 183335 h 339381"/>
                <a:gd name="connsiteX2" fmla="*/ 351606 w 352330"/>
                <a:gd name="connsiteY2" fmla="*/ 303625 h 339381"/>
                <a:gd name="connsiteX3" fmla="*/ 348779 w 352330"/>
                <a:gd name="connsiteY3" fmla="*/ 307644 h 339381"/>
                <a:gd name="connsiteX4" fmla="*/ 1526 w 352330"/>
                <a:gd name="connsiteY4" fmla="*/ 306974 h 339381"/>
                <a:gd name="connsiteX5" fmla="*/ 0 w 352330"/>
                <a:gd name="connsiteY5" fmla="*/ 304741 h 339381"/>
                <a:gd name="connsiteX6" fmla="*/ 0 w 352330"/>
                <a:gd name="connsiteY6" fmla="*/ 223370 h 339381"/>
                <a:gd name="connsiteX7" fmla="*/ 1935 w 352330"/>
                <a:gd name="connsiteY7" fmla="*/ 149067 h 339381"/>
                <a:gd name="connsiteX8" fmla="*/ 58824 w 352330"/>
                <a:gd name="connsiteY8" fmla="*/ 44032 h 339381"/>
                <a:gd name="connsiteX9" fmla="*/ 138485 w 352330"/>
                <a:gd name="connsiteY9" fmla="*/ 4183 h 339381"/>
                <a:gd name="connsiteX10" fmla="*/ 257770 w 352330"/>
                <a:gd name="connsiteY10" fmla="*/ 19959 h 339381"/>
                <a:gd name="connsiteX11" fmla="*/ 314437 w 352330"/>
                <a:gd name="connsiteY11" fmla="*/ 67435 h 339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330" h="339381">
                  <a:moveTo>
                    <a:pt x="314437" y="67435"/>
                  </a:moveTo>
                  <a:cubicBezTo>
                    <a:pt x="340234" y="99830"/>
                    <a:pt x="352859" y="138463"/>
                    <a:pt x="352313" y="183335"/>
                  </a:cubicBezTo>
                  <a:cubicBezTo>
                    <a:pt x="351842" y="223345"/>
                    <a:pt x="351606" y="263442"/>
                    <a:pt x="351606" y="303625"/>
                  </a:cubicBezTo>
                  <a:cubicBezTo>
                    <a:pt x="351603" y="305417"/>
                    <a:pt x="350475" y="307021"/>
                    <a:pt x="348779" y="307644"/>
                  </a:cubicBezTo>
                  <a:cubicBezTo>
                    <a:pt x="232445" y="350184"/>
                    <a:pt x="116694" y="349960"/>
                    <a:pt x="1526" y="306974"/>
                  </a:cubicBezTo>
                  <a:cubicBezTo>
                    <a:pt x="603" y="306619"/>
                    <a:pt x="-4" y="305730"/>
                    <a:pt x="0" y="304741"/>
                  </a:cubicBezTo>
                  <a:lnTo>
                    <a:pt x="0" y="223370"/>
                  </a:lnTo>
                  <a:cubicBezTo>
                    <a:pt x="0" y="182690"/>
                    <a:pt x="645" y="157922"/>
                    <a:pt x="1935" y="149067"/>
                  </a:cubicBezTo>
                  <a:cubicBezTo>
                    <a:pt x="7938" y="108115"/>
                    <a:pt x="26901" y="73103"/>
                    <a:pt x="58824" y="44032"/>
                  </a:cubicBezTo>
                  <a:cubicBezTo>
                    <a:pt x="81099" y="23766"/>
                    <a:pt x="107652" y="10483"/>
                    <a:pt x="138485" y="4183"/>
                  </a:cubicBezTo>
                  <a:cubicBezTo>
                    <a:pt x="182042" y="-4697"/>
                    <a:pt x="221804" y="561"/>
                    <a:pt x="257770" y="19959"/>
                  </a:cubicBezTo>
                  <a:cubicBezTo>
                    <a:pt x="279772" y="31815"/>
                    <a:pt x="298661" y="47641"/>
                    <a:pt x="314437" y="67435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69" name="任意多边形: 形状 468"/>
            <p:cNvSpPr/>
            <p:nvPr/>
          </p:nvSpPr>
          <p:spPr>
            <a:xfrm>
              <a:off x="6497017" y="3782392"/>
              <a:ext cx="146744" cy="146744"/>
            </a:xfrm>
            <a:custGeom>
              <a:avLst/>
              <a:gdLst>
                <a:gd name="connsiteX0" fmla="*/ 0 w 146744"/>
                <a:gd name="connsiteY0" fmla="*/ 73372 h 146744"/>
                <a:gd name="connsiteX1" fmla="*/ 73372 w 146744"/>
                <a:gd name="connsiteY1" fmla="*/ 146745 h 146744"/>
                <a:gd name="connsiteX2" fmla="*/ 146745 w 146744"/>
                <a:gd name="connsiteY2" fmla="*/ 73372 h 146744"/>
                <a:gd name="connsiteX3" fmla="*/ 73372 w 146744"/>
                <a:gd name="connsiteY3" fmla="*/ 0 h 146744"/>
                <a:gd name="connsiteX4" fmla="*/ 0 w 146744"/>
                <a:gd name="connsiteY4" fmla="*/ 73372 h 1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44" h="146744">
                  <a:moveTo>
                    <a:pt x="0" y="73372"/>
                  </a:moveTo>
                  <a:cubicBezTo>
                    <a:pt x="0" y="113895"/>
                    <a:pt x="32850" y="146745"/>
                    <a:pt x="73372" y="146745"/>
                  </a:cubicBezTo>
                  <a:cubicBezTo>
                    <a:pt x="113895" y="146745"/>
                    <a:pt x="146745" y="113895"/>
                    <a:pt x="146745" y="73372"/>
                  </a:cubicBezTo>
                  <a:cubicBezTo>
                    <a:pt x="146745" y="32850"/>
                    <a:pt x="113895" y="0"/>
                    <a:pt x="73372" y="0"/>
                  </a:cubicBezTo>
                  <a:cubicBezTo>
                    <a:pt x="32850" y="0"/>
                    <a:pt x="0" y="32850"/>
                    <a:pt x="0" y="73372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70" name="任意多边形: 形状 469"/>
            <p:cNvSpPr/>
            <p:nvPr/>
          </p:nvSpPr>
          <p:spPr>
            <a:xfrm>
              <a:off x="6394586" y="4041824"/>
              <a:ext cx="352523" cy="339675"/>
            </a:xfrm>
            <a:custGeom>
              <a:avLst/>
              <a:gdLst>
                <a:gd name="connsiteX0" fmla="*/ 188602 w 352523"/>
                <a:gd name="connsiteY0" fmla="*/ 339676 h 339675"/>
                <a:gd name="connsiteX1" fmla="*/ 161627 w 352523"/>
                <a:gd name="connsiteY1" fmla="*/ 339676 h 339675"/>
                <a:gd name="connsiteX2" fmla="*/ 1786 w 352523"/>
                <a:gd name="connsiteY2" fmla="*/ 306785 h 339675"/>
                <a:gd name="connsiteX3" fmla="*/ 0 w 352523"/>
                <a:gd name="connsiteY3" fmla="*/ 304180 h 339675"/>
                <a:gd name="connsiteX4" fmla="*/ 0 w 352523"/>
                <a:gd name="connsiteY4" fmla="*/ 184336 h 339675"/>
                <a:gd name="connsiteX5" fmla="*/ 30473 w 352523"/>
                <a:gd name="connsiteY5" fmla="*/ 76213 h 339675"/>
                <a:gd name="connsiteX6" fmla="*/ 114709 w 352523"/>
                <a:gd name="connsiteY6" fmla="*/ 10356 h 339675"/>
                <a:gd name="connsiteX7" fmla="*/ 187858 w 352523"/>
                <a:gd name="connsiteY7" fmla="*/ 385 h 339675"/>
                <a:gd name="connsiteX8" fmla="*/ 328575 w 352523"/>
                <a:gd name="connsiteY8" fmla="*/ 88305 h 339675"/>
                <a:gd name="connsiteX9" fmla="*/ 352499 w 352523"/>
                <a:gd name="connsiteY9" fmla="*/ 182476 h 339675"/>
                <a:gd name="connsiteX10" fmla="*/ 351606 w 352523"/>
                <a:gd name="connsiteY10" fmla="*/ 303808 h 339675"/>
                <a:gd name="connsiteX11" fmla="*/ 348890 w 352523"/>
                <a:gd name="connsiteY11" fmla="*/ 307715 h 339675"/>
                <a:gd name="connsiteX12" fmla="*/ 188602 w 352523"/>
                <a:gd name="connsiteY12" fmla="*/ 339676 h 33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2523" h="339675">
                  <a:moveTo>
                    <a:pt x="188602" y="339676"/>
                  </a:moveTo>
                  <a:lnTo>
                    <a:pt x="161627" y="339676"/>
                  </a:lnTo>
                  <a:cubicBezTo>
                    <a:pt x="106611" y="337468"/>
                    <a:pt x="53330" y="326504"/>
                    <a:pt x="1786" y="306785"/>
                  </a:cubicBezTo>
                  <a:cubicBezTo>
                    <a:pt x="708" y="306358"/>
                    <a:pt x="0" y="305325"/>
                    <a:pt x="0" y="304180"/>
                  </a:cubicBezTo>
                  <a:lnTo>
                    <a:pt x="0" y="184336"/>
                  </a:lnTo>
                  <a:cubicBezTo>
                    <a:pt x="0" y="142739"/>
                    <a:pt x="10158" y="106698"/>
                    <a:pt x="30473" y="76213"/>
                  </a:cubicBezTo>
                  <a:cubicBezTo>
                    <a:pt x="51284" y="44959"/>
                    <a:pt x="79363" y="23007"/>
                    <a:pt x="114709" y="10356"/>
                  </a:cubicBezTo>
                  <a:cubicBezTo>
                    <a:pt x="137703" y="2121"/>
                    <a:pt x="162086" y="-1203"/>
                    <a:pt x="187858" y="385"/>
                  </a:cubicBezTo>
                  <a:cubicBezTo>
                    <a:pt x="248754" y="4180"/>
                    <a:pt x="295660" y="33487"/>
                    <a:pt x="328575" y="88305"/>
                  </a:cubicBezTo>
                  <a:cubicBezTo>
                    <a:pt x="345046" y="115689"/>
                    <a:pt x="353020" y="147080"/>
                    <a:pt x="352499" y="182476"/>
                  </a:cubicBezTo>
                  <a:cubicBezTo>
                    <a:pt x="351904" y="221866"/>
                    <a:pt x="351606" y="262310"/>
                    <a:pt x="351606" y="303808"/>
                  </a:cubicBezTo>
                  <a:cubicBezTo>
                    <a:pt x="351607" y="305550"/>
                    <a:pt x="350523" y="307108"/>
                    <a:pt x="348890" y="307715"/>
                  </a:cubicBezTo>
                  <a:cubicBezTo>
                    <a:pt x="297073" y="326815"/>
                    <a:pt x="243644" y="337468"/>
                    <a:pt x="188602" y="339676"/>
                  </a:cubicBezTo>
                  <a:close/>
                </a:path>
              </a:pathLst>
            </a:custGeom>
            <a:grpFill/>
            <a:ln w="18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473" name="图片 47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77" y="4484081"/>
            <a:ext cx="396138" cy="392216"/>
          </a:xfrm>
          <a:prstGeom prst="rect">
            <a:avLst/>
          </a:prstGeom>
        </p:spPr>
      </p:pic>
      <p:pic>
        <p:nvPicPr>
          <p:cNvPr id="475" name="图片 47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15791" y="4464745"/>
            <a:ext cx="472733" cy="472733"/>
          </a:xfrm>
          <a:prstGeom prst="rect">
            <a:avLst/>
          </a:prstGeom>
        </p:spPr>
      </p:pic>
      <p:sp>
        <p:nvSpPr>
          <p:cNvPr id="478" name="图形 476"/>
          <p:cNvSpPr/>
          <p:nvPr/>
        </p:nvSpPr>
        <p:spPr>
          <a:xfrm>
            <a:off x="5546705" y="3232789"/>
            <a:ext cx="824003" cy="824003"/>
          </a:xfrm>
          <a:custGeom>
            <a:avLst/>
            <a:gdLst>
              <a:gd name="connsiteX0" fmla="*/ 412003 w 824003"/>
              <a:gd name="connsiteY0" fmla="*/ 2 h 824003"/>
              <a:gd name="connsiteX1" fmla="*/ 2 w 824003"/>
              <a:gd name="connsiteY1" fmla="*/ 409553 h 824003"/>
              <a:gd name="connsiteX2" fmla="*/ 2 w 824003"/>
              <a:gd name="connsiteY2" fmla="*/ 412003 h 824003"/>
              <a:gd name="connsiteX3" fmla="*/ 412003 w 824003"/>
              <a:gd name="connsiteY3" fmla="*/ 824004 h 824003"/>
              <a:gd name="connsiteX4" fmla="*/ 824004 w 824003"/>
              <a:gd name="connsiteY4" fmla="*/ 412003 h 824003"/>
              <a:gd name="connsiteX5" fmla="*/ 794067 w 824003"/>
              <a:gd name="connsiteY5" fmla="*/ 258443 h 824003"/>
              <a:gd name="connsiteX6" fmla="*/ 689209 w 824003"/>
              <a:gd name="connsiteY6" fmla="*/ 353930 h 824003"/>
              <a:gd name="connsiteX7" fmla="*/ 676076 w 824003"/>
              <a:gd name="connsiteY7" fmla="*/ 368956 h 824003"/>
              <a:gd name="connsiteX8" fmla="*/ 679815 w 824003"/>
              <a:gd name="connsiteY8" fmla="*/ 412003 h 824003"/>
              <a:gd name="connsiteX9" fmla="*/ 413919 w 824003"/>
              <a:gd name="connsiteY9" fmla="*/ 681685 h 824003"/>
              <a:gd name="connsiteX10" fmla="*/ 146106 w 824003"/>
              <a:gd name="connsiteY10" fmla="*/ 412003 h 824003"/>
              <a:gd name="connsiteX11" fmla="*/ 415742 w 824003"/>
              <a:gd name="connsiteY11" fmla="*/ 142321 h 824003"/>
              <a:gd name="connsiteX12" fmla="*/ 453203 w 824003"/>
              <a:gd name="connsiteY12" fmla="*/ 144191 h 824003"/>
              <a:gd name="connsiteX13" fmla="*/ 565609 w 824003"/>
              <a:gd name="connsiteY13" fmla="*/ 29938 h 824003"/>
              <a:gd name="connsiteX14" fmla="*/ 412003 w 824003"/>
              <a:gd name="connsiteY14" fmla="*/ 2 h 824003"/>
              <a:gd name="connsiteX15" fmla="*/ 409879 w 824003"/>
              <a:gd name="connsiteY15" fmla="*/ 183360 h 824003"/>
              <a:gd name="connsiteX16" fmla="*/ 180913 w 824003"/>
              <a:gd name="connsiteY16" fmla="*/ 411310 h 824003"/>
              <a:gd name="connsiteX17" fmla="*/ 180913 w 824003"/>
              <a:gd name="connsiteY17" fmla="*/ 412003 h 824003"/>
              <a:gd name="connsiteX18" fmla="*/ 411726 w 824003"/>
              <a:gd name="connsiteY18" fmla="*/ 640600 h 824003"/>
              <a:gd name="connsiteX19" fmla="*/ 640646 w 824003"/>
              <a:gd name="connsiteY19" fmla="*/ 412003 h 824003"/>
              <a:gd name="connsiteX20" fmla="*/ 631252 w 824003"/>
              <a:gd name="connsiteY20" fmla="*/ 353884 h 824003"/>
              <a:gd name="connsiteX21" fmla="*/ 563670 w 824003"/>
              <a:gd name="connsiteY21" fmla="*/ 340797 h 824003"/>
              <a:gd name="connsiteX22" fmla="*/ 511183 w 824003"/>
              <a:gd name="connsiteY22" fmla="*/ 393238 h 824003"/>
              <a:gd name="connsiteX23" fmla="*/ 513030 w 824003"/>
              <a:gd name="connsiteY23" fmla="*/ 412003 h 824003"/>
              <a:gd name="connsiteX24" fmla="*/ 412651 w 824003"/>
              <a:gd name="connsiteY24" fmla="*/ 513215 h 824003"/>
              <a:gd name="connsiteX25" fmla="*/ 411703 w 824003"/>
              <a:gd name="connsiteY25" fmla="*/ 513214 h 824003"/>
              <a:gd name="connsiteX26" fmla="*/ 310445 w 824003"/>
              <a:gd name="connsiteY26" fmla="*/ 412928 h 824003"/>
              <a:gd name="connsiteX27" fmla="*/ 310445 w 824003"/>
              <a:gd name="connsiteY27" fmla="*/ 412003 h 824003"/>
              <a:gd name="connsiteX28" fmla="*/ 410963 w 824003"/>
              <a:gd name="connsiteY28" fmla="*/ 310791 h 824003"/>
              <a:gd name="connsiteX29" fmla="*/ 411749 w 824003"/>
              <a:gd name="connsiteY29" fmla="*/ 310791 h 824003"/>
              <a:gd name="connsiteX30" fmla="*/ 430491 w 824003"/>
              <a:gd name="connsiteY30" fmla="*/ 312684 h 824003"/>
              <a:gd name="connsiteX31" fmla="*/ 484940 w 824003"/>
              <a:gd name="connsiteY31" fmla="*/ 258351 h 824003"/>
              <a:gd name="connsiteX32" fmla="*/ 473630 w 824003"/>
              <a:gd name="connsiteY32" fmla="*/ 192777 h 824003"/>
              <a:gd name="connsiteX33" fmla="*/ 409856 w 824003"/>
              <a:gd name="connsiteY33" fmla="*/ 183360 h 824003"/>
              <a:gd name="connsiteX34" fmla="*/ 409902 w 824003"/>
              <a:gd name="connsiteY34" fmla="*/ 183360 h 824003"/>
              <a:gd name="connsiteX35" fmla="*/ 500658 w 824003"/>
              <a:gd name="connsiteY35" fmla="*/ 145806 h 824003"/>
              <a:gd name="connsiteX36" fmla="*/ 521316 w 824003"/>
              <a:gd name="connsiteY36" fmla="*/ 265437 h 824003"/>
              <a:gd name="connsiteX37" fmla="*/ 463151 w 824003"/>
              <a:gd name="connsiteY37" fmla="*/ 323371 h 824003"/>
              <a:gd name="connsiteX38" fmla="*/ 433099 w 824003"/>
              <a:gd name="connsiteY38" fmla="*/ 351461 h 824003"/>
              <a:gd name="connsiteX39" fmla="*/ 410549 w 824003"/>
              <a:gd name="connsiteY39" fmla="*/ 347675 h 824003"/>
              <a:gd name="connsiteX40" fmla="*/ 346731 w 824003"/>
              <a:gd name="connsiteY40" fmla="*/ 410198 h 824003"/>
              <a:gd name="connsiteX41" fmla="*/ 346729 w 824003"/>
              <a:gd name="connsiteY41" fmla="*/ 411264 h 824003"/>
              <a:gd name="connsiteX42" fmla="*/ 409459 w 824003"/>
              <a:gd name="connsiteY42" fmla="*/ 474786 h 824003"/>
              <a:gd name="connsiteX43" fmla="*/ 410549 w 824003"/>
              <a:gd name="connsiteY43" fmla="*/ 474784 h 824003"/>
              <a:gd name="connsiteX44" fmla="*/ 470606 w 824003"/>
              <a:gd name="connsiteY44" fmla="*/ 411264 h 824003"/>
              <a:gd name="connsiteX45" fmla="*/ 466867 w 824003"/>
              <a:gd name="connsiteY45" fmla="*/ 388829 h 824003"/>
              <a:gd name="connsiteX46" fmla="*/ 553145 w 824003"/>
              <a:gd name="connsiteY46" fmla="*/ 302805 h 824003"/>
              <a:gd name="connsiteX47" fmla="*/ 675199 w 824003"/>
              <a:gd name="connsiteY47" fmla="*/ 319655 h 824003"/>
              <a:gd name="connsiteX48" fmla="*/ 821580 w 824003"/>
              <a:gd name="connsiteY48" fmla="*/ 173827 h 824003"/>
              <a:gd name="connsiteX49" fmla="*/ 669544 w 824003"/>
              <a:gd name="connsiteY49" fmla="*/ 151438 h 824003"/>
              <a:gd name="connsiteX50" fmla="*/ 647040 w 824003"/>
              <a:gd name="connsiteY50" fmla="*/ 2 h 824003"/>
              <a:gd name="connsiteX51" fmla="*/ 500658 w 824003"/>
              <a:gd name="connsiteY51" fmla="*/ 145806 h 824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24003" h="824003">
                <a:moveTo>
                  <a:pt x="412003" y="2"/>
                </a:moveTo>
                <a:cubicBezTo>
                  <a:pt x="185138" y="-675"/>
                  <a:pt x="678" y="182687"/>
                  <a:pt x="2" y="409553"/>
                </a:cubicBezTo>
                <a:cubicBezTo>
                  <a:pt x="-1" y="410369"/>
                  <a:pt x="-1" y="411186"/>
                  <a:pt x="2" y="412003"/>
                </a:cubicBezTo>
                <a:cubicBezTo>
                  <a:pt x="2" y="640508"/>
                  <a:pt x="183567" y="824004"/>
                  <a:pt x="412003" y="824004"/>
                </a:cubicBezTo>
                <a:cubicBezTo>
                  <a:pt x="640508" y="824004"/>
                  <a:pt x="824004" y="640508"/>
                  <a:pt x="824004" y="412003"/>
                </a:cubicBezTo>
                <a:cubicBezTo>
                  <a:pt x="824004" y="357716"/>
                  <a:pt x="812809" y="305275"/>
                  <a:pt x="794067" y="258443"/>
                </a:cubicBezTo>
                <a:lnTo>
                  <a:pt x="689209" y="353930"/>
                </a:lnTo>
                <a:lnTo>
                  <a:pt x="676076" y="368956"/>
                </a:lnTo>
                <a:cubicBezTo>
                  <a:pt x="677968" y="383890"/>
                  <a:pt x="679815" y="395130"/>
                  <a:pt x="679815" y="412003"/>
                </a:cubicBezTo>
                <a:cubicBezTo>
                  <a:pt x="679815" y="559954"/>
                  <a:pt x="559954" y="681685"/>
                  <a:pt x="413919" y="681685"/>
                </a:cubicBezTo>
                <a:cubicBezTo>
                  <a:pt x="267814" y="681685"/>
                  <a:pt x="146106" y="561823"/>
                  <a:pt x="146106" y="412003"/>
                </a:cubicBezTo>
                <a:cubicBezTo>
                  <a:pt x="146145" y="263096"/>
                  <a:pt x="266835" y="142385"/>
                  <a:pt x="415742" y="142321"/>
                </a:cubicBezTo>
                <a:cubicBezTo>
                  <a:pt x="430768" y="142321"/>
                  <a:pt x="443855" y="142321"/>
                  <a:pt x="453203" y="144191"/>
                </a:cubicBezTo>
                <a:lnTo>
                  <a:pt x="565609" y="29938"/>
                </a:lnTo>
                <a:cubicBezTo>
                  <a:pt x="516766" y="10316"/>
                  <a:pt x="464639" y="157"/>
                  <a:pt x="412003" y="2"/>
                </a:cubicBezTo>
                <a:close/>
                <a:moveTo>
                  <a:pt x="409879" y="183360"/>
                </a:moveTo>
                <a:cubicBezTo>
                  <a:pt x="283705" y="183079"/>
                  <a:pt x="181194" y="285136"/>
                  <a:pt x="180913" y="411310"/>
                </a:cubicBezTo>
                <a:cubicBezTo>
                  <a:pt x="180913" y="411541"/>
                  <a:pt x="180913" y="411772"/>
                  <a:pt x="180913" y="412003"/>
                </a:cubicBezTo>
                <a:cubicBezTo>
                  <a:pt x="180913" y="539412"/>
                  <a:pt x="285979" y="640600"/>
                  <a:pt x="411726" y="640600"/>
                </a:cubicBezTo>
                <a:cubicBezTo>
                  <a:pt x="537450" y="640600"/>
                  <a:pt x="640646" y="537542"/>
                  <a:pt x="640646" y="412003"/>
                </a:cubicBezTo>
                <a:cubicBezTo>
                  <a:pt x="640646" y="393238"/>
                  <a:pt x="638753" y="372649"/>
                  <a:pt x="631252" y="353884"/>
                </a:cubicBezTo>
                <a:lnTo>
                  <a:pt x="563670" y="340797"/>
                </a:lnTo>
                <a:lnTo>
                  <a:pt x="511183" y="393238"/>
                </a:lnTo>
                <a:cubicBezTo>
                  <a:pt x="513030" y="398916"/>
                  <a:pt x="513030" y="406394"/>
                  <a:pt x="513030" y="412003"/>
                </a:cubicBezTo>
                <a:cubicBezTo>
                  <a:pt x="513260" y="467670"/>
                  <a:pt x="468319" y="512985"/>
                  <a:pt x="412651" y="513215"/>
                </a:cubicBezTo>
                <a:cubicBezTo>
                  <a:pt x="412335" y="513216"/>
                  <a:pt x="412019" y="513216"/>
                  <a:pt x="411703" y="513214"/>
                </a:cubicBezTo>
                <a:cubicBezTo>
                  <a:pt x="356048" y="513483"/>
                  <a:pt x="310714" y="468583"/>
                  <a:pt x="310445" y="412928"/>
                </a:cubicBezTo>
                <a:cubicBezTo>
                  <a:pt x="310444" y="412620"/>
                  <a:pt x="310444" y="412311"/>
                  <a:pt x="310445" y="412003"/>
                </a:cubicBezTo>
                <a:cubicBezTo>
                  <a:pt x="310253" y="356297"/>
                  <a:pt x="355257" y="310983"/>
                  <a:pt x="410963" y="310791"/>
                </a:cubicBezTo>
                <a:cubicBezTo>
                  <a:pt x="411225" y="310790"/>
                  <a:pt x="411487" y="310790"/>
                  <a:pt x="411749" y="310791"/>
                </a:cubicBezTo>
                <a:cubicBezTo>
                  <a:pt x="417358" y="310791"/>
                  <a:pt x="424836" y="310791"/>
                  <a:pt x="430491" y="312684"/>
                </a:cubicBezTo>
                <a:lnTo>
                  <a:pt x="484940" y="258351"/>
                </a:lnTo>
                <a:lnTo>
                  <a:pt x="473630" y="192777"/>
                </a:lnTo>
                <a:cubicBezTo>
                  <a:pt x="454888" y="188991"/>
                  <a:pt x="432384" y="183360"/>
                  <a:pt x="409856" y="183360"/>
                </a:cubicBezTo>
                <a:lnTo>
                  <a:pt x="409902" y="183360"/>
                </a:lnTo>
                <a:close/>
                <a:moveTo>
                  <a:pt x="500658" y="145806"/>
                </a:moveTo>
                <a:lnTo>
                  <a:pt x="521316" y="265437"/>
                </a:lnTo>
                <a:lnTo>
                  <a:pt x="463151" y="323371"/>
                </a:lnTo>
                <a:lnTo>
                  <a:pt x="433099" y="351461"/>
                </a:lnTo>
                <a:cubicBezTo>
                  <a:pt x="425799" y="349141"/>
                  <a:pt x="418206" y="347867"/>
                  <a:pt x="410549" y="347675"/>
                </a:cubicBezTo>
                <a:cubicBezTo>
                  <a:pt x="375661" y="347318"/>
                  <a:pt x="347089" y="375310"/>
                  <a:pt x="346731" y="410198"/>
                </a:cubicBezTo>
                <a:cubicBezTo>
                  <a:pt x="346727" y="410553"/>
                  <a:pt x="346727" y="410909"/>
                  <a:pt x="346729" y="411264"/>
                </a:cubicBezTo>
                <a:cubicBezTo>
                  <a:pt x="346510" y="446128"/>
                  <a:pt x="374595" y="474568"/>
                  <a:pt x="409459" y="474786"/>
                </a:cubicBezTo>
                <a:cubicBezTo>
                  <a:pt x="409822" y="474789"/>
                  <a:pt x="410185" y="474788"/>
                  <a:pt x="410549" y="474784"/>
                </a:cubicBezTo>
                <a:cubicBezTo>
                  <a:pt x="446232" y="474784"/>
                  <a:pt x="470606" y="446763"/>
                  <a:pt x="470606" y="411264"/>
                </a:cubicBezTo>
                <a:cubicBezTo>
                  <a:pt x="470606" y="401916"/>
                  <a:pt x="468760" y="396261"/>
                  <a:pt x="466867" y="388829"/>
                </a:cubicBezTo>
                <a:lnTo>
                  <a:pt x="553145" y="302805"/>
                </a:lnTo>
                <a:lnTo>
                  <a:pt x="675199" y="319655"/>
                </a:lnTo>
                <a:lnTo>
                  <a:pt x="821580" y="173827"/>
                </a:lnTo>
                <a:lnTo>
                  <a:pt x="669544" y="151438"/>
                </a:lnTo>
                <a:lnTo>
                  <a:pt x="647040" y="2"/>
                </a:lnTo>
                <a:lnTo>
                  <a:pt x="500658" y="145806"/>
                </a:lnTo>
                <a:close/>
              </a:path>
            </a:pathLst>
          </a:custGeom>
          <a:solidFill>
            <a:srgbClr val="217290"/>
          </a:solidFill>
          <a:ln w="939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圆角矩形 26"/>
          <p:cNvSpPr/>
          <p:nvPr>
            <p:custDataLst>
              <p:tags r:id="rId1"/>
            </p:custDataLst>
          </p:nvPr>
        </p:nvSpPr>
        <p:spPr>
          <a:xfrm>
            <a:off x="4769787" y="2171017"/>
            <a:ext cx="6893971" cy="4318684"/>
          </a:xfrm>
          <a:prstGeom prst="roundRect">
            <a:avLst>
              <a:gd name="adj" fmla="val 2552"/>
            </a:avLst>
          </a:prstGeom>
          <a:ln w="9525">
            <a:solidFill>
              <a:srgbClr val="D2E8E9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矩形: 圆角 97"/>
          <p:cNvSpPr/>
          <p:nvPr/>
        </p:nvSpPr>
        <p:spPr>
          <a:xfrm>
            <a:off x="7235732" y="4462693"/>
            <a:ext cx="1660547" cy="410760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9" name="矩形: 圆角 98"/>
          <p:cNvSpPr/>
          <p:nvPr/>
        </p:nvSpPr>
        <p:spPr>
          <a:xfrm>
            <a:off x="7235732" y="4949185"/>
            <a:ext cx="1660547" cy="410760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矩形: 圆角 99"/>
          <p:cNvSpPr/>
          <p:nvPr/>
        </p:nvSpPr>
        <p:spPr>
          <a:xfrm>
            <a:off x="7235732" y="5434956"/>
            <a:ext cx="1660547" cy="410760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1" name="矩形: 圆角 100"/>
          <p:cNvSpPr/>
          <p:nvPr/>
        </p:nvSpPr>
        <p:spPr>
          <a:xfrm>
            <a:off x="7235732" y="5921448"/>
            <a:ext cx="1660547" cy="410760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3" name="矩形: 圆角 82"/>
          <p:cNvSpPr/>
          <p:nvPr/>
        </p:nvSpPr>
        <p:spPr>
          <a:xfrm>
            <a:off x="7243548" y="3470204"/>
            <a:ext cx="1660547" cy="516821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矩形: 圆角 83"/>
          <p:cNvSpPr/>
          <p:nvPr/>
        </p:nvSpPr>
        <p:spPr>
          <a:xfrm>
            <a:off x="9339536" y="3457542"/>
            <a:ext cx="1660547" cy="516821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矩形: 圆角 74"/>
          <p:cNvSpPr/>
          <p:nvPr/>
        </p:nvSpPr>
        <p:spPr>
          <a:xfrm>
            <a:off x="733784" y="3472222"/>
            <a:ext cx="1660547" cy="516821"/>
          </a:xfrm>
          <a:prstGeom prst="roundRect">
            <a:avLst/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矩形: 圆角 75"/>
          <p:cNvSpPr/>
          <p:nvPr/>
        </p:nvSpPr>
        <p:spPr>
          <a:xfrm>
            <a:off x="2901501" y="3453349"/>
            <a:ext cx="1660547" cy="516821"/>
          </a:xfrm>
          <a:prstGeom prst="roundRect">
            <a:avLst/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矩形: 圆角 70"/>
          <p:cNvSpPr/>
          <p:nvPr/>
        </p:nvSpPr>
        <p:spPr>
          <a:xfrm>
            <a:off x="733784" y="2641440"/>
            <a:ext cx="1660547" cy="516821"/>
          </a:xfrm>
          <a:prstGeom prst="roundRect">
            <a:avLst/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矩形: 圆角 71"/>
          <p:cNvSpPr/>
          <p:nvPr/>
        </p:nvSpPr>
        <p:spPr>
          <a:xfrm>
            <a:off x="2901501" y="2622567"/>
            <a:ext cx="1660547" cy="516821"/>
          </a:xfrm>
          <a:prstGeom prst="roundRect">
            <a:avLst/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: 圆角 67"/>
          <p:cNvSpPr/>
          <p:nvPr/>
        </p:nvSpPr>
        <p:spPr>
          <a:xfrm>
            <a:off x="5075831" y="2641440"/>
            <a:ext cx="1660547" cy="516821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: 圆角 68"/>
          <p:cNvSpPr/>
          <p:nvPr/>
        </p:nvSpPr>
        <p:spPr>
          <a:xfrm>
            <a:off x="7243548" y="2622567"/>
            <a:ext cx="1660547" cy="516821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矩形: 圆角 69"/>
          <p:cNvSpPr/>
          <p:nvPr/>
        </p:nvSpPr>
        <p:spPr>
          <a:xfrm>
            <a:off x="9339536" y="2609905"/>
            <a:ext cx="1660547" cy="516821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42827" y="2672975"/>
            <a:ext cx="1660547" cy="453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市场洞察</a:t>
            </a:r>
            <a:endParaRPr lang="zh-CN" altLang="en-US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91535" y="2641440"/>
            <a:ext cx="1660547" cy="453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31934" y="2578369"/>
            <a:ext cx="1660547" cy="579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产品性能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52591" y="2578369"/>
            <a:ext cx="1660547" cy="579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总体设计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411265" y="2578369"/>
            <a:ext cx="1660547" cy="579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结构设计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11265" y="3431250"/>
            <a:ext cx="1660547" cy="579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物料衡算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252591" y="3431250"/>
            <a:ext cx="1660547" cy="579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工艺设计</a:t>
            </a:r>
            <a:endParaRPr lang="zh-CN" altLang="en-US" b="1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5050984" y="3431250"/>
            <a:ext cx="1678822" cy="579892"/>
            <a:chOff x="5031934" y="3431250"/>
            <a:chExt cx="1678822" cy="579892"/>
          </a:xfrm>
        </p:grpSpPr>
        <p:sp>
          <p:nvSpPr>
            <p:cNvPr id="87" name="矩形: 圆角 86"/>
            <p:cNvSpPr/>
            <p:nvPr/>
          </p:nvSpPr>
          <p:spPr>
            <a:xfrm>
              <a:off x="5050209" y="3460948"/>
              <a:ext cx="1660547" cy="516821"/>
            </a:xfrm>
            <a:prstGeom prst="roundRect">
              <a:avLst/>
            </a:prstGeom>
            <a:gradFill>
              <a:gsLst>
                <a:gs pos="0">
                  <a:srgbClr val="3A9C99">
                    <a:alpha val="7000"/>
                  </a:srgbClr>
                </a:gs>
                <a:gs pos="99000">
                  <a:srgbClr val="3A9C99">
                    <a:alpha val="0"/>
                  </a:srgbClr>
                </a:gs>
                <a:gs pos="56000">
                  <a:srgbClr val="3A9C99">
                    <a:alpha val="2000"/>
                  </a:srgbClr>
                </a:gs>
              </a:gsLst>
              <a:lin ang="5400000" scaled="1"/>
            </a:gradFill>
            <a:ln>
              <a:solidFill>
                <a:srgbClr val="1B8B8E">
                  <a:alpha val="29000"/>
                </a:srgbClr>
              </a:solidFill>
            </a:ln>
            <a:effectLst>
              <a:innerShdw blurRad="114300">
                <a:schemeClr val="accent1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031934" y="3431250"/>
              <a:ext cx="1660547" cy="579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>
                  <a:solidFill>
                    <a:srgbClr val="1B8B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仿真验证</a:t>
              </a:r>
              <a:endParaRPr lang="zh-CN" altLang="en-US" b="1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891535" y="3494321"/>
            <a:ext cx="1660547" cy="453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试制</a:t>
            </a:r>
            <a:endParaRPr lang="zh-CN" altLang="en-US" b="1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90700" y="3494321"/>
            <a:ext cx="1660547" cy="453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实验验证</a:t>
            </a:r>
            <a:endParaRPr lang="zh-CN" altLang="en-US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54613" y="4505279"/>
            <a:ext cx="1577373" cy="333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154613" y="4972098"/>
            <a:ext cx="1577373" cy="321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154613" y="5426518"/>
            <a:ext cx="1577373" cy="305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154613" y="5864767"/>
            <a:ext cx="1577373" cy="305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肘形连接符 39"/>
          <p:cNvCxnSpPr>
            <a:endCxn id="36" idx="1"/>
          </p:cNvCxnSpPr>
          <p:nvPr/>
        </p:nvCxnSpPr>
        <p:spPr>
          <a:xfrm flipV="1">
            <a:off x="6736378" y="4671846"/>
            <a:ext cx="418235" cy="720173"/>
          </a:xfrm>
          <a:prstGeom prst="bentConnector3">
            <a:avLst>
              <a:gd name="adj1" fmla="val 50064"/>
            </a:avLst>
          </a:prstGeom>
          <a:ln w="19050"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肘形连接符 40"/>
          <p:cNvCxnSpPr>
            <a:endCxn id="37" idx="1"/>
          </p:cNvCxnSpPr>
          <p:nvPr/>
        </p:nvCxnSpPr>
        <p:spPr>
          <a:xfrm flipV="1">
            <a:off x="6736378" y="5132735"/>
            <a:ext cx="418235" cy="259284"/>
          </a:xfrm>
          <a:prstGeom prst="bentConnector3">
            <a:avLst>
              <a:gd name="adj1" fmla="val 50064"/>
            </a:avLst>
          </a:prstGeom>
          <a:ln w="19050"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肘形连接符 41"/>
          <p:cNvCxnSpPr>
            <a:endCxn id="38" idx="1"/>
          </p:cNvCxnSpPr>
          <p:nvPr/>
        </p:nvCxnSpPr>
        <p:spPr>
          <a:xfrm>
            <a:off x="6736378" y="5392019"/>
            <a:ext cx="418235" cy="187051"/>
          </a:xfrm>
          <a:prstGeom prst="bentConnector3">
            <a:avLst>
              <a:gd name="adj1" fmla="val 50064"/>
            </a:avLst>
          </a:prstGeom>
          <a:ln w="19050"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3" name="肘形连接符 42"/>
          <p:cNvCxnSpPr>
            <a:endCxn id="39" idx="1"/>
          </p:cNvCxnSpPr>
          <p:nvPr/>
        </p:nvCxnSpPr>
        <p:spPr>
          <a:xfrm>
            <a:off x="6736378" y="5392019"/>
            <a:ext cx="418235" cy="625300"/>
          </a:xfrm>
          <a:prstGeom prst="bentConnector3">
            <a:avLst>
              <a:gd name="adj1" fmla="val 50064"/>
            </a:avLst>
          </a:prstGeom>
          <a:ln w="19050"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肘形连接符 44"/>
          <p:cNvCxnSpPr/>
          <p:nvPr/>
        </p:nvCxnSpPr>
        <p:spPr>
          <a:xfrm rot="16200000" flipH="1">
            <a:off x="2562017" y="3053547"/>
            <a:ext cx="1546658" cy="3410676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7252591" y="2250555"/>
            <a:ext cx="1669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设计总工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206800" y="2269513"/>
            <a:ext cx="195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结构设计工程师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73168" y="4011142"/>
            <a:ext cx="1958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电芯设计工程师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252591" y="4011142"/>
            <a:ext cx="1815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工艺设计工程师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肘形连接符 50"/>
          <p:cNvCxnSpPr/>
          <p:nvPr/>
        </p:nvCxnSpPr>
        <p:spPr>
          <a:xfrm rot="16200000" flipH="1">
            <a:off x="4334276" y="4232694"/>
            <a:ext cx="1513117" cy="498077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046462" y="4011142"/>
            <a:ext cx="1669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仿真工程师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7" name="矩形 6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13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项目背景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痛点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50863" y="1093414"/>
            <a:ext cx="11233149" cy="922020"/>
          </a:xfrm>
          <a:prstGeom prst="roundRect">
            <a:avLst>
              <a:gd name="adj" fmla="val 5209"/>
            </a:avLst>
          </a:prstGeom>
          <a:solidFill>
            <a:srgbClr val="F0F3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90" tIns="18745" rIns="37490" bIns="1874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77293" y="1052122"/>
            <a:ext cx="110864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传统设计流程中的总体设计、结构设计、物料衡算、工艺设计、仿真验证均由相应专业人员完成，集成平台通过数据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流程和仿真的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集成，实现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集成自动化，一人可操作，提升设计效率。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箭头: 右 66"/>
          <p:cNvSpPr/>
          <p:nvPr/>
        </p:nvSpPr>
        <p:spPr>
          <a:xfrm>
            <a:off x="2561598" y="2803436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0" name="箭头: 右 79"/>
          <p:cNvSpPr/>
          <p:nvPr/>
        </p:nvSpPr>
        <p:spPr>
          <a:xfrm>
            <a:off x="4688668" y="2825016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箭头: 右 80"/>
          <p:cNvSpPr/>
          <p:nvPr/>
        </p:nvSpPr>
        <p:spPr>
          <a:xfrm>
            <a:off x="6860601" y="2814056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2" name="箭头: 右 81"/>
          <p:cNvSpPr/>
          <p:nvPr/>
        </p:nvSpPr>
        <p:spPr>
          <a:xfrm>
            <a:off x="9023488" y="2793481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5" name="箭头: 右 84"/>
          <p:cNvSpPr/>
          <p:nvPr/>
        </p:nvSpPr>
        <p:spPr>
          <a:xfrm rot="10800000">
            <a:off x="6842802" y="3653780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6" name="箭头: 右 85"/>
          <p:cNvSpPr/>
          <p:nvPr/>
        </p:nvSpPr>
        <p:spPr>
          <a:xfrm rot="10800000">
            <a:off x="8985987" y="3653780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8" name="箭头: 右 87"/>
          <p:cNvSpPr/>
          <p:nvPr/>
        </p:nvSpPr>
        <p:spPr>
          <a:xfrm rot="10800000">
            <a:off x="2520610" y="3624584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9" name="箭头: 右 88"/>
          <p:cNvSpPr/>
          <p:nvPr/>
        </p:nvSpPr>
        <p:spPr>
          <a:xfrm rot="10800000">
            <a:off x="4663795" y="3624584"/>
            <a:ext cx="249680" cy="14966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5013659" y="5212570"/>
            <a:ext cx="1678822" cy="579892"/>
            <a:chOff x="5031934" y="3431250"/>
            <a:chExt cx="1678822" cy="579892"/>
          </a:xfrm>
        </p:grpSpPr>
        <p:sp>
          <p:nvSpPr>
            <p:cNvPr id="96" name="矩形: 圆角 95"/>
            <p:cNvSpPr/>
            <p:nvPr/>
          </p:nvSpPr>
          <p:spPr>
            <a:xfrm>
              <a:off x="5050209" y="3460948"/>
              <a:ext cx="1660547" cy="516821"/>
            </a:xfrm>
            <a:prstGeom prst="roundRect">
              <a:avLst/>
            </a:prstGeom>
            <a:gradFill>
              <a:gsLst>
                <a:gs pos="0">
                  <a:srgbClr val="3A9C99">
                    <a:alpha val="7000"/>
                  </a:srgbClr>
                </a:gs>
                <a:gs pos="99000">
                  <a:srgbClr val="3A9C99">
                    <a:alpha val="0"/>
                  </a:srgbClr>
                </a:gs>
                <a:gs pos="56000">
                  <a:srgbClr val="3A9C99">
                    <a:alpha val="2000"/>
                  </a:srgbClr>
                </a:gs>
              </a:gsLst>
              <a:lin ang="5400000" scaled="1"/>
            </a:gradFill>
            <a:ln>
              <a:solidFill>
                <a:srgbClr val="1B8B8E">
                  <a:alpha val="29000"/>
                </a:srgbClr>
              </a:solidFill>
            </a:ln>
            <a:effectLst>
              <a:innerShdw blurRad="114300">
                <a:schemeClr val="accent1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5031934" y="3431250"/>
              <a:ext cx="1660547" cy="579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1B8B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设计输出</a:t>
              </a:r>
              <a:endPara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文本框 103"/>
          <p:cNvSpPr txBox="1"/>
          <p:nvPr/>
        </p:nvSpPr>
        <p:spPr>
          <a:xfrm>
            <a:off x="7491373" y="5947762"/>
            <a:ext cx="1223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工艺手册</a:t>
            </a:r>
            <a:endParaRPr lang="zh-CN" altLang="zh-CN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7471034" y="5467095"/>
            <a:ext cx="12236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BOM</a:t>
            </a:r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清单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7454175" y="4502062"/>
            <a:ext cx="1223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设计手册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7471034" y="4964656"/>
            <a:ext cx="12236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产品手册</a:t>
            </a:r>
            <a:endParaRPr lang="zh-CN" altLang="en-US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" name="组合 15"/>
          <p:cNvGrpSpPr/>
          <p:nvPr/>
        </p:nvGrpSpPr>
        <p:grpSpPr>
          <a:xfrm rot="0">
            <a:off x="3701415" y="2121535"/>
            <a:ext cx="4653280" cy="4325620"/>
            <a:chOff x="4599" y="1875"/>
            <a:chExt cx="8154" cy="8154"/>
          </a:xfrm>
        </p:grpSpPr>
        <p:sp>
          <p:nvSpPr>
            <p:cNvPr id="20" name="椭圆 19"/>
            <p:cNvSpPr/>
            <p:nvPr/>
          </p:nvSpPr>
          <p:spPr>
            <a:xfrm>
              <a:off x="4599" y="1875"/>
              <a:ext cx="8154" cy="8154"/>
            </a:xfrm>
            <a:prstGeom prst="ellipse">
              <a:avLst/>
            </a:prstGeom>
            <a:gradFill>
              <a:gsLst>
                <a:gs pos="0">
                  <a:srgbClr val="56A0B9"/>
                </a:gs>
                <a:gs pos="100000">
                  <a:srgbClr val="5DBDC3"/>
                </a:gs>
              </a:gsLst>
              <a:lin scaled="1"/>
            </a:gradFill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661" y="2937"/>
              <a:ext cx="6031" cy="603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639" y="3955"/>
              <a:ext cx="4075" cy="399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8932" y="4270"/>
              <a:ext cx="1031" cy="9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机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7409" y="4270"/>
              <a:ext cx="1031" cy="9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电化学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6854" y="5458"/>
              <a:ext cx="1031" cy="9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第一性原理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9468" y="5458"/>
              <a:ext cx="1031" cy="9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8932" y="6646"/>
              <a:ext cx="1031" cy="9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热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7409" y="6619"/>
              <a:ext cx="1031" cy="9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流体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964" y="5225"/>
              <a:ext cx="1486" cy="1456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多物理多尺度</a:t>
              </a:r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627" y="5407"/>
              <a:ext cx="1031" cy="9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6198" y="2524"/>
              <a:ext cx="1031" cy="9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10131" y="2524"/>
              <a:ext cx="1031" cy="9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检测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1670" y="5458"/>
              <a:ext cx="1031" cy="9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10130" y="8391"/>
              <a:ext cx="1031" cy="9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rPr>
                <a:t>梯次利用</a:t>
              </a: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197" y="8393"/>
              <a:ext cx="1031" cy="9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报废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6038" y="4270"/>
              <a:ext cx="905" cy="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材料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8227" y="2976"/>
              <a:ext cx="905" cy="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电极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10416" y="4270"/>
              <a:ext cx="905" cy="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电芯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10420" y="6721"/>
              <a:ext cx="905" cy="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模组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8227" y="8059"/>
              <a:ext cx="905" cy="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电池包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012" y="6723"/>
              <a:ext cx="905" cy="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0" name="文本框 139"/>
          <p:cNvSpPr txBox="1"/>
          <p:nvPr>
            <p:custDataLst>
              <p:tags r:id="rId1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痛点本质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: 圆角 15"/>
          <p:cNvSpPr/>
          <p:nvPr/>
        </p:nvSpPr>
        <p:spPr>
          <a:xfrm>
            <a:off x="550863" y="1093414"/>
            <a:ext cx="11233149" cy="922020"/>
          </a:xfrm>
          <a:prstGeom prst="roundRect">
            <a:avLst>
              <a:gd name="adj" fmla="val 5209"/>
            </a:avLst>
          </a:prstGeom>
          <a:solidFill>
            <a:srgbClr val="F0F3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90" tIns="18745" rIns="37490" bIns="1874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7293" y="1052122"/>
            <a:ext cx="110864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离散与细化的本质在于锂离子电池多物理场多尺度的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属性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772331" y="40485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894080" y="1232535"/>
            <a:ext cx="6854190" cy="621030"/>
            <a:chOff x="4363" y="3766"/>
            <a:chExt cx="10794" cy="978"/>
          </a:xfrm>
        </p:grpSpPr>
        <p:sp>
          <p:nvSpPr>
            <p:cNvPr id="21" name="矩形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63" y="3766"/>
              <a:ext cx="945" cy="975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385" y="3766"/>
              <a:ext cx="9773" cy="9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背景介绍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894080" y="2351793"/>
            <a:ext cx="6854825" cy="1684655"/>
            <a:chOff x="4363" y="7141"/>
            <a:chExt cx="10795" cy="2653"/>
          </a:xfrm>
        </p:grpSpPr>
        <p:sp>
          <p:nvSpPr>
            <p:cNvPr id="2" name="矩形 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385" y="7147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研究方法及COMSOL应用</a:t>
              </a:r>
              <a:endPara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矩形 4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63" y="7141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385" y="8830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集成开发效果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" name="矩形 4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63" y="8824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43050" y="4489203"/>
            <a:ext cx="6205855" cy="612140"/>
          </a:xfrm>
          <a:prstGeom prst="rect">
            <a:avLst/>
          </a:prstGeom>
          <a:solidFill>
            <a:schemeClr val="bg1"/>
          </a:solidFill>
          <a:ln w="19050">
            <a:solidFill>
              <a:srgbClr val="2A7A93"/>
            </a:solidFill>
            <a:miter lim="800000"/>
          </a:ln>
        </p:spPr>
        <p:txBody>
          <a:bodyPr anchor="ctr"/>
          <a:lstStyle/>
          <a:p>
            <a:pPr lvl="0" algn="l" eaLnBrk="0" fontAlgn="base" hangingPunct="0">
              <a:buClrTx/>
              <a:buSzTx/>
              <a:buFontTx/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集成开发</a:t>
            </a:r>
            <a:r>
              <a: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展望</a:t>
            </a:r>
            <a:endParaRPr 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4080" y="4485393"/>
            <a:ext cx="600075" cy="615950"/>
          </a:xfrm>
          <a:prstGeom prst="rect">
            <a:avLst/>
          </a:prstGeom>
          <a:solidFill>
            <a:srgbClr val="2A7A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四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9" name="组合 118"/>
          <p:cNvGrpSpPr/>
          <p:nvPr/>
        </p:nvGrpSpPr>
        <p:grpSpPr>
          <a:xfrm>
            <a:off x="361315" y="2306320"/>
            <a:ext cx="11577955" cy="3857625"/>
            <a:chOff x="891" y="3632"/>
            <a:chExt cx="18233" cy="6075"/>
          </a:xfrm>
        </p:grpSpPr>
        <p:sp>
          <p:nvSpPr>
            <p:cNvPr id="108" name="右箭头 107"/>
            <p:cNvSpPr/>
            <p:nvPr/>
          </p:nvSpPr>
          <p:spPr>
            <a:xfrm>
              <a:off x="7072" y="5522"/>
              <a:ext cx="5908" cy="222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91" y="3632"/>
              <a:ext cx="6120" cy="6075"/>
              <a:chOff x="4599" y="1875"/>
              <a:chExt cx="8154" cy="815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599" y="1875"/>
                <a:ext cx="8154" cy="8154"/>
              </a:xfrm>
              <a:prstGeom prst="ellipse">
                <a:avLst/>
              </a:prstGeom>
              <a:gradFill>
                <a:gsLst>
                  <a:gs pos="0">
                    <a:srgbClr val="56A0B9"/>
                  </a:gs>
                  <a:gs pos="100000">
                    <a:srgbClr val="5DBDC3"/>
                  </a:gs>
                </a:gsLst>
                <a:lin scaled="1"/>
              </a:grad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5661" y="2937"/>
                <a:ext cx="6031" cy="603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639" y="3955"/>
                <a:ext cx="4075" cy="3996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endPara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8932" y="4270"/>
                <a:ext cx="1031" cy="9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机</a:t>
                </a:r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409" y="4270"/>
                <a:ext cx="1031" cy="9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电化学</a:t>
                </a:r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6854" y="5458"/>
                <a:ext cx="1031" cy="99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第一性原理</a:t>
                </a:r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9468" y="5458"/>
                <a:ext cx="1031" cy="9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</a:t>
                </a:r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8932" y="6646"/>
                <a:ext cx="1031" cy="9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热</a:t>
                </a:r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7409" y="6619"/>
                <a:ext cx="1031" cy="9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0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流体</a:t>
                </a:r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7964" y="5225"/>
                <a:ext cx="1486" cy="145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多物理多尺度</a:t>
                </a:r>
                <a:endPara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4627" y="5407"/>
                <a:ext cx="1031" cy="99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6198" y="2524"/>
                <a:ext cx="1031" cy="9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制造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0131" y="2524"/>
                <a:ext cx="1031" cy="9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检测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1670" y="5458"/>
                <a:ext cx="1031" cy="99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使用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0130" y="8391"/>
                <a:ext cx="1031" cy="9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梯次利用</a:t>
                </a:r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6197" y="8393"/>
                <a:ext cx="1031" cy="9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报废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6038" y="4270"/>
                <a:ext cx="905" cy="8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材料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8227" y="2976"/>
                <a:ext cx="905" cy="8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电极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0416" y="4270"/>
                <a:ext cx="905" cy="8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电芯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0420" y="6721"/>
                <a:ext cx="905" cy="8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模组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8227" y="8059"/>
                <a:ext cx="905" cy="8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电池包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6012" y="6723"/>
                <a:ext cx="905" cy="8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7259" y="4452"/>
              <a:ext cx="5478" cy="3930"/>
              <a:chOff x="7419" y="4978"/>
              <a:chExt cx="5478" cy="3930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7986" y="5431"/>
                <a:ext cx="4345" cy="3024"/>
                <a:chOff x="7923" y="5252"/>
                <a:chExt cx="4345" cy="3024"/>
              </a:xfrm>
            </p:grpSpPr>
            <p:grpSp>
              <p:nvGrpSpPr>
                <p:cNvPr id="72" name="组合 71"/>
                <p:cNvGrpSpPr/>
                <p:nvPr/>
              </p:nvGrpSpPr>
              <p:grpSpPr>
                <a:xfrm rot="0">
                  <a:off x="8044" y="5990"/>
                  <a:ext cx="1674" cy="2110"/>
                  <a:chOff x="8061" y="5383"/>
                  <a:chExt cx="1674" cy="2927"/>
                </a:xfrm>
              </p:grpSpPr>
              <p:sp>
                <p:nvSpPr>
                  <p:cNvPr id="67" name="椭圆 66"/>
                  <p:cNvSpPr/>
                  <p:nvPr/>
                </p:nvSpPr>
                <p:spPr>
                  <a:xfrm>
                    <a:off x="8061" y="5383"/>
                    <a:ext cx="1674" cy="13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多尺度</a:t>
                    </a:r>
                    <a:endParaRPr lang="zh-CN" altLang="en-US" sz="14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8" name="椭圆 67"/>
                  <p:cNvSpPr/>
                  <p:nvPr/>
                </p:nvSpPr>
                <p:spPr>
                  <a:xfrm>
                    <a:off x="8061" y="6986"/>
                    <a:ext cx="1674" cy="13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多物理</a:t>
                    </a:r>
                    <a:endParaRPr lang="zh-CN" altLang="en-US" sz="14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74" name="圆角矩形 73"/>
                <p:cNvSpPr/>
                <p:nvPr/>
              </p:nvSpPr>
              <p:spPr>
                <a:xfrm>
                  <a:off x="7923" y="5832"/>
                  <a:ext cx="1949" cy="2444"/>
                </a:xfrm>
                <a:prstGeom prst="roundRect">
                  <a:avLst/>
                </a:prstGeom>
                <a:noFill/>
                <a:ln>
                  <a:solidFill>
                    <a:srgbClr val="F1870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文本框 74"/>
                <p:cNvSpPr txBox="1"/>
                <p:nvPr/>
              </p:nvSpPr>
              <p:spPr>
                <a:xfrm>
                  <a:off x="7923" y="5256"/>
                  <a:ext cx="1949" cy="58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ctr"/>
                  <a:r>
                    <a: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物理模型</a:t>
                  </a:r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  <p:grpSp>
              <p:nvGrpSpPr>
                <p:cNvPr id="76" name="组合 75"/>
                <p:cNvGrpSpPr/>
                <p:nvPr/>
              </p:nvGrpSpPr>
              <p:grpSpPr>
                <a:xfrm rot="0">
                  <a:off x="10440" y="5986"/>
                  <a:ext cx="1674" cy="2110"/>
                  <a:chOff x="8061" y="5383"/>
                  <a:chExt cx="1674" cy="2927"/>
                </a:xfrm>
              </p:grpSpPr>
              <p:sp>
                <p:nvSpPr>
                  <p:cNvPr id="77" name="椭圆 76"/>
                  <p:cNvSpPr/>
                  <p:nvPr/>
                </p:nvSpPr>
                <p:spPr>
                  <a:xfrm>
                    <a:off x="8061" y="5383"/>
                    <a:ext cx="1674" cy="1325"/>
                  </a:xfrm>
                  <a:prstGeom prst="ellipse">
                    <a:avLst/>
                  </a:prstGeom>
                  <a:solidFill>
                    <a:schemeClr val="accent6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数据</a:t>
                    </a:r>
                    <a:endParaRPr lang="zh-CN" altLang="en-US" sz="14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椭圆 77"/>
                  <p:cNvSpPr/>
                  <p:nvPr/>
                </p:nvSpPr>
                <p:spPr>
                  <a:xfrm>
                    <a:off x="8061" y="6986"/>
                    <a:ext cx="1674" cy="1325"/>
                  </a:xfrm>
                  <a:prstGeom prst="ellipse">
                    <a:avLst/>
                  </a:prstGeom>
                  <a:solidFill>
                    <a:schemeClr val="accent6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zh-CN" altLang="en-US" sz="140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算法</a:t>
                    </a:r>
                    <a:endParaRPr lang="zh-CN" altLang="en-US" sz="140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79" name="圆角矩形 78"/>
                <p:cNvSpPr/>
                <p:nvPr/>
              </p:nvSpPr>
              <p:spPr>
                <a:xfrm>
                  <a:off x="10319" y="5828"/>
                  <a:ext cx="1949" cy="2444"/>
                </a:xfrm>
                <a:prstGeom prst="roundRect">
                  <a:avLst/>
                </a:prstGeom>
                <a:noFill/>
                <a:ln>
                  <a:solidFill>
                    <a:srgbClr val="2D98A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文本框 79"/>
                <p:cNvSpPr txBox="1"/>
                <p:nvPr/>
              </p:nvSpPr>
              <p:spPr>
                <a:xfrm>
                  <a:off x="10319" y="5252"/>
                  <a:ext cx="1949" cy="58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ctr"/>
                  <a:r>
                    <a: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+mn-ea"/>
                    </a:rPr>
                    <a:t>业务流程</a:t>
                  </a:r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endParaRPr>
                </a:p>
              </p:txBody>
            </p:sp>
          </p:grpSp>
          <p:sp>
            <p:nvSpPr>
              <p:cNvPr id="81" name="圆角矩形 80"/>
              <p:cNvSpPr/>
              <p:nvPr/>
            </p:nvSpPr>
            <p:spPr>
              <a:xfrm>
                <a:off x="7419" y="4978"/>
                <a:ext cx="5478" cy="393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13004" y="3632"/>
              <a:ext cx="6120" cy="6074"/>
              <a:chOff x="13004" y="4052"/>
              <a:chExt cx="6120" cy="6074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13004" y="4052"/>
                <a:ext cx="6120" cy="6075"/>
              </a:xfrm>
              <a:prstGeom prst="ellipse">
                <a:avLst/>
              </a:prstGeom>
              <a:gradFill>
                <a:gsLst>
                  <a:gs pos="0">
                    <a:srgbClr val="56A0B9"/>
                  </a:gs>
                  <a:gs pos="100000">
                    <a:srgbClr val="5DBDC3"/>
                  </a:gs>
                </a:gsLst>
                <a:lin scaled="1"/>
              </a:grad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13444" y="4440"/>
                <a:ext cx="5316" cy="5316"/>
              </a:xfrm>
              <a:prstGeom prst="ellipse">
                <a:avLst/>
              </a:prstGeom>
              <a:noFill/>
              <a:ln w="22225">
                <a:solidFill>
                  <a:srgbClr val="F18703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13801" y="4843"/>
                <a:ext cx="4527" cy="449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椭圆 108"/>
              <p:cNvSpPr/>
              <p:nvPr/>
            </p:nvSpPr>
            <p:spPr>
              <a:xfrm>
                <a:off x="14127" y="5198"/>
                <a:ext cx="3833" cy="3833"/>
              </a:xfrm>
              <a:prstGeom prst="ellipse">
                <a:avLst/>
              </a:prstGeom>
              <a:noFill/>
              <a:ln w="22225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14535" y="5602"/>
                <a:ext cx="3058" cy="297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endPara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15888" y="5836"/>
                <a:ext cx="1142" cy="108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机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14909" y="5909"/>
                <a:ext cx="1143" cy="10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电化学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14621" y="6721"/>
                <a:ext cx="1191" cy="113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第一性原理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16255" y="6464"/>
                <a:ext cx="1177" cy="112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16052" y="7215"/>
                <a:ext cx="1103" cy="10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热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5258" y="7376"/>
                <a:ext cx="1178" cy="11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流体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15452" y="6485"/>
                <a:ext cx="1226" cy="119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多物理多尺度</a:t>
                </a:r>
                <a:endPara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17156" y="4536"/>
                <a:ext cx="774" cy="73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检测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18311" y="6721"/>
                <a:ext cx="774" cy="7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使用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17155" y="8907"/>
                <a:ext cx="774" cy="7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梯次利用</a:t>
                </a:r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14084" y="5836"/>
                <a:ext cx="679" cy="64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材料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14203" y="8908"/>
                <a:ext cx="774" cy="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报废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15727" y="4872"/>
                <a:ext cx="679" cy="64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电极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17370" y="5836"/>
                <a:ext cx="679" cy="64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电芯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椭圆 103"/>
              <p:cNvSpPr/>
              <p:nvPr/>
            </p:nvSpPr>
            <p:spPr>
              <a:xfrm>
                <a:off x="15727" y="8659"/>
                <a:ext cx="679" cy="64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电池包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17373" y="7662"/>
                <a:ext cx="679" cy="64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模组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14065" y="7664"/>
                <a:ext cx="679" cy="64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2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13025" y="6683"/>
                <a:ext cx="774" cy="73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14204" y="4536"/>
                <a:ext cx="774" cy="73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p>
                <a:pPr algn="ctr"/>
                <a:r>
                  <a:rPr lang="zh-CN" altLang="en-US" sz="14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制造</a:t>
                </a:r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0" name="文本框 139"/>
          <p:cNvSpPr txBox="1"/>
          <p:nvPr>
            <p:custDataLst>
              <p:tags r:id="rId1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404995" y="5661025"/>
            <a:ext cx="3479165" cy="425450"/>
          </a:xfrm>
          <a:prstGeom prst="roundRect">
            <a:avLst/>
          </a:prstGeom>
          <a:gradFill>
            <a:gsLst>
              <a:gs pos="0">
                <a:srgbClr val="56A0B9"/>
              </a:gs>
              <a:gs pos="100000">
                <a:srgbClr val="5DBDC3"/>
              </a:gs>
            </a:gsLst>
            <a:lin scaled="1"/>
          </a:gra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: 圆角 15"/>
          <p:cNvSpPr/>
          <p:nvPr/>
        </p:nvSpPr>
        <p:spPr>
          <a:xfrm>
            <a:off x="550863" y="1093414"/>
            <a:ext cx="11233149" cy="922020"/>
          </a:xfrm>
          <a:prstGeom prst="roundRect">
            <a:avLst>
              <a:gd name="adj" fmla="val 5209"/>
            </a:avLst>
          </a:prstGeom>
          <a:solidFill>
            <a:srgbClr val="F0F3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90" tIns="18745" rIns="37490" bIns="1874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7293" y="1052122"/>
            <a:ext cx="110864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通过多尺度多物理模型与数据驱动结合，拆掉专业围墙和部门围墙，建立跨尺度桥梁和跨数据桥梁，消除产品生命鸿沟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构建高效集成开发平台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3" name="组合 112"/>
          <p:cNvGrpSpPr/>
          <p:nvPr/>
        </p:nvGrpSpPr>
        <p:grpSpPr>
          <a:xfrm rot="0">
            <a:off x="630555" y="2433320"/>
            <a:ext cx="3886200" cy="3856990"/>
            <a:chOff x="13004" y="4052"/>
            <a:chExt cx="6120" cy="6074"/>
          </a:xfrm>
        </p:grpSpPr>
        <p:sp>
          <p:nvSpPr>
            <p:cNvPr id="84" name="椭圆 83"/>
            <p:cNvSpPr/>
            <p:nvPr/>
          </p:nvSpPr>
          <p:spPr>
            <a:xfrm>
              <a:off x="13004" y="4052"/>
              <a:ext cx="6120" cy="6075"/>
            </a:xfrm>
            <a:prstGeom prst="ellipse">
              <a:avLst/>
            </a:prstGeom>
            <a:gradFill>
              <a:gsLst>
                <a:gs pos="0">
                  <a:srgbClr val="56A0B9"/>
                </a:gs>
                <a:gs pos="100000">
                  <a:srgbClr val="5DBDC3"/>
                </a:gs>
              </a:gsLst>
              <a:lin scaled="1"/>
            </a:gradFill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13444" y="4440"/>
              <a:ext cx="5316" cy="5316"/>
            </a:xfrm>
            <a:prstGeom prst="ellipse">
              <a:avLst/>
            </a:prstGeom>
            <a:noFill/>
            <a:ln w="22225">
              <a:solidFill>
                <a:srgbClr val="F18703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13801" y="4843"/>
              <a:ext cx="4527" cy="449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14127" y="5198"/>
              <a:ext cx="3833" cy="3833"/>
            </a:xfrm>
            <a:prstGeom prst="ellipse">
              <a:avLst/>
            </a:prstGeom>
            <a:noFill/>
            <a:ln w="22225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14535" y="5602"/>
              <a:ext cx="3058" cy="297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endPara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15888" y="5836"/>
              <a:ext cx="1142" cy="10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机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14909" y="5909"/>
              <a:ext cx="1143" cy="10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电化学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14621" y="6721"/>
              <a:ext cx="1191" cy="113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第一性原理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16255" y="6464"/>
              <a:ext cx="1177" cy="112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16052" y="7215"/>
              <a:ext cx="1103" cy="10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热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15258" y="7376"/>
              <a:ext cx="1178" cy="11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流体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15452" y="6485"/>
              <a:ext cx="1226" cy="119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多物理多尺度</a:t>
              </a: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17156" y="4536"/>
              <a:ext cx="774" cy="7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检测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18311" y="6721"/>
              <a:ext cx="774" cy="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17155" y="8907"/>
              <a:ext cx="774" cy="7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rPr>
                <a:t>梯次利用</a:t>
              </a: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14084" y="5836"/>
              <a:ext cx="679" cy="6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材料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14203" y="8908"/>
              <a:ext cx="774" cy="7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报废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15727" y="4872"/>
              <a:ext cx="679" cy="6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电极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17370" y="5836"/>
              <a:ext cx="679" cy="6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电芯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15727" y="8659"/>
              <a:ext cx="679" cy="6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电池包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17373" y="7662"/>
              <a:ext cx="679" cy="6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模组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14065" y="7664"/>
              <a:ext cx="679" cy="6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13025" y="6683"/>
              <a:ext cx="774" cy="73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14204" y="4536"/>
              <a:ext cx="774" cy="7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0" name="文本框 139"/>
          <p:cNvSpPr txBox="1"/>
          <p:nvPr>
            <p:custDataLst>
              <p:tags r:id="rId1"/>
            </p:custDataLst>
          </p:nvPr>
        </p:nvSpPr>
        <p:spPr>
          <a:xfrm>
            <a:off x="855345" y="384810"/>
            <a:ext cx="668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COMSOL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的集成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721860" y="3279775"/>
            <a:ext cx="1710690" cy="763905"/>
          </a:xfrm>
          <a:prstGeom prst="roundRect">
            <a:avLst/>
          </a:prstGeom>
          <a:gradFill>
            <a:gsLst>
              <a:gs pos="0">
                <a:srgbClr val="56A0B9"/>
              </a:gs>
              <a:gs pos="100000">
                <a:srgbClr val="5DBDC3"/>
              </a:gs>
            </a:gsLst>
            <a:lin scaled="1"/>
          </a:gra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多物理场的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打通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1860" y="4752975"/>
            <a:ext cx="1710690" cy="763905"/>
          </a:xfrm>
          <a:prstGeom prst="roundRect">
            <a:avLst/>
          </a:prstGeom>
          <a:gradFill>
            <a:gsLst>
              <a:gs pos="0">
                <a:srgbClr val="56A0B9"/>
              </a:gs>
              <a:gs pos="100000">
                <a:srgbClr val="5DBDC3"/>
              </a:gs>
            </a:gsLst>
            <a:lin scaled="1"/>
          </a:gra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研发流程的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打通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655" y="2483485"/>
            <a:ext cx="5330825" cy="197675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256780" y="4544060"/>
            <a:ext cx="4061460" cy="1889760"/>
            <a:chOff x="10474" y="7156"/>
            <a:chExt cx="6396" cy="29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4" y="7156"/>
              <a:ext cx="6396" cy="297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2138" y="9536"/>
              <a:ext cx="305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/>
                <a:t>COMSOL A</a:t>
              </a:r>
              <a:r>
                <a:rPr lang="en-US" altLang="zh-CN"/>
                <a:t>PP</a:t>
              </a:r>
              <a:endParaRPr lang="en-US" altLang="zh-CN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129780" y="4043680"/>
            <a:ext cx="1633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Multi</a:t>
            </a:r>
            <a:r>
              <a:rPr lang="en-US" altLang="zh-CN"/>
              <a:t>physics</a:t>
            </a:r>
            <a:endParaRPr lang="en-US" altLang="zh-CN"/>
          </a:p>
        </p:txBody>
      </p:sp>
      <p:sp>
        <p:nvSpPr>
          <p:cNvPr id="8" name="矩形: 圆角 15"/>
          <p:cNvSpPr/>
          <p:nvPr/>
        </p:nvSpPr>
        <p:spPr>
          <a:xfrm>
            <a:off x="550863" y="1093414"/>
            <a:ext cx="11233149" cy="922020"/>
          </a:xfrm>
          <a:prstGeom prst="roundRect">
            <a:avLst>
              <a:gd name="adj" fmla="val 5209"/>
            </a:avLst>
          </a:prstGeom>
          <a:solidFill>
            <a:srgbClr val="F0F3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90" tIns="18745" rIns="37490" bIns="1874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7293" y="1052122"/>
            <a:ext cx="110864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COMSOL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天然多物理场耦合能力支撑多物理场的打通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COMSOL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JAVA API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开发能力支撑流程的打通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0" name="文本框 139"/>
          <p:cNvSpPr txBox="1"/>
          <p:nvPr>
            <p:custDataLst>
              <p:tags r:id="rId1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多物理场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耦合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50850" y="1358265"/>
            <a:ext cx="11228705" cy="4708566"/>
            <a:chOff x="710" y="2139"/>
            <a:chExt cx="17683" cy="6965"/>
          </a:xfrm>
        </p:grpSpPr>
        <p:grpSp>
          <p:nvGrpSpPr>
            <p:cNvPr id="41" name="组合 40"/>
            <p:cNvGrpSpPr/>
            <p:nvPr>
              <p:custDataLst>
                <p:tags r:id="rId2"/>
              </p:custDataLst>
            </p:nvPr>
          </p:nvGrpSpPr>
          <p:grpSpPr>
            <a:xfrm>
              <a:off x="710" y="2139"/>
              <a:ext cx="17681" cy="6965"/>
              <a:chOff x="710" y="2139"/>
              <a:chExt cx="17681" cy="5520"/>
            </a:xfrm>
          </p:grpSpPr>
          <p:cxnSp>
            <p:nvCxnSpPr>
              <p:cNvPr id="5" name="Connector 4"/>
              <p:cNvCxnSpPr/>
              <p:nvPr/>
            </p:nvCxnSpPr>
            <p:spPr>
              <a:xfrm flipH="1">
                <a:off x="2180" y="3922"/>
                <a:ext cx="7186" cy="799"/>
              </a:xfrm>
              <a:prstGeom prst="line">
                <a:avLst/>
              </a:prstGeom>
              <a:ln w="25400">
                <a:solidFill>
                  <a:srgbClr val="1E40AF"/>
                </a:solidFill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or 5"/>
              <p:cNvCxnSpPr/>
              <p:nvPr/>
            </p:nvCxnSpPr>
            <p:spPr>
              <a:xfrm flipH="1">
                <a:off x="5751" y="3922"/>
                <a:ext cx="3615" cy="799"/>
              </a:xfrm>
              <a:prstGeom prst="line">
                <a:avLst/>
              </a:prstGeom>
              <a:ln w="25400">
                <a:solidFill>
                  <a:srgbClr val="92400E"/>
                </a:solidFill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or 6"/>
              <p:cNvCxnSpPr/>
              <p:nvPr/>
            </p:nvCxnSpPr>
            <p:spPr>
              <a:xfrm>
                <a:off x="9366" y="3922"/>
                <a:ext cx="0" cy="799"/>
              </a:xfrm>
              <a:prstGeom prst="line">
                <a:avLst/>
              </a:prstGeom>
              <a:ln w="25400">
                <a:solidFill>
                  <a:schemeClr val="tx1">
                    <a:lumMod val="90000"/>
                    <a:lumOff val="10000"/>
                  </a:schemeClr>
                </a:solidFill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or 7"/>
              <p:cNvCxnSpPr/>
              <p:nvPr/>
            </p:nvCxnSpPr>
            <p:spPr>
              <a:xfrm>
                <a:off x="9366" y="3922"/>
                <a:ext cx="3707" cy="799"/>
              </a:xfrm>
              <a:prstGeom prst="line">
                <a:avLst/>
              </a:prstGeom>
              <a:ln w="25400">
                <a:solidFill>
                  <a:srgbClr val="115E59"/>
                </a:solidFill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or 8"/>
              <p:cNvCxnSpPr>
                <a:endCxn id="25" idx="0"/>
              </p:cNvCxnSpPr>
              <p:nvPr/>
            </p:nvCxnSpPr>
            <p:spPr>
              <a:xfrm>
                <a:off x="9366" y="3922"/>
                <a:ext cx="7451" cy="810"/>
              </a:xfrm>
              <a:prstGeom prst="line">
                <a:avLst/>
              </a:prstGeom>
              <a:ln w="25400">
                <a:solidFill>
                  <a:srgbClr val="046C4E"/>
                </a:solidFill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or 9"/>
              <p:cNvCxnSpPr/>
              <p:nvPr>
                <p:custDataLst>
                  <p:tags r:id="rId3"/>
                </p:custDataLst>
              </p:nvPr>
            </p:nvCxnSpPr>
            <p:spPr>
              <a:xfrm>
                <a:off x="2180" y="5938"/>
                <a:ext cx="0" cy="787"/>
              </a:xfrm>
              <a:prstGeom prst="line">
                <a:avLst/>
              </a:prstGeom>
              <a:ln w="12700">
                <a:solidFill>
                  <a:srgbClr val="9CA3AF"/>
                </a:solidFill>
                <a:prstDash val="dash"/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or 10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5751" y="5938"/>
                <a:ext cx="6" cy="787"/>
              </a:xfrm>
              <a:prstGeom prst="line">
                <a:avLst/>
              </a:prstGeom>
              <a:ln w="12700">
                <a:solidFill>
                  <a:srgbClr val="9CA3AF"/>
                </a:solidFill>
                <a:prstDash val="dash"/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or 11"/>
              <p:cNvCxnSpPr/>
              <p:nvPr>
                <p:custDataLst>
                  <p:tags r:id="rId5"/>
                </p:custDataLst>
              </p:nvPr>
            </p:nvCxnSpPr>
            <p:spPr>
              <a:xfrm flipH="1">
                <a:off x="9360" y="5938"/>
                <a:ext cx="6" cy="787"/>
              </a:xfrm>
              <a:prstGeom prst="line">
                <a:avLst/>
              </a:prstGeom>
              <a:ln w="12700">
                <a:solidFill>
                  <a:srgbClr val="9CA3AF"/>
                </a:solidFill>
                <a:prstDash val="dash"/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or 12"/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13073" y="5938"/>
                <a:ext cx="0" cy="787"/>
              </a:xfrm>
              <a:prstGeom prst="line">
                <a:avLst/>
              </a:prstGeom>
              <a:ln w="12700">
                <a:solidFill>
                  <a:srgbClr val="9CA3AF"/>
                </a:solidFill>
                <a:prstDash val="dash"/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or 13"/>
              <p:cNvCxnSpPr/>
              <p:nvPr>
                <p:custDataLst>
                  <p:tags r:id="rId7"/>
                </p:custDataLst>
              </p:nvPr>
            </p:nvCxnSpPr>
            <p:spPr>
              <a:xfrm flipH="1">
                <a:off x="16811" y="6086"/>
                <a:ext cx="6" cy="639"/>
              </a:xfrm>
              <a:prstGeom prst="line">
                <a:avLst/>
              </a:prstGeom>
              <a:ln w="12700">
                <a:solidFill>
                  <a:srgbClr val="9CA3AF"/>
                </a:solidFill>
                <a:prstDash val="dash"/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ounded Rectangle 14"/>
              <p:cNvSpPr/>
              <p:nvPr/>
            </p:nvSpPr>
            <p:spPr>
              <a:xfrm>
                <a:off x="7661" y="2139"/>
                <a:ext cx="3347" cy="1783"/>
              </a:xfrm>
              <a:prstGeom prst="roundRect">
                <a:avLst/>
              </a:prstGeom>
            </p:spPr>
            <p:style>
              <a:lnRef idx="0">
                <a:srgbClr val="FFFFFF"/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solidFill>
                    <a:schemeClr val="bg1"/>
                  </a:solidFill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718" y="2197"/>
                <a:ext cx="3224" cy="1055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300" b="1" i="0">
                    <a:solidFill>
                      <a:srgbClr val="2E105A"/>
                    </a:solidFill>
                    <a:latin typeface="微软雅黑"/>
                  </a:defRPr>
                </a:pPr>
                <a:r>
                  <a:rPr sz="1600">
                    <a:solidFill>
                      <a:schemeClr val="bg1"/>
                    </a:solidFill>
                    <a:latin typeface="Times New Roman" panose="02020503050405090304" charset="0"/>
                    <a:ea typeface="微软雅黑" charset="0"/>
                  </a:rPr>
                  <a:t>P2D 电化学-热耦合</a:t>
                </a:r>
                <a:endParaRPr sz="1600">
                  <a:solidFill>
                    <a:schemeClr val="bg1"/>
                  </a:solidFill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1300" b="1" i="0">
                    <a:solidFill>
                      <a:srgbClr val="2E105A"/>
                    </a:solidFill>
                    <a:latin typeface="微软雅黑"/>
                  </a:defRPr>
                </a:pPr>
                <a:r>
                  <a:rPr sz="1600">
                    <a:solidFill>
                      <a:schemeClr val="bg1"/>
                    </a:solidFill>
                    <a:latin typeface="Times New Roman" panose="02020503050405090304" charset="0"/>
                    <a:ea typeface="微软雅黑" charset="0"/>
                  </a:rPr>
                  <a:t>基线模型</a:t>
                </a:r>
                <a:endParaRPr sz="1600">
                  <a:solidFill>
                    <a:schemeClr val="bg1"/>
                  </a:solidFill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1000" b="0" i="1">
                    <a:solidFill>
                      <a:srgbClr val="2E105A"/>
                    </a:solidFill>
                    <a:latin typeface="微软雅黑"/>
                  </a:defRPr>
                </a:pPr>
                <a:r>
                  <a:rPr lang="en-US" sz="1200">
                    <a:solidFill>
                      <a:schemeClr val="bg1"/>
                    </a:solidFill>
                    <a:latin typeface="Times New Roman" panose="02020503050405090304" charset="0"/>
                    <a:ea typeface="微软雅黑" charset="0"/>
                  </a:rPr>
                  <a:t>P2D </a:t>
                </a:r>
                <a:r>
                  <a:rPr sz="1200">
                    <a:solidFill>
                      <a:schemeClr val="bg1"/>
                    </a:solidFill>
                    <a:latin typeface="Times New Roman" panose="02020503050405090304" charset="0"/>
                    <a:ea typeface="微软雅黑" charset="0"/>
                  </a:rPr>
                  <a:t>浓溶液理论 · 固相扩散 ·</a:t>
                </a:r>
                <a:endParaRPr sz="1200">
                  <a:solidFill>
                    <a:schemeClr val="bg1"/>
                  </a:solidFill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50" b="0" i="0">
                    <a:solidFill>
                      <a:srgbClr val="2E105A"/>
                    </a:solidFill>
                    <a:latin typeface="微软雅黑"/>
                  </a:defRPr>
                </a:pPr>
                <a:r>
                  <a:rPr sz="1200">
                    <a:solidFill>
                      <a:schemeClr val="bg1"/>
                    </a:solidFill>
                    <a:latin typeface="Times New Roman" panose="02020503050405090304" charset="0"/>
                    <a:ea typeface="微软雅黑" charset="0"/>
                  </a:rPr>
                  <a:t>Butler-Volmer 动力学</a:t>
                </a:r>
                <a:endParaRPr sz="1200">
                  <a:solidFill>
                    <a:schemeClr val="bg1"/>
                  </a:solidFill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17" name="Rounded Rectangle 16"/>
              <p:cNvSpPr/>
              <p:nvPr>
                <p:custDataLst>
                  <p:tags r:id="rId8"/>
                </p:custDataLst>
              </p:nvPr>
            </p:nvSpPr>
            <p:spPr>
              <a:xfrm>
                <a:off x="784" y="4721"/>
                <a:ext cx="2791" cy="1217"/>
              </a:xfrm>
              <a:prstGeom prst="roundRect">
                <a:avLst/>
              </a:prstGeom>
              <a:solidFill>
                <a:srgbClr val="D9E6F8"/>
              </a:solidFill>
              <a:ln w="19050">
                <a:solidFill>
                  <a:srgbClr val="1E40A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18" name="TextBox 1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842" y="4779"/>
                <a:ext cx="2676" cy="788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200" b="1" i="0">
                    <a:solidFill>
                      <a:srgbClr val="1E3A8A"/>
                    </a:solidFill>
                    <a:latin typeface="微软雅黑"/>
                  </a:defRPr>
                </a:pPr>
                <a:r>
                  <a:rPr sz="1600">
                    <a:latin typeface="Times New Roman" panose="02020503050405090304" charset="0"/>
                    <a:ea typeface="微软雅黑" charset="0"/>
                  </a:rPr>
                  <a:t>力学膨胀力</a:t>
                </a:r>
                <a:endParaRPr sz="16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1000" b="0" i="1">
                    <a:solidFill>
                      <a:srgbClr val="1E3A8A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∇·σ + f = 0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1E3A8A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极片应力-应变-接触耦合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19" name="Rounded Rectangle 18"/>
              <p:cNvSpPr/>
              <p:nvPr>
                <p:custDataLst>
                  <p:tags r:id="rId10"/>
                </p:custDataLst>
              </p:nvPr>
            </p:nvSpPr>
            <p:spPr>
              <a:xfrm>
                <a:off x="4325" y="4721"/>
                <a:ext cx="2852" cy="1217"/>
              </a:xfrm>
              <a:prstGeom prst="roundRect">
                <a:avLst/>
              </a:prstGeom>
              <a:solidFill>
                <a:srgbClr val="FBEEC5"/>
              </a:solidFill>
              <a:ln w="19050">
                <a:solidFill>
                  <a:srgbClr val="92400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20" name="TextBox 1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383" y="4779"/>
                <a:ext cx="2737" cy="788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200" b="1" i="0">
                    <a:solidFill>
                      <a:srgbClr val="6B340F"/>
                    </a:solidFill>
                    <a:latin typeface="微软雅黑"/>
                  </a:defRPr>
                </a:pPr>
                <a:r>
                  <a:rPr sz="1600">
                    <a:latin typeface="Times New Roman" panose="02020503050405090304" charset="0"/>
                    <a:ea typeface="微软雅黑" charset="0"/>
                  </a:rPr>
                  <a:t>产气副反应</a:t>
                </a:r>
                <a:endParaRPr sz="16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1000" b="0" i="1">
                    <a:solidFill>
                      <a:srgbClr val="6B340F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r = k·exp(−Ea/RT)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6B340F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SEI 膜生长与产气动力学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21" name="Rounded Rectangle 20"/>
              <p:cNvSpPr/>
              <p:nvPr>
                <p:custDataLst>
                  <p:tags r:id="rId12"/>
                </p:custDataLst>
              </p:nvPr>
            </p:nvSpPr>
            <p:spPr>
              <a:xfrm>
                <a:off x="7829" y="4721"/>
                <a:ext cx="3074" cy="1217"/>
              </a:xfrm>
              <a:prstGeom prst="round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22" name="TextBox 2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887" y="4779"/>
                <a:ext cx="2959" cy="788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200" b="1" i="0">
                    <a:solidFill>
                      <a:srgbClr val="6B1A1A"/>
                    </a:solidFill>
                    <a:latin typeface="微软雅黑"/>
                  </a:defRPr>
                </a:pPr>
                <a:r>
                  <a:rPr sz="1600">
                    <a:latin typeface="Times New Roman" panose="02020503050405090304" charset="0"/>
                    <a:ea typeface="微软雅黑" charset="0"/>
                  </a:rPr>
                  <a:t>热失控控制方程</a:t>
                </a:r>
                <a:endParaRPr sz="16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1000" b="0" i="1">
                    <a:solidFill>
                      <a:srgbClr val="6B1A1A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ρc∂T/∂t = ∇·(λ∇T) + Q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6B1A1A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链式放热与多米诺效应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23" name="Rounded Rectangle 22"/>
              <p:cNvSpPr/>
              <p:nvPr>
                <p:custDataLst>
                  <p:tags r:id="rId14"/>
                </p:custDataLst>
              </p:nvPr>
            </p:nvSpPr>
            <p:spPr>
              <a:xfrm>
                <a:off x="11555" y="4721"/>
                <a:ext cx="3037" cy="1217"/>
              </a:xfrm>
              <a:prstGeom prst="roundRect">
                <a:avLst/>
              </a:prstGeom>
              <a:solidFill>
                <a:srgbClr val="BFE8DD"/>
              </a:solidFill>
              <a:ln w="19050">
                <a:solidFill>
                  <a:srgbClr val="115E5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24" name="TextBox 23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1612" y="4779"/>
                <a:ext cx="2922" cy="788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200" b="1" i="0">
                    <a:solidFill>
                      <a:srgbClr val="054440"/>
                    </a:solidFill>
                    <a:latin typeface="微软雅黑"/>
                  </a:defRPr>
                </a:pPr>
                <a:r>
                  <a:rPr sz="1600">
                    <a:latin typeface="Times New Roman" panose="02020503050405090304" charset="0"/>
                    <a:ea typeface="微软雅黑" charset="0"/>
                  </a:rPr>
                  <a:t>相场仿真</a:t>
                </a:r>
                <a:endParaRPr sz="16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1000" b="0" i="1">
                    <a:solidFill>
                      <a:srgbClr val="054440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∂φ/∂t = −M δF/δφ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054440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相场变量演化与多场解耦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25" name="Rounded Rectangle 24"/>
              <p:cNvSpPr/>
              <p:nvPr>
                <p:custDataLst>
                  <p:tags r:id="rId16"/>
                </p:custDataLst>
              </p:nvPr>
            </p:nvSpPr>
            <p:spPr>
              <a:xfrm>
                <a:off x="15243" y="4732"/>
                <a:ext cx="3148" cy="1195"/>
              </a:xfrm>
              <a:prstGeom prst="roundRect">
                <a:avLst/>
              </a:prstGeom>
              <a:solidFill>
                <a:srgbClr val="C9F1DC"/>
              </a:solidFill>
              <a:ln w="19050">
                <a:solidFill>
                  <a:srgbClr val="046C4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26" name="TextBox 2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5301" y="4783"/>
                <a:ext cx="3032" cy="751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200" b="1" i="0">
                    <a:solidFill>
                      <a:srgbClr val="054033"/>
                    </a:solidFill>
                    <a:latin typeface="微软雅黑"/>
                  </a:defRPr>
                </a:pPr>
                <a:r>
                  <a:rPr sz="1600">
                    <a:latin typeface="Times New Roman" panose="02020503050405090304" charset="0"/>
                    <a:ea typeface="微软雅黑" charset="0"/>
                  </a:rPr>
                  <a:t>精细化三维结构</a:t>
                </a:r>
                <a:endParaRPr sz="16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054033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微结构 CT 重建与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054033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多孔介质模型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27" name="Rounded Rectangle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" y="6725"/>
                <a:ext cx="2939" cy="934"/>
              </a:xfrm>
              <a:prstGeom prst="roundRect">
                <a:avLst/>
              </a:prstGeom>
              <a:solidFill>
                <a:srgbClr val="F6F7F9"/>
              </a:solidFill>
              <a:ln w="9525">
                <a:solidFill>
                  <a:srgbClr val="6B728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28" name="TextBox 27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68" y="6783"/>
                <a:ext cx="2823" cy="484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000" b="1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膨胀力性能仿真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封装设计 / 应力集中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29" name="Rounded Rectangle 28"/>
              <p:cNvSpPr/>
              <p:nvPr>
                <p:custDataLst>
                  <p:tags r:id="rId20"/>
                </p:custDataLst>
              </p:nvPr>
            </p:nvSpPr>
            <p:spPr>
              <a:xfrm>
                <a:off x="4288" y="6725"/>
                <a:ext cx="2939" cy="934"/>
              </a:xfrm>
              <a:prstGeom prst="roundRect">
                <a:avLst/>
              </a:prstGeom>
              <a:solidFill>
                <a:srgbClr val="F6F7F9"/>
              </a:solidFill>
              <a:ln w="9525">
                <a:solidFill>
                  <a:srgbClr val="6B728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30" name="TextBox 29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4346" y="6783"/>
                <a:ext cx="2823" cy="484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000" b="1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化成工艺仿真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化成工艺优化 / 容量修正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31" name="Rounded Rectangle 30"/>
              <p:cNvSpPr/>
              <p:nvPr>
                <p:custDataLst>
                  <p:tags r:id="rId22"/>
                </p:custDataLst>
              </p:nvPr>
            </p:nvSpPr>
            <p:spPr>
              <a:xfrm>
                <a:off x="7989" y="6725"/>
                <a:ext cx="2742" cy="934"/>
              </a:xfrm>
              <a:prstGeom prst="roundRect">
                <a:avLst/>
              </a:prstGeom>
              <a:solidFill>
                <a:srgbClr val="F6F7F9"/>
              </a:solidFill>
              <a:ln w="9525">
                <a:solidFill>
                  <a:srgbClr val="6B728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32" name="TextBox 31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8047" y="6783"/>
                <a:ext cx="2627" cy="484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000" b="1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热失控仿真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热管理设计 / 安全边界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33" name="Rounded Rectangle 32"/>
              <p:cNvSpPr/>
              <p:nvPr>
                <p:custDataLst>
                  <p:tags r:id="rId24"/>
                </p:custDataLst>
              </p:nvPr>
            </p:nvSpPr>
            <p:spPr>
              <a:xfrm>
                <a:off x="11604" y="6725"/>
                <a:ext cx="2939" cy="934"/>
              </a:xfrm>
              <a:prstGeom prst="roundRect">
                <a:avLst/>
              </a:prstGeom>
              <a:solidFill>
                <a:srgbClr val="F6F7F9"/>
              </a:solidFill>
              <a:ln w="9525">
                <a:solidFill>
                  <a:srgbClr val="6B728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34" name="TextBox 33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1661" y="6783"/>
                <a:ext cx="2823" cy="736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000" b="1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电解液干涸及析锂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defRPr sz="1000" b="1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仿真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快充极限 / 析锂边界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  <p:sp>
            <p:nvSpPr>
              <p:cNvPr id="35" name="Rounded Rectangle 34"/>
              <p:cNvSpPr/>
              <p:nvPr>
                <p:custDataLst>
                  <p:tags r:id="rId26"/>
                </p:custDataLst>
              </p:nvPr>
            </p:nvSpPr>
            <p:spPr>
              <a:xfrm>
                <a:off x="15342" y="6725"/>
                <a:ext cx="2939" cy="934"/>
              </a:xfrm>
              <a:prstGeom prst="roundRect">
                <a:avLst/>
              </a:prstGeom>
              <a:solidFill>
                <a:srgbClr val="F6F7F9"/>
              </a:solidFill>
              <a:ln w="9525">
                <a:solidFill>
                  <a:srgbClr val="6B728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400">
                  <a:ea typeface="微软雅黑" charset="0"/>
                </a:endParaRPr>
              </a:p>
            </p:txBody>
          </p:sp>
          <p:sp>
            <p:nvSpPr>
              <p:cNvPr id="36" name="TextBox 35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15399" y="6783"/>
                <a:ext cx="2823" cy="484"/>
              </a:xfrm>
              <a:prstGeom prst="rect">
                <a:avLst/>
              </a:prstGeom>
              <a:noFill/>
            </p:spPr>
            <p:txBody>
              <a:bodyPr wrap="square" lIns="25400" tIns="0" rIns="25400" bIns="0">
                <a:spAutoFit/>
              </a:bodyPr>
              <a:lstStyle/>
              <a:p>
                <a:pPr algn="ctr">
                  <a:defRPr sz="1000" b="1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400">
                    <a:latin typeface="Times New Roman" panose="02020503050405090304" charset="0"/>
                    <a:ea typeface="微软雅黑" charset="0"/>
                  </a:rPr>
                  <a:t>三维精细化仿真</a:t>
                </a:r>
                <a:endParaRPr sz="1400">
                  <a:latin typeface="Times New Roman" panose="02020503050405090304" charset="0"/>
                  <a:ea typeface="微软雅黑" charset="0"/>
                </a:endParaRPr>
              </a:p>
              <a:p>
                <a:pPr algn="ctr">
                  <a:spcBef>
                    <a:spcPts val="100"/>
                  </a:spcBef>
                  <a:defRPr sz="900" b="0" i="0">
                    <a:solidFill>
                      <a:srgbClr val="374151"/>
                    </a:solidFill>
                    <a:latin typeface="微软雅黑"/>
                  </a:defRPr>
                </a:pPr>
                <a:r>
                  <a:rPr sz="1200">
                    <a:latin typeface="Times New Roman" panose="02020503050405090304" charset="0"/>
                    <a:ea typeface="微软雅黑" charset="0"/>
                  </a:rPr>
                  <a:t>极耳位置 / 老化不均</a:t>
                </a:r>
                <a:endParaRPr sz="1200">
                  <a:latin typeface="Times New Roman" panose="02020503050405090304" charset="0"/>
                  <a:ea typeface="微软雅黑" charset="0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8484" y="3710"/>
              <a:ext cx="2280" cy="90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r>
                <a:rPr lang="zh-CN" altLang="en-US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电池模块</a:t>
              </a:r>
              <a:r>
                <a:rPr lang="en-US" altLang="zh-CN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  </a:t>
              </a:r>
              <a:endParaRPr lang="en-US" altLang="zh-CN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116" y="6282"/>
              <a:ext cx="2280" cy="90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r>
                <a:rPr sz="1600" b="1">
                  <a:solidFill>
                    <a:srgbClr val="1E3A8A"/>
                  </a:solidFill>
                  <a:latin typeface="Times New Roman" panose="02020503050405090304" charset="0"/>
                  <a:ea typeface="微软雅黑" charset="0"/>
                </a:rPr>
                <a:t>固体力学模块</a:t>
              </a:r>
              <a:r>
                <a:rPr lang="en-US" altLang="zh-CN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  </a:t>
              </a:r>
              <a:endParaRPr lang="en-US" altLang="zh-CN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33" y="6282"/>
              <a:ext cx="2876" cy="90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>
                <a:buClrTx/>
                <a:buSzTx/>
                <a:buFontTx/>
                <a:defRPr sz="1200" b="1" i="0">
                  <a:solidFill>
                    <a:srgbClr val="6B340F"/>
                  </a:solidFill>
                  <a:latin typeface="微软雅黑"/>
                </a:defRPr>
              </a:pPr>
              <a:r>
                <a:rPr sz="1600" b="1">
                  <a:latin typeface="Times New Roman" panose="02020503050405090304" charset="0"/>
                  <a:ea typeface="微软雅黑" charset="0"/>
                </a:rPr>
                <a:t>电化学模块</a:t>
              </a:r>
              <a:r>
                <a:rPr sz="1600">
                  <a:latin typeface="Times New Roman" panose="02020503050405090304" charset="0"/>
                  <a:ea typeface="微软雅黑" charset="0"/>
                </a:rPr>
                <a:t>  </a:t>
              </a:r>
              <a:endParaRPr sz="1600">
                <a:latin typeface="Times New Roman" panose="02020503050405090304" charset="0"/>
                <a:ea typeface="微软雅黑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28" y="6259"/>
              <a:ext cx="3074" cy="90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/>
              <a:r>
                <a:rPr sz="1600" b="1">
                  <a:solidFill>
                    <a:srgbClr val="6B1A1A"/>
                  </a:solidFill>
                  <a:latin typeface="Times New Roman" panose="02020503050405090304" charset="0"/>
                  <a:ea typeface="微软雅黑" charset="0"/>
                </a:rPr>
                <a:t>数学模块</a:t>
              </a:r>
              <a:r>
                <a:rPr lang="en-US" sz="1600" b="1">
                  <a:solidFill>
                    <a:srgbClr val="6B1A1A"/>
                  </a:solidFill>
                  <a:latin typeface="Times New Roman" panose="02020503050405090304" charset="0"/>
                  <a:ea typeface="微软雅黑" charset="0"/>
                </a:rPr>
                <a:t> </a:t>
              </a:r>
              <a:r>
                <a:rPr lang="zh-CN" altLang="en-US" sz="1600" b="1">
                  <a:solidFill>
                    <a:srgbClr val="6B1A1A"/>
                  </a:solidFill>
                  <a:latin typeface="Times New Roman" panose="02020503050405090304" charset="0"/>
                  <a:ea typeface="微软雅黑" charset="0"/>
                </a:rPr>
                <a:t>热模块</a:t>
              </a:r>
              <a:r>
                <a:rPr lang="en-US" altLang="zh-CN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  </a:t>
              </a:r>
              <a:endParaRPr lang="en-US" altLang="zh-CN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1578" y="6283"/>
              <a:ext cx="2998" cy="90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/>
              <a:r>
                <a:rPr sz="1600" b="1">
                  <a:solidFill>
                    <a:srgbClr val="054440"/>
                  </a:solidFill>
                  <a:latin typeface="Times New Roman" panose="02020503050405090304" charset="0"/>
                  <a:ea typeface="微软雅黑" charset="0"/>
                </a:rPr>
                <a:t>数学模块</a:t>
              </a:r>
              <a:r>
                <a:rPr lang="en-US" altLang="zh-CN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  </a:t>
              </a:r>
              <a:endParaRPr lang="en-US" altLang="zh-CN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244" y="6237"/>
              <a:ext cx="3149" cy="90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ctr"/>
              <a:r>
                <a:rPr lang="en-US" sz="1600" b="1">
                  <a:solidFill>
                    <a:srgbClr val="054440"/>
                  </a:solidFill>
                  <a:latin typeface="Times New Roman" panose="02020503050405090304" charset="0"/>
                  <a:ea typeface="微软雅黑" charset="0"/>
                </a:rPr>
                <a:t>CAD</a:t>
              </a:r>
              <a:r>
                <a:rPr sz="1600" b="1">
                  <a:solidFill>
                    <a:srgbClr val="054440"/>
                  </a:solidFill>
                  <a:latin typeface="Times New Roman" panose="02020503050405090304" charset="0"/>
                  <a:ea typeface="微软雅黑" charset="0"/>
                </a:rPr>
                <a:t>模块</a:t>
              </a:r>
              <a:r>
                <a:rPr lang="en-US" altLang="zh-CN">
                  <a:solidFill>
                    <a:schemeClr val="bg1"/>
                  </a:solidFill>
                  <a:latin typeface="微软雅黑" charset="0"/>
                  <a:ea typeface="微软雅黑" charset="0"/>
                  <a:cs typeface="微软雅黑" charset="0"/>
                </a:rPr>
                <a:t>  </a:t>
              </a:r>
              <a:endParaRPr lang="en-US" altLang="zh-CN">
                <a:solidFill>
                  <a:schemeClr val="bg1"/>
                </a:solidFill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显眼包PPT4"/>
          <p:cNvSpPr/>
          <p:nvPr/>
        </p:nvSpPr>
        <p:spPr>
          <a:xfrm>
            <a:off x="603521" y="4670863"/>
            <a:ext cx="11032649" cy="1046972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 cap="flat" cmpd="sng" algn="ctr">
            <a:gradFill flip="none" rotWithShape="1">
              <a:gsLst>
                <a:gs pos="2000">
                  <a:srgbClr val="1D4273">
                    <a:alpha val="0"/>
                  </a:srgbClr>
                </a:gs>
                <a:gs pos="85000">
                  <a:srgbClr val="24918D"/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srgbClr val="FFFFFF"/>
              </a:solidFill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6932246" y="4724178"/>
            <a:ext cx="1969478" cy="949791"/>
          </a:xfrm>
          <a:prstGeom prst="rect">
            <a:avLst/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85546" y="836613"/>
            <a:ext cx="3404733" cy="4298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2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电池研发</a:t>
            </a:r>
            <a:r>
              <a:rPr lang="zh-CN" altLang="en-US" sz="22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集成平台架构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29" name="矩形 28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+mn-ea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64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71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 rot="5400000">
            <a:off x="3832669" y="884565"/>
            <a:ext cx="766390" cy="365760"/>
            <a:chOff x="5736395" y="2259884"/>
            <a:chExt cx="719211" cy="366345"/>
          </a:xfrm>
        </p:grpSpPr>
        <p:sp>
          <p:nvSpPr>
            <p:cNvPr id="74" name="任意多边形: 形状 73"/>
            <p:cNvSpPr/>
            <p:nvPr/>
          </p:nvSpPr>
          <p:spPr>
            <a:xfrm>
              <a:off x="5980580" y="2259884"/>
              <a:ext cx="230840" cy="356856"/>
            </a:xfrm>
            <a:custGeom>
              <a:avLst/>
              <a:gdLst>
                <a:gd name="connsiteX0" fmla="*/ 45825 w 196966"/>
                <a:gd name="connsiteY0" fmla="*/ 198023 h 304491"/>
                <a:gd name="connsiteX1" fmla="*/ 45825 w 196966"/>
                <a:gd name="connsiteY1" fmla="*/ 304475 h 304491"/>
                <a:gd name="connsiteX2" fmla="*/ 150664 w 196966"/>
                <a:gd name="connsiteY2" fmla="*/ 304475 h 304491"/>
                <a:gd name="connsiteX3" fmla="*/ 150664 w 196966"/>
                <a:gd name="connsiteY3" fmla="*/ 198023 h 304491"/>
                <a:gd name="connsiteX4" fmla="*/ 196952 w 196966"/>
                <a:gd name="connsiteY4" fmla="*/ 235537 h 304491"/>
                <a:gd name="connsiteX5" fmla="*/ 196952 w 196966"/>
                <a:gd name="connsiteY5" fmla="*/ 176537 h 304491"/>
                <a:gd name="connsiteX6" fmla="*/ 98468 w 196966"/>
                <a:gd name="connsiteY6" fmla="*/ 95422 h 304491"/>
                <a:gd name="connsiteX7" fmla="*/ -15 w 196966"/>
                <a:gd name="connsiteY7" fmla="*/ 176537 h 304491"/>
                <a:gd name="connsiteX8" fmla="*/ -15 w 196966"/>
                <a:gd name="connsiteY8" fmla="*/ 235537 h 304491"/>
                <a:gd name="connsiteX9" fmla="*/ 196952 w 196966"/>
                <a:gd name="connsiteY9" fmla="*/ 140098 h 304491"/>
                <a:gd name="connsiteX10" fmla="*/ 196952 w 196966"/>
                <a:gd name="connsiteY10" fmla="*/ 81097 h 304491"/>
                <a:gd name="connsiteX11" fmla="*/ 98468 w 196966"/>
                <a:gd name="connsiteY11" fmla="*/ -17 h 304491"/>
                <a:gd name="connsiteX12" fmla="*/ -15 w 196966"/>
                <a:gd name="connsiteY12" fmla="*/ 81097 h 304491"/>
                <a:gd name="connsiteX13" fmla="*/ -15 w 196966"/>
                <a:gd name="connsiteY13" fmla="*/ 140098 h 304491"/>
                <a:gd name="connsiteX14" fmla="*/ 98468 w 196966"/>
                <a:gd name="connsiteY14" fmla="*/ 58984 h 304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966" h="304491">
                  <a:moveTo>
                    <a:pt x="45825" y="198023"/>
                  </a:moveTo>
                  <a:lnTo>
                    <a:pt x="45825" y="304475"/>
                  </a:lnTo>
                  <a:lnTo>
                    <a:pt x="150664" y="304475"/>
                  </a:lnTo>
                  <a:lnTo>
                    <a:pt x="150664" y="198023"/>
                  </a:lnTo>
                  <a:lnTo>
                    <a:pt x="196952" y="235537"/>
                  </a:lnTo>
                  <a:lnTo>
                    <a:pt x="196952" y="176537"/>
                  </a:lnTo>
                  <a:lnTo>
                    <a:pt x="98468" y="95422"/>
                  </a:lnTo>
                  <a:lnTo>
                    <a:pt x="-15" y="176537"/>
                  </a:lnTo>
                  <a:lnTo>
                    <a:pt x="-15" y="235537"/>
                  </a:lnTo>
                  <a:close/>
                  <a:moveTo>
                    <a:pt x="196952" y="140098"/>
                  </a:moveTo>
                  <a:lnTo>
                    <a:pt x="196952" y="81097"/>
                  </a:lnTo>
                  <a:lnTo>
                    <a:pt x="98468" y="-17"/>
                  </a:lnTo>
                  <a:lnTo>
                    <a:pt x="-15" y="81097"/>
                  </a:lnTo>
                  <a:lnTo>
                    <a:pt x="-15" y="140098"/>
                  </a:lnTo>
                  <a:lnTo>
                    <a:pt x="98468" y="58984"/>
                  </a:lnTo>
                  <a:close/>
                </a:path>
              </a:pathLst>
            </a:custGeom>
            <a:gradFill flip="none" rotWithShape="1">
              <a:gsLst>
                <a:gs pos="7000">
                  <a:schemeClr val="accent2">
                    <a:lumMod val="60000"/>
                    <a:lumOff val="40000"/>
                    <a:alpha val="0"/>
                  </a:schemeClr>
                </a:gs>
                <a:gs pos="100000">
                  <a:schemeClr val="accent2"/>
                </a:gs>
                <a:gs pos="48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>
              <a:gradFill flip="none" rotWithShape="1">
                <a:gsLst>
                  <a:gs pos="0">
                    <a:schemeClr val="bg1"/>
                  </a:gs>
                  <a:gs pos="82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prstDash val="solid"/>
              <a:miter/>
            </a:ln>
            <a:effectLst>
              <a:outerShdw blurRad="127000" dist="38100" dir="5400000" algn="t" rotWithShape="0">
                <a:schemeClr val="accent2">
                  <a:lumMod val="60000"/>
                  <a:lumOff val="40000"/>
                  <a:alpha val="6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 sz="2200">
                <a:solidFill>
                  <a:srgbClr val="292D37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5736395" y="2314767"/>
              <a:ext cx="719211" cy="311462"/>
              <a:chOff x="5761012" y="2314767"/>
              <a:chExt cx="719211" cy="311462"/>
            </a:xfrm>
          </p:grpSpPr>
          <p:sp>
            <p:nvSpPr>
              <p:cNvPr id="92" name="@显眼包PPT1-2"/>
              <p:cNvSpPr/>
              <p:nvPr/>
            </p:nvSpPr>
            <p:spPr>
              <a:xfrm>
                <a:off x="6353965" y="2404458"/>
                <a:ext cx="45719" cy="221771"/>
              </a:xfrm>
              <a:prstGeom prst="upArrow">
                <a:avLst>
                  <a:gd name="adj1" fmla="val 50000"/>
                  <a:gd name="adj2" fmla="val 71919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alpha val="23000"/>
                    </a:schemeClr>
                  </a:gs>
                  <a:gs pos="100000">
                    <a:schemeClr val="accent2">
                      <a:lumMod val="60000"/>
                      <a:lumOff val="4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endParaRPr>
              </a:p>
            </p:txBody>
          </p:sp>
          <p:cxnSp>
            <p:nvCxnSpPr>
              <p:cNvPr id="93" name="@显眼包PPT1-3"/>
              <p:cNvCxnSpPr/>
              <p:nvPr/>
            </p:nvCxnSpPr>
            <p:spPr>
              <a:xfrm>
                <a:off x="6480223" y="2314767"/>
                <a:ext cx="0" cy="204301"/>
              </a:xfrm>
              <a:prstGeom prst="line">
                <a:avLst/>
              </a:prstGeom>
              <a:ln w="635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  <a:alpha val="56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  <a:tileRect/>
                </a:gra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@显眼包PPT1-6"/>
              <p:cNvCxnSpPr/>
              <p:nvPr/>
            </p:nvCxnSpPr>
            <p:spPr>
              <a:xfrm>
                <a:off x="5878080" y="2430167"/>
                <a:ext cx="0" cy="148133"/>
              </a:xfrm>
              <a:prstGeom prst="line">
                <a:avLst/>
              </a:prstGeom>
              <a:ln w="635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  <a:alpha val="56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  <a:tileRect/>
                </a:gra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@显眼包PPT1-2"/>
              <p:cNvSpPr/>
              <p:nvPr/>
            </p:nvSpPr>
            <p:spPr>
              <a:xfrm>
                <a:off x="5761012" y="2314767"/>
                <a:ext cx="45719" cy="221771"/>
              </a:xfrm>
              <a:prstGeom prst="upArrow">
                <a:avLst>
                  <a:gd name="adj1" fmla="val 50000"/>
                  <a:gd name="adj2" fmla="val 71919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alpha val="23000"/>
                    </a:schemeClr>
                  </a:gs>
                  <a:gs pos="100000">
                    <a:schemeClr val="accent2">
                      <a:lumMod val="60000"/>
                      <a:lumOff val="4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 rot="16200000" flipH="1">
            <a:off x="7580657" y="884565"/>
            <a:ext cx="766390" cy="365760"/>
            <a:chOff x="5736395" y="2259884"/>
            <a:chExt cx="719211" cy="366345"/>
          </a:xfrm>
        </p:grpSpPr>
        <p:sp>
          <p:nvSpPr>
            <p:cNvPr id="97" name="任意多边形: 形状 96"/>
            <p:cNvSpPr/>
            <p:nvPr/>
          </p:nvSpPr>
          <p:spPr>
            <a:xfrm>
              <a:off x="5980580" y="2259884"/>
              <a:ext cx="230840" cy="356856"/>
            </a:xfrm>
            <a:custGeom>
              <a:avLst/>
              <a:gdLst>
                <a:gd name="connsiteX0" fmla="*/ 45825 w 196966"/>
                <a:gd name="connsiteY0" fmla="*/ 198023 h 304491"/>
                <a:gd name="connsiteX1" fmla="*/ 45825 w 196966"/>
                <a:gd name="connsiteY1" fmla="*/ 304475 h 304491"/>
                <a:gd name="connsiteX2" fmla="*/ 150664 w 196966"/>
                <a:gd name="connsiteY2" fmla="*/ 304475 h 304491"/>
                <a:gd name="connsiteX3" fmla="*/ 150664 w 196966"/>
                <a:gd name="connsiteY3" fmla="*/ 198023 h 304491"/>
                <a:gd name="connsiteX4" fmla="*/ 196952 w 196966"/>
                <a:gd name="connsiteY4" fmla="*/ 235537 h 304491"/>
                <a:gd name="connsiteX5" fmla="*/ 196952 w 196966"/>
                <a:gd name="connsiteY5" fmla="*/ 176537 h 304491"/>
                <a:gd name="connsiteX6" fmla="*/ 98468 w 196966"/>
                <a:gd name="connsiteY6" fmla="*/ 95422 h 304491"/>
                <a:gd name="connsiteX7" fmla="*/ -15 w 196966"/>
                <a:gd name="connsiteY7" fmla="*/ 176537 h 304491"/>
                <a:gd name="connsiteX8" fmla="*/ -15 w 196966"/>
                <a:gd name="connsiteY8" fmla="*/ 235537 h 304491"/>
                <a:gd name="connsiteX9" fmla="*/ 196952 w 196966"/>
                <a:gd name="connsiteY9" fmla="*/ 140098 h 304491"/>
                <a:gd name="connsiteX10" fmla="*/ 196952 w 196966"/>
                <a:gd name="connsiteY10" fmla="*/ 81097 h 304491"/>
                <a:gd name="connsiteX11" fmla="*/ 98468 w 196966"/>
                <a:gd name="connsiteY11" fmla="*/ -17 h 304491"/>
                <a:gd name="connsiteX12" fmla="*/ -15 w 196966"/>
                <a:gd name="connsiteY12" fmla="*/ 81097 h 304491"/>
                <a:gd name="connsiteX13" fmla="*/ -15 w 196966"/>
                <a:gd name="connsiteY13" fmla="*/ 140098 h 304491"/>
                <a:gd name="connsiteX14" fmla="*/ 98468 w 196966"/>
                <a:gd name="connsiteY14" fmla="*/ 58984 h 304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6966" h="304491">
                  <a:moveTo>
                    <a:pt x="45825" y="198023"/>
                  </a:moveTo>
                  <a:lnTo>
                    <a:pt x="45825" y="304475"/>
                  </a:lnTo>
                  <a:lnTo>
                    <a:pt x="150664" y="304475"/>
                  </a:lnTo>
                  <a:lnTo>
                    <a:pt x="150664" y="198023"/>
                  </a:lnTo>
                  <a:lnTo>
                    <a:pt x="196952" y="235537"/>
                  </a:lnTo>
                  <a:lnTo>
                    <a:pt x="196952" y="176537"/>
                  </a:lnTo>
                  <a:lnTo>
                    <a:pt x="98468" y="95422"/>
                  </a:lnTo>
                  <a:lnTo>
                    <a:pt x="-15" y="176537"/>
                  </a:lnTo>
                  <a:lnTo>
                    <a:pt x="-15" y="235537"/>
                  </a:lnTo>
                  <a:close/>
                  <a:moveTo>
                    <a:pt x="196952" y="140098"/>
                  </a:moveTo>
                  <a:lnTo>
                    <a:pt x="196952" y="81097"/>
                  </a:lnTo>
                  <a:lnTo>
                    <a:pt x="98468" y="-17"/>
                  </a:lnTo>
                  <a:lnTo>
                    <a:pt x="-15" y="81097"/>
                  </a:lnTo>
                  <a:lnTo>
                    <a:pt x="-15" y="140098"/>
                  </a:lnTo>
                  <a:lnTo>
                    <a:pt x="98468" y="58984"/>
                  </a:lnTo>
                  <a:close/>
                </a:path>
              </a:pathLst>
            </a:custGeom>
            <a:gradFill flip="none" rotWithShape="1">
              <a:gsLst>
                <a:gs pos="7000">
                  <a:schemeClr val="accent2">
                    <a:lumMod val="60000"/>
                    <a:lumOff val="40000"/>
                    <a:alpha val="0"/>
                  </a:schemeClr>
                </a:gs>
                <a:gs pos="100000">
                  <a:schemeClr val="accent2"/>
                </a:gs>
                <a:gs pos="48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>
              <a:gradFill flip="none" rotWithShape="1">
                <a:gsLst>
                  <a:gs pos="0">
                    <a:schemeClr val="bg1"/>
                  </a:gs>
                  <a:gs pos="82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prstDash val="solid"/>
              <a:miter/>
            </a:ln>
            <a:effectLst>
              <a:outerShdw blurRad="127000" dist="38100" dir="5400000" algn="t" rotWithShape="0">
                <a:schemeClr val="accent2">
                  <a:lumMod val="60000"/>
                  <a:lumOff val="40000"/>
                  <a:alpha val="6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rgbClr val="292D37"/>
                </a:solidFill>
                <a:latin typeface="OPPOSans R" panose="00020600040101010101" pitchFamily="18" charset="-122"/>
                <a:ea typeface="OPPOSans R" panose="00020600040101010101" pitchFamily="18" charset="-122"/>
                <a:cs typeface="OPPOSans R" panose="00020600040101010101" pitchFamily="18" charset="-122"/>
              </a:endParaRPr>
            </a:p>
          </p:txBody>
        </p:sp>
        <p:grpSp>
          <p:nvGrpSpPr>
            <p:cNvPr id="98" name="组合 97"/>
            <p:cNvGrpSpPr/>
            <p:nvPr/>
          </p:nvGrpSpPr>
          <p:grpSpPr>
            <a:xfrm>
              <a:off x="5736395" y="2314767"/>
              <a:ext cx="719211" cy="311462"/>
              <a:chOff x="5761012" y="2314767"/>
              <a:chExt cx="719211" cy="311462"/>
            </a:xfrm>
          </p:grpSpPr>
          <p:sp>
            <p:nvSpPr>
              <p:cNvPr id="99" name="@显眼包PPT1-2"/>
              <p:cNvSpPr/>
              <p:nvPr/>
            </p:nvSpPr>
            <p:spPr>
              <a:xfrm>
                <a:off x="6353965" y="2404458"/>
                <a:ext cx="45719" cy="221771"/>
              </a:xfrm>
              <a:prstGeom prst="upArrow">
                <a:avLst>
                  <a:gd name="adj1" fmla="val 50000"/>
                  <a:gd name="adj2" fmla="val 71919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alpha val="23000"/>
                    </a:schemeClr>
                  </a:gs>
                  <a:gs pos="100000">
                    <a:schemeClr val="accent2">
                      <a:lumMod val="60000"/>
                      <a:lumOff val="4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endParaRPr>
              </a:p>
            </p:txBody>
          </p:sp>
          <p:cxnSp>
            <p:nvCxnSpPr>
              <p:cNvPr id="100" name="@显眼包PPT1-3"/>
              <p:cNvCxnSpPr/>
              <p:nvPr/>
            </p:nvCxnSpPr>
            <p:spPr>
              <a:xfrm>
                <a:off x="6480223" y="2314767"/>
                <a:ext cx="0" cy="204301"/>
              </a:xfrm>
              <a:prstGeom prst="line">
                <a:avLst/>
              </a:prstGeom>
              <a:ln w="635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  <a:alpha val="56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  <a:tileRect/>
                </a:gra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@显眼包PPT1-6"/>
              <p:cNvCxnSpPr/>
              <p:nvPr/>
            </p:nvCxnSpPr>
            <p:spPr>
              <a:xfrm>
                <a:off x="5878080" y="2430167"/>
                <a:ext cx="0" cy="148133"/>
              </a:xfrm>
              <a:prstGeom prst="line">
                <a:avLst/>
              </a:prstGeom>
              <a:ln w="635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  <a:alpha val="56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  <a:tileRect/>
                </a:gra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@显眼包PPT1-2"/>
              <p:cNvSpPr/>
              <p:nvPr/>
            </p:nvSpPr>
            <p:spPr>
              <a:xfrm>
                <a:off x="5761012" y="2314767"/>
                <a:ext cx="45719" cy="221771"/>
              </a:xfrm>
              <a:prstGeom prst="upArrow">
                <a:avLst>
                  <a:gd name="adj1" fmla="val 50000"/>
                  <a:gd name="adj2" fmla="val 71919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alpha val="23000"/>
                    </a:schemeClr>
                  </a:gs>
                  <a:gs pos="100000">
                    <a:schemeClr val="accent2">
                      <a:lumMod val="60000"/>
                      <a:lumOff val="4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493870" y="2555127"/>
            <a:ext cx="11144095" cy="2046086"/>
            <a:chOff x="639918" y="3147995"/>
            <a:chExt cx="11144095" cy="1718279"/>
          </a:xfrm>
        </p:grpSpPr>
        <p:sp>
          <p:nvSpPr>
            <p:cNvPr id="115" name="显眼包PPT5"/>
            <p:cNvSpPr/>
            <p:nvPr/>
          </p:nvSpPr>
          <p:spPr>
            <a:xfrm>
              <a:off x="668925" y="3147995"/>
              <a:ext cx="11115088" cy="1716955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 w="12700" cap="flat" cmpd="sng" algn="ctr">
              <a:gradFill flip="none" rotWithShape="1">
                <a:gsLst>
                  <a:gs pos="2000">
                    <a:srgbClr val="1D4273">
                      <a:alpha val="0"/>
                    </a:srgbClr>
                  </a:gs>
                  <a:gs pos="85000">
                    <a:srgbClr val="125897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  <p:sp>
          <p:nvSpPr>
            <p:cNvPr id="116" name="圆角矩形 26"/>
            <p:cNvSpPr/>
            <p:nvPr>
              <p:custDataLst>
                <p:tags r:id="rId1"/>
              </p:custDataLst>
            </p:nvPr>
          </p:nvSpPr>
          <p:spPr>
            <a:xfrm>
              <a:off x="639918" y="3185700"/>
              <a:ext cx="441213" cy="1680574"/>
            </a:xfrm>
            <a:prstGeom prst="roundRect">
              <a:avLst>
                <a:gd name="adj" fmla="val 9814"/>
              </a:avLst>
            </a:prstGeom>
            <a:solidFill>
              <a:srgbClr val="125897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9" name="矩形 158"/>
          <p:cNvSpPr/>
          <p:nvPr/>
        </p:nvSpPr>
        <p:spPr>
          <a:xfrm>
            <a:off x="1083528" y="2622832"/>
            <a:ext cx="7914424" cy="1886316"/>
          </a:xfrm>
          <a:prstGeom prst="rect">
            <a:avLst/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4" name="矩形: 圆角 213"/>
          <p:cNvSpPr/>
          <p:nvPr/>
        </p:nvSpPr>
        <p:spPr>
          <a:xfrm>
            <a:off x="3599337" y="4225495"/>
            <a:ext cx="1206844" cy="229839"/>
          </a:xfrm>
          <a:prstGeom prst="round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0" name="矩形: 圆角 189"/>
          <p:cNvSpPr/>
          <p:nvPr/>
        </p:nvSpPr>
        <p:spPr>
          <a:xfrm>
            <a:off x="1458310" y="3270058"/>
            <a:ext cx="1530157" cy="335853"/>
          </a:xfrm>
          <a:prstGeom prst="roundRect">
            <a:avLst>
              <a:gd name="adj" fmla="val 21667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64" name="矩形: 圆角 163"/>
          <p:cNvSpPr/>
          <p:nvPr/>
        </p:nvSpPr>
        <p:spPr>
          <a:xfrm>
            <a:off x="1458310" y="2741898"/>
            <a:ext cx="1530157" cy="335853"/>
          </a:xfrm>
          <a:prstGeom prst="roundRect">
            <a:avLst>
              <a:gd name="adj" fmla="val 21667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166" name="矩形: 圆角 165"/>
          <p:cNvSpPr/>
          <p:nvPr/>
        </p:nvSpPr>
        <p:spPr>
          <a:xfrm>
            <a:off x="3294373" y="2741898"/>
            <a:ext cx="1530157" cy="335853"/>
          </a:xfrm>
          <a:prstGeom prst="roundRect">
            <a:avLst>
              <a:gd name="adj" fmla="val 16402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1570044" y="2761614"/>
            <a:ext cx="1307432" cy="27419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产品分析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3350253" y="2761614"/>
            <a:ext cx="1384300" cy="27419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产品定位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451450" y="3303286"/>
            <a:ext cx="1570355" cy="27419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设计输出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4" name="肘形连接符 43"/>
          <p:cNvCxnSpPr>
            <a:stCxn id="140" idx="1"/>
            <a:endCxn id="173" idx="1"/>
          </p:cNvCxnSpPr>
          <p:nvPr/>
        </p:nvCxnSpPr>
        <p:spPr>
          <a:xfrm rot="10800000" flipH="1" flipV="1">
            <a:off x="1451450" y="3440382"/>
            <a:ext cx="308026" cy="333455"/>
          </a:xfrm>
          <a:prstGeom prst="bentConnector3">
            <a:avLst>
              <a:gd name="adj1" fmla="val -74215"/>
            </a:avLst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5" name="肘形连接符 44"/>
          <p:cNvCxnSpPr>
            <a:stCxn id="140" idx="1"/>
            <a:endCxn id="180" idx="1"/>
          </p:cNvCxnSpPr>
          <p:nvPr/>
        </p:nvCxnSpPr>
        <p:spPr>
          <a:xfrm rot="10800000" flipH="1" flipV="1">
            <a:off x="1451450" y="3440383"/>
            <a:ext cx="302260" cy="895995"/>
          </a:xfrm>
          <a:prstGeom prst="bentConnector3">
            <a:avLst>
              <a:gd name="adj1" fmla="val -75630"/>
            </a:avLst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6" name="肘形连接符 45"/>
          <p:cNvCxnSpPr>
            <a:stCxn id="140" idx="1"/>
            <a:endCxn id="142" idx="1"/>
          </p:cNvCxnSpPr>
          <p:nvPr/>
        </p:nvCxnSpPr>
        <p:spPr>
          <a:xfrm rot="10800000" flipH="1" flipV="1">
            <a:off x="1451450" y="3440382"/>
            <a:ext cx="287870" cy="620667"/>
          </a:xfrm>
          <a:prstGeom prst="bentConnector3">
            <a:avLst>
              <a:gd name="adj1" fmla="val -79411"/>
            </a:avLst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7" name="矩形 156"/>
          <p:cNvSpPr/>
          <p:nvPr/>
        </p:nvSpPr>
        <p:spPr>
          <a:xfrm>
            <a:off x="4988125" y="2677530"/>
            <a:ext cx="3933824" cy="1325811"/>
          </a:xfrm>
          <a:prstGeom prst="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8" name="文本框 157"/>
          <p:cNvSpPr txBox="1"/>
          <p:nvPr/>
        </p:nvSpPr>
        <p:spPr>
          <a:xfrm>
            <a:off x="5765826" y="3643773"/>
            <a:ext cx="2336800" cy="3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设计流程线上化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5763846" y="4070473"/>
            <a:ext cx="2336800" cy="3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设计验证自动化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矩形: 圆角 172"/>
          <p:cNvSpPr/>
          <p:nvPr/>
        </p:nvSpPr>
        <p:spPr>
          <a:xfrm>
            <a:off x="1759476" y="3658918"/>
            <a:ext cx="1206844" cy="229839"/>
          </a:xfrm>
          <a:prstGeom prst="round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4" name="矩形: 圆角 173"/>
          <p:cNvSpPr/>
          <p:nvPr/>
        </p:nvSpPr>
        <p:spPr>
          <a:xfrm>
            <a:off x="1751763" y="3947701"/>
            <a:ext cx="1213700" cy="229839"/>
          </a:xfrm>
          <a:prstGeom prst="round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41" name="文本框 140"/>
          <p:cNvSpPr txBox="1"/>
          <p:nvPr/>
        </p:nvSpPr>
        <p:spPr>
          <a:xfrm>
            <a:off x="1858569" y="3671154"/>
            <a:ext cx="1054885" cy="205368"/>
          </a:xfrm>
          <a:prstGeom prst="rect">
            <a:avLst/>
          </a:prstGeom>
          <a:noFill/>
          <a:ln>
            <a:noFill/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</a:t>
            </a:r>
            <a:endParaRPr lang="zh-CN" altLang="en-US" sz="14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1739320" y="3958366"/>
            <a:ext cx="1202889" cy="20536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4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物料清单</a:t>
            </a:r>
            <a:endParaRPr lang="zh-CN" altLang="en-US" sz="14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1711482" y="4233694"/>
            <a:ext cx="1276985" cy="20536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4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工艺流程</a:t>
            </a:r>
            <a:endParaRPr lang="zh-CN" altLang="en-US" sz="14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0" name="矩形: 圆角 179"/>
          <p:cNvSpPr/>
          <p:nvPr/>
        </p:nvSpPr>
        <p:spPr>
          <a:xfrm>
            <a:off x="1753710" y="4221458"/>
            <a:ext cx="1206844" cy="229839"/>
          </a:xfrm>
          <a:prstGeom prst="round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7" name="矩形: 圆角 166"/>
          <p:cNvSpPr/>
          <p:nvPr/>
        </p:nvSpPr>
        <p:spPr>
          <a:xfrm>
            <a:off x="5088105" y="2733561"/>
            <a:ext cx="1631518" cy="335853"/>
          </a:xfrm>
          <a:prstGeom prst="roundRect">
            <a:avLst>
              <a:gd name="adj" fmla="val 19138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168" name="矩形: 圆角 167"/>
          <p:cNvSpPr/>
          <p:nvPr/>
        </p:nvSpPr>
        <p:spPr>
          <a:xfrm>
            <a:off x="6989829" y="2724704"/>
            <a:ext cx="1843341" cy="335853"/>
          </a:xfrm>
          <a:prstGeom prst="roundRect">
            <a:avLst>
              <a:gd name="adj" fmla="val 24609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5175602" y="2766616"/>
            <a:ext cx="1569720" cy="27419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产品性能指标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7003562" y="2752938"/>
            <a:ext cx="1907540" cy="27419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产品整体性能设计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4" name="矩形: 圆角 193"/>
          <p:cNvSpPr/>
          <p:nvPr/>
        </p:nvSpPr>
        <p:spPr>
          <a:xfrm>
            <a:off x="5097895" y="3268457"/>
            <a:ext cx="1631518" cy="335853"/>
          </a:xfrm>
          <a:prstGeom prst="roundRect">
            <a:avLst>
              <a:gd name="adj" fmla="val 19138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195" name="矩形: 圆角 194"/>
          <p:cNvSpPr/>
          <p:nvPr/>
        </p:nvSpPr>
        <p:spPr>
          <a:xfrm>
            <a:off x="6999047" y="3259600"/>
            <a:ext cx="1843341" cy="335853"/>
          </a:xfrm>
          <a:prstGeom prst="roundRect">
            <a:avLst>
              <a:gd name="adj" fmla="val 24609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5170533" y="3291796"/>
            <a:ext cx="1569720" cy="27419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产品工艺设计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7" name="文本框 196"/>
          <p:cNvSpPr txBox="1"/>
          <p:nvPr/>
        </p:nvSpPr>
        <p:spPr>
          <a:xfrm>
            <a:off x="7012780" y="3257833"/>
            <a:ext cx="1907540" cy="27419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产品部件设计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5" name="矩形: 圆角 204"/>
          <p:cNvSpPr/>
          <p:nvPr/>
        </p:nvSpPr>
        <p:spPr>
          <a:xfrm>
            <a:off x="3303937" y="3274094"/>
            <a:ext cx="1530157" cy="335853"/>
          </a:xfrm>
          <a:prstGeom prst="roundRect">
            <a:avLst>
              <a:gd name="adj" fmla="val 21667"/>
            </a:avLst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rgbClr val="125897"/>
              </a:solidFill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3297077" y="3277322"/>
            <a:ext cx="1570355" cy="27419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产品仿真验证</a:t>
            </a:r>
            <a:endParaRPr lang="zh-CN" altLang="en-US" sz="16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7" name="肘形连接符 44"/>
          <p:cNvCxnSpPr>
            <a:stCxn id="206" idx="1"/>
            <a:endCxn id="214" idx="1"/>
          </p:cNvCxnSpPr>
          <p:nvPr/>
        </p:nvCxnSpPr>
        <p:spPr>
          <a:xfrm rot="10800000" flipH="1" flipV="1">
            <a:off x="3297077" y="3414419"/>
            <a:ext cx="302260" cy="925996"/>
          </a:xfrm>
          <a:prstGeom prst="bentConnector3">
            <a:avLst>
              <a:gd name="adj1" fmla="val -75630"/>
            </a:avLst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8" name="肘形连接符 45"/>
          <p:cNvCxnSpPr>
            <a:stCxn id="206" idx="1"/>
            <a:endCxn id="212" idx="1"/>
          </p:cNvCxnSpPr>
          <p:nvPr/>
        </p:nvCxnSpPr>
        <p:spPr>
          <a:xfrm rot="10800000" flipH="1" flipV="1">
            <a:off x="3297077" y="3414419"/>
            <a:ext cx="287870" cy="650668"/>
          </a:xfrm>
          <a:prstGeom prst="bentConnector3">
            <a:avLst>
              <a:gd name="adj1" fmla="val -79411"/>
            </a:avLst>
          </a:prstGeom>
          <a:solidFill>
            <a:schemeClr val="bg1"/>
          </a:solidFill>
          <a:ln>
            <a:solidFill>
              <a:srgbClr val="125897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9" name="矩形: 圆角 208"/>
          <p:cNvSpPr/>
          <p:nvPr/>
        </p:nvSpPr>
        <p:spPr>
          <a:xfrm>
            <a:off x="3605103" y="3662955"/>
            <a:ext cx="1206844" cy="229839"/>
          </a:xfrm>
          <a:prstGeom prst="round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0" name="矩形: 圆角 209"/>
          <p:cNvSpPr/>
          <p:nvPr/>
        </p:nvSpPr>
        <p:spPr>
          <a:xfrm>
            <a:off x="3597390" y="3951737"/>
            <a:ext cx="1213700" cy="229839"/>
          </a:xfrm>
          <a:prstGeom prst="roundRect">
            <a:avLst/>
          </a:prstGeom>
          <a:gradFill>
            <a:gsLst>
              <a:gs pos="0">
                <a:srgbClr val="125897">
                  <a:alpha val="11000"/>
                </a:srgbClr>
              </a:gs>
              <a:gs pos="99000">
                <a:srgbClr val="125897">
                  <a:alpha val="4000"/>
                </a:srgbClr>
              </a:gs>
              <a:gs pos="56000">
                <a:srgbClr val="125897">
                  <a:alpha val="0"/>
                </a:srgbClr>
              </a:gs>
            </a:gsLst>
            <a:lin ang="5400000" scaled="1"/>
          </a:gradFill>
          <a:ln>
            <a:solidFill>
              <a:srgbClr val="125897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11" name="文本框 210"/>
          <p:cNvSpPr txBox="1"/>
          <p:nvPr/>
        </p:nvSpPr>
        <p:spPr>
          <a:xfrm>
            <a:off x="3704196" y="3675191"/>
            <a:ext cx="1054885" cy="205368"/>
          </a:xfrm>
          <a:prstGeom prst="rect">
            <a:avLst/>
          </a:prstGeom>
          <a:noFill/>
          <a:ln>
            <a:noFill/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浸润仿真</a:t>
            </a:r>
            <a:endParaRPr lang="zh-CN" altLang="en-US" sz="14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2" name="文本框 211"/>
          <p:cNvSpPr txBox="1"/>
          <p:nvPr/>
        </p:nvSpPr>
        <p:spPr>
          <a:xfrm>
            <a:off x="3584947" y="3962403"/>
            <a:ext cx="1202889" cy="20536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4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化成仿真</a:t>
            </a:r>
            <a:endParaRPr lang="zh-CN" altLang="en-US" sz="14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3" name="文本框 212"/>
          <p:cNvSpPr txBox="1"/>
          <p:nvPr/>
        </p:nvSpPr>
        <p:spPr>
          <a:xfrm>
            <a:off x="3557109" y="4237731"/>
            <a:ext cx="1276985" cy="20536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400" b="1" dirty="0">
                <a:solidFill>
                  <a:srgbClr val="1258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性能仿真</a:t>
            </a:r>
            <a:endParaRPr lang="zh-CN" altLang="en-US" sz="1400" b="1" dirty="0">
              <a:solidFill>
                <a:srgbClr val="1258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36" name="组合 235"/>
          <p:cNvGrpSpPr/>
          <p:nvPr/>
        </p:nvGrpSpPr>
        <p:grpSpPr>
          <a:xfrm>
            <a:off x="489406" y="5841712"/>
            <a:ext cx="11144095" cy="839704"/>
            <a:chOff x="671448" y="5980214"/>
            <a:chExt cx="11144095" cy="1050840"/>
          </a:xfrm>
        </p:grpSpPr>
        <p:sp>
          <p:nvSpPr>
            <p:cNvPr id="234" name="显眼包PPT5"/>
            <p:cNvSpPr/>
            <p:nvPr/>
          </p:nvSpPr>
          <p:spPr>
            <a:xfrm>
              <a:off x="700455" y="5980214"/>
              <a:ext cx="11115088" cy="105084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 w="12700" cap="flat" cmpd="sng" algn="ctr">
              <a:gradFill flip="none" rotWithShape="1">
                <a:gsLst>
                  <a:gs pos="2000">
                    <a:srgbClr val="1D4273">
                      <a:alpha val="0"/>
                    </a:srgbClr>
                  </a:gs>
                  <a:gs pos="85000">
                    <a:srgbClr val="24918D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POSans R"/>
                <a:ea typeface="OPPOSans R"/>
                <a:cs typeface="OPPOSans R" panose="00020600040101010101" pitchFamily="18" charset="-122"/>
              </a:endParaRPr>
            </a:p>
          </p:txBody>
        </p:sp>
        <p:sp>
          <p:nvSpPr>
            <p:cNvPr id="235" name="圆角矩形 26"/>
            <p:cNvSpPr/>
            <p:nvPr>
              <p:custDataLst>
                <p:tags r:id="rId2"/>
              </p:custDataLst>
            </p:nvPr>
          </p:nvSpPr>
          <p:spPr>
            <a:xfrm>
              <a:off x="671448" y="5989660"/>
              <a:ext cx="441213" cy="1041393"/>
            </a:xfrm>
            <a:prstGeom prst="roundRect">
              <a:avLst>
                <a:gd name="adj" fmla="val 9814"/>
              </a:avLst>
            </a:prstGeom>
            <a:solidFill>
              <a:srgbClr val="217290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1424038" y="6043030"/>
            <a:ext cx="1559965" cy="335853"/>
            <a:chOff x="1574550" y="6121546"/>
            <a:chExt cx="1559965" cy="335853"/>
          </a:xfrm>
        </p:grpSpPr>
        <p:sp>
          <p:nvSpPr>
            <p:cNvPr id="237" name="矩形: 圆角 236"/>
            <p:cNvSpPr/>
            <p:nvPr/>
          </p:nvSpPr>
          <p:spPr>
            <a:xfrm>
              <a:off x="1574550" y="6121546"/>
              <a:ext cx="1559965" cy="335853"/>
            </a:xfrm>
            <a:prstGeom prst="roundRect">
              <a:avLst>
                <a:gd name="adj" fmla="val 21667"/>
              </a:avLst>
            </a:prstGeom>
            <a:gradFill>
              <a:gsLst>
                <a:gs pos="0">
                  <a:srgbClr val="125897">
                    <a:alpha val="11000"/>
                  </a:srgbClr>
                </a:gs>
                <a:gs pos="99000">
                  <a:srgbClr val="125897">
                    <a:alpha val="4000"/>
                  </a:srgbClr>
                </a:gs>
                <a:gs pos="56000">
                  <a:srgbClr val="125897">
                    <a:alpha val="0"/>
                  </a:srgbClr>
                </a:gs>
              </a:gsLst>
              <a:lin ang="5400000" scaled="1"/>
            </a:gradFill>
            <a:ln>
              <a:solidFill>
                <a:srgbClr val="125897">
                  <a:alpha val="29000"/>
                </a:srgbClr>
              </a:solidFill>
            </a:ln>
            <a:effectLst>
              <a:innerShdw blurRad="114300">
                <a:schemeClr val="accent1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 dirty="0">
                <a:solidFill>
                  <a:srgbClr val="217290"/>
                </a:solidFill>
              </a:endParaRPr>
            </a:p>
          </p:txBody>
        </p:sp>
        <p:sp>
          <p:nvSpPr>
            <p:cNvPr id="238" name="文本框 237"/>
            <p:cNvSpPr txBox="1"/>
            <p:nvPr/>
          </p:nvSpPr>
          <p:spPr>
            <a:xfrm>
              <a:off x="1736740" y="6143934"/>
              <a:ext cx="1307432" cy="27419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台式工作站</a:t>
              </a:r>
              <a:endParaRPr lang="zh-CN" altLang="en-US" sz="16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4141397" y="6039366"/>
            <a:ext cx="1559965" cy="335853"/>
            <a:chOff x="1574550" y="6121546"/>
            <a:chExt cx="1559965" cy="335853"/>
          </a:xfrm>
        </p:grpSpPr>
        <p:sp>
          <p:nvSpPr>
            <p:cNvPr id="241" name="矩形: 圆角 240"/>
            <p:cNvSpPr/>
            <p:nvPr/>
          </p:nvSpPr>
          <p:spPr>
            <a:xfrm>
              <a:off x="1574550" y="6121546"/>
              <a:ext cx="1559965" cy="335853"/>
            </a:xfrm>
            <a:prstGeom prst="roundRect">
              <a:avLst>
                <a:gd name="adj" fmla="val 21667"/>
              </a:avLst>
            </a:prstGeom>
            <a:gradFill>
              <a:gsLst>
                <a:gs pos="0">
                  <a:srgbClr val="125897">
                    <a:alpha val="11000"/>
                  </a:srgbClr>
                </a:gs>
                <a:gs pos="99000">
                  <a:srgbClr val="125897">
                    <a:alpha val="4000"/>
                  </a:srgbClr>
                </a:gs>
                <a:gs pos="56000">
                  <a:srgbClr val="125897">
                    <a:alpha val="0"/>
                  </a:srgbClr>
                </a:gs>
              </a:gsLst>
              <a:lin ang="5400000" scaled="1"/>
            </a:gradFill>
            <a:ln>
              <a:solidFill>
                <a:srgbClr val="125897">
                  <a:alpha val="29000"/>
                </a:srgbClr>
              </a:solidFill>
            </a:ln>
            <a:effectLst>
              <a:innerShdw blurRad="114300">
                <a:schemeClr val="accent1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 dirty="0">
                <a:solidFill>
                  <a:srgbClr val="217290"/>
                </a:solidFill>
              </a:endParaRPr>
            </a:p>
          </p:txBody>
        </p:sp>
        <p:sp>
          <p:nvSpPr>
            <p:cNvPr id="242" name="文本框 241"/>
            <p:cNvSpPr txBox="1"/>
            <p:nvPr/>
          </p:nvSpPr>
          <p:spPr>
            <a:xfrm>
              <a:off x="1736740" y="6143934"/>
              <a:ext cx="1307432" cy="27419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en-US" altLang="zh-CN" sz="16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WIN10</a:t>
              </a:r>
              <a:endParaRPr lang="en-US" altLang="zh-CN" sz="16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7006135" y="6069655"/>
            <a:ext cx="1815123" cy="335853"/>
            <a:chOff x="1574550" y="6121546"/>
            <a:chExt cx="1559965" cy="335853"/>
          </a:xfrm>
        </p:grpSpPr>
        <p:sp>
          <p:nvSpPr>
            <p:cNvPr id="244" name="矩形: 圆角 243"/>
            <p:cNvSpPr/>
            <p:nvPr/>
          </p:nvSpPr>
          <p:spPr>
            <a:xfrm>
              <a:off x="1574550" y="6121546"/>
              <a:ext cx="1559965" cy="335853"/>
            </a:xfrm>
            <a:prstGeom prst="roundRect">
              <a:avLst>
                <a:gd name="adj" fmla="val 21667"/>
              </a:avLst>
            </a:prstGeom>
            <a:gradFill>
              <a:gsLst>
                <a:gs pos="0">
                  <a:srgbClr val="125897">
                    <a:alpha val="11000"/>
                  </a:srgbClr>
                </a:gs>
                <a:gs pos="99000">
                  <a:srgbClr val="125897">
                    <a:alpha val="4000"/>
                  </a:srgbClr>
                </a:gs>
                <a:gs pos="56000">
                  <a:srgbClr val="125897">
                    <a:alpha val="0"/>
                  </a:srgbClr>
                </a:gs>
              </a:gsLst>
              <a:lin ang="5400000" scaled="1"/>
            </a:gradFill>
            <a:ln>
              <a:solidFill>
                <a:srgbClr val="125897">
                  <a:alpha val="29000"/>
                </a:srgbClr>
              </a:solidFill>
            </a:ln>
            <a:effectLst>
              <a:innerShdw blurRad="114300">
                <a:schemeClr val="accent1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 dirty="0">
                <a:solidFill>
                  <a:srgbClr val="217290"/>
                </a:solidFill>
              </a:endParaRPr>
            </a:p>
          </p:txBody>
        </p:sp>
        <p:sp>
          <p:nvSpPr>
            <p:cNvPr id="245" name="文本框 244"/>
            <p:cNvSpPr txBox="1"/>
            <p:nvPr/>
          </p:nvSpPr>
          <p:spPr>
            <a:xfrm>
              <a:off x="1736740" y="6143934"/>
              <a:ext cx="1307432" cy="27419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en-US" altLang="zh-CN" sz="16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COMSOL</a:t>
              </a:r>
              <a:endParaRPr lang="en-US" altLang="zh-CN" sz="16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9699009" y="6058779"/>
            <a:ext cx="1764330" cy="335853"/>
            <a:chOff x="1574550" y="6121546"/>
            <a:chExt cx="1559965" cy="335853"/>
          </a:xfrm>
        </p:grpSpPr>
        <p:sp>
          <p:nvSpPr>
            <p:cNvPr id="247" name="矩形: 圆角 246"/>
            <p:cNvSpPr/>
            <p:nvPr/>
          </p:nvSpPr>
          <p:spPr>
            <a:xfrm>
              <a:off x="1574550" y="6121546"/>
              <a:ext cx="1559965" cy="335853"/>
            </a:xfrm>
            <a:prstGeom prst="roundRect">
              <a:avLst>
                <a:gd name="adj" fmla="val 21667"/>
              </a:avLst>
            </a:prstGeom>
            <a:gradFill>
              <a:gsLst>
                <a:gs pos="0">
                  <a:srgbClr val="125897">
                    <a:alpha val="11000"/>
                  </a:srgbClr>
                </a:gs>
                <a:gs pos="99000">
                  <a:srgbClr val="125897">
                    <a:alpha val="4000"/>
                  </a:srgbClr>
                </a:gs>
                <a:gs pos="56000">
                  <a:srgbClr val="125897">
                    <a:alpha val="0"/>
                  </a:srgbClr>
                </a:gs>
              </a:gsLst>
              <a:lin ang="5400000" scaled="1"/>
            </a:gradFill>
            <a:ln>
              <a:solidFill>
                <a:srgbClr val="125897">
                  <a:alpha val="29000"/>
                </a:srgbClr>
              </a:solidFill>
            </a:ln>
            <a:effectLst>
              <a:innerShdw blurRad="114300">
                <a:schemeClr val="accent1">
                  <a:lumMod val="60000"/>
                  <a:lumOff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 dirty="0">
                <a:solidFill>
                  <a:srgbClr val="217290"/>
                </a:solidFill>
              </a:endParaRPr>
            </a:p>
          </p:txBody>
        </p:sp>
        <p:sp>
          <p:nvSpPr>
            <p:cNvPr id="248" name="文本框 247"/>
            <p:cNvSpPr txBox="1"/>
            <p:nvPr/>
          </p:nvSpPr>
          <p:spPr>
            <a:xfrm>
              <a:off x="1736740" y="6143934"/>
              <a:ext cx="1307432" cy="274194"/>
            </a:xfrm>
            <a:prstGeom prst="rect">
              <a:avLst/>
            </a:prstGeom>
            <a:noFill/>
          </p:spPr>
          <p:txBody>
            <a:bodyPr wrap="square" anchor="ctr" anchorCtr="0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数据库</a:t>
              </a:r>
              <a:endParaRPr lang="zh-CN" altLang="en-US" sz="16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49" name="矩形: 圆角 248"/>
          <p:cNvSpPr/>
          <p:nvPr/>
        </p:nvSpPr>
        <p:spPr>
          <a:xfrm>
            <a:off x="9132728" y="3565990"/>
            <a:ext cx="1420756" cy="659505"/>
          </a:xfrm>
          <a:prstGeom prst="roundRect">
            <a:avLst/>
          </a:prstGeom>
          <a:solidFill>
            <a:srgbClr val="155A96"/>
          </a:soli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0638" y="3077751"/>
            <a:ext cx="4762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模型层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: 圆角 86"/>
          <p:cNvSpPr/>
          <p:nvPr/>
        </p:nvSpPr>
        <p:spPr>
          <a:xfrm>
            <a:off x="9132728" y="2646453"/>
            <a:ext cx="1409716" cy="638191"/>
          </a:xfrm>
          <a:prstGeom prst="roundRect">
            <a:avLst>
              <a:gd name="adj" fmla="val 13148"/>
            </a:avLst>
          </a:prstGeom>
          <a:solidFill>
            <a:srgbClr val="1B8B8E"/>
          </a:solidFill>
          <a:ln w="9525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圆角矩形 26"/>
          <p:cNvSpPr/>
          <p:nvPr>
            <p:custDataLst>
              <p:tags r:id="rId3"/>
            </p:custDataLst>
          </p:nvPr>
        </p:nvSpPr>
        <p:spPr>
          <a:xfrm>
            <a:off x="492076" y="4686493"/>
            <a:ext cx="441213" cy="1046972"/>
          </a:xfrm>
          <a:prstGeom prst="roundRect">
            <a:avLst>
              <a:gd name="adj" fmla="val 9814"/>
            </a:avLst>
          </a:prstGeom>
          <a:solidFill>
            <a:srgbClr val="1B8B8E"/>
          </a:solidFill>
          <a:ln w="9525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: 圆角 121"/>
          <p:cNvSpPr/>
          <p:nvPr/>
        </p:nvSpPr>
        <p:spPr>
          <a:xfrm>
            <a:off x="1426708" y="4826396"/>
            <a:ext cx="1559965" cy="345885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3" name="矩形: 圆角 122"/>
          <p:cNvSpPr/>
          <p:nvPr/>
        </p:nvSpPr>
        <p:spPr>
          <a:xfrm>
            <a:off x="4141635" y="4818769"/>
            <a:ext cx="1559965" cy="345885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4" name="矩形: 圆角 123"/>
          <p:cNvSpPr/>
          <p:nvPr/>
        </p:nvSpPr>
        <p:spPr>
          <a:xfrm>
            <a:off x="7012869" y="4793937"/>
            <a:ext cx="1815123" cy="345885"/>
          </a:xfrm>
          <a:prstGeom prst="roundRect">
            <a:avLst/>
          </a:prstGeom>
          <a:solidFill>
            <a:srgbClr val="155A96"/>
          </a:soli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5" name="矩形: 圆角 224"/>
          <p:cNvSpPr/>
          <p:nvPr/>
        </p:nvSpPr>
        <p:spPr>
          <a:xfrm>
            <a:off x="1426708" y="5274744"/>
            <a:ext cx="1559965" cy="345885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6" name="矩形: 圆角 225"/>
          <p:cNvSpPr/>
          <p:nvPr/>
        </p:nvSpPr>
        <p:spPr>
          <a:xfrm>
            <a:off x="4141635" y="5267117"/>
            <a:ext cx="1559965" cy="345885"/>
          </a:xfrm>
          <a:prstGeom prst="roundRect">
            <a:avLst/>
          </a:prstGeom>
          <a:gradFill>
            <a:gsLst>
              <a:gs pos="0">
                <a:srgbClr val="3A9C99">
                  <a:alpha val="7000"/>
                </a:srgbClr>
              </a:gs>
              <a:gs pos="99000">
                <a:srgbClr val="3A9C99">
                  <a:alpha val="0"/>
                </a:srgbClr>
              </a:gs>
              <a:gs pos="56000">
                <a:srgbClr val="3A9C99">
                  <a:alpha val="2000"/>
                </a:srgbClr>
              </a:gs>
            </a:gsLst>
            <a:lin ang="5400000" scaled="1"/>
          </a:gradFill>
          <a:ln>
            <a:solidFill>
              <a:srgbClr val="1B8B8E">
                <a:alpha val="29000"/>
              </a:srgbClr>
            </a:solidFill>
          </a:ln>
          <a:effectLst>
            <a:innerShdw blurRad="114300">
              <a:schemeClr val="accent1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7" name="矩形: 圆角 226"/>
          <p:cNvSpPr/>
          <p:nvPr/>
        </p:nvSpPr>
        <p:spPr>
          <a:xfrm>
            <a:off x="7012869" y="5242285"/>
            <a:ext cx="1815123" cy="345885"/>
          </a:xfrm>
          <a:prstGeom prst="roundRect">
            <a:avLst/>
          </a:prstGeom>
          <a:solidFill>
            <a:srgbClr val="155A96"/>
          </a:soli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8" name="文本框 227"/>
          <p:cNvSpPr txBox="1"/>
          <p:nvPr/>
        </p:nvSpPr>
        <p:spPr>
          <a:xfrm>
            <a:off x="1416953" y="5284712"/>
            <a:ext cx="1569720" cy="2712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物料管理</a:t>
            </a:r>
            <a:endParaRPr lang="zh-CN" altLang="en-US" sz="1600" b="1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9" name="文本框 228"/>
          <p:cNvSpPr txBox="1"/>
          <p:nvPr/>
        </p:nvSpPr>
        <p:spPr>
          <a:xfrm>
            <a:off x="4138552" y="5256670"/>
            <a:ext cx="1569720" cy="2712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物料编码</a:t>
            </a:r>
            <a:endParaRPr lang="zh-CN" altLang="en-US" sz="1600" b="1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7151067" y="5321167"/>
            <a:ext cx="1586537" cy="180656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材料数据库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1416953" y="4860750"/>
            <a:ext cx="1569720" cy="2712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产品管理</a:t>
            </a:r>
            <a:endParaRPr lang="zh-CN" altLang="en-US" sz="1600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4138552" y="4832159"/>
            <a:ext cx="1569720" cy="2712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1B8B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产品编号</a:t>
            </a:r>
            <a:endParaRPr lang="zh-CN" altLang="en-US" sz="1600" b="1" dirty="0">
              <a:solidFill>
                <a:srgbClr val="1B8B8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7075824" y="4838457"/>
            <a:ext cx="1695425" cy="258233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产品性能数据库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7038" y="4741484"/>
            <a:ext cx="476251" cy="79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数据层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: 圆角 87"/>
          <p:cNvSpPr/>
          <p:nvPr/>
        </p:nvSpPr>
        <p:spPr>
          <a:xfrm>
            <a:off x="9681555" y="4798722"/>
            <a:ext cx="1815123" cy="321053"/>
          </a:xfrm>
          <a:prstGeom prst="roundRect">
            <a:avLst>
              <a:gd name="adj" fmla="val 25236"/>
            </a:avLst>
          </a:prstGeom>
          <a:solidFill>
            <a:srgbClr val="1B8B8E"/>
          </a:solidFill>
          <a:ln w="9525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: 圆角 88"/>
          <p:cNvSpPr/>
          <p:nvPr/>
        </p:nvSpPr>
        <p:spPr>
          <a:xfrm>
            <a:off x="9670694" y="5268081"/>
            <a:ext cx="1815123" cy="321053"/>
          </a:xfrm>
          <a:prstGeom prst="roundRect">
            <a:avLst>
              <a:gd name="adj" fmla="val 22802"/>
            </a:avLst>
          </a:prstGeom>
          <a:solidFill>
            <a:srgbClr val="1B8B8E"/>
          </a:solidFill>
          <a:ln w="9525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9808423" y="5246999"/>
            <a:ext cx="1581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材料属性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9066368" y="2685283"/>
            <a:ext cx="1581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设计知识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（规范）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466545" y="5804644"/>
            <a:ext cx="4762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硬件层</a:t>
            </a:r>
            <a:endParaRPr lang="zh-CN" altLang="en-US" sz="1800" b="1" spc="-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9093697" y="3605911"/>
            <a:ext cx="1581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数据驱动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9765309" y="4785577"/>
            <a:ext cx="15812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实验及仿真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3" name="显眼包PPT4"/>
          <p:cNvSpPr/>
          <p:nvPr/>
        </p:nvSpPr>
        <p:spPr>
          <a:xfrm>
            <a:off x="856931" y="1334027"/>
            <a:ext cx="10781034" cy="1140548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 cap="flat" cmpd="sng" algn="ctr">
            <a:gradFill flip="none" rotWithShape="1">
              <a:gsLst>
                <a:gs pos="2000">
                  <a:srgbClr val="DD7229">
                    <a:alpha val="0"/>
                  </a:srgbClr>
                </a:gs>
                <a:gs pos="85000">
                  <a:srgbClr val="DD7229"/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R"/>
              <a:ea typeface="OPPOSans R"/>
              <a:cs typeface="OPPOSans R" panose="00020600040101010101" pitchFamily="18" charset="-122"/>
            </a:endParaRPr>
          </a:p>
        </p:txBody>
      </p:sp>
      <p:sp>
        <p:nvSpPr>
          <p:cNvPr id="127" name="圆角矩形 26"/>
          <p:cNvSpPr/>
          <p:nvPr>
            <p:custDataLst>
              <p:tags r:id="rId4"/>
            </p:custDataLst>
          </p:nvPr>
        </p:nvSpPr>
        <p:spPr>
          <a:xfrm>
            <a:off x="479899" y="1434018"/>
            <a:ext cx="441213" cy="986574"/>
          </a:xfrm>
          <a:prstGeom prst="roundRect">
            <a:avLst>
              <a:gd name="adj" fmla="val 9814"/>
            </a:avLst>
          </a:prstGeom>
          <a:solidFill>
            <a:srgbClr val="DD7229"/>
          </a:solidFill>
          <a:ln w="9525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457038" y="1486614"/>
            <a:ext cx="476251" cy="807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: 圆角 112"/>
          <p:cNvSpPr/>
          <p:nvPr/>
        </p:nvSpPr>
        <p:spPr>
          <a:xfrm>
            <a:off x="6014090" y="1685755"/>
            <a:ext cx="2148049" cy="685539"/>
          </a:xfrm>
          <a:prstGeom prst="roundRect">
            <a:avLst>
              <a:gd name="adj" fmla="val 8196"/>
            </a:avLst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/>
              <a:t>`</a:t>
            </a:r>
            <a:endParaRPr lang="zh-CN" altLang="en-US" dirty="0"/>
          </a:p>
        </p:txBody>
      </p:sp>
      <p:sp>
        <p:nvSpPr>
          <p:cNvPr id="114" name="矩形: 圆角 113"/>
          <p:cNvSpPr/>
          <p:nvPr/>
        </p:nvSpPr>
        <p:spPr>
          <a:xfrm>
            <a:off x="8507569" y="1677707"/>
            <a:ext cx="2820808" cy="685539"/>
          </a:xfrm>
          <a:prstGeom prst="roundRect">
            <a:avLst>
              <a:gd name="adj" fmla="val 8196"/>
            </a:avLst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/>
              <a:t>`</a:t>
            </a:r>
            <a:endParaRPr lang="zh-CN" altLang="en-US" dirty="0"/>
          </a:p>
        </p:txBody>
      </p:sp>
      <p:sp>
        <p:nvSpPr>
          <p:cNvPr id="111" name="矩形: 圆角 110"/>
          <p:cNvSpPr/>
          <p:nvPr/>
        </p:nvSpPr>
        <p:spPr>
          <a:xfrm>
            <a:off x="1042628" y="1693419"/>
            <a:ext cx="2148049" cy="685539"/>
          </a:xfrm>
          <a:prstGeom prst="roundRect">
            <a:avLst>
              <a:gd name="adj" fmla="val 8196"/>
            </a:avLst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2" name="矩形: 圆角 111"/>
          <p:cNvSpPr/>
          <p:nvPr/>
        </p:nvSpPr>
        <p:spPr>
          <a:xfrm>
            <a:off x="3532103" y="1685372"/>
            <a:ext cx="2148049" cy="685539"/>
          </a:xfrm>
          <a:prstGeom prst="roundRect">
            <a:avLst>
              <a:gd name="adj" fmla="val 8196"/>
            </a:avLst>
          </a:prstGeom>
          <a:gradFill>
            <a:gsLst>
              <a:gs pos="0">
                <a:srgbClr val="DD7229">
                  <a:alpha val="3000"/>
                </a:srgbClr>
              </a:gs>
              <a:gs pos="99000">
                <a:srgbClr val="DD7229">
                  <a:alpha val="0"/>
                </a:srgbClr>
              </a:gs>
              <a:gs pos="56000">
                <a:srgbClr val="DD7229">
                  <a:alpha val="7000"/>
                </a:srgbClr>
              </a:gs>
            </a:gsLst>
            <a:lin ang="5400000" scaled="1"/>
          </a:gradFill>
          <a:ln>
            <a:solidFill>
              <a:srgbClr val="DD7229">
                <a:alpha val="29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2" name="文本框 81"/>
          <p:cNvSpPr txBox="1"/>
          <p:nvPr/>
        </p:nvSpPr>
        <p:spPr>
          <a:xfrm>
            <a:off x="1060288" y="1779685"/>
            <a:ext cx="1927225" cy="513975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indent="0" algn="just" fontAlgn="auto">
              <a:lnSpc>
                <a:spcPts val="168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适应市场需求，快速进行产品设计。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601103" y="1779685"/>
            <a:ext cx="1927225" cy="513975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indent="0" algn="just" fontAlgn="auto">
              <a:lnSpc>
                <a:spcPts val="168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自动生成工艺文件，快速转入制造环节。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152671" y="1779685"/>
            <a:ext cx="1927225" cy="513975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indent="0" algn="just" fontAlgn="auto">
              <a:lnSpc>
                <a:spcPts val="168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实现虚拟验证，降低开发成本。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630123" y="1629526"/>
            <a:ext cx="2531427" cy="762636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indent="0" algn="just" fontAlgn="auto">
              <a:lnSpc>
                <a:spcPts val="168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产品说明书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just" fontAlgn="auto">
              <a:lnSpc>
                <a:spcPts val="168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储能集装箱设计所需产品数据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172048" y="1385646"/>
            <a:ext cx="1927225" cy="27419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产品性能设计</a:t>
            </a:r>
            <a:endParaRPr lang="zh-CN" altLang="en-US" sz="1600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672034" y="1385646"/>
            <a:ext cx="1927225" cy="27419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产品工艺设计</a:t>
            </a:r>
            <a:endParaRPr lang="zh-CN" altLang="en-US" sz="1600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133143" y="1385646"/>
            <a:ext cx="1927225" cy="27419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产品仿真验证</a:t>
            </a:r>
            <a:endParaRPr lang="zh-CN" altLang="en-US" sz="1600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959208" y="1385646"/>
            <a:ext cx="1927225" cy="27419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DD72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产品性能输出</a:t>
            </a:r>
            <a:endParaRPr lang="zh-CN" altLang="en-US" sz="1600" b="1" dirty="0">
              <a:solidFill>
                <a:srgbClr val="DD722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63" name="直接箭头连接符 162"/>
          <p:cNvCxnSpPr/>
          <p:nvPr/>
        </p:nvCxnSpPr>
        <p:spPr>
          <a:xfrm>
            <a:off x="3021805" y="2909824"/>
            <a:ext cx="247650" cy="0"/>
          </a:xfrm>
          <a:prstGeom prst="straightConnector1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5" name="直接箭头连接符 164"/>
          <p:cNvCxnSpPr/>
          <p:nvPr/>
        </p:nvCxnSpPr>
        <p:spPr>
          <a:xfrm>
            <a:off x="4824530" y="2908172"/>
            <a:ext cx="247650" cy="0"/>
          </a:xfrm>
          <a:prstGeom prst="straightConnector1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9" name="直接箭头连接符 168"/>
          <p:cNvCxnSpPr/>
          <p:nvPr/>
        </p:nvCxnSpPr>
        <p:spPr>
          <a:xfrm>
            <a:off x="6752228" y="2893884"/>
            <a:ext cx="247650" cy="0"/>
          </a:xfrm>
          <a:prstGeom prst="straightConnector1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0" name="直接箭头连接符 169"/>
          <p:cNvCxnSpPr/>
          <p:nvPr/>
        </p:nvCxnSpPr>
        <p:spPr>
          <a:xfrm flipH="1">
            <a:off x="4843582" y="3436384"/>
            <a:ext cx="218154" cy="1600"/>
          </a:xfrm>
          <a:prstGeom prst="straightConnector1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5" name="直接箭头连接符 174"/>
          <p:cNvCxnSpPr/>
          <p:nvPr/>
        </p:nvCxnSpPr>
        <p:spPr>
          <a:xfrm flipH="1">
            <a:off x="6738284" y="3413955"/>
            <a:ext cx="218154" cy="1600"/>
          </a:xfrm>
          <a:prstGeom prst="straightConnector1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92" name="组合 191"/>
          <p:cNvGrpSpPr/>
          <p:nvPr/>
        </p:nvGrpSpPr>
        <p:grpSpPr>
          <a:xfrm>
            <a:off x="3057518" y="4969178"/>
            <a:ext cx="984885" cy="449384"/>
            <a:chOff x="3134516" y="4969178"/>
            <a:chExt cx="689898" cy="449384"/>
          </a:xfrm>
        </p:grpSpPr>
        <p:cxnSp>
          <p:nvCxnSpPr>
            <p:cNvPr id="178" name="直接箭头连接符 177"/>
            <p:cNvCxnSpPr/>
            <p:nvPr/>
          </p:nvCxnSpPr>
          <p:spPr>
            <a:xfrm>
              <a:off x="3134516" y="4969178"/>
              <a:ext cx="680722" cy="0"/>
            </a:xfrm>
            <a:prstGeom prst="straightConnector1">
              <a:avLst/>
            </a:prstGeom>
            <a:ln w="19050">
              <a:solidFill>
                <a:srgbClr val="1B8B8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3" name="直接箭头连接符 182"/>
            <p:cNvCxnSpPr/>
            <p:nvPr/>
          </p:nvCxnSpPr>
          <p:spPr>
            <a:xfrm>
              <a:off x="3143692" y="5418562"/>
              <a:ext cx="680722" cy="0"/>
            </a:xfrm>
            <a:prstGeom prst="straightConnector1">
              <a:avLst/>
            </a:prstGeom>
            <a:ln w="19050">
              <a:solidFill>
                <a:srgbClr val="1B8B8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191" name="组合 190"/>
          <p:cNvGrpSpPr/>
          <p:nvPr/>
        </p:nvGrpSpPr>
        <p:grpSpPr>
          <a:xfrm>
            <a:off x="5799015" y="4973086"/>
            <a:ext cx="1048346" cy="472830"/>
            <a:chOff x="5973168" y="4973086"/>
            <a:chExt cx="684630" cy="472830"/>
          </a:xfrm>
        </p:grpSpPr>
        <p:cxnSp>
          <p:nvCxnSpPr>
            <p:cNvPr id="179" name="直接箭头连接符 178"/>
            <p:cNvCxnSpPr/>
            <p:nvPr/>
          </p:nvCxnSpPr>
          <p:spPr>
            <a:xfrm>
              <a:off x="5973168" y="4973086"/>
              <a:ext cx="680722" cy="0"/>
            </a:xfrm>
            <a:prstGeom prst="straightConnector1">
              <a:avLst/>
            </a:prstGeom>
            <a:ln w="19050">
              <a:solidFill>
                <a:srgbClr val="1B8B8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箭头连接符 183"/>
            <p:cNvCxnSpPr/>
            <p:nvPr/>
          </p:nvCxnSpPr>
          <p:spPr>
            <a:xfrm>
              <a:off x="5977076" y="5445916"/>
              <a:ext cx="680722" cy="0"/>
            </a:xfrm>
            <a:prstGeom prst="straightConnector1">
              <a:avLst/>
            </a:prstGeom>
            <a:ln w="19050">
              <a:solidFill>
                <a:srgbClr val="1B8B8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02" name="组合 201"/>
          <p:cNvGrpSpPr/>
          <p:nvPr/>
        </p:nvGrpSpPr>
        <p:grpSpPr>
          <a:xfrm>
            <a:off x="8892214" y="4969179"/>
            <a:ext cx="843444" cy="472830"/>
            <a:chOff x="8892214" y="4969179"/>
            <a:chExt cx="684630" cy="472830"/>
          </a:xfrm>
        </p:grpSpPr>
        <p:cxnSp>
          <p:nvCxnSpPr>
            <p:cNvPr id="182" name="直接箭头连接符 181"/>
            <p:cNvCxnSpPr/>
            <p:nvPr/>
          </p:nvCxnSpPr>
          <p:spPr>
            <a:xfrm flipH="1">
              <a:off x="8892214" y="4969179"/>
              <a:ext cx="680722" cy="0"/>
            </a:xfrm>
            <a:prstGeom prst="straightConnector1">
              <a:avLst/>
            </a:prstGeom>
            <a:ln w="19050">
              <a:solidFill>
                <a:srgbClr val="1B8B8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5" name="直接箭头连接符 184"/>
            <p:cNvCxnSpPr/>
            <p:nvPr/>
          </p:nvCxnSpPr>
          <p:spPr>
            <a:xfrm flipH="1">
              <a:off x="8896122" y="5442009"/>
              <a:ext cx="680722" cy="0"/>
            </a:xfrm>
            <a:prstGeom prst="straightConnector1">
              <a:avLst/>
            </a:prstGeom>
            <a:ln w="19050">
              <a:solidFill>
                <a:srgbClr val="1B8B8E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186" name="肘形连接符 74"/>
          <p:cNvCxnSpPr/>
          <p:nvPr/>
        </p:nvCxnSpPr>
        <p:spPr>
          <a:xfrm>
            <a:off x="10566185" y="2745057"/>
            <a:ext cx="518160" cy="695325"/>
          </a:xfrm>
          <a:prstGeom prst="bentConnector3">
            <a:avLst>
              <a:gd name="adj1" fmla="val 50000"/>
            </a:avLst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7" name="肘形连接符 75"/>
          <p:cNvCxnSpPr/>
          <p:nvPr/>
        </p:nvCxnSpPr>
        <p:spPr>
          <a:xfrm flipV="1">
            <a:off x="10566820" y="3440382"/>
            <a:ext cx="517525" cy="726440"/>
          </a:xfrm>
          <a:prstGeom prst="bentConnector3">
            <a:avLst>
              <a:gd name="adj1" fmla="val 50061"/>
            </a:avLst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8" name="肘形连接符 68"/>
          <p:cNvCxnSpPr>
            <a:stCxn id="189" idx="3"/>
          </p:cNvCxnSpPr>
          <p:nvPr/>
        </p:nvCxnSpPr>
        <p:spPr>
          <a:xfrm flipV="1">
            <a:off x="8901724" y="4214299"/>
            <a:ext cx="601784" cy="984775"/>
          </a:xfrm>
          <a:prstGeom prst="bentConnector2">
            <a:avLst/>
          </a:prstGeom>
          <a:ln w="19050">
            <a:solidFill>
              <a:srgbClr val="1B8B8E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3" name="肘形连接符 59"/>
          <p:cNvCxnSpPr>
            <a:endCxn id="108" idx="2"/>
          </p:cNvCxnSpPr>
          <p:nvPr/>
        </p:nvCxnSpPr>
        <p:spPr>
          <a:xfrm flipV="1">
            <a:off x="9005459" y="3270058"/>
            <a:ext cx="851550" cy="193036"/>
          </a:xfrm>
          <a:prstGeom prst="bentConnector2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9" name="直接箭头连接符 198"/>
          <p:cNvCxnSpPr/>
          <p:nvPr/>
        </p:nvCxnSpPr>
        <p:spPr>
          <a:xfrm flipH="1">
            <a:off x="8909451" y="2895600"/>
            <a:ext cx="218154" cy="1600"/>
          </a:xfrm>
          <a:prstGeom prst="straightConnector1">
            <a:avLst/>
          </a:prstGeom>
          <a:ln w="19050">
            <a:solidFill>
              <a:srgbClr val="155A96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11108472" y="2670974"/>
            <a:ext cx="347784" cy="182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产品快速设计</a:t>
            </a:r>
            <a:endParaRPr lang="zh-CN" altLang="en-US" sz="18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55345" y="384810"/>
            <a:ext cx="668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研发流程的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3" name="矩形 2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charset="0"/>
                <a:ea typeface="微软雅黑" charset="0"/>
                <a:cs typeface="+mn-cs"/>
                <a:sym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5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6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</p:grp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855183" y="38470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研究方法</a:t>
            </a:r>
            <a:r>
              <a:rPr lang="en-US" altLang="zh-CN" sz="2400" b="1" dirty="0">
                <a:solidFill>
                  <a:srgbClr val="21729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——COMSOL  </a:t>
            </a:r>
            <a:r>
              <a:rPr lang="en-US" altLang="zh-CN" sz="2400" b="1" dirty="0">
                <a:solidFill>
                  <a:srgbClr val="217290"/>
                </a:solidFill>
                <a:latin typeface="微软雅黑" charset="0"/>
                <a:ea typeface="微软雅黑" charset="0"/>
                <a:cs typeface="微软雅黑" charset="0"/>
                <a:sym typeface="+mn-ea"/>
              </a:rPr>
              <a:t>API</a:t>
            </a:r>
            <a:endParaRPr lang="en-US" altLang="zh-CN" sz="2400" b="1" dirty="0">
              <a:solidFill>
                <a:srgbClr val="217290"/>
              </a:solidFill>
              <a:latin typeface="微软雅黑" charset="0"/>
              <a:ea typeface="微软雅黑" charset="0"/>
              <a:cs typeface="微软雅黑" charset="0"/>
              <a:sym typeface="+mn-ea"/>
            </a:endParaRPr>
          </a:p>
        </p:txBody>
      </p:sp>
      <p:sp>
        <p:nvSpPr>
          <p:cNvPr id="9" name="Rounded Rectangle 3"/>
          <p:cNvSpPr/>
          <p:nvPr/>
        </p:nvSpPr>
        <p:spPr>
          <a:xfrm>
            <a:off x="441960" y="901700"/>
            <a:ext cx="5029200" cy="457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533400" y="956564"/>
            <a:ext cx="49377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1F2937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COMSOL Java API 概览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57200" y="14046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通过 Java 接口控制 COMSOL Multiphysics 模型树、几何、网格、研究与结果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5" name="Rounded Rectangle 9"/>
          <p:cNvSpPr/>
          <p:nvPr/>
        </p:nvSpPr>
        <p:spPr>
          <a:xfrm>
            <a:off x="457200" y="1816100"/>
            <a:ext cx="283464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6" name="Rectangle 10"/>
          <p:cNvSpPr/>
          <p:nvPr/>
        </p:nvSpPr>
        <p:spPr>
          <a:xfrm>
            <a:off x="457200" y="1816100"/>
            <a:ext cx="73152" cy="548640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621792" y="1861820"/>
            <a:ext cx="2578608" cy="457200"/>
          </a:xfrm>
          <a:prstGeom prst="rect">
            <a:avLst/>
          </a:prstGeom>
          <a:noFill/>
        </p:spPr>
        <p:txBody>
          <a:bodyPr wrap="none" lIns="25400" rIns="2540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com.comsol.model.*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20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Java 包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8" name="Rounded Rectangle 12"/>
          <p:cNvSpPr/>
          <p:nvPr/>
        </p:nvSpPr>
        <p:spPr>
          <a:xfrm>
            <a:off x="3383280" y="1816100"/>
            <a:ext cx="283464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9" name="Rectangle 13"/>
          <p:cNvSpPr/>
          <p:nvPr/>
        </p:nvSpPr>
        <p:spPr>
          <a:xfrm>
            <a:off x="3383280" y="1816100"/>
            <a:ext cx="73152" cy="548640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3547872" y="1861820"/>
            <a:ext cx="2578608" cy="457200"/>
          </a:xfrm>
          <a:prstGeom prst="rect">
            <a:avLst/>
          </a:prstGeom>
          <a:noFill/>
        </p:spPr>
        <p:txBody>
          <a:bodyPr wrap="none" lIns="25400" rIns="2540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ModelUtil.create()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20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入口方法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" name="Rounded Rectangle 15"/>
          <p:cNvSpPr/>
          <p:nvPr/>
        </p:nvSpPr>
        <p:spPr>
          <a:xfrm>
            <a:off x="6309360" y="1816100"/>
            <a:ext cx="283464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2" name="Rectangle 16"/>
          <p:cNvSpPr/>
          <p:nvPr/>
        </p:nvSpPr>
        <p:spPr>
          <a:xfrm>
            <a:off x="6309360" y="1816100"/>
            <a:ext cx="73152" cy="548640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3" name="TextBox 17"/>
          <p:cNvSpPr txBox="1"/>
          <p:nvPr/>
        </p:nvSpPr>
        <p:spPr>
          <a:xfrm>
            <a:off x="6473952" y="1861820"/>
            <a:ext cx="2578608" cy="457200"/>
          </a:xfrm>
          <a:prstGeom prst="rect">
            <a:avLst/>
          </a:prstGeom>
          <a:noFill/>
        </p:spPr>
        <p:txBody>
          <a:bodyPr wrap="none" lIns="25400" rIns="2540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Method Editor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20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App Builder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4" name="Rounded Rectangle 18"/>
          <p:cNvSpPr/>
          <p:nvPr/>
        </p:nvSpPr>
        <p:spPr>
          <a:xfrm>
            <a:off x="9235440" y="1816100"/>
            <a:ext cx="283464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5" name="Rectangle 19"/>
          <p:cNvSpPr/>
          <p:nvPr/>
        </p:nvSpPr>
        <p:spPr>
          <a:xfrm>
            <a:off x="9235440" y="1816100"/>
            <a:ext cx="73152" cy="548640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26" name="TextBox 20"/>
          <p:cNvSpPr txBox="1"/>
          <p:nvPr/>
        </p:nvSpPr>
        <p:spPr>
          <a:xfrm>
            <a:off x="9400032" y="1861820"/>
            <a:ext cx="2578608" cy="457200"/>
          </a:xfrm>
          <a:prstGeom prst="rect">
            <a:avLst/>
          </a:prstGeom>
          <a:noFill/>
        </p:spPr>
        <p:txBody>
          <a:bodyPr wrap="none" lIns="25400" rIns="2540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MPH / Java / Batch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20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3 种运行模式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9" name="Rounded Rectangle 23"/>
          <p:cNvSpPr/>
          <p:nvPr/>
        </p:nvSpPr>
        <p:spPr>
          <a:xfrm>
            <a:off x="457200" y="2730500"/>
            <a:ext cx="5989320" cy="3931920"/>
          </a:xfrm>
          <a:prstGeom prst="roundRect">
            <a:avLst/>
          </a:prstGeom>
          <a:solidFill>
            <a:schemeClr val="accent3"/>
          </a:solidFill>
          <a:ln w="635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594360" y="2821940"/>
            <a:ext cx="5715000" cy="3749039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62616E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import com.comsol.model.*;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62616E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import com.comsol.model.util.*;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62616E"/>
                </a:solidFill>
                <a:latin typeface="Consolas"/>
              </a:defRPr>
            </a:pP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public class HelloWorld {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FD700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public static void main(String[] args) {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run();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}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public static Model run() {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Model model = ModelUtil.create("Model");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model.modelNode().create("comp1");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model.geom().create("geom1", 3);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model.geom("geom1").feature()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  .create("blk1", "Block");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model.geom("geom1")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  .feature("blk1").set("size",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CE9178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    new String[]{"0.1","0.2","0.5"});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model.geom("geom1").run("fin");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  return model;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}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}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2" name="Rounded Rectangle 27"/>
          <p:cNvSpPr/>
          <p:nvPr/>
        </p:nvSpPr>
        <p:spPr>
          <a:xfrm>
            <a:off x="6583680" y="2730500"/>
            <a:ext cx="5150815" cy="365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3" name="Rectangle 28"/>
          <p:cNvSpPr/>
          <p:nvPr/>
        </p:nvSpPr>
        <p:spPr>
          <a:xfrm>
            <a:off x="6583680" y="2730500"/>
            <a:ext cx="54864" cy="365760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4" name="TextBox 29"/>
          <p:cNvSpPr txBox="1"/>
          <p:nvPr/>
        </p:nvSpPr>
        <p:spPr>
          <a:xfrm>
            <a:off x="6729984" y="2767076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100" b="1">
                <a:solidFill>
                  <a:srgbClr val="1F6B82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model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根模型对象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35" name="Rounded Rectangle 30"/>
          <p:cNvSpPr/>
          <p:nvPr/>
        </p:nvSpPr>
        <p:spPr>
          <a:xfrm>
            <a:off x="6583680" y="3132836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6" name="Rectangle 31"/>
          <p:cNvSpPr/>
          <p:nvPr/>
        </p:nvSpPr>
        <p:spPr>
          <a:xfrm>
            <a:off x="6583680" y="3132836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7" name="TextBox 32"/>
          <p:cNvSpPr txBox="1"/>
          <p:nvPr/>
        </p:nvSpPr>
        <p:spPr>
          <a:xfrm>
            <a:off x="6729984" y="3169412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├─ parameters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Parameter / ParameterList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8" name="Rounded Rectangle 33"/>
          <p:cNvSpPr/>
          <p:nvPr/>
        </p:nvSpPr>
        <p:spPr>
          <a:xfrm>
            <a:off x="6583680" y="3535171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39" name="Rectangle 34"/>
          <p:cNvSpPr/>
          <p:nvPr/>
        </p:nvSpPr>
        <p:spPr>
          <a:xfrm>
            <a:off x="6583680" y="3535171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0" name="TextBox 35"/>
          <p:cNvSpPr txBox="1"/>
          <p:nvPr/>
        </p:nvSpPr>
        <p:spPr>
          <a:xfrm>
            <a:off x="6729984" y="3571748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├─ components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comp1 / geom / mesh / study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1" name="Rounded Rectangle 36"/>
          <p:cNvSpPr/>
          <p:nvPr/>
        </p:nvSpPr>
        <p:spPr>
          <a:xfrm>
            <a:off x="6583680" y="3937508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2" name="Rectangle 37"/>
          <p:cNvSpPr/>
          <p:nvPr/>
        </p:nvSpPr>
        <p:spPr>
          <a:xfrm>
            <a:off x="6583680" y="3937508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3" name="TextBox 38"/>
          <p:cNvSpPr txBox="1"/>
          <p:nvPr/>
        </p:nvSpPr>
        <p:spPr>
          <a:xfrm>
            <a:off x="6729984" y="3974083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│  ├─ geom()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create(tag, dim) → run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4" name="Rounded Rectangle 39"/>
          <p:cNvSpPr/>
          <p:nvPr/>
        </p:nvSpPr>
        <p:spPr>
          <a:xfrm>
            <a:off x="6583680" y="4339843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5" name="Rectangle 40"/>
          <p:cNvSpPr/>
          <p:nvPr/>
        </p:nvSpPr>
        <p:spPr>
          <a:xfrm>
            <a:off x="6583680" y="4339843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6729984" y="4376419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│  ├─ mesh()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create(tag) → run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7" name="Rounded Rectangle 42"/>
          <p:cNvSpPr/>
          <p:nvPr/>
        </p:nvSpPr>
        <p:spPr>
          <a:xfrm>
            <a:off x="6583680" y="4742179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8" name="Rectangle 43"/>
          <p:cNvSpPr/>
          <p:nvPr/>
        </p:nvSpPr>
        <p:spPr>
          <a:xfrm>
            <a:off x="6583680" y="4742179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49" name="TextBox 44"/>
          <p:cNvSpPr txBox="1"/>
          <p:nvPr/>
        </p:nvSpPr>
        <p:spPr>
          <a:xfrm>
            <a:off x="6729984" y="4778755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│  ├─ physics()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add feature nodes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0" name="Rounded Rectangle 45"/>
          <p:cNvSpPr/>
          <p:nvPr/>
        </p:nvSpPr>
        <p:spPr>
          <a:xfrm>
            <a:off x="6583680" y="5144516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1" name="Rectangle 46"/>
          <p:cNvSpPr/>
          <p:nvPr/>
        </p:nvSpPr>
        <p:spPr>
          <a:xfrm>
            <a:off x="6583680" y="5144516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2" name="TextBox 47"/>
          <p:cNvSpPr txBox="1"/>
          <p:nvPr/>
        </p:nvSpPr>
        <p:spPr>
          <a:xfrm>
            <a:off x="6729984" y="5181092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│  ├─ study()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create → run()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3" name="Rounded Rectangle 48"/>
          <p:cNvSpPr/>
          <p:nvPr/>
        </p:nvSpPr>
        <p:spPr>
          <a:xfrm>
            <a:off x="6583680" y="5546852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4" name="Rectangle 49"/>
          <p:cNvSpPr/>
          <p:nvPr/>
        </p:nvSpPr>
        <p:spPr>
          <a:xfrm>
            <a:off x="6583680" y="5546852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5" name="TextBox 50"/>
          <p:cNvSpPr txBox="1"/>
          <p:nvPr/>
        </p:nvSpPr>
        <p:spPr>
          <a:xfrm>
            <a:off x="6729984" y="5583428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│  └─ result()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dataset / plot / export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6" name="Rounded Rectangle 51"/>
          <p:cNvSpPr/>
          <p:nvPr/>
        </p:nvSpPr>
        <p:spPr>
          <a:xfrm>
            <a:off x="6583680" y="5949188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7" name="Rectangle 52"/>
          <p:cNvSpPr/>
          <p:nvPr/>
        </p:nvSpPr>
        <p:spPr>
          <a:xfrm>
            <a:off x="6583680" y="5949188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8" name="TextBox 53"/>
          <p:cNvSpPr txBox="1"/>
          <p:nvPr/>
        </p:nvSpPr>
        <p:spPr>
          <a:xfrm>
            <a:off x="6729984" y="5985764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├─ materials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MaterialNode / Library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59" name="Rounded Rectangle 54"/>
          <p:cNvSpPr/>
          <p:nvPr/>
        </p:nvSpPr>
        <p:spPr>
          <a:xfrm>
            <a:off x="6583680" y="6351524"/>
            <a:ext cx="5150815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0" name="Rectangle 55"/>
          <p:cNvSpPr/>
          <p:nvPr/>
        </p:nvSpPr>
        <p:spPr>
          <a:xfrm>
            <a:off x="6583680" y="6351524"/>
            <a:ext cx="54864" cy="365760"/>
          </a:xfrm>
          <a:prstGeom prst="rect">
            <a:avLst/>
          </a:prstGeom>
          <a:solidFill>
            <a:srgbClr val="CBD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1" name="TextBox 56"/>
          <p:cNvSpPr txBox="1"/>
          <p:nvPr/>
        </p:nvSpPr>
        <p:spPr>
          <a:xfrm>
            <a:off x="6729984" y="6388100"/>
            <a:ext cx="4913071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 b="0">
                <a:solidFill>
                  <a:srgbClr val="1F2937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└─ solver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0"/>
              </a:spcBef>
              <a:defRPr sz="90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study.run() / batch</a:t>
            </a:r>
            <a:endParaRPr>
              <a:latin typeface="微软雅黑" charset="0"/>
              <a:ea typeface="微软雅黑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2904" y="406306"/>
            <a:ext cx="10347539" cy="417732"/>
            <a:chOff x="372904" y="300818"/>
            <a:chExt cx="10347539" cy="523220"/>
          </a:xfrm>
        </p:grpSpPr>
        <p:sp>
          <p:nvSpPr>
            <p:cNvPr id="3" name="矩形 2"/>
            <p:cNvSpPr/>
            <p:nvPr/>
          </p:nvSpPr>
          <p:spPr>
            <a:xfrm flipH="1">
              <a:off x="674743" y="302670"/>
              <a:ext cx="10045700" cy="521368"/>
            </a:xfrm>
            <a:prstGeom prst="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86000">
                  <a:srgbClr val="DFEEFE">
                    <a:alpha val="66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wrap="square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charset="0"/>
                <a:ea typeface="微软雅黑" charset="0"/>
                <a:cs typeface="+mn-cs"/>
                <a:sym typeface="+mn-ea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72904" y="300818"/>
              <a:ext cx="482279" cy="523220"/>
              <a:chOff x="505643" y="409231"/>
              <a:chExt cx="403263" cy="377489"/>
            </a:xfrm>
          </p:grpSpPr>
          <p:sp>
            <p:nvSpPr>
              <p:cNvPr id="5" name="燕尾形 91"/>
              <p:cNvSpPr/>
              <p:nvPr/>
            </p:nvSpPr>
            <p:spPr>
              <a:xfrm>
                <a:off x="607152" y="410567"/>
                <a:ext cx="301754" cy="376153"/>
              </a:xfrm>
              <a:prstGeom prst="chevron">
                <a:avLst/>
              </a:prstGeom>
              <a:gradFill flip="none" rotWithShape="1">
                <a:gsLst>
                  <a:gs pos="28000">
                    <a:srgbClr val="1B8B8E"/>
                  </a:gs>
                  <a:gs pos="100000">
                    <a:srgbClr val="145297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  <p:sp>
            <p:nvSpPr>
              <p:cNvPr id="6" name="燕尾形 92"/>
              <p:cNvSpPr/>
              <p:nvPr/>
            </p:nvSpPr>
            <p:spPr>
              <a:xfrm>
                <a:off x="505643" y="409231"/>
                <a:ext cx="301754" cy="376153"/>
              </a:xfrm>
              <a:prstGeom prst="chevron">
                <a:avLst/>
              </a:prstGeom>
              <a:solidFill>
                <a:srgbClr val="3B9AF0">
                  <a:alpha val="19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charset="0"/>
                  <a:ea typeface="微软雅黑" charset="0"/>
                  <a:cs typeface="+mn-cs"/>
                </a:endParaRPr>
              </a:p>
            </p:txBody>
          </p:sp>
        </p:grpSp>
      </p:grpSp>
      <p:sp>
        <p:nvSpPr>
          <p:cNvPr id="12" name="Rounded Rectangle 3"/>
          <p:cNvSpPr/>
          <p:nvPr/>
        </p:nvSpPr>
        <p:spPr>
          <a:xfrm>
            <a:off x="502920" y="885190"/>
            <a:ext cx="5943600" cy="457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2" name="TextBox 4"/>
          <p:cNvSpPr txBox="1"/>
          <p:nvPr/>
        </p:nvSpPr>
        <p:spPr>
          <a:xfrm>
            <a:off x="594360" y="940054"/>
            <a:ext cx="369697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1F2937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COMSOL Application Builder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68680" y="138811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将 COMSOL 模型封装为专用仿真 App:Method 编辑器 · Record Code · COMSOL Server 部署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68" name="TextBox 10"/>
          <p:cNvSpPr txBox="1"/>
          <p:nvPr/>
        </p:nvSpPr>
        <p:spPr>
          <a:xfrm>
            <a:off x="914400" y="1735582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2937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1. App 构建工作流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7200" y="2165350"/>
            <a:ext cx="3814445" cy="4233544"/>
            <a:chOff x="720" y="3410"/>
            <a:chExt cx="6480" cy="7416"/>
          </a:xfrm>
        </p:grpSpPr>
        <p:sp>
          <p:nvSpPr>
            <p:cNvPr id="69" name="Rounded Rectangle 11"/>
            <p:cNvSpPr/>
            <p:nvPr/>
          </p:nvSpPr>
          <p:spPr>
            <a:xfrm>
              <a:off x="720" y="3410"/>
              <a:ext cx="6480" cy="1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CBD5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0" name="Rounded Rectangle 12"/>
            <p:cNvSpPr/>
            <p:nvPr/>
          </p:nvSpPr>
          <p:spPr>
            <a:xfrm>
              <a:off x="864" y="3554"/>
              <a:ext cx="864" cy="864"/>
            </a:xfrm>
            <a:prstGeom prst="roundRect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1" name="TextBox 13"/>
            <p:cNvSpPr txBox="1"/>
            <p:nvPr/>
          </p:nvSpPr>
          <p:spPr>
            <a:xfrm>
              <a:off x="864" y="3597"/>
              <a:ext cx="864" cy="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  <a:latin typeface="Consolas"/>
                </a:defRPr>
              </a:pPr>
              <a:r>
                <a:rPr>
                  <a:latin typeface="微软雅黑" charset="0"/>
                  <a:ea typeface="微软雅黑" charset="0"/>
                </a:rPr>
                <a:t>S1</a:t>
              </a:r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2" name="TextBox 14"/>
            <p:cNvSpPr txBox="1"/>
            <p:nvPr/>
          </p:nvSpPr>
          <p:spPr>
            <a:xfrm>
              <a:off x="1872" y="3583"/>
              <a:ext cx="5184" cy="833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defRPr sz="1300" b="1">
                  <a:solidFill>
                    <a:srgbClr val="1F6B82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建模型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  <a:p>
              <a:pPr>
                <a:spcBef>
                  <a:spcPts val="300"/>
                </a:spcBef>
                <a:defRPr sz="950">
                  <a:solidFill>
                    <a:srgbClr val="4B5563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Model Builder 中搭建完整 MPH 模型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3" name="Isosceles Triangle 15"/>
            <p:cNvSpPr/>
            <p:nvPr/>
          </p:nvSpPr>
          <p:spPr>
            <a:xfrm rot="10800000">
              <a:off x="3816" y="4778"/>
              <a:ext cx="288" cy="144"/>
            </a:xfrm>
            <a:prstGeom prst="triangle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4" name="Rounded Rectangle 16"/>
            <p:cNvSpPr/>
            <p:nvPr/>
          </p:nvSpPr>
          <p:spPr>
            <a:xfrm>
              <a:off x="720" y="4922"/>
              <a:ext cx="6480" cy="1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CBD5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5" name="Rounded Rectangle 17"/>
            <p:cNvSpPr/>
            <p:nvPr/>
          </p:nvSpPr>
          <p:spPr>
            <a:xfrm>
              <a:off x="864" y="5066"/>
              <a:ext cx="864" cy="864"/>
            </a:xfrm>
            <a:prstGeom prst="roundRect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6" name="TextBox 18"/>
            <p:cNvSpPr txBox="1"/>
            <p:nvPr/>
          </p:nvSpPr>
          <p:spPr>
            <a:xfrm>
              <a:off x="864" y="5109"/>
              <a:ext cx="864" cy="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  <a:latin typeface="Consolas"/>
                </a:defRPr>
              </a:pPr>
              <a:r>
                <a:rPr>
                  <a:latin typeface="微软雅黑" charset="0"/>
                  <a:ea typeface="微软雅黑" charset="0"/>
                </a:rPr>
                <a:t>S2</a:t>
              </a:r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7" name="TextBox 19"/>
            <p:cNvSpPr txBox="1"/>
            <p:nvPr/>
          </p:nvSpPr>
          <p:spPr>
            <a:xfrm>
              <a:off x="1872" y="5095"/>
              <a:ext cx="5184" cy="833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defRPr sz="1300" b="1">
                  <a:solidFill>
                    <a:srgbClr val="1F6B82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Record Code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  <a:p>
              <a:pPr>
                <a:spcBef>
                  <a:spcPts val="300"/>
                </a:spcBef>
                <a:defRPr sz="950">
                  <a:solidFill>
                    <a:srgbClr val="4B5563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Home → Record Method → 自动生成 Java 代码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78" name="Isosceles Triangle 20"/>
            <p:cNvSpPr/>
            <p:nvPr/>
          </p:nvSpPr>
          <p:spPr>
            <a:xfrm rot="10800000">
              <a:off x="3816" y="6290"/>
              <a:ext cx="288" cy="144"/>
            </a:xfrm>
            <a:prstGeom prst="triangle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79" name="Rounded Rectangle 21"/>
            <p:cNvSpPr/>
            <p:nvPr/>
          </p:nvSpPr>
          <p:spPr>
            <a:xfrm>
              <a:off x="720" y="6434"/>
              <a:ext cx="6480" cy="1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CBD5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0" name="Rounded Rectangle 22"/>
            <p:cNvSpPr/>
            <p:nvPr/>
          </p:nvSpPr>
          <p:spPr>
            <a:xfrm>
              <a:off x="864" y="6578"/>
              <a:ext cx="864" cy="864"/>
            </a:xfrm>
            <a:prstGeom prst="roundRect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1" name="TextBox 23"/>
            <p:cNvSpPr txBox="1"/>
            <p:nvPr/>
          </p:nvSpPr>
          <p:spPr>
            <a:xfrm>
              <a:off x="864" y="6621"/>
              <a:ext cx="864" cy="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  <a:latin typeface="Consolas"/>
                </a:defRPr>
              </a:pPr>
              <a:r>
                <a:rPr>
                  <a:latin typeface="微软雅黑" charset="0"/>
                  <a:ea typeface="微软雅黑" charset="0"/>
                </a:rPr>
                <a:t>S3</a:t>
              </a:r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2" name="TextBox 24"/>
            <p:cNvSpPr txBox="1"/>
            <p:nvPr/>
          </p:nvSpPr>
          <p:spPr>
            <a:xfrm>
              <a:off x="1872" y="6607"/>
              <a:ext cx="5184" cy="833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defRPr sz="1300" b="1">
                  <a:solidFill>
                    <a:srgbClr val="1F6B82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Method Editor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  <a:p>
              <a:pPr>
                <a:spcBef>
                  <a:spcPts val="300"/>
                </a:spcBef>
                <a:defRPr sz="950">
                  <a:solidFill>
                    <a:srgbClr val="4B5563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在 Application Builder 中编辑 Java 方法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3" name="Isosceles Triangle 25"/>
            <p:cNvSpPr/>
            <p:nvPr/>
          </p:nvSpPr>
          <p:spPr>
            <a:xfrm rot="10800000">
              <a:off x="3816" y="7802"/>
              <a:ext cx="288" cy="144"/>
            </a:xfrm>
            <a:prstGeom prst="triangle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4" name="Rounded Rectangle 26"/>
            <p:cNvSpPr/>
            <p:nvPr/>
          </p:nvSpPr>
          <p:spPr>
            <a:xfrm>
              <a:off x="720" y="7946"/>
              <a:ext cx="6480" cy="1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CBD5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5" name="Rounded Rectangle 27"/>
            <p:cNvSpPr/>
            <p:nvPr/>
          </p:nvSpPr>
          <p:spPr>
            <a:xfrm>
              <a:off x="864" y="8090"/>
              <a:ext cx="864" cy="864"/>
            </a:xfrm>
            <a:prstGeom prst="roundRect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6" name="TextBox 28"/>
            <p:cNvSpPr txBox="1"/>
            <p:nvPr/>
          </p:nvSpPr>
          <p:spPr>
            <a:xfrm>
              <a:off x="864" y="8133"/>
              <a:ext cx="864" cy="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  <a:latin typeface="Consolas"/>
                </a:defRPr>
              </a:pPr>
              <a:r>
                <a:rPr>
                  <a:latin typeface="微软雅黑" charset="0"/>
                  <a:ea typeface="微软雅黑" charset="0"/>
                </a:rPr>
                <a:t>S4</a:t>
              </a:r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7" name="TextBox 29"/>
            <p:cNvSpPr txBox="1"/>
            <p:nvPr/>
          </p:nvSpPr>
          <p:spPr>
            <a:xfrm>
              <a:off x="1872" y="8119"/>
              <a:ext cx="5184" cy="833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defRPr sz="1300" b="1">
                  <a:solidFill>
                    <a:srgbClr val="1F6B82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UI 设计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  <a:p>
              <a:pPr>
                <a:spcBef>
                  <a:spcPts val="300"/>
                </a:spcBef>
                <a:defRPr sz="950">
                  <a:solidFill>
                    <a:srgbClr val="4B5563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拖拽 Button / Input / Plot 等表单组件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  <p:sp>
          <p:nvSpPr>
            <p:cNvPr id="88" name="Isosceles Triangle 30"/>
            <p:cNvSpPr/>
            <p:nvPr/>
          </p:nvSpPr>
          <p:spPr>
            <a:xfrm rot="10800000">
              <a:off x="3816" y="9314"/>
              <a:ext cx="288" cy="144"/>
            </a:xfrm>
            <a:prstGeom prst="triangle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89" name="Rounded Rectangle 31"/>
            <p:cNvSpPr/>
            <p:nvPr/>
          </p:nvSpPr>
          <p:spPr>
            <a:xfrm>
              <a:off x="720" y="9458"/>
              <a:ext cx="6480" cy="1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CBD5E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90" name="Rounded Rectangle 32"/>
            <p:cNvSpPr/>
            <p:nvPr/>
          </p:nvSpPr>
          <p:spPr>
            <a:xfrm>
              <a:off x="864" y="9602"/>
              <a:ext cx="864" cy="864"/>
            </a:xfrm>
            <a:prstGeom prst="roundRect">
              <a:avLst/>
            </a:prstGeom>
            <a:solidFill>
              <a:srgbClr val="1F6B8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91" name="TextBox 33"/>
            <p:cNvSpPr txBox="1"/>
            <p:nvPr/>
          </p:nvSpPr>
          <p:spPr>
            <a:xfrm>
              <a:off x="864" y="9645"/>
              <a:ext cx="864" cy="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  <a:latin typeface="Consolas"/>
                </a:defRPr>
              </a:pPr>
              <a:r>
                <a:rPr>
                  <a:latin typeface="微软雅黑" charset="0"/>
                  <a:ea typeface="微软雅黑" charset="0"/>
                </a:rPr>
                <a:t>S5</a:t>
              </a:r>
              <a:endParaRPr>
                <a:latin typeface="微软雅黑" charset="0"/>
                <a:ea typeface="微软雅黑" charset="0"/>
              </a:endParaRPr>
            </a:p>
          </p:txBody>
        </p:sp>
        <p:sp>
          <p:nvSpPr>
            <p:cNvPr id="92" name="TextBox 34"/>
            <p:cNvSpPr txBox="1"/>
            <p:nvPr/>
          </p:nvSpPr>
          <p:spPr>
            <a:xfrm>
              <a:off x="1872" y="9631"/>
              <a:ext cx="5184" cy="833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>
                <a:defRPr sz="1300" b="1">
                  <a:solidFill>
                    <a:srgbClr val="1F6B82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编译部署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  <a:p>
              <a:pPr>
                <a:spcBef>
                  <a:spcPts val="300"/>
                </a:spcBef>
                <a:defRPr sz="950">
                  <a:solidFill>
                    <a:srgbClr val="4B5563"/>
                  </a:solidFill>
                  <a:latin typeface="微软雅黑"/>
                </a:defRPr>
              </a:pPr>
              <a:r>
                <a:rPr>
                  <a:latin typeface="微软雅黑" charset="0"/>
                  <a:ea typeface="微软雅黑" charset="0"/>
                  <a:cs typeface="微软雅黑" charset="0"/>
                </a:rPr>
                <a:t>Save Application → COMSOL Server 或 mph 客户端</a:t>
              </a:r>
              <a:endParaRPr>
                <a:latin typeface="微软雅黑" charset="0"/>
                <a:ea typeface="微软雅黑" charset="0"/>
                <a:cs typeface="微软雅黑" charset="0"/>
              </a:endParaRPr>
            </a:p>
          </p:txBody>
        </p:sp>
      </p:grpSp>
      <p:sp>
        <p:nvSpPr>
          <p:cNvPr id="94" name="TextBox 36"/>
          <p:cNvSpPr txBox="1"/>
          <p:nvPr/>
        </p:nvSpPr>
        <p:spPr>
          <a:xfrm>
            <a:off x="5486400" y="1735582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2937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2. Method Editor 代码示例(参数扫描)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95" name="Rounded Rectangle 37"/>
          <p:cNvSpPr/>
          <p:nvPr/>
        </p:nvSpPr>
        <p:spPr>
          <a:xfrm>
            <a:off x="5029200" y="2165350"/>
            <a:ext cx="6705295" cy="1371600"/>
          </a:xfrm>
          <a:prstGeom prst="roundRect">
            <a:avLst/>
          </a:prstGeom>
          <a:solidFill>
            <a:srgbClr val="1E1E1E"/>
          </a:solidFill>
          <a:ln w="6350">
            <a:solidFill>
              <a:srgbClr val="3C3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96" name="TextBox 38"/>
          <p:cNvSpPr txBox="1"/>
          <p:nvPr/>
        </p:nvSpPr>
        <p:spPr>
          <a:xfrm>
            <a:off x="5166360" y="2256790"/>
            <a:ext cx="6430975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A9955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// Method: runParamSweep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for (int i = 1; i &lt;= 10; i++) {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6A9955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double d = 0.5 * i; // mm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model.param().set("d", d + "[mm]");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model.sol("sol1").runAll();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double C = model.eval("2*es.intWe/U^2", "pF");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D4D4D4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  System.out.println("d=" + d + " C=" + C);</a:t>
            </a:r>
            <a:endParaRPr>
              <a:latin typeface="微软雅黑" charset="0"/>
              <a:ea typeface="微软雅黑" charset="0"/>
            </a:endParaRPr>
          </a:p>
          <a:p>
            <a:pPr>
              <a:defRPr sz="1000">
                <a:solidFill>
                  <a:srgbClr val="569CD6"/>
                </a:solidFill>
                <a:latin typeface="Consolas"/>
              </a:defRPr>
            </a:pPr>
            <a:r>
              <a:rPr>
                <a:latin typeface="微软雅黑" charset="0"/>
                <a:ea typeface="微软雅黑" charset="0"/>
              </a:rPr>
              <a:t>}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97" name="Rounded Rectangle 39"/>
          <p:cNvSpPr/>
          <p:nvPr/>
        </p:nvSpPr>
        <p:spPr>
          <a:xfrm>
            <a:off x="5029200" y="3719830"/>
            <a:ext cx="3261207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98" name="Rectangle 40"/>
          <p:cNvSpPr/>
          <p:nvPr/>
        </p:nvSpPr>
        <p:spPr>
          <a:xfrm>
            <a:off x="5029200" y="3719830"/>
            <a:ext cx="3261207" cy="54864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99" name="TextBox 41"/>
          <p:cNvSpPr txBox="1"/>
          <p:nvPr/>
        </p:nvSpPr>
        <p:spPr>
          <a:xfrm>
            <a:off x="5138928" y="3829558"/>
            <a:ext cx="3041751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Method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300"/>
              </a:spcBef>
              <a:defRPr sz="95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Java 方法,绑定到按钮 / 事件 / 命令序列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0" name="Rounded Rectangle 42"/>
          <p:cNvSpPr/>
          <p:nvPr/>
        </p:nvSpPr>
        <p:spPr>
          <a:xfrm>
            <a:off x="8473287" y="3719830"/>
            <a:ext cx="3261207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1" name="Rectangle 43"/>
          <p:cNvSpPr/>
          <p:nvPr/>
        </p:nvSpPr>
        <p:spPr>
          <a:xfrm>
            <a:off x="8473287" y="3719830"/>
            <a:ext cx="3261207" cy="54864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2" name="TextBox 44"/>
          <p:cNvSpPr txBox="1"/>
          <p:nvPr/>
        </p:nvSpPr>
        <p:spPr>
          <a:xfrm>
            <a:off x="8583015" y="3829558"/>
            <a:ext cx="3041751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Command Sequence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300"/>
              </a:spcBef>
              <a:defRPr sz="95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图形化命令流,可拖拽排序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03" name="Rounded Rectangle 45"/>
          <p:cNvSpPr/>
          <p:nvPr/>
        </p:nvSpPr>
        <p:spPr>
          <a:xfrm>
            <a:off x="5029200" y="4679950"/>
            <a:ext cx="3261207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4" name="Rectangle 46"/>
          <p:cNvSpPr/>
          <p:nvPr/>
        </p:nvSpPr>
        <p:spPr>
          <a:xfrm>
            <a:off x="5029200" y="4679950"/>
            <a:ext cx="3261207" cy="54864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5" name="TextBox 47"/>
          <p:cNvSpPr txBox="1"/>
          <p:nvPr/>
        </p:nvSpPr>
        <p:spPr>
          <a:xfrm>
            <a:off x="5138928" y="4789678"/>
            <a:ext cx="3041751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Form Object</a:t>
            </a:r>
            <a:endParaRPr>
              <a:latin typeface="微软雅黑" charset="0"/>
              <a:ea typeface="微软雅黑" charset="0"/>
            </a:endParaRPr>
          </a:p>
          <a:p>
            <a:pPr>
              <a:spcBef>
                <a:spcPts val="300"/>
              </a:spcBef>
              <a:defRPr sz="95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</a:rPr>
              <a:t>Button / Input / Slider / Table / Plot</a:t>
            </a:r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6" name="Rounded Rectangle 48"/>
          <p:cNvSpPr/>
          <p:nvPr/>
        </p:nvSpPr>
        <p:spPr>
          <a:xfrm>
            <a:off x="8473287" y="4679950"/>
            <a:ext cx="3261207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7" name="Rectangle 49"/>
          <p:cNvSpPr/>
          <p:nvPr/>
        </p:nvSpPr>
        <p:spPr>
          <a:xfrm>
            <a:off x="8473287" y="4679950"/>
            <a:ext cx="3261207" cy="54864"/>
          </a:xfrm>
          <a:prstGeom prst="rect">
            <a:avLst/>
          </a:prstGeom>
          <a:solidFill>
            <a:srgbClr val="1F6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charset="0"/>
              <a:ea typeface="微软雅黑" charset="0"/>
            </a:endParaRPr>
          </a:p>
        </p:txBody>
      </p:sp>
      <p:sp>
        <p:nvSpPr>
          <p:cNvPr id="108" name="TextBox 50"/>
          <p:cNvSpPr txBox="1"/>
          <p:nvPr/>
        </p:nvSpPr>
        <p:spPr>
          <a:xfrm>
            <a:off x="8583015" y="4789678"/>
            <a:ext cx="3041751" cy="68580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F6B82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Record Method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  <a:p>
            <a:pPr>
              <a:spcBef>
                <a:spcPts val="300"/>
              </a:spcBef>
              <a:defRPr sz="950">
                <a:solidFill>
                  <a:srgbClr val="4B5563"/>
                </a:solidFill>
                <a:latin typeface="微软雅黑"/>
              </a:defRPr>
            </a:pPr>
            <a:r>
              <a:rPr>
                <a:latin typeface="微软雅黑" charset="0"/>
                <a:ea typeface="微软雅黑" charset="0"/>
                <a:cs typeface="微软雅黑" charset="0"/>
              </a:rPr>
              <a:t>录制 GUI 操作 → 自动生成 API 代码片段</a:t>
            </a:r>
            <a:endParaRPr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140" name="文本框 139"/>
          <p:cNvSpPr txBox="1"/>
          <p:nvPr>
            <p:custDataLst>
              <p:tags r:id="rId1"/>
            </p:custDataLst>
          </p:nvPr>
        </p:nvSpPr>
        <p:spPr>
          <a:xfrm>
            <a:off x="855345" y="384810"/>
            <a:ext cx="668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charset="0"/>
                <a:ea typeface="微软雅黑" charset="0"/>
                <a:cs typeface="微软雅黑" charset="0"/>
              </a:rPr>
              <a:t>研究方法</a:t>
            </a:r>
            <a:r>
              <a:rPr lang="en-US" altLang="zh-CN" sz="2400" b="1" dirty="0">
                <a:solidFill>
                  <a:srgbClr val="217290"/>
                </a:solidFill>
                <a:latin typeface="微软雅黑" charset="0"/>
                <a:ea typeface="微软雅黑" charset="0"/>
                <a:cs typeface="微软雅黑" charset="0"/>
              </a:rPr>
              <a:t>——COMSOL APP </a:t>
            </a:r>
            <a:r>
              <a:rPr lang="en-US" altLang="zh-CN" sz="2400" b="1" dirty="0">
                <a:solidFill>
                  <a:srgbClr val="217290"/>
                </a:solidFill>
                <a:latin typeface="微软雅黑" charset="0"/>
                <a:ea typeface="微软雅黑" charset="0"/>
                <a:cs typeface="微软雅黑" charset="0"/>
              </a:rPr>
              <a:t>Builder</a:t>
            </a:r>
            <a:endParaRPr lang="en-US" altLang="zh-CN" sz="2400" b="1" dirty="0">
              <a:solidFill>
                <a:srgbClr val="217290"/>
              </a:solidFill>
              <a:latin typeface="微软雅黑" charset="0"/>
              <a:ea typeface="微软雅黑" charset="0"/>
              <a:cs typeface="微软雅黑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772331" y="40485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894080" y="1232535"/>
            <a:ext cx="6854190" cy="621030"/>
            <a:chOff x="4363" y="3766"/>
            <a:chExt cx="10794" cy="978"/>
          </a:xfrm>
        </p:grpSpPr>
        <p:sp>
          <p:nvSpPr>
            <p:cNvPr id="21" name="矩形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63" y="3766"/>
              <a:ext cx="945" cy="975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385" y="3766"/>
              <a:ext cx="9773" cy="9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背景介绍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894080" y="2351793"/>
            <a:ext cx="6854825" cy="1684655"/>
            <a:chOff x="4363" y="7141"/>
            <a:chExt cx="10795" cy="2653"/>
          </a:xfrm>
        </p:grpSpPr>
        <p:sp>
          <p:nvSpPr>
            <p:cNvPr id="2" name="矩形 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385" y="7147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研究方法及COMSOL应用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矩形 4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63" y="7141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385" y="8830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rgbClr val="2172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集成开发效果</a:t>
              </a:r>
              <a:endPara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" name="矩形 4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63" y="8824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43050" y="4489203"/>
            <a:ext cx="6205855" cy="612140"/>
          </a:xfrm>
          <a:prstGeom prst="rect">
            <a:avLst/>
          </a:prstGeom>
          <a:solidFill>
            <a:schemeClr val="bg1"/>
          </a:solidFill>
          <a:ln w="19050">
            <a:solidFill>
              <a:srgbClr val="2A7A93"/>
            </a:solidFill>
            <a:miter lim="800000"/>
          </a:ln>
        </p:spPr>
        <p:txBody>
          <a:bodyPr anchor="ctr"/>
          <a:lstStyle/>
          <a:p>
            <a:pPr lvl="0" algn="l" eaLnBrk="0" fontAlgn="base" hangingPunct="0">
              <a:buClrTx/>
              <a:buSzTx/>
              <a:buFontTx/>
              <a:defRPr/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集成开发</a:t>
            </a:r>
            <a:r>
              <a: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展望</a:t>
            </a:r>
            <a:endParaRPr 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4080" y="4485393"/>
            <a:ext cx="600075" cy="615950"/>
          </a:xfrm>
          <a:prstGeom prst="rect">
            <a:avLst/>
          </a:prstGeom>
          <a:solidFill>
            <a:srgbClr val="2A7A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四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map"/>
          <p:cNvPicPr>
            <a:picLocks noChangeAspect="1"/>
          </p:cNvPicPr>
          <p:nvPr/>
        </p:nvPicPr>
        <p:blipFill>
          <a:blip r:embed="rId1"/>
          <a:srcRect t="5821"/>
          <a:stretch>
            <a:fillRect/>
          </a:stretch>
        </p:blipFill>
        <p:spPr>
          <a:xfrm>
            <a:off x="128270" y="1772285"/>
            <a:ext cx="5692140" cy="3061335"/>
          </a:xfrm>
          <a:prstGeom prst="rect">
            <a:avLst/>
          </a:prstGeom>
        </p:spPr>
      </p:pic>
      <p:pic>
        <p:nvPicPr>
          <p:cNvPr id="4" name="图片 3" descr="LFP"/>
          <p:cNvPicPr>
            <a:picLocks noChangeAspect="1"/>
          </p:cNvPicPr>
          <p:nvPr/>
        </p:nvPicPr>
        <p:blipFill>
          <a:blip r:embed="rId2"/>
          <a:srcRect t="4686"/>
          <a:stretch>
            <a:fillRect/>
          </a:stretch>
        </p:blipFill>
        <p:spPr>
          <a:xfrm>
            <a:off x="6268085" y="1720850"/>
            <a:ext cx="5692775" cy="30613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200" y="4833620"/>
            <a:ext cx="57435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三元体系电化学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热耦合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68085" y="4961890"/>
            <a:ext cx="56927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磷酸铁力体系电化学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热耦合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0" name="文本框 139"/>
          <p:cNvSpPr txBox="1"/>
          <p:nvPr>
            <p:custDataLst>
              <p:tags r:id="rId3"/>
            </p:custDataLst>
          </p:nvPr>
        </p:nvSpPr>
        <p:spPr>
          <a:xfrm>
            <a:off x="855345" y="384810"/>
            <a:ext cx="7887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锂离子电池电化学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热耦合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膨胀力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10680" y="2022475"/>
            <a:ext cx="5241290" cy="33547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" y="1099820"/>
            <a:ext cx="5841365" cy="2260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4000" y="3515360"/>
            <a:ext cx="58870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电化学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力耦合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9720" y="4038600"/>
            <a:ext cx="5636895" cy="2367562"/>
            <a:chOff x="794" y="2247"/>
            <a:chExt cx="17352" cy="809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" y="2247"/>
              <a:ext cx="5508" cy="606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1" y="2247"/>
              <a:ext cx="5837" cy="162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256" y="3532"/>
              <a:ext cx="2353" cy="301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256" y="4824"/>
              <a:ext cx="2353" cy="301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/>
            </a:p>
          </p:txBody>
        </p:sp>
        <p:cxnSp>
          <p:nvCxnSpPr>
            <p:cNvPr id="13" name="肘形连接符 12"/>
            <p:cNvCxnSpPr>
              <a:stCxn id="11" idx="3"/>
              <a:endCxn id="14" idx="3"/>
            </p:cNvCxnSpPr>
            <p:nvPr/>
          </p:nvCxnSpPr>
          <p:spPr>
            <a:xfrm>
              <a:off x="3609" y="3683"/>
              <a:ext cx="5" cy="1292"/>
            </a:xfrm>
            <a:prstGeom prst="bentConnector3">
              <a:avLst>
                <a:gd name="adj1" fmla="val 7500000"/>
              </a:avLst>
            </a:prstGeom>
            <a:ln w="25400">
              <a:solidFill>
                <a:schemeClr val="accent2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>
              <a:stCxn id="10" idx="1"/>
            </p:cNvCxnSpPr>
            <p:nvPr/>
          </p:nvCxnSpPr>
          <p:spPr>
            <a:xfrm flipH="1">
              <a:off x="3981" y="3059"/>
              <a:ext cx="690" cy="918"/>
            </a:xfrm>
            <a:prstGeom prst="straightConnector1">
              <a:avLst/>
            </a:prstGeom>
            <a:ln w="25400"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41" name="组合 40"/>
            <p:cNvGrpSpPr/>
            <p:nvPr/>
          </p:nvGrpSpPr>
          <p:grpSpPr>
            <a:xfrm>
              <a:off x="15352" y="5400"/>
              <a:ext cx="2794" cy="4686"/>
              <a:chOff x="14981" y="3956"/>
              <a:chExt cx="3360" cy="6384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81" y="3956"/>
                <a:ext cx="3360" cy="3300"/>
              </a:xfrm>
              <a:prstGeom prst="rect">
                <a:avLst/>
              </a:prstGeom>
            </p:spPr>
          </p:pic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81" y="7256"/>
                <a:ext cx="3359" cy="3085"/>
              </a:xfrm>
              <a:prstGeom prst="rect">
                <a:avLst/>
              </a:prstGeom>
            </p:spPr>
          </p:pic>
        </p:grp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01" y="5125"/>
              <a:ext cx="2732" cy="5216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11501" y="5400"/>
              <a:ext cx="3096" cy="4940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/>
            </a:p>
          </p:txBody>
        </p:sp>
        <p:cxnSp>
          <p:nvCxnSpPr>
            <p:cNvPr id="15" name="肘形连接符 14"/>
            <p:cNvCxnSpPr>
              <a:stCxn id="42" idx="1"/>
              <a:endCxn id="8" idx="3"/>
            </p:cNvCxnSpPr>
            <p:nvPr/>
          </p:nvCxnSpPr>
          <p:spPr>
            <a:xfrm rot="10800000">
              <a:off x="6301" y="5276"/>
              <a:ext cx="5199" cy="2593"/>
            </a:xfrm>
            <a:prstGeom prst="bentConnector3">
              <a:avLst>
                <a:gd name="adj1" fmla="val 49990"/>
              </a:avLst>
            </a:prstGeom>
            <a:ln w="25400">
              <a:solidFill>
                <a:srgbClr val="F9972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4" name="肘形连接符 43"/>
            <p:cNvCxnSpPr>
              <a:stCxn id="10" idx="3"/>
              <a:endCxn id="40" idx="0"/>
            </p:cNvCxnSpPr>
            <p:nvPr/>
          </p:nvCxnSpPr>
          <p:spPr>
            <a:xfrm>
              <a:off x="10508" y="3059"/>
              <a:ext cx="2359" cy="2066"/>
            </a:xfrm>
            <a:prstGeom prst="bentConnector2">
              <a:avLst/>
            </a:prstGeom>
            <a:ln w="25400">
              <a:solidFill>
                <a:schemeClr val="accent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9130" y="7283"/>
              <a:ext cx="1782" cy="1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外部约束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912" y="2479"/>
              <a:ext cx="1782" cy="1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内部膨胀</a:t>
              </a:r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右箭头 16"/>
          <p:cNvSpPr/>
          <p:nvPr/>
        </p:nvSpPr>
        <p:spPr>
          <a:xfrm>
            <a:off x="6182360" y="3627120"/>
            <a:ext cx="444500" cy="287655"/>
          </a:xfrm>
          <a:prstGeom prst="rightArrow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855345" y="384810"/>
            <a:ext cx="7887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锂离子电池电化学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力耦合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" name="组合 12"/>
          <p:cNvGrpSpPr/>
          <p:nvPr/>
        </p:nvGrpSpPr>
        <p:grpSpPr>
          <a:xfrm>
            <a:off x="431800" y="1140460"/>
            <a:ext cx="4773295" cy="2446381"/>
            <a:chOff x="752" y="1796"/>
            <a:chExt cx="11460" cy="483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52" y="1796"/>
              <a:ext cx="11459" cy="3976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752" y="5962"/>
              <a:ext cx="11460" cy="66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电化学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热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力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寿命耦合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模型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4" name="图片 13" descr="日历寿命"/>
          <p:cNvPicPr>
            <a:picLocks noChangeAspect="1"/>
          </p:cNvPicPr>
          <p:nvPr/>
        </p:nvPicPr>
        <p:blipFill>
          <a:blip r:embed="rId2"/>
          <a:srcRect t="5800"/>
          <a:stretch>
            <a:fillRect/>
          </a:stretch>
        </p:blipFill>
        <p:spPr>
          <a:xfrm>
            <a:off x="6055360" y="1140460"/>
            <a:ext cx="5340350" cy="2627630"/>
          </a:xfrm>
          <a:prstGeom prst="rect">
            <a:avLst/>
          </a:prstGeom>
        </p:spPr>
      </p:pic>
      <p:pic>
        <p:nvPicPr>
          <p:cNvPr id="15" name="图片 14" descr="日历+循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80" y="3868420"/>
            <a:ext cx="6167120" cy="26269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4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锂离子电池电化学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寿命耦合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: 圆角 15"/>
          <p:cNvSpPr/>
          <p:nvPr/>
        </p:nvSpPr>
        <p:spPr>
          <a:xfrm>
            <a:off x="550863" y="1093414"/>
            <a:ext cx="11233149" cy="922020"/>
          </a:xfrm>
          <a:prstGeom prst="roundRect">
            <a:avLst>
              <a:gd name="adj" fmla="val 5209"/>
            </a:avLst>
          </a:prstGeom>
          <a:solidFill>
            <a:srgbClr val="F0F3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90" tIns="18745" rIns="37490" bIns="1874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3255" y="3204845"/>
            <a:ext cx="3177540" cy="176593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155" y="3192780"/>
            <a:ext cx="3188970" cy="17907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6656070" y="5016500"/>
            <a:ext cx="4924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不同粒径电解质下的正极电子浓度分布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右箭头 38"/>
          <p:cNvSpPr/>
          <p:nvPr/>
        </p:nvSpPr>
        <p:spPr>
          <a:xfrm>
            <a:off x="5215255" y="4008755"/>
            <a:ext cx="361950" cy="488950"/>
          </a:xfrm>
          <a:prstGeom prst="rightArrow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2000">
                <a:srgbClr val="007E8E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3855" y="2517775"/>
            <a:ext cx="4651375" cy="4038600"/>
            <a:chOff x="573" y="3710"/>
            <a:chExt cx="7325" cy="636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rcRect b="10761"/>
            <a:stretch>
              <a:fillRect/>
            </a:stretch>
          </p:blipFill>
          <p:spPr>
            <a:xfrm>
              <a:off x="5348" y="4358"/>
              <a:ext cx="2551" cy="1171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 rot="0">
              <a:off x="1175" y="3710"/>
              <a:ext cx="5132" cy="1819"/>
              <a:chOff x="546" y="2136"/>
              <a:chExt cx="12919" cy="3825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546" y="2136"/>
                <a:ext cx="10305" cy="3825"/>
                <a:chOff x="546" y="2136"/>
                <a:chExt cx="10305" cy="4766"/>
              </a:xfrm>
            </p:grpSpPr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>
                <a:blip r:embed="rId4"/>
                <a:srcRect b="25740"/>
                <a:stretch>
                  <a:fillRect/>
                </a:stretch>
              </p:blipFill>
              <p:spPr>
                <a:xfrm>
                  <a:off x="546" y="2136"/>
                  <a:ext cx="5433" cy="4766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>
                <a:blip r:embed="rId5"/>
                <a:srcRect b="19026"/>
                <a:stretch>
                  <a:fillRect/>
                </a:stretch>
              </p:blipFill>
              <p:spPr>
                <a:xfrm>
                  <a:off x="6179" y="2770"/>
                  <a:ext cx="4672" cy="4132"/>
                </a:xfrm>
                <a:prstGeom prst="rect">
                  <a:avLst/>
                </a:prstGeom>
              </p:spPr>
            </p:pic>
          </p:grpSp>
          <p:sp>
            <p:nvSpPr>
              <p:cNvPr id="20" name="右弧形箭头 19"/>
              <p:cNvSpPr/>
              <p:nvPr/>
            </p:nvSpPr>
            <p:spPr>
              <a:xfrm rot="16980000">
                <a:off x="6140" y="999"/>
                <a:ext cx="1081" cy="3538"/>
              </a:xfrm>
              <a:prstGeom prst="curved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右弧形箭头 20"/>
              <p:cNvSpPr/>
              <p:nvPr/>
            </p:nvSpPr>
            <p:spPr>
              <a:xfrm rot="16980000">
                <a:off x="11155" y="1293"/>
                <a:ext cx="1081" cy="3538"/>
              </a:xfrm>
              <a:prstGeom prst="curved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659" y="8910"/>
              <a:ext cx="172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电解质电位分布云图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3" y="7349"/>
              <a:ext cx="1810" cy="148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31" y="7349"/>
              <a:ext cx="1658" cy="148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431" y="8910"/>
              <a:ext cx="1726" cy="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电解质电流密度分布情况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37" y="7360"/>
              <a:ext cx="1954" cy="148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4251" y="8910"/>
              <a:ext cx="172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电极电势分布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39" y="7360"/>
              <a:ext cx="1753" cy="148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6139" y="8910"/>
              <a:ext cx="172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电极电流密度分布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75" y="5633"/>
              <a:ext cx="7117" cy="150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775" y="5796"/>
              <a:ext cx="2557" cy="1157"/>
            </a:xfrm>
            <a:prstGeom prst="roundRect">
              <a:avLst/>
            </a:prstGeom>
            <a:solidFill>
              <a:srgbClr val="2D7A9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能斯特</a:t>
              </a: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普朗克方程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3420" y="5824"/>
              <a:ext cx="2557" cy="1157"/>
            </a:xfrm>
            <a:prstGeom prst="roundRect">
              <a:avLst/>
            </a:prstGeom>
            <a:solidFill>
              <a:srgbClr val="2D7A9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泊松方程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065" y="5824"/>
              <a:ext cx="1800" cy="1157"/>
            </a:xfrm>
            <a:prstGeom prst="roundRect">
              <a:avLst/>
            </a:prstGeom>
            <a:solidFill>
              <a:srgbClr val="2D7A9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空间电荷层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10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固态电池电极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异构建模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7293" y="1052122"/>
            <a:ext cx="110864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固态电池建模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拟颗粒紧密堆叠，研究不同堆叠结构对固态电池性能影响。能够实现复合电极离子和电子的传递，用于复合电极设计，后期耦合膨胀变形，研究电化学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力耦合效应。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文本框 3"/>
          <p:cNvSpPr txBox="1"/>
          <p:nvPr/>
        </p:nvSpPr>
        <p:spPr>
          <a:xfrm>
            <a:off x="533400" y="1288815"/>
            <a:ext cx="1112520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以锂离子电池热失控为研究对象，建立了基于材料介观结构重构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多物理场仿真的建模方法，实现了从材料物性到介观结构特性的关联评价方法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7160260" y="1802765"/>
            <a:ext cx="5031740" cy="4478655"/>
            <a:chOff x="11276" y="2592"/>
            <a:chExt cx="7924" cy="7053"/>
          </a:xfrm>
        </p:grpSpPr>
        <p:pic>
          <p:nvPicPr>
            <p:cNvPr id="30" name="图片 2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/>
            <a:srcRect t="26375" b="26375"/>
            <a:stretch>
              <a:fillRect/>
            </a:stretch>
          </p:blipFill>
          <p:spPr>
            <a:xfrm>
              <a:off x="11698" y="6119"/>
              <a:ext cx="6835" cy="2869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/>
            <a:srcRect t="26895" b="27852"/>
            <a:stretch>
              <a:fillRect/>
            </a:stretch>
          </p:blipFill>
          <p:spPr>
            <a:xfrm>
              <a:off x="11276" y="2592"/>
              <a:ext cx="7924" cy="3105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>
              <p:custDataLst>
                <p:tags r:id="rId5"/>
              </p:custDataLst>
            </p:nvPr>
          </p:nvSpPr>
          <p:spPr>
            <a:xfrm>
              <a:off x="12815" y="5432"/>
              <a:ext cx="5013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1C</a:t>
              </a:r>
              <a:r>
                <a:rPr lang="zh-CN" altLang="en-US" sz="1400" b="1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充电过程正极锂离子浓度变化</a:t>
              </a:r>
              <a:endParaRPr lang="zh-CN" altLang="en-US" sz="14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6"/>
              </p:custDataLst>
            </p:nvPr>
          </p:nvSpPr>
          <p:spPr>
            <a:xfrm>
              <a:off x="12731" y="9163"/>
              <a:ext cx="5013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1C</a:t>
              </a:r>
              <a:r>
                <a:rPr lang="zh-CN" altLang="en-US" sz="1400" b="1" kern="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放电过程正极锂离子浓度变化</a:t>
              </a:r>
              <a:endParaRPr lang="zh-CN" altLang="en-US" sz="14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270" y="2509520"/>
            <a:ext cx="6675755" cy="3197860"/>
          </a:xfrm>
          <a:prstGeom prst="rect">
            <a:avLst/>
          </a:prstGeom>
        </p:spPr>
      </p:pic>
      <p:sp>
        <p:nvSpPr>
          <p:cNvPr id="26" name="虚尾箭头 45"/>
          <p:cNvSpPr/>
          <p:nvPr/>
        </p:nvSpPr>
        <p:spPr>
          <a:xfrm>
            <a:off x="6833235" y="3774440"/>
            <a:ext cx="873760" cy="427355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锂离子电池三维异构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热失控耦合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7" t="3333" r="2291" b="84074"/>
          <a:stretch>
            <a:fillRect/>
          </a:stretch>
        </p:blipFill>
        <p:spPr>
          <a:xfrm>
            <a:off x="10337800" y="228600"/>
            <a:ext cx="1574800" cy="863600"/>
          </a:xfrm>
          <a:prstGeom prst="rect">
            <a:avLst/>
          </a:prstGeom>
        </p:spPr>
      </p:pic>
      <p:grpSp>
        <p:nvGrpSpPr>
          <p:cNvPr id="45" name="组合 44"/>
          <p:cNvGrpSpPr/>
          <p:nvPr>
            <p:custDataLst>
              <p:tags r:id="rId2"/>
            </p:custDataLst>
          </p:nvPr>
        </p:nvGrpSpPr>
        <p:grpSpPr>
          <a:xfrm rot="0">
            <a:off x="218440" y="1583055"/>
            <a:ext cx="3104515" cy="4230370"/>
            <a:chOff x="690" y="2712"/>
            <a:chExt cx="5697" cy="7600"/>
          </a:xfrm>
        </p:grpSpPr>
        <p:sp>
          <p:nvSpPr>
            <p:cNvPr id="2" name="圆角矩形 1"/>
            <p:cNvSpPr/>
            <p:nvPr/>
          </p:nvSpPr>
          <p:spPr>
            <a:xfrm>
              <a:off x="2133" y="7845"/>
              <a:ext cx="2812" cy="975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研发周期长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378" y="6645"/>
              <a:ext cx="2322" cy="634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迭代效率低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378" y="5491"/>
              <a:ext cx="2322" cy="634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试错成本高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33" name="组合 32"/>
            <p:cNvGrpSpPr/>
            <p:nvPr>
              <p:custDataLst>
                <p:tags r:id="rId3"/>
              </p:custDataLst>
            </p:nvPr>
          </p:nvGrpSpPr>
          <p:grpSpPr>
            <a:xfrm>
              <a:off x="690" y="2712"/>
              <a:ext cx="5697" cy="2259"/>
              <a:chOff x="690" y="2712"/>
              <a:chExt cx="6263" cy="2259"/>
            </a:xfrm>
          </p:grpSpPr>
          <p:sp>
            <p:nvSpPr>
              <p:cNvPr id="28" name="圆角矩形 27"/>
              <p:cNvSpPr/>
              <p:nvPr>
                <p:custDataLst>
                  <p:tags r:id="rId4"/>
                </p:custDataLst>
              </p:nvPr>
            </p:nvSpPr>
            <p:spPr>
              <a:xfrm>
                <a:off x="875" y="4318"/>
                <a:ext cx="2322" cy="634"/>
              </a:xfrm>
              <a:prstGeom prst="roundRect">
                <a:avLst/>
              </a:prstGeom>
              <a:solidFill>
                <a:srgbClr val="1B8B8E"/>
              </a:solidFill>
              <a:ln w="9525">
                <a:solidFill>
                  <a:srgbClr val="3A9C99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物理试错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9" name="圆角矩形 28"/>
              <p:cNvSpPr/>
              <p:nvPr>
                <p:custDataLst>
                  <p:tags r:id="rId5"/>
                </p:custDataLst>
              </p:nvPr>
            </p:nvSpPr>
            <p:spPr>
              <a:xfrm>
                <a:off x="4448" y="4337"/>
                <a:ext cx="2322" cy="634"/>
              </a:xfrm>
              <a:prstGeom prst="roundRect">
                <a:avLst/>
              </a:prstGeom>
              <a:solidFill>
                <a:srgbClr val="1B8B8E"/>
              </a:solidFill>
              <a:ln w="9525">
                <a:solidFill>
                  <a:srgbClr val="3A9C99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重复踩坑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1" name="圆角矩形 30"/>
              <p:cNvSpPr/>
              <p:nvPr>
                <p:custDataLst>
                  <p:tags r:id="rId6"/>
                </p:custDataLst>
              </p:nvPr>
            </p:nvSpPr>
            <p:spPr>
              <a:xfrm>
                <a:off x="690" y="2712"/>
                <a:ext cx="2691" cy="1095"/>
              </a:xfrm>
              <a:prstGeom prst="roundRect">
                <a:avLst/>
              </a:prstGeom>
              <a:solidFill>
                <a:srgbClr val="DD7229"/>
              </a:solidFill>
              <a:ln w="9525"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仿真应用弱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指导能力不足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2" name="圆角矩形 31"/>
              <p:cNvSpPr/>
              <p:nvPr>
                <p:custDataLst>
                  <p:tags r:id="rId7"/>
                </p:custDataLst>
              </p:nvPr>
            </p:nvSpPr>
            <p:spPr>
              <a:xfrm>
                <a:off x="4263" y="2712"/>
                <a:ext cx="2690" cy="1095"/>
              </a:xfrm>
              <a:prstGeom prst="roundRect">
                <a:avLst/>
              </a:prstGeom>
              <a:solidFill>
                <a:srgbClr val="DD7229"/>
              </a:solidFill>
              <a:ln w="9525"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知识协作壁垒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经验难传承</a:t>
                </a:r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35" name="圆角矩形 34"/>
            <p:cNvSpPr/>
            <p:nvPr/>
          </p:nvSpPr>
          <p:spPr>
            <a:xfrm>
              <a:off x="2133" y="9337"/>
              <a:ext cx="2812" cy="975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落后市场需求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36" name="直接箭头连接符 35"/>
            <p:cNvCxnSpPr>
              <a:stCxn id="31" idx="2"/>
              <a:endCxn id="28" idx="0"/>
            </p:cNvCxnSpPr>
            <p:nvPr/>
          </p:nvCxnSpPr>
          <p:spPr>
            <a:xfrm>
              <a:off x="1914" y="3807"/>
              <a:ext cx="0" cy="51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>
              <a:stCxn id="32" idx="2"/>
              <a:endCxn id="29" idx="0"/>
            </p:cNvCxnSpPr>
            <p:nvPr/>
          </p:nvCxnSpPr>
          <p:spPr>
            <a:xfrm>
              <a:off x="5164" y="3807"/>
              <a:ext cx="0" cy="53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肘形连接符 39"/>
            <p:cNvCxnSpPr>
              <a:stCxn id="28" idx="2"/>
              <a:endCxn id="27" idx="1"/>
            </p:cNvCxnSpPr>
            <p:nvPr/>
          </p:nvCxnSpPr>
          <p:spPr>
            <a:xfrm rot="5400000" flipV="1">
              <a:off x="1718" y="5148"/>
              <a:ext cx="856" cy="464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肘形连接符 40"/>
            <p:cNvCxnSpPr>
              <a:stCxn id="29" idx="2"/>
              <a:endCxn id="27" idx="3"/>
            </p:cNvCxnSpPr>
            <p:nvPr/>
          </p:nvCxnSpPr>
          <p:spPr>
            <a:xfrm rot="5400000">
              <a:off x="4514" y="5157"/>
              <a:ext cx="837" cy="464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7" idx="2"/>
              <a:endCxn id="26" idx="0"/>
            </p:cNvCxnSpPr>
            <p:nvPr/>
          </p:nvCxnSpPr>
          <p:spPr>
            <a:xfrm>
              <a:off x="3539" y="6125"/>
              <a:ext cx="0" cy="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>
              <a:stCxn id="26" idx="2"/>
              <a:endCxn id="2" idx="0"/>
            </p:cNvCxnSpPr>
            <p:nvPr/>
          </p:nvCxnSpPr>
          <p:spPr>
            <a:xfrm>
              <a:off x="3539" y="7279"/>
              <a:ext cx="0" cy="5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>
              <a:stCxn id="2" idx="2"/>
              <a:endCxn id="35" idx="0"/>
            </p:cNvCxnSpPr>
            <p:nvPr/>
          </p:nvCxnSpPr>
          <p:spPr>
            <a:xfrm>
              <a:off x="3539" y="8820"/>
              <a:ext cx="0" cy="5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文本框 69"/>
          <p:cNvSpPr txBox="1"/>
          <p:nvPr/>
        </p:nvSpPr>
        <p:spPr>
          <a:xfrm>
            <a:off x="218440" y="1052195"/>
            <a:ext cx="3104515" cy="40830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研发痛点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3681095" y="1071245"/>
            <a:ext cx="4949825" cy="2396490"/>
            <a:chOff x="5746" y="1687"/>
            <a:chExt cx="7795" cy="3774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8"/>
            <a:srcRect t="7858"/>
            <a:stretch>
              <a:fillRect/>
            </a:stretch>
          </p:blipFill>
          <p:spPr>
            <a:xfrm>
              <a:off x="5746" y="2330"/>
              <a:ext cx="7795" cy="3131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7193" y="1687"/>
              <a:ext cx="4855" cy="64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t">
              <a:spAutoFit/>
            </a:bodyPr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解决方案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rot="0">
            <a:off x="9081770" y="1998345"/>
            <a:ext cx="2766695" cy="1069975"/>
            <a:chOff x="294114" y="3217928"/>
            <a:chExt cx="1810246" cy="812525"/>
          </a:xfrm>
        </p:grpSpPr>
        <p:sp>
          <p:nvSpPr>
            <p:cNvPr id="72" name="矩形: 圆角 71"/>
            <p:cNvSpPr/>
            <p:nvPr/>
          </p:nvSpPr>
          <p:spPr>
            <a:xfrm>
              <a:off x="294114" y="3217928"/>
              <a:ext cx="1803598" cy="812525"/>
            </a:xfrm>
            <a:prstGeom prst="roundRect">
              <a:avLst/>
            </a:prstGeom>
            <a:gradFill>
              <a:gsLst>
                <a:gs pos="36000">
                  <a:srgbClr val="DD7229">
                    <a:alpha val="0"/>
                  </a:srgbClr>
                </a:gs>
                <a:gs pos="100000">
                  <a:srgbClr val="DD7229">
                    <a:alpha val="33000"/>
                  </a:srgbClr>
                </a:gs>
              </a:gsLst>
              <a:lin ang="5400000" scaled="1"/>
            </a:gradFill>
            <a:ln>
              <a:gradFill>
                <a:gsLst>
                  <a:gs pos="50000">
                    <a:srgbClr val="DD7229">
                      <a:alpha val="0"/>
                    </a:srgbClr>
                  </a:gs>
                  <a:gs pos="100000">
                    <a:srgbClr val="DD7229"/>
                  </a:gs>
                  <a:gs pos="83000">
                    <a:srgbClr val="DD7229">
                      <a:alpha val="5600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07825" y="3632443"/>
              <a:ext cx="1796535" cy="31993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产品设计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效率提升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rot="0">
            <a:off x="9081770" y="3933825"/>
            <a:ext cx="2766695" cy="1242060"/>
            <a:chOff x="294114" y="3217928"/>
            <a:chExt cx="1810246" cy="812525"/>
          </a:xfrm>
        </p:grpSpPr>
        <p:sp>
          <p:nvSpPr>
            <p:cNvPr id="64" name="矩形: 圆角 71"/>
            <p:cNvSpPr/>
            <p:nvPr/>
          </p:nvSpPr>
          <p:spPr>
            <a:xfrm>
              <a:off x="294114" y="3217928"/>
              <a:ext cx="1803598" cy="812525"/>
            </a:xfrm>
            <a:prstGeom prst="roundRect">
              <a:avLst/>
            </a:prstGeom>
            <a:gradFill>
              <a:gsLst>
                <a:gs pos="36000">
                  <a:srgbClr val="DD7229">
                    <a:alpha val="0"/>
                  </a:srgbClr>
                </a:gs>
                <a:gs pos="100000">
                  <a:srgbClr val="DD7229">
                    <a:alpha val="33000"/>
                  </a:srgbClr>
                </a:gs>
              </a:gsLst>
              <a:lin ang="5400000" scaled="1"/>
            </a:gradFill>
            <a:ln>
              <a:gradFill>
                <a:gsLst>
                  <a:gs pos="50000">
                    <a:srgbClr val="DD7229">
                      <a:alpha val="0"/>
                    </a:srgbClr>
                  </a:gs>
                  <a:gs pos="100000">
                    <a:srgbClr val="DD7229"/>
                  </a:gs>
                  <a:gs pos="83000">
                    <a:srgbClr val="DD7229">
                      <a:alpha val="5600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07825" y="3632443"/>
              <a:ext cx="1796535" cy="31993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设计知识固化，一人实现设计及仿真优化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8923655" y="1092200"/>
            <a:ext cx="3082925" cy="40830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效益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提升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7" name="燕尾形 91"/>
          <p:cNvSpPr/>
          <p:nvPr/>
        </p:nvSpPr>
        <p:spPr>
          <a:xfrm>
            <a:off x="3322714" y="3493211"/>
            <a:ext cx="279483" cy="322367"/>
          </a:xfrm>
          <a:prstGeom prst="chevron">
            <a:avLst/>
          </a:prstGeom>
          <a:gradFill flip="none" rotWithShape="1">
            <a:gsLst>
              <a:gs pos="28000">
                <a:srgbClr val="1B8B8E"/>
              </a:gs>
              <a:gs pos="100000">
                <a:srgbClr val="145297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8" name="燕尾形 91"/>
          <p:cNvSpPr/>
          <p:nvPr/>
        </p:nvSpPr>
        <p:spPr>
          <a:xfrm>
            <a:off x="8723389" y="3493846"/>
            <a:ext cx="279483" cy="322367"/>
          </a:xfrm>
          <a:prstGeom prst="chevron">
            <a:avLst/>
          </a:prstGeom>
          <a:gradFill flip="none" rotWithShape="1">
            <a:gsLst>
              <a:gs pos="28000">
                <a:srgbClr val="1B8B8E"/>
              </a:gs>
              <a:gs pos="100000">
                <a:srgbClr val="145297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-635" y="6381115"/>
            <a:ext cx="121926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能力范围涵盖电池研发过程全业务仿真（电性能、膨胀、浸润、产气、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寿命、热失控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等）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5497830" y="6132830"/>
            <a:ext cx="11950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平台界面</a:t>
            </a:r>
            <a:endParaRPr lang="zh-CN" altLang="en-US" sz="1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5269865" y="3364865"/>
            <a:ext cx="17729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电池设计</a:t>
            </a:r>
            <a:r>
              <a:rPr lang="zh-CN" altLang="en-US" sz="1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集成平台</a:t>
            </a:r>
            <a:endParaRPr lang="zh-CN" altLang="en-US" sz="1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 descr="ScreenShot_2026-09-27_205501_55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7010" y="3655695"/>
            <a:ext cx="4238625" cy="253682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锂离子电池快速设计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集成平台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微信图片_20260928104722_566_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7235" y="4064000"/>
            <a:ext cx="4472940" cy="24231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6718300"/>
            <a:ext cx="12192000" cy="139700"/>
          </a:xfrm>
          <a:prstGeom prst="rect">
            <a:avLst/>
          </a:prstGeom>
          <a:solidFill>
            <a:srgbClr val="7DB7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97" t="3333" r="2291" b="84074"/>
          <a:stretch>
            <a:fillRect/>
          </a:stretch>
        </p:blipFill>
        <p:spPr>
          <a:xfrm>
            <a:off x="10337800" y="228600"/>
            <a:ext cx="1574800" cy="863600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218440" y="1052195"/>
            <a:ext cx="3765550" cy="40814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循环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验证痛点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218440" y="2108835"/>
            <a:ext cx="3764280" cy="3056255"/>
            <a:chOff x="344" y="3321"/>
            <a:chExt cx="6596" cy="4813"/>
          </a:xfrm>
        </p:grpSpPr>
        <p:sp>
          <p:nvSpPr>
            <p:cNvPr id="2" name="圆角矩形 1"/>
            <p:cNvSpPr/>
            <p:nvPr/>
          </p:nvSpPr>
          <p:spPr>
            <a:xfrm>
              <a:off x="2371" y="5972"/>
              <a:ext cx="2413" cy="855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投入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大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948" y="4824"/>
              <a:ext cx="1993" cy="727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实验与仿真循环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迭代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2371" y="7280"/>
              <a:ext cx="2413" cy="855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成本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高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44" name="直接箭头连接符 43"/>
            <p:cNvCxnSpPr>
              <a:stCxn id="2" idx="2"/>
              <a:endCxn id="35" idx="0"/>
            </p:cNvCxnSpPr>
            <p:nvPr/>
          </p:nvCxnSpPr>
          <p:spPr>
            <a:xfrm>
              <a:off x="3578" y="6827"/>
              <a:ext cx="0" cy="45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圆角矩形 109"/>
            <p:cNvSpPr/>
            <p:nvPr/>
          </p:nvSpPr>
          <p:spPr>
            <a:xfrm>
              <a:off x="2586" y="4824"/>
              <a:ext cx="1993" cy="727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实验测试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周期长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1" name="圆角矩形 110"/>
            <p:cNvSpPr/>
            <p:nvPr/>
          </p:nvSpPr>
          <p:spPr>
            <a:xfrm>
              <a:off x="344" y="4824"/>
              <a:ext cx="1993" cy="727"/>
            </a:xfrm>
            <a:prstGeom prst="roundRect">
              <a:avLst/>
            </a:prstGeom>
            <a:solidFill>
              <a:srgbClr val="1B8B8E"/>
            </a:solidFill>
            <a:ln w="9525">
              <a:solidFill>
                <a:srgbClr val="3A9C99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工况测试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条件多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112" name="直接箭头连接符 111"/>
            <p:cNvCxnSpPr>
              <a:stCxn id="110" idx="2"/>
              <a:endCxn id="2" idx="0"/>
            </p:cNvCxnSpPr>
            <p:nvPr/>
          </p:nvCxnSpPr>
          <p:spPr>
            <a:xfrm flipH="1">
              <a:off x="3578" y="5551"/>
              <a:ext cx="5" cy="42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肘形连接符 112"/>
            <p:cNvCxnSpPr>
              <a:stCxn id="26" idx="2"/>
              <a:endCxn id="2" idx="3"/>
            </p:cNvCxnSpPr>
            <p:nvPr/>
          </p:nvCxnSpPr>
          <p:spPr>
            <a:xfrm rot="5400000">
              <a:off x="4940" y="5395"/>
              <a:ext cx="849" cy="1161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肘形连接符 113"/>
            <p:cNvCxnSpPr>
              <a:stCxn id="111" idx="2"/>
              <a:endCxn id="2" idx="1"/>
            </p:cNvCxnSpPr>
            <p:nvPr/>
          </p:nvCxnSpPr>
          <p:spPr>
            <a:xfrm rot="5400000" flipV="1">
              <a:off x="1432" y="5461"/>
              <a:ext cx="849" cy="103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圆角矩形 114"/>
            <p:cNvSpPr/>
            <p:nvPr/>
          </p:nvSpPr>
          <p:spPr>
            <a:xfrm>
              <a:off x="344" y="3321"/>
              <a:ext cx="1993" cy="727"/>
            </a:xfrm>
            <a:prstGeom prst="roundRect">
              <a:avLst/>
            </a:prstGeom>
            <a:solidFill>
              <a:srgbClr val="DD7229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多标准多工况重复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测试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6" name="圆角矩形 115"/>
            <p:cNvSpPr/>
            <p:nvPr/>
          </p:nvSpPr>
          <p:spPr>
            <a:xfrm>
              <a:off x="2586" y="3321"/>
              <a:ext cx="1993" cy="727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物理时间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不可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压缩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7" name="圆角矩形 116"/>
            <p:cNvSpPr/>
            <p:nvPr/>
          </p:nvSpPr>
          <p:spPr>
            <a:xfrm>
              <a:off x="4948" y="3321"/>
              <a:ext cx="1993" cy="7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跨层级传递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不清晰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118" name="直接箭头连接符 117"/>
            <p:cNvCxnSpPr>
              <a:stCxn id="115" idx="2"/>
              <a:endCxn id="111" idx="0"/>
            </p:cNvCxnSpPr>
            <p:nvPr/>
          </p:nvCxnSpPr>
          <p:spPr>
            <a:xfrm>
              <a:off x="1341" y="4048"/>
              <a:ext cx="0" cy="7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箭头连接符 118"/>
            <p:cNvCxnSpPr>
              <a:stCxn id="116" idx="2"/>
              <a:endCxn id="110" idx="0"/>
            </p:cNvCxnSpPr>
            <p:nvPr/>
          </p:nvCxnSpPr>
          <p:spPr>
            <a:xfrm>
              <a:off x="3583" y="4048"/>
              <a:ext cx="0" cy="7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箭头连接符 119"/>
            <p:cNvCxnSpPr>
              <a:stCxn id="117" idx="2"/>
              <a:endCxn id="26" idx="0"/>
            </p:cNvCxnSpPr>
            <p:nvPr/>
          </p:nvCxnSpPr>
          <p:spPr>
            <a:xfrm>
              <a:off x="5945" y="4048"/>
              <a:ext cx="0" cy="7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组合 140"/>
          <p:cNvGrpSpPr/>
          <p:nvPr/>
        </p:nvGrpSpPr>
        <p:grpSpPr>
          <a:xfrm>
            <a:off x="4280535" y="1052195"/>
            <a:ext cx="4996180" cy="2855595"/>
            <a:chOff x="6894" y="1657"/>
            <a:chExt cx="7813" cy="4497"/>
          </a:xfrm>
        </p:grpSpPr>
        <p:sp>
          <p:nvSpPr>
            <p:cNvPr id="125" name="圆角矩形 124"/>
            <p:cNvSpPr/>
            <p:nvPr>
              <p:custDataLst>
                <p:tags r:id="rId3"/>
              </p:custDataLst>
            </p:nvPr>
          </p:nvSpPr>
          <p:spPr>
            <a:xfrm>
              <a:off x="12438" y="3321"/>
              <a:ext cx="2100" cy="960"/>
            </a:xfrm>
            <a:prstGeom prst="roundRect">
              <a:avLst/>
            </a:prstGeom>
            <a:solidFill>
              <a:srgbClr val="DD7229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优化精简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测试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工况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6" name="圆角矩形 125"/>
            <p:cNvSpPr/>
            <p:nvPr>
              <p:custDataLst>
                <p:tags r:id="rId4"/>
              </p:custDataLst>
            </p:nvPr>
          </p:nvSpPr>
          <p:spPr>
            <a:xfrm>
              <a:off x="12438" y="4806"/>
              <a:ext cx="2100" cy="960"/>
            </a:xfrm>
            <a:prstGeom prst="roundRect">
              <a:avLst/>
            </a:prstGeom>
            <a:solidFill>
              <a:srgbClr val="DD7229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多工况并行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虚拟测试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7017" y="1657"/>
              <a:ext cx="7521" cy="64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t">
              <a:spAutoFit/>
            </a:bodyPr>
            <a:p>
              <a:pPr algn="ctr"/>
              <a:r>
                <a: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解决方案</a:t>
              </a: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9" name="圆角矩形 128"/>
            <p:cNvSpPr/>
            <p:nvPr>
              <p:custDataLst>
                <p:tags r:id="rId5"/>
              </p:custDataLst>
            </p:nvPr>
          </p:nvSpPr>
          <p:spPr>
            <a:xfrm>
              <a:off x="7063" y="3321"/>
              <a:ext cx="2100" cy="96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虚实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互补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0" name="圆角矩形 129"/>
            <p:cNvSpPr/>
            <p:nvPr>
              <p:custDataLst>
                <p:tags r:id="rId6"/>
              </p:custDataLst>
            </p:nvPr>
          </p:nvSpPr>
          <p:spPr>
            <a:xfrm>
              <a:off x="7063" y="4806"/>
              <a:ext cx="2100" cy="96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循环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迭代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1" name="圆角矩形 130"/>
            <p:cNvSpPr/>
            <p:nvPr>
              <p:custDataLst>
                <p:tags r:id="rId7"/>
              </p:custDataLst>
            </p:nvPr>
          </p:nvSpPr>
          <p:spPr>
            <a:xfrm>
              <a:off x="9752" y="3321"/>
              <a:ext cx="2100" cy="9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计算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加速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2" name="圆角矩形 131"/>
            <p:cNvSpPr/>
            <p:nvPr>
              <p:custDataLst>
                <p:tags r:id="rId8"/>
              </p:custDataLst>
            </p:nvPr>
          </p:nvSpPr>
          <p:spPr>
            <a:xfrm>
              <a:off x="9752" y="4806"/>
              <a:ext cx="2100" cy="9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物理反应</a:t>
              </a: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加速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6894" y="3183"/>
              <a:ext cx="2437" cy="2971"/>
            </a:xfrm>
            <a:prstGeom prst="rect">
              <a:avLst/>
            </a:prstGeom>
            <a:noFill/>
            <a:ln>
              <a:solidFill>
                <a:srgbClr val="125897">
                  <a:alpha val="2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>
              <a:off x="9582" y="3183"/>
              <a:ext cx="2437" cy="2971"/>
            </a:xfrm>
            <a:prstGeom prst="rect">
              <a:avLst/>
            </a:prstGeom>
            <a:noFill/>
            <a:ln>
              <a:solidFill>
                <a:srgbClr val="125897">
                  <a:alpha val="2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6" name="矩形 135"/>
            <p:cNvSpPr/>
            <p:nvPr/>
          </p:nvSpPr>
          <p:spPr>
            <a:xfrm>
              <a:off x="12270" y="3183"/>
              <a:ext cx="2437" cy="2971"/>
            </a:xfrm>
            <a:prstGeom prst="rect">
              <a:avLst/>
            </a:prstGeom>
            <a:noFill/>
            <a:ln>
              <a:solidFill>
                <a:srgbClr val="125897">
                  <a:alpha val="2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37" name="肘形连接符 136"/>
          <p:cNvCxnSpPr>
            <a:stCxn id="115" idx="0"/>
            <a:endCxn id="136" idx="0"/>
          </p:cNvCxnSpPr>
          <p:nvPr/>
        </p:nvCxnSpPr>
        <p:spPr>
          <a:xfrm rot="16200000">
            <a:off x="4598670" y="-1790065"/>
            <a:ext cx="87630" cy="7710170"/>
          </a:xfrm>
          <a:prstGeom prst="bentConnector3">
            <a:avLst>
              <a:gd name="adj1" fmla="val 557971"/>
            </a:avLst>
          </a:prstGeom>
          <a:ln w="19050">
            <a:solidFill>
              <a:schemeClr val="accent2">
                <a:lumMod val="75000"/>
              </a:schemeClr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肘形连接符 137"/>
          <p:cNvCxnSpPr>
            <a:stCxn id="116" idx="0"/>
            <a:endCxn id="135" idx="0"/>
          </p:cNvCxnSpPr>
          <p:nvPr/>
        </p:nvCxnSpPr>
        <p:spPr>
          <a:xfrm rot="16200000">
            <a:off x="4378960" y="-290830"/>
            <a:ext cx="87630" cy="4711700"/>
          </a:xfrm>
          <a:prstGeom prst="bentConnector3">
            <a:avLst>
              <a:gd name="adj1" fmla="val 471014"/>
            </a:avLst>
          </a:prstGeom>
          <a:ln w="19050">
            <a:solidFill>
              <a:schemeClr val="accent5">
                <a:lumMod val="75000"/>
              </a:schemeClr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肘形连接符 138"/>
          <p:cNvCxnSpPr>
            <a:stCxn id="117" idx="0"/>
            <a:endCxn id="159" idx="0"/>
          </p:cNvCxnSpPr>
          <p:nvPr/>
        </p:nvCxnSpPr>
        <p:spPr>
          <a:xfrm rot="16200000">
            <a:off x="4193540" y="1242695"/>
            <a:ext cx="87630" cy="1644650"/>
          </a:xfrm>
          <a:prstGeom prst="bentConnector3">
            <a:avLst>
              <a:gd name="adj1" fmla="val 371739"/>
            </a:avLst>
          </a:prstGeom>
          <a:ln w="19050">
            <a:solidFill>
              <a:schemeClr val="accent1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文本框 141"/>
          <p:cNvSpPr txBox="1"/>
          <p:nvPr/>
        </p:nvSpPr>
        <p:spPr>
          <a:xfrm>
            <a:off x="9544050" y="1052195"/>
            <a:ext cx="2565400" cy="40814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t">
            <a:spAutoFit/>
          </a:bodyPr>
          <a:p>
            <a:pPr algn="ctr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效益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提升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43" name="组合 142"/>
          <p:cNvGrpSpPr/>
          <p:nvPr/>
        </p:nvGrpSpPr>
        <p:grpSpPr>
          <a:xfrm rot="0">
            <a:off x="9608185" y="1499870"/>
            <a:ext cx="2299335" cy="1525905"/>
            <a:chOff x="294114" y="3217928"/>
            <a:chExt cx="1810246" cy="812525"/>
          </a:xfrm>
        </p:grpSpPr>
        <p:sp>
          <p:nvSpPr>
            <p:cNvPr id="144" name="矩形: 圆角 71"/>
            <p:cNvSpPr/>
            <p:nvPr/>
          </p:nvSpPr>
          <p:spPr>
            <a:xfrm>
              <a:off x="294114" y="3217928"/>
              <a:ext cx="1803598" cy="812525"/>
            </a:xfrm>
            <a:prstGeom prst="roundRect">
              <a:avLst/>
            </a:prstGeom>
            <a:gradFill>
              <a:gsLst>
                <a:gs pos="36000">
                  <a:srgbClr val="DD7229">
                    <a:alpha val="0"/>
                  </a:srgbClr>
                </a:gs>
                <a:gs pos="100000">
                  <a:srgbClr val="DD7229">
                    <a:alpha val="33000"/>
                  </a:srgbClr>
                </a:gs>
              </a:gsLst>
              <a:lin ang="5400000" scaled="1"/>
            </a:gradFill>
            <a:ln>
              <a:gradFill>
                <a:gsLst>
                  <a:gs pos="50000">
                    <a:srgbClr val="DD7229">
                      <a:alpha val="0"/>
                    </a:srgbClr>
                  </a:gs>
                  <a:gs pos="100000">
                    <a:srgbClr val="DD7229"/>
                  </a:gs>
                  <a:gs pos="83000">
                    <a:srgbClr val="DD7229">
                      <a:alpha val="5600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307825" y="3632443"/>
              <a:ext cx="1796535" cy="31993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人工手动数据处理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天，缩短为程序自动处理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min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 rot="0">
            <a:off x="9608185" y="3025775"/>
            <a:ext cx="2299335" cy="1525905"/>
            <a:chOff x="294114" y="3217928"/>
            <a:chExt cx="1810246" cy="812525"/>
          </a:xfrm>
        </p:grpSpPr>
        <p:sp>
          <p:nvSpPr>
            <p:cNvPr id="147" name="矩形: 圆角 71"/>
            <p:cNvSpPr/>
            <p:nvPr/>
          </p:nvSpPr>
          <p:spPr>
            <a:xfrm>
              <a:off x="294114" y="3217928"/>
              <a:ext cx="1803598" cy="812525"/>
            </a:xfrm>
            <a:prstGeom prst="roundRect">
              <a:avLst/>
            </a:prstGeom>
            <a:gradFill>
              <a:gsLst>
                <a:gs pos="36000">
                  <a:srgbClr val="DD7229">
                    <a:alpha val="0"/>
                  </a:srgbClr>
                </a:gs>
                <a:gs pos="100000">
                  <a:srgbClr val="DD7229">
                    <a:alpha val="33000"/>
                  </a:srgbClr>
                </a:gs>
              </a:gsLst>
              <a:lin ang="5400000" scaled="1"/>
            </a:gradFill>
            <a:ln>
              <a:gradFill>
                <a:gsLst>
                  <a:gs pos="50000">
                    <a:srgbClr val="DD7229">
                      <a:alpha val="0"/>
                    </a:srgbClr>
                  </a:gs>
                  <a:gs pos="100000">
                    <a:srgbClr val="DD7229"/>
                  </a:gs>
                  <a:gs pos="83000">
                    <a:srgbClr val="DD7229">
                      <a:alpha val="5600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307825" y="3632443"/>
              <a:ext cx="1796535" cy="31993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/>
              <a:r>
                <a:rPr 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年寿命实际测试，降为仿真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h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 rot="0">
            <a:off x="9625330" y="4551680"/>
            <a:ext cx="2299335" cy="1525905"/>
            <a:chOff x="294114" y="3217928"/>
            <a:chExt cx="1810246" cy="812525"/>
          </a:xfrm>
        </p:grpSpPr>
        <p:sp>
          <p:nvSpPr>
            <p:cNvPr id="150" name="矩形: 圆角 71"/>
            <p:cNvSpPr/>
            <p:nvPr/>
          </p:nvSpPr>
          <p:spPr>
            <a:xfrm>
              <a:off x="294114" y="3217928"/>
              <a:ext cx="1803598" cy="812525"/>
            </a:xfrm>
            <a:prstGeom prst="roundRect">
              <a:avLst/>
            </a:prstGeom>
            <a:gradFill>
              <a:gsLst>
                <a:gs pos="36000">
                  <a:srgbClr val="DD7229">
                    <a:alpha val="0"/>
                  </a:srgbClr>
                </a:gs>
                <a:gs pos="100000">
                  <a:srgbClr val="DD7229">
                    <a:alpha val="33000"/>
                  </a:srgbClr>
                </a:gs>
              </a:gsLst>
              <a:lin ang="5400000" scaled="1"/>
            </a:gradFill>
            <a:ln>
              <a:gradFill>
                <a:gsLst>
                  <a:gs pos="50000">
                    <a:srgbClr val="DD7229">
                      <a:alpha val="0"/>
                    </a:srgbClr>
                  </a:gs>
                  <a:gs pos="100000">
                    <a:srgbClr val="DD7229"/>
                  </a:gs>
                  <a:gs pos="83000">
                    <a:srgbClr val="DD7229">
                      <a:alpha val="56000"/>
                    </a:srgb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307825" y="3620947"/>
              <a:ext cx="1796535" cy="31993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30+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工况测试，优化为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种核心工况并行仿真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52" name="燕尾形 91"/>
          <p:cNvSpPr/>
          <p:nvPr/>
        </p:nvSpPr>
        <p:spPr>
          <a:xfrm>
            <a:off x="3983114" y="3908501"/>
            <a:ext cx="279483" cy="322367"/>
          </a:xfrm>
          <a:prstGeom prst="chevron">
            <a:avLst/>
          </a:prstGeom>
          <a:gradFill flip="none" rotWithShape="1">
            <a:gsLst>
              <a:gs pos="28000">
                <a:srgbClr val="1B8B8E"/>
              </a:gs>
              <a:gs pos="100000">
                <a:srgbClr val="145297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3" name="燕尾形 91"/>
          <p:cNvSpPr/>
          <p:nvPr/>
        </p:nvSpPr>
        <p:spPr>
          <a:xfrm>
            <a:off x="9286634" y="3908501"/>
            <a:ext cx="279483" cy="322367"/>
          </a:xfrm>
          <a:prstGeom prst="chevron">
            <a:avLst/>
          </a:prstGeom>
          <a:gradFill flip="none" rotWithShape="1">
            <a:gsLst>
              <a:gs pos="28000">
                <a:srgbClr val="1B8B8E"/>
              </a:gs>
              <a:gs pos="100000">
                <a:srgbClr val="145297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38825" y="6297295"/>
            <a:ext cx="22021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寿命预测</a:t>
            </a:r>
            <a:r>
              <a:rPr lang="en-US" altLang="zh-CN" sz="1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en-US" altLang="zh-CN" sz="1400" b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集成开发效果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锂离子电池系统快速寿命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预测集成平台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772331" y="404852"/>
            <a:ext cx="4653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894080" y="1232535"/>
            <a:ext cx="6854190" cy="621030"/>
            <a:chOff x="4363" y="3766"/>
            <a:chExt cx="10794" cy="978"/>
          </a:xfrm>
        </p:grpSpPr>
        <p:sp>
          <p:nvSpPr>
            <p:cNvPr id="21" name="矩形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363" y="3766"/>
              <a:ext cx="945" cy="975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</a:t>
              </a:r>
              <a:endPara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385" y="3766"/>
              <a:ext cx="9773" cy="9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背景介绍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894080" y="2351793"/>
            <a:ext cx="6854825" cy="1684655"/>
            <a:chOff x="4363" y="7141"/>
            <a:chExt cx="10795" cy="2653"/>
          </a:xfrm>
        </p:grpSpPr>
        <p:sp>
          <p:nvSpPr>
            <p:cNvPr id="2" name="矩形 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385" y="7147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研究方法及COMSOL应用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矩形 4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63" y="7141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385" y="8830"/>
              <a:ext cx="9773" cy="9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2A7A93"/>
              </a:solidFill>
              <a:miter lim="800000"/>
            </a:ln>
          </p:spPr>
          <p:txBody>
            <a:bodyPr anchor="ctr"/>
            <a:lstStyle/>
            <a:p>
              <a:pPr lvl="0" algn="l" eaLnBrk="0" fontAlgn="base" hangingPunct="0">
                <a:buClrTx/>
                <a:buSzTx/>
                <a:buFontTx/>
                <a:defRPr/>
              </a:pPr>
              <a:r>
                <a:rPr lang="zh-CN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集成开发效果</a:t>
              </a:r>
              <a:endParaRPr 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" name="矩形 4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363" y="8824"/>
              <a:ext cx="945" cy="970"/>
            </a:xfrm>
            <a:prstGeom prst="rect">
              <a:avLst/>
            </a:prstGeom>
            <a:solidFill>
              <a:srgbClr val="2A7A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43050" y="4489203"/>
            <a:ext cx="6205855" cy="612140"/>
          </a:xfrm>
          <a:prstGeom prst="rect">
            <a:avLst/>
          </a:prstGeom>
          <a:solidFill>
            <a:schemeClr val="bg1"/>
          </a:solidFill>
          <a:ln w="19050">
            <a:solidFill>
              <a:srgbClr val="2A7A93"/>
            </a:solidFill>
            <a:miter lim="800000"/>
          </a:ln>
        </p:spPr>
        <p:txBody>
          <a:bodyPr anchor="ctr"/>
          <a:lstStyle/>
          <a:p>
            <a:pPr lvl="0" algn="l" eaLnBrk="0" fontAlgn="base" hangingPunct="0">
              <a:buClrTx/>
              <a:buSzTx/>
              <a:buFontTx/>
              <a:defRPr/>
            </a:pPr>
            <a:r>
              <a:rPr 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集成开发展望</a:t>
            </a:r>
            <a:endParaRPr lang="zh-CN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矩形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4080" y="4485393"/>
            <a:ext cx="600075" cy="615950"/>
          </a:xfrm>
          <a:prstGeom prst="rect">
            <a:avLst/>
          </a:prstGeom>
          <a:solidFill>
            <a:srgbClr val="2A7A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四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665480" y="1819275"/>
            <a:ext cx="3154680" cy="3218815"/>
            <a:chOff x="1048" y="2865"/>
            <a:chExt cx="10234" cy="5069"/>
          </a:xfrm>
        </p:grpSpPr>
        <p:sp>
          <p:nvSpPr>
            <p:cNvPr id="2" name="圆角矩形 1"/>
            <p:cNvSpPr/>
            <p:nvPr/>
          </p:nvSpPr>
          <p:spPr>
            <a:xfrm>
              <a:off x="1048" y="2865"/>
              <a:ext cx="2107" cy="5069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集成开发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3519" y="5599"/>
              <a:ext cx="7738" cy="1375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核心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多尺度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&amp;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多物理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物理场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3544" y="3739"/>
              <a:ext cx="7738" cy="1375"/>
            </a:xfrm>
            <a:prstGeom prst="roundRect">
              <a:avLst/>
            </a:prstGeom>
            <a:solidFill>
              <a:srgbClr val="DD7229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关键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研发流程内化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113020" y="1819275"/>
            <a:ext cx="5842046" cy="3218815"/>
            <a:chOff x="1048" y="2865"/>
            <a:chExt cx="18952" cy="5069"/>
          </a:xfrm>
        </p:grpSpPr>
        <p:sp>
          <p:nvSpPr>
            <p:cNvPr id="8" name="圆角矩形 7"/>
            <p:cNvSpPr/>
            <p:nvPr/>
          </p:nvSpPr>
          <p:spPr>
            <a:xfrm>
              <a:off x="1048" y="2865"/>
              <a:ext cx="2107" cy="5069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集成开发</a:t>
              </a:r>
              <a:endParaRPr lang="zh-CN" altLang="en-US" sz="2000">
                <a:latin typeface="微软雅黑" charset="0"/>
                <a:ea typeface="微软雅黑" charset="0"/>
                <a:sym typeface="+mn-ea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2262" y="3739"/>
              <a:ext cx="7738" cy="1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核心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 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多尺度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&amp;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多物理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物理场</a:t>
              </a:r>
              <a:endParaRPr lang="zh-CN" altLang="en-US" sz="2000">
                <a:latin typeface="微软雅黑" charset="0"/>
                <a:ea typeface="微软雅黑" charset="0"/>
                <a:sym typeface="+mn-ea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544" y="3739"/>
              <a:ext cx="7738" cy="1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关键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 </a:t>
              </a:r>
              <a:r>
                <a:rPr lang="zh-CN" altLang="en-US" sz="2000">
                  <a:latin typeface="微软雅黑" charset="0"/>
                  <a:ea typeface="微软雅黑" charset="0"/>
                  <a:sym typeface="+mn-ea"/>
                </a:rPr>
                <a:t>研发流程内化</a:t>
              </a:r>
              <a:endParaRPr lang="zh-CN" altLang="en-US" sz="2000">
                <a:latin typeface="微软雅黑" charset="0"/>
                <a:ea typeface="微软雅黑" charset="0"/>
                <a:sym typeface="+mn-ea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5882640" y="3555365"/>
            <a:ext cx="5071745" cy="8731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微软雅黑" charset="0"/>
                <a:ea typeface="微软雅黑" charset="0"/>
              </a:rPr>
              <a:t>底座</a:t>
            </a:r>
            <a:r>
              <a:rPr lang="en-US" altLang="zh-CN" sz="2400">
                <a:latin typeface="微软雅黑" charset="0"/>
                <a:ea typeface="微软雅黑" charset="0"/>
              </a:rPr>
              <a:t> </a:t>
            </a:r>
            <a:r>
              <a:rPr lang="en-US" altLang="zh-CN" sz="2400">
                <a:latin typeface="微软雅黑" charset="0"/>
                <a:ea typeface="微软雅黑" charset="0"/>
              </a:rPr>
              <a:t>AI</a:t>
            </a:r>
            <a:endParaRPr lang="en-US" altLang="zh-CN" sz="2400">
              <a:latin typeface="微软雅黑" charset="0"/>
              <a:ea typeface="微软雅黑" charset="0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4141470" y="3127375"/>
            <a:ext cx="650240" cy="427990"/>
          </a:xfrm>
          <a:prstGeom prst="rightArrow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378392" y="366060"/>
            <a:ext cx="959686" cy="5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集成开发展望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——AI 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变革集成开发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img_v3_02160_ede11724-69f0-472f-8e87-af0fb70b6b4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530" y="1487170"/>
            <a:ext cx="6703060" cy="3883025"/>
          </a:xfrm>
          <a:prstGeom prst="rect">
            <a:avLst/>
          </a:prstGeom>
        </p:spPr>
      </p:pic>
      <p:pic>
        <p:nvPicPr>
          <p:cNvPr id="3" name="图片 2" descr="img_v3_02160_5dd6ab14-72c3-4a6d-aadb-f2445894bd0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310" y="918845"/>
            <a:ext cx="2453005" cy="5565140"/>
          </a:xfrm>
          <a:prstGeom prst="rect">
            <a:avLst/>
          </a:prstGeom>
        </p:spPr>
      </p:pic>
      <p:pic>
        <p:nvPicPr>
          <p:cNvPr id="4" name="图片 3" descr="img_v3_02160_848908d7-ab11-4d7e-921b-a9b944a286c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580" y="2412365"/>
            <a:ext cx="2240915" cy="257873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4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集成开发展望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锂离子电池电化学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力耦合模型智能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8185" y="9537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charset="0"/>
                <a:ea typeface="微软雅黑" charset="0"/>
              </a:rPr>
              <a:t>基于</a:t>
            </a:r>
            <a:r>
              <a:rPr lang="en-US" altLang="zh-CN" b="1">
                <a:latin typeface="微软雅黑" charset="0"/>
                <a:ea typeface="微软雅黑" charset="0"/>
              </a:rPr>
              <a:t>AI agent </a:t>
            </a:r>
            <a:r>
              <a:rPr lang="zh-CN" altLang="en-US" b="1">
                <a:latin typeface="微软雅黑" charset="0"/>
                <a:ea typeface="微软雅黑" charset="0"/>
              </a:rPr>
              <a:t>实际</a:t>
            </a:r>
            <a:r>
              <a:rPr lang="zh-CN" altLang="en-US" b="1">
                <a:latin typeface="微软雅黑" charset="0"/>
                <a:ea typeface="微软雅黑" charset="0"/>
              </a:rPr>
              <a:t>案例</a:t>
            </a:r>
            <a:endParaRPr lang="zh-CN" altLang="en-US" b="1">
              <a:latin typeface="微软雅黑" charset="0"/>
              <a:ea typeface="微软雅黑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6225" y="525526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基于知识与技能的自进化智能系统工作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过程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44310" y="6278245"/>
            <a:ext cx="24536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69755" y="5170805"/>
            <a:ext cx="22021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耦合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6277610" y="3456940"/>
            <a:ext cx="281940" cy="294005"/>
          </a:xfrm>
          <a:prstGeom prst="rightArrow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8997315" y="3543300"/>
            <a:ext cx="364490" cy="317500"/>
          </a:xfrm>
          <a:prstGeom prst="rightArrow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4942"/>
          <a:stretch>
            <a:fillRect/>
          </a:stretch>
        </p:blipFill>
        <p:spPr>
          <a:xfrm>
            <a:off x="6096635" y="1175385"/>
            <a:ext cx="5740400" cy="45726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3750"/>
          <a:stretch>
            <a:fillRect/>
          </a:stretch>
        </p:blipFill>
        <p:spPr>
          <a:xfrm>
            <a:off x="114935" y="1175385"/>
            <a:ext cx="5740400" cy="46101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集成开发展望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锂离子电池电化学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力耦合模型智能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8320" y="5785485"/>
            <a:ext cx="50882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问题的智能分析及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解读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96635" y="5785485"/>
            <a:ext cx="57404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自进化智能迭代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自主解决问题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img_v3_02160_e24c8042-1d6b-4be9-a22c-c42f06667b5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354820" y="3429000"/>
            <a:ext cx="2569845" cy="1929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集成开发展望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锂离子电池电化学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力耦合模型智能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5465" y="768350"/>
            <a:ext cx="11101070" cy="5287846"/>
            <a:chOff x="326" y="1210"/>
            <a:chExt cx="18491" cy="9068"/>
          </a:xfrm>
        </p:grpSpPr>
        <p:pic>
          <p:nvPicPr>
            <p:cNvPr id="3" name="图片 2" descr="img_v3_02160_e24c8042-1d6b-4be9-a22c-c42f06667b5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6466" y="5743"/>
              <a:ext cx="6042" cy="4535"/>
            </a:xfrm>
            <a:prstGeom prst="rect">
              <a:avLst/>
            </a:prstGeom>
          </p:spPr>
        </p:pic>
        <p:pic>
          <p:nvPicPr>
            <p:cNvPr id="4" name="图片 3" descr="img_v3_02160_15530504-c48c-49c0-b11e-2111cbfa517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2606" y="5743"/>
              <a:ext cx="6042" cy="4535"/>
            </a:xfrm>
            <a:prstGeom prst="rect">
              <a:avLst/>
            </a:prstGeom>
          </p:spPr>
        </p:pic>
        <p:pic>
          <p:nvPicPr>
            <p:cNvPr id="5" name="图片 4" descr="img_v3_02160_3b13c654-ac4e-4ad8-bf82-1e163744b2b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26" y="5743"/>
              <a:ext cx="6042" cy="4535"/>
            </a:xfrm>
            <a:prstGeom prst="rect">
              <a:avLst/>
            </a:prstGeom>
          </p:spPr>
        </p:pic>
        <p:pic>
          <p:nvPicPr>
            <p:cNvPr id="6" name="图片 5" descr="img_v3_02160_82137fcc-183b-4b34-8667-3e2a96d7036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326" y="1210"/>
              <a:ext cx="6042" cy="4535"/>
            </a:xfrm>
            <a:prstGeom prst="rect">
              <a:avLst/>
            </a:prstGeom>
          </p:spPr>
        </p:pic>
        <p:pic>
          <p:nvPicPr>
            <p:cNvPr id="7" name="图片 6" descr="img_v3_02160_ff1a10e2-f4c1-4fcd-af43-f5ad56637d6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6466" y="1210"/>
              <a:ext cx="6043" cy="4535"/>
            </a:xfrm>
            <a:prstGeom prst="rect">
              <a:avLst/>
            </a:prstGeom>
          </p:spPr>
        </p:pic>
        <p:pic>
          <p:nvPicPr>
            <p:cNvPr id="8" name="图片 7" descr="img_v3_02160_955c7905-3bb6-4449-b157-eb15206234b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2607" y="1210"/>
              <a:ext cx="6043" cy="4535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>
              <p:custDataLst>
                <p:tags r:id="rId14"/>
              </p:custDataLst>
            </p:nvPr>
          </p:nvSpPr>
          <p:spPr>
            <a:xfrm>
              <a:off x="3591" y="4065"/>
              <a:ext cx="2469" cy="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结果图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电压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15"/>
              </p:custDataLst>
            </p:nvPr>
          </p:nvSpPr>
          <p:spPr>
            <a:xfrm>
              <a:off x="8810" y="4065"/>
              <a:ext cx="3453" cy="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结果图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膨胀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位移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6"/>
              </p:custDataLst>
            </p:nvPr>
          </p:nvSpPr>
          <p:spPr>
            <a:xfrm>
              <a:off x="15105" y="4065"/>
              <a:ext cx="3453" cy="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结果图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膨胀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应力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7"/>
              </p:custDataLst>
            </p:nvPr>
          </p:nvSpPr>
          <p:spPr>
            <a:xfrm>
              <a:off x="2607" y="8733"/>
              <a:ext cx="3453" cy="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结果图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绝热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温升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8"/>
              </p:custDataLst>
            </p:nvPr>
          </p:nvSpPr>
          <p:spPr>
            <a:xfrm>
              <a:off x="8168" y="8733"/>
              <a:ext cx="4095" cy="110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结果图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对流换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热温升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791" y="8733"/>
              <a:ext cx="4026" cy="110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结果图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对流换热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温升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5465" y="6345555"/>
            <a:ext cx="10436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charset="0"/>
                <a:ea typeface="微软雅黑" charset="0"/>
              </a:rPr>
              <a:t>尽管膨胀结果还存在修正优化</a:t>
            </a:r>
            <a:r>
              <a:rPr lang="en-US" altLang="zh-CN">
                <a:latin typeface="微软雅黑" charset="0"/>
                <a:ea typeface="微软雅黑" charset="0"/>
              </a:rPr>
              <a:t>，</a:t>
            </a:r>
            <a:r>
              <a:rPr lang="zh-CN" altLang="en-US">
                <a:latin typeface="微软雅黑" charset="0"/>
                <a:ea typeface="微软雅黑" charset="0"/>
              </a:rPr>
              <a:t>智能建模的闭环流程已经打通</a:t>
            </a:r>
            <a:r>
              <a:rPr lang="en-US" altLang="zh-CN">
                <a:latin typeface="微软雅黑" charset="0"/>
                <a:ea typeface="微软雅黑" charset="0"/>
              </a:rPr>
              <a:t>，</a:t>
            </a:r>
            <a:r>
              <a:rPr lang="zh-CN" altLang="en-US">
                <a:latin typeface="微软雅黑" charset="0"/>
                <a:ea typeface="微软雅黑" charset="0"/>
              </a:rPr>
              <a:t>未来存在很好的发展前景</a:t>
            </a:r>
            <a:r>
              <a:rPr lang="en-US" altLang="zh-CN">
                <a:latin typeface="微软雅黑" charset="0"/>
                <a:ea typeface="微软雅黑" charset="0"/>
              </a:rPr>
              <a:t>。</a:t>
            </a:r>
            <a:endParaRPr lang="en-US" altLang="zh-CN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9" name="组合 18"/>
          <p:cNvGrpSpPr/>
          <p:nvPr/>
        </p:nvGrpSpPr>
        <p:grpSpPr>
          <a:xfrm>
            <a:off x="1297940" y="3235325"/>
            <a:ext cx="8869680" cy="3350709"/>
            <a:chOff x="1036" y="1861"/>
            <a:chExt cx="13968" cy="7054"/>
          </a:xfrm>
        </p:grpSpPr>
        <p:sp>
          <p:nvSpPr>
            <p:cNvPr id="2" name="圆角矩形 1"/>
            <p:cNvSpPr/>
            <p:nvPr/>
          </p:nvSpPr>
          <p:spPr>
            <a:xfrm>
              <a:off x="1036" y="4050"/>
              <a:ext cx="4386" cy="2884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just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已经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实现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指通过对话实现检索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仿真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验证</a:t>
              </a:r>
              <a:r>
                <a:rPr lang="en-US" altLang="zh-CN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调试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全流程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6347" y="2305"/>
              <a:ext cx="2884" cy="736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精益求精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"/>
              </p:custDataLst>
            </p:nvPr>
          </p:nvSpPr>
          <p:spPr>
            <a:xfrm>
              <a:off x="9997" y="1861"/>
              <a:ext cx="2469" cy="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快速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2"/>
              </p:custDataLst>
            </p:nvPr>
          </p:nvSpPr>
          <p:spPr>
            <a:xfrm>
              <a:off x="9997" y="2881"/>
              <a:ext cx="2469" cy="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成本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2120" y="2305"/>
              <a:ext cx="2884" cy="736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自进化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347" y="7564"/>
              <a:ext cx="2884" cy="736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能力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边界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3"/>
              </p:custDataLst>
            </p:nvPr>
          </p:nvSpPr>
          <p:spPr>
            <a:xfrm>
              <a:off x="9997" y="7120"/>
              <a:ext cx="2469" cy="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复杂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问题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4"/>
              </p:custDataLst>
            </p:nvPr>
          </p:nvSpPr>
          <p:spPr>
            <a:xfrm>
              <a:off x="9997" y="8140"/>
              <a:ext cx="2469" cy="7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复杂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模型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2120" y="7564"/>
              <a:ext cx="2884" cy="736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智能体</a:t>
              </a: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架构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cxnSp>
          <p:nvCxnSpPr>
            <p:cNvPr id="13" name="肘形连接符 12"/>
            <p:cNvCxnSpPr>
              <a:stCxn id="2" idx="3"/>
              <a:endCxn id="3" idx="1"/>
            </p:cNvCxnSpPr>
            <p:nvPr/>
          </p:nvCxnSpPr>
          <p:spPr>
            <a:xfrm flipV="1">
              <a:off x="5422" y="2673"/>
              <a:ext cx="925" cy="2819"/>
            </a:xfrm>
            <a:prstGeom prst="bentConnector3">
              <a:avLst>
                <a:gd name="adj1" fmla="val 50054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>
              <a:stCxn id="2" idx="3"/>
              <a:endCxn id="7" idx="1"/>
            </p:cNvCxnSpPr>
            <p:nvPr/>
          </p:nvCxnSpPr>
          <p:spPr>
            <a:xfrm>
              <a:off x="5422" y="5492"/>
              <a:ext cx="925" cy="2440"/>
            </a:xfrm>
            <a:prstGeom prst="bentConnector3">
              <a:avLst>
                <a:gd name="adj1" fmla="val 50054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" name="肘形连接符 14"/>
            <p:cNvCxnSpPr>
              <a:stCxn id="3" idx="3"/>
              <a:endCxn id="5" idx="1"/>
            </p:cNvCxnSpPr>
            <p:nvPr/>
          </p:nvCxnSpPr>
          <p:spPr>
            <a:xfrm>
              <a:off x="9231" y="2674"/>
              <a:ext cx="766" cy="59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>
              <a:stCxn id="3" idx="3"/>
              <a:endCxn id="10" idx="1"/>
            </p:cNvCxnSpPr>
            <p:nvPr/>
          </p:nvCxnSpPr>
          <p:spPr>
            <a:xfrm flipV="1">
              <a:off x="9231" y="2249"/>
              <a:ext cx="766" cy="42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7" idx="3"/>
              <a:endCxn id="8" idx="1"/>
            </p:cNvCxnSpPr>
            <p:nvPr/>
          </p:nvCxnSpPr>
          <p:spPr>
            <a:xfrm flipV="1">
              <a:off x="9231" y="7508"/>
              <a:ext cx="766" cy="42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肘形连接符 17"/>
            <p:cNvCxnSpPr>
              <a:stCxn id="7" idx="3"/>
              <a:endCxn id="9" idx="1"/>
            </p:cNvCxnSpPr>
            <p:nvPr/>
          </p:nvCxnSpPr>
          <p:spPr>
            <a:xfrm>
              <a:off x="9231" y="7933"/>
              <a:ext cx="766" cy="59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0" name="矩形: 圆角 15"/>
          <p:cNvSpPr/>
          <p:nvPr/>
        </p:nvSpPr>
        <p:spPr>
          <a:xfrm>
            <a:off x="551180" y="1093470"/>
            <a:ext cx="11233150" cy="1706245"/>
          </a:xfrm>
          <a:prstGeom prst="roundRect">
            <a:avLst>
              <a:gd name="adj" fmla="val 5209"/>
            </a:avLst>
          </a:prstGeom>
          <a:solidFill>
            <a:srgbClr val="F0F3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490" tIns="18745" rIns="37490" bIns="18745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7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onyOS Sans SC"/>
              <a:ea typeface="HarmonyOS Sans SC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7293" y="1052122"/>
            <a:ext cx="11086465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一个从未开发过的多物理场复杂建模的实现场景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b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人通过大模型查找多物理场耦合机理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将机理转化为多物理场变量关系</a:t>
            </a:r>
            <a:b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用大模型查找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comsol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软件相关变量定义及接口</a:t>
            </a:r>
            <a:b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人操作软件建立耦合关系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搭建模型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开始计算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后处理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分析结果</a:t>
            </a:r>
            <a:b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不合理找出原因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变量设置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机理完善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然后再迭代优化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855345" y="384810"/>
            <a:ext cx="853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集成开发展望</a:t>
            </a:r>
            <a:r>
              <a:rPr lang="en-US" altLang="zh-CN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自主自进化的集成开发</a:t>
            </a:r>
            <a:r>
              <a:rPr lang="zh-CN" altLang="en-US" sz="2400" b="1" dirty="0">
                <a:solidFill>
                  <a:srgbClr val="2172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2400" b="1" dirty="0">
              <a:solidFill>
                <a:srgbClr val="2172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7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8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10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1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2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18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0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3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4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6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64_3*l_h_a*1_1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UNIT_TEXT_TYPE" val="1"/>
  <p:tag name="KSO_WM_UNIT_PRESET_TEXT" val="此处添加标题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64_3*l_h_a*1_2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UNIT_TEXT_TYPE" val="1"/>
  <p:tag name="KSO_WM_UNIT_PRESET_TEXT" val="此处添加标题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64_3*l_h_f*1_1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4"/>
  <p:tag name="KSO_WM_UNIT_TEXT_TYPE" val="1"/>
  <p:tag name="KSO_WM_UNIT_TEXT_LAYER_COUNT" val="1"/>
  <p:tag name="KSO_WM_UNIT_PRESET_TEXT" val="单击此处添加文本具体内容，简明扼要地阐述。根据需要可酌情增减文字，以便观者准确地理解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64_3*l_h_f*1_2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4"/>
  <p:tag name="KSO_WM_UNIT_TEXT_TYPE" val="1"/>
  <p:tag name="KSO_WM_UNIT_TEXT_LAYER_COUNT" val="1"/>
  <p:tag name="KSO_WM_UNIT_PRESET_TEXT" val="单击此处添加文本具体内容，简明扼要地阐述。根据需要可酌情增减文字，以便观者准确地理解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64_3*l_h_a*1_1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UNIT_TEXT_TYPE" val="1"/>
  <p:tag name="KSO_WM_UNIT_PRESET_TEXT" val="此处添加标题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64_3*l_h_a*1_2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UNIT_TEXT_TYPE" val="1"/>
  <p:tag name="KSO_WM_UNIT_PRESET_TEXT" val="此处添加标题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64_3*l_h_f*1_1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4"/>
  <p:tag name="KSO_WM_UNIT_TEXT_TYPE" val="1"/>
  <p:tag name="KSO_WM_UNIT_TEXT_LAYER_COUNT" val="1"/>
  <p:tag name="KSO_WM_UNIT_PRESET_TEXT" val="单击此处添加文本具体内容，简明扼要地阐述。根据需要可酌情增减文字，以便观者准确地理解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64_3*l_h_f*1_2_1"/>
  <p:tag name="KSO_WM_TEMPLATE_CATEGORY" val="diagram"/>
  <p:tag name="KSO_WM_TEMPLATE_INDEX" val="2023196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MAX_ITEMCNT" val="4"/>
  <p:tag name="KSO_WM_DIAGRAM_MIN_ITEMCNT" val="2"/>
  <p:tag name="KSO_WM_DIAGRAM_VIRTUALLY_FRAME" val="{&quot;height&quot;:325.28798546017623,&quot;left&quot;:36.4,&quot;top&quot;:140.38579406738282,&quot;width&quot;:818.321826171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54"/>
  <p:tag name="KSO_WM_UNIT_TEXT_TYPE" val="1"/>
  <p:tag name="KSO_WM_UNIT_TEXT_LAYER_COUNT" val="1"/>
  <p:tag name="KSO_WM_UNIT_PRESET_TEXT" val="单击此处添加文本具体内容，简明扼要地阐述。根据需要可酌情增减文字，以便观者准确地理解"/>
  <p:tag name="KSO_WM_UNIT_TEXT_FILL_FORE_SCHEMECOLOR_INDEX" val="1"/>
  <p:tag name="KSO_WM_UNIT_TEXT_FILL_TYPE" val="1"/>
  <p:tag name="KSO_WM_DIAGRAM_USE_COLOR_VALUE" val="{&quot;color_scheme&quot;:1,&quot;theme_color_indexes&quot;:[9,10,9,10,9,10]}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65_3*l_h_i*1_1_2"/>
  <p:tag name="KSO_WM_TEMPLATE_CATEGORY" val="diagram"/>
  <p:tag name="KSO_WM_TEMPLATE_INDEX" val="40492865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4"/>
  <p:tag name="KSO_WM_DIAGRAM_MIN_ITEMCNT" val="2"/>
  <p:tag name="KSO_WM_DIAGRAM_VIRTUALLY_FRAME" val="{&quot;height&quot;:120.05000305175781,&quot;left&quot;:43.65,&quot;top&quot;:391.1749984741211,&quot;width&quot;:864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42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43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44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45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46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47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48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49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50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55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56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57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58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59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0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1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2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3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4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5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6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7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8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69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0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1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2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3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4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5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6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7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8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79.xml><?xml version="1.0" encoding="utf-8"?>
<p:tagLst xmlns:p="http://schemas.openxmlformats.org/presentationml/2006/main">
  <p:tag name="KSO_WM_DIAGRAM_VIRTUALLY_FRAME" val="{&quot;height&quot;:348.25,&quot;left&quot;:35.5,&quot;top&quot;:106.95,&quot;width&quot;:884.05}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65_3*l_h_i*1_1_2"/>
  <p:tag name="KSO_WM_TEMPLATE_CATEGORY" val="diagram"/>
  <p:tag name="KSO_WM_TEMPLATE_INDEX" val="40492865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4"/>
  <p:tag name="KSO_WM_DIAGRAM_MIN_ITEMCNT" val="2"/>
  <p:tag name="KSO_WM_DIAGRAM_VIRTUALLY_FRAME" val="{&quot;height&quot;:120.05000305175781,&quot;left&quot;:43.65,&quot;top&quot;:391.1749984741211,&quot;width&quot;:864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65_3*l_h_i*1_1_2"/>
  <p:tag name="KSO_WM_TEMPLATE_CATEGORY" val="diagram"/>
  <p:tag name="KSO_WM_TEMPLATE_INDEX" val="40492865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4"/>
  <p:tag name="KSO_WM_DIAGRAM_MIN_ITEMCNT" val="2"/>
  <p:tag name="KSO_WM_DIAGRAM_VIRTUALLY_FRAME" val="{&quot;height&quot;:120.05000305175781,&quot;left&quot;:43.65,&quot;top&quot;:391.1749984741211,&quot;width&quot;:864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65_3*l_h_i*1_1_2"/>
  <p:tag name="KSO_WM_TEMPLATE_CATEGORY" val="diagram"/>
  <p:tag name="KSO_WM_TEMPLATE_INDEX" val="40492865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4"/>
  <p:tag name="KSO_WM_DIAGRAM_MIN_ITEMCNT" val="2"/>
  <p:tag name="KSO_WM_DIAGRAM_VIRTUALLY_FRAME" val="{&quot;height&quot;:120.05000305175781,&quot;left&quot;:43.65,&quot;top&quot;:391.1749984741211,&quot;width&quot;:864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865_3*l_h_i*1_1_2"/>
  <p:tag name="KSO_WM_TEMPLATE_CATEGORY" val="diagram"/>
  <p:tag name="KSO_WM_TEMPLATE_INDEX" val="40492865"/>
  <p:tag name="KSO_WM_UNIT_LAYERLEVEL" val="1_1_1"/>
  <p:tag name="KSO_WM_TAG_VERSION" val="3.0"/>
  <p:tag name="KSO_WM_BEAUTIFY_FLAG" val="#wm#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UNIT_LINE_FORE_SCHEMECOLOR_INDEX" val="5"/>
  <p:tag name="KSO_WM_DIAGRAM_MAX_ITEMCNT" val="4"/>
  <p:tag name="KSO_WM_DIAGRAM_MIN_ITEMCNT" val="2"/>
  <p:tag name="KSO_WM_DIAGRAM_VIRTUALLY_FRAME" val="{&quot;height&quot;:120.05000305175781,&quot;left&quot;:43.65,&quot;top&quot;:391.1749984741211,&quot;width&quot;:864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89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0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1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92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3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4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5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6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7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DIAGRAM_VIRTUALLY_FRAME" val="{&quot;height&quot;:192.22592723151624,&quot;left&quot;:5,&quot;top&quot;:113.67622047244095,&quot;width&quot;:662.95}"/>
</p:tagLst>
</file>

<file path=ppt/tags/tag103.xml><?xml version="1.0" encoding="utf-8"?>
<p:tagLst xmlns:p="http://schemas.openxmlformats.org/presentationml/2006/main">
  <p:tag name="KSO_WM_DIAGRAM_VIRTUALLY_FRAME" val="{&quot;height&quot;:192.22592723151624,&quot;left&quot;:5,&quot;top&quot;:113.67622047244095,&quot;width&quot;:662.95}"/>
</p:tagLst>
</file>

<file path=ppt/tags/tag104.xml><?xml version="1.0" encoding="utf-8"?>
<p:tagLst xmlns:p="http://schemas.openxmlformats.org/presentationml/2006/main">
  <p:tag name="KSO_WM_DIAGRAM_VIRTUALLY_FRAME" val="{&quot;height&quot;:350.19503937007875,&quot;left&quot;:11.618110236220472,&quot;top&quot;:143.2,&quot;width&quot;:913.2952755905511}"/>
</p:tagLst>
</file>

<file path=ppt/tags/tag105.xml><?xml version="1.0" encoding="utf-8"?>
<p:tagLst xmlns:p="http://schemas.openxmlformats.org/presentationml/2006/main">
  <p:tag name="KSO_WM_DIAGRAM_VIRTUALLY_FRAME" val="{&quot;height&quot;:350.19503937007875,&quot;left&quot;:11.618110236220472,&quot;top&quot;:143.2,&quot;width&quot;:913.2952755905511}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08.xml><?xml version="1.0" encoding="utf-8"?>
<p:tagLst xmlns:p="http://schemas.openxmlformats.org/presentationml/2006/main">
  <p:tag name="KSO_WM_DIAGRAM_VIRTUALLY_FRAME" val="{&quot;height&quot;:122.4,&quot;left&quot;:34.5,&quot;top&quot;:99.6,&quot;width&quot;:284.85}"/>
</p:tagLst>
</file>

<file path=ppt/tags/tag109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0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1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2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5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6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7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8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19.xml><?xml version="1.0" encoding="utf-8"?>
<p:tagLst xmlns:p="http://schemas.openxmlformats.org/presentationml/2006/main">
  <p:tag name="KSO_WM_DIAGRAM_VIRTUALLY_FRAME" val="{&quot;height&quot;:416,&quot;left&quot;:34.5,&quot;top&quot;:99.6,&quot;width&quot;:284.85}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123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24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25.xml><?xml version="1.0" encoding="utf-8"?>
<p:tagLst xmlns:p="http://schemas.openxmlformats.org/presentationml/2006/main">
  <p:tag name="KSO_WM_DIAGRAM_VIRTUALLY_FRAME" val="{&quot;height&quot;:304.6305511811023,&quot;left&quot;:70.4,&quot;top&quot;:97.05,&quot;width&quot;:539.75}"/>
</p:tagLst>
</file>

<file path=ppt/tags/tag126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27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28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29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30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31.xml><?xml version="1.0" encoding="utf-8"?>
<p:tagLst xmlns:p="http://schemas.openxmlformats.org/presentationml/2006/main">
  <p:tag name="KSO_WM_BEAUTIFY_FLAG" val=""/>
  <p:tag name="KSO_WM_DIAGRAM_VIRTUALLY_FRAME" val="{&quot;height&quot;:304.6305511811023,&quot;left&quot;:70.4,&quot;top&quot;:97.05,&quot;width&quot;:539.75}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38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39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0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1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2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3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4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5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6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7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8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49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50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51.xml><?xml version="1.0" encoding="utf-8"?>
<p:tagLst xmlns:p="http://schemas.openxmlformats.org/presentationml/2006/main">
  <p:tag name="KSO_WM_DIAGRAM_VIRTUALLY_FRAME" val="{&quot;height&quot;:466.4716522216797,&quot;left&quot;:16.3,&quot;top&quot;:60.5,&quot;width&quot;:916.1817443847656}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PP_MARK_KEY" val="89f5a8be-fdd2-40c2-b9ec-4bdf3c0571c4"/>
  <p:tag name="COMMONDATA" val="eyJoZGlkIjoiNDIwNTcxYzMwYmU2Y2QxN2ViNzkzOTYzZjA3Mzg2MDEifQ=="/>
  <p:tag name="RESOURCE_RECORD_KEY" val="{&quot;10&quot;:[3638891],&quot;29&quot;:[50000031,50000113],&quot;70&quot;:[3429262,3327611,3314548,3321782,3321418,3318439,3427434,3318990,3318891,3426754,3405807,3426418,3323369,3322023,3327346]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>
          <a:solidFill>
            <a:srgbClr val="C00000"/>
          </a:solidFill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>
          <a:solidFill>
            <a:srgbClr val="C00000"/>
          </a:solidFill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">
      <a:dk1>
        <a:srgbClr val="292D37"/>
      </a:dk1>
      <a:lt1>
        <a:srgbClr val="FFFFFF"/>
      </a:lt1>
      <a:dk2>
        <a:srgbClr val="292D37"/>
      </a:dk2>
      <a:lt2>
        <a:srgbClr val="FFFFFF"/>
      </a:lt2>
      <a:accent1>
        <a:srgbClr val="277C92"/>
      </a:accent1>
      <a:accent2>
        <a:srgbClr val="D86A2F"/>
      </a:accent2>
      <a:accent3>
        <a:srgbClr val="277C92"/>
      </a:accent3>
      <a:accent4>
        <a:srgbClr val="D86A2F"/>
      </a:accent4>
      <a:accent5>
        <a:srgbClr val="7DB7CB"/>
      </a:accent5>
      <a:accent6>
        <a:srgbClr val="7DB7CB"/>
      </a:accent6>
      <a:hlink>
        <a:srgbClr val="F33B48"/>
      </a:hlink>
      <a:folHlink>
        <a:srgbClr val="FF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>
          <a:solidFill>
            <a:srgbClr val="C00000"/>
          </a:solidFill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5179</Words>
  <Application>WPS 文字</Application>
  <PresentationFormat>宽屏</PresentationFormat>
  <Paragraphs>851</Paragraphs>
  <Slides>29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29</vt:i4>
      </vt:variant>
    </vt:vector>
  </HeadingPairs>
  <TitlesOfParts>
    <vt:vector size="67" baseType="lpstr">
      <vt:lpstr>Arial</vt:lpstr>
      <vt:lpstr>宋体</vt:lpstr>
      <vt:lpstr>Wingdings</vt:lpstr>
      <vt:lpstr>微软雅黑</vt:lpstr>
      <vt:lpstr>方正雅意黑 GB18030L2</vt:lpstr>
      <vt:lpstr>等线</vt:lpstr>
      <vt:lpstr>Copperplate Gothic Bold</vt:lpstr>
      <vt:lpstr>苹方-简</vt:lpstr>
      <vt:lpstr>方正细谭黑简体</vt:lpstr>
      <vt:lpstr>Gotham Book</vt:lpstr>
      <vt:lpstr>思源黑体 CN Regular</vt:lpstr>
      <vt:lpstr>OPPOSans R</vt:lpstr>
      <vt:lpstr>OPPOSans R</vt:lpstr>
      <vt:lpstr>OPPOSans H</vt:lpstr>
      <vt:lpstr>HarmonyOS Sans SC</vt:lpstr>
      <vt:lpstr>Calibri</vt:lpstr>
      <vt:lpstr>Helvetica Neue</vt:lpstr>
      <vt:lpstr>Calibri Light</vt:lpstr>
      <vt:lpstr>汉仪书宋二KW</vt:lpstr>
      <vt:lpstr>汉仪中等线KW</vt:lpstr>
      <vt:lpstr>汉仪中黑KW</vt:lpstr>
      <vt:lpstr>Thonburi</vt:lpstr>
      <vt:lpstr>宋体</vt:lpstr>
      <vt:lpstr>Arial Unicode MS</vt:lpstr>
      <vt:lpstr>Times New Roman</vt:lpstr>
      <vt:lpstr>微软雅黑</vt:lpstr>
      <vt:lpstr>微软雅黑</vt:lpstr>
      <vt:lpstr>Consolas</vt:lpstr>
      <vt:lpstr>Gotham Book</vt:lpstr>
      <vt:lpstr>HarmonyOS Sans SC</vt:lpstr>
      <vt:lpstr>OPPOSans H</vt:lpstr>
      <vt:lpstr>OPPOSans R</vt:lpstr>
      <vt:lpstr>思源黑体 CN Regular</vt:lpstr>
      <vt:lpstr>等线</vt:lpstr>
      <vt:lpstr>MS PGothic</vt:lpstr>
      <vt:lpstr>Office 主题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Y50P</dc:creator>
  <cp:lastModifiedBy>塞外张大将军</cp:lastModifiedBy>
  <cp:revision>2748</cp:revision>
  <dcterms:created xsi:type="dcterms:W3CDTF">2026-10-28T06:11:53Z</dcterms:created>
  <dcterms:modified xsi:type="dcterms:W3CDTF">2026-10-28T06:11:53Z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23DFC3D4DC89E545B1E5876A5BFAF406_43</vt:lpwstr>
  </property>
  <property fmtid="{D5CDD505-2E9C-101B-9397-08002B2CF9AE}" pid="3" name="KSOProductBuildVer">
    <vt:lpwstr>2052-12.1.26046.26046</vt:lpwstr>
  </property>
</Properties>
</file>