
<file path=[Content_Types].xml><?xml version="1.0" encoding="utf-8"?>
<Types xmlns="http://schemas.openxmlformats.org/package/2006/content-types">
  <Default Extension="vml" ContentType="application/vnd.openxmlformats-officedocument.vmlDrawing"/>
  <Default Extension="bin" ContentType="application/vnd.openxmlformats-officedocument.oleObject"/>
  <Default Extension="png" ContentType="image/png"/>
  <Default Extension="wmf" ContentType="image/x-wmf"/>
  <Default Extension="jpeg" ContentType="image/jpeg"/>
  <Default Extension="JPG" ContentType="image/.jp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media/image11.svg" ContentType="image/svg+xml"/>
  <Override PartName="/ppt/media/image13.svg" ContentType="image/svg+xml"/>
  <Override PartName="/ppt/media/image5.svg" ContentType="image/svg+xml"/>
  <Override PartName="/ppt/media/image7.svg" ContentType="image/svg+xml"/>
  <Override PartName="/ppt/media/image9.svg" ContentType="image/svg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6"/>
  </p:notesMasterIdLst>
  <p:sldIdLst>
    <p:sldId id="256" r:id="rId3"/>
    <p:sldId id="273" r:id="rId4"/>
    <p:sldId id="277" r:id="rId5"/>
    <p:sldId id="278" r:id="rId7"/>
    <p:sldId id="279" r:id="rId8"/>
    <p:sldId id="280" r:id="rId9"/>
    <p:sldId id="290" r:id="rId10"/>
    <p:sldId id="281" r:id="rId11"/>
    <p:sldId id="282" r:id="rId12"/>
    <p:sldId id="283" r:id="rId13"/>
    <p:sldId id="284" r:id="rId14"/>
    <p:sldId id="288" r:id="rId15"/>
    <p:sldId id="285" r:id="rId16"/>
    <p:sldId id="289" r:id="rId17"/>
    <p:sldId id="286" r:id="rId18"/>
    <p:sldId id="287" r:id="rId19"/>
  </p:sldIdLst>
  <p:sldSz cx="12192000" cy="6858000"/>
  <p:notesSz cx="6858000" cy="9144000"/>
  <p:embeddedFontLst>
    <p:embeddedFont>
      <p:font typeface="微软雅黑" panose="020B0503020204020204" charset="-122"/>
      <p:regular r:id="rId23"/>
    </p:embeddedFont>
    <p:embeddedFont>
      <p:font typeface="Calibri" panose="020F0502020204030204" charset="0"/>
      <p:regular r:id="rId24"/>
      <p:bold r:id="rId25"/>
      <p:italic r:id="rId26"/>
      <p:boldItalic r:id="rId27"/>
    </p:embeddedFont>
  </p:embeddedFontLst>
  <p:custDataLst>
    <p:tags r:id="rId28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72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  <a:srgbClr val="F1F8FD"/>
    <a:srgbClr val="FEF8E9"/>
    <a:srgbClr val="5DA1DE"/>
    <a:srgbClr val="0A6ABA"/>
    <a:srgbClr val="0154AD"/>
    <a:srgbClr val="0154AE"/>
    <a:srgbClr val="044EA6"/>
    <a:srgbClr val="E0EFF9"/>
    <a:srgbClr val="06224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3778" autoAdjust="0"/>
    <p:restoredTop sz="94660"/>
  </p:normalViewPr>
  <p:slideViewPr>
    <p:cSldViewPr snapToGrid="0" showGuides="1">
      <p:cViewPr varScale="1">
        <p:scale>
          <a:sx n="111" d="100"/>
          <a:sy n="111" d="100"/>
        </p:scale>
        <p:origin x="660" y="144"/>
      </p:cViewPr>
      <p:guideLst>
        <p:guide orient="horz" pos="2172"/>
        <p:guide pos="3840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>
      <p:cViewPr varScale="1">
        <p:scale>
          <a:sx n="92" d="100"/>
          <a:sy n="92" d="100"/>
        </p:scale>
        <p:origin x="2550" y="102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8" Type="http://schemas.openxmlformats.org/officeDocument/2006/relationships/tags" Target="tags/tag133.xml"/><Relationship Id="rId27" Type="http://schemas.openxmlformats.org/officeDocument/2006/relationships/font" Target="fonts/font5.fntdata"/><Relationship Id="rId26" Type="http://schemas.openxmlformats.org/officeDocument/2006/relationships/font" Target="fonts/font4.fntdata"/><Relationship Id="rId25" Type="http://schemas.openxmlformats.org/officeDocument/2006/relationships/font" Target="fonts/font3.fntdata"/><Relationship Id="rId24" Type="http://schemas.openxmlformats.org/officeDocument/2006/relationships/font" Target="fonts/font2.fntdata"/><Relationship Id="rId23" Type="http://schemas.openxmlformats.org/officeDocument/2006/relationships/font" Target="fonts/font1.fntdata"/><Relationship Id="rId22" Type="http://schemas.openxmlformats.org/officeDocument/2006/relationships/tableStyles" Target="tableStyles.xml"/><Relationship Id="rId21" Type="http://schemas.openxmlformats.org/officeDocument/2006/relationships/viewProps" Target="viewProps.xml"/><Relationship Id="rId20" Type="http://schemas.openxmlformats.org/officeDocument/2006/relationships/presProps" Target="presProps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29.wmf"/><Relationship Id="rId2" Type="http://schemas.openxmlformats.org/officeDocument/2006/relationships/image" Target="../media/image28.wmf"/><Relationship Id="rId1" Type="http://schemas.openxmlformats.org/officeDocument/2006/relationships/image" Target="../media/image27.wmf"/></Relationships>
</file>

<file path=ppt/drawings/_rels/vmlDrawing2.vml.rels><?xml version="1.0" encoding="UTF-8" standalone="yes"?>
<Relationships xmlns="http://schemas.openxmlformats.org/package/2006/relationships"><Relationship Id="rId2" Type="http://schemas.openxmlformats.org/officeDocument/2006/relationships/image" Target="../media/image55.emf"/><Relationship Id="rId1" Type="http://schemas.openxmlformats.org/officeDocument/2006/relationships/image" Target="../media/image54.emf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2A48B96-639E-45A3-A0BA-2464DFDB1FAA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6837353-30EB-4A48-80EB-173D804AEF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/>
      <p:sp>
        <p:nvSpPr>
          <p:cNvPr id="2" name="幻灯片图像占位符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6" Type="http://schemas.openxmlformats.org/officeDocument/2006/relationships/tags" Target="../tags/tag5.xml"/><Relationship Id="rId5" Type="http://schemas.openxmlformats.org/officeDocument/2006/relationships/tags" Target="../tags/tag4.xml"/><Relationship Id="rId4" Type="http://schemas.openxmlformats.org/officeDocument/2006/relationships/tags" Target="../tags/tag3.xml"/><Relationship Id="rId3" Type="http://schemas.openxmlformats.org/officeDocument/2006/relationships/tags" Target="../tags/tag2.xml"/><Relationship Id="rId2" Type="http://schemas.openxmlformats.org/officeDocument/2006/relationships/tags" Target="../tags/tag1.xml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6" Type="http://schemas.openxmlformats.org/officeDocument/2006/relationships/tags" Target="../tags/tag10.xml"/><Relationship Id="rId5" Type="http://schemas.openxmlformats.org/officeDocument/2006/relationships/tags" Target="../tags/tag9.xml"/><Relationship Id="rId4" Type="http://schemas.openxmlformats.org/officeDocument/2006/relationships/tags" Target="../tags/tag8.xml"/><Relationship Id="rId3" Type="http://schemas.openxmlformats.org/officeDocument/2006/relationships/tags" Target="../tags/tag7.xml"/><Relationship Id="rId2" Type="http://schemas.openxmlformats.org/officeDocument/2006/relationships/tags" Target="../tags/tag6.xml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6" Type="http://schemas.openxmlformats.org/officeDocument/2006/relationships/tags" Target="../tags/tag15.xml"/><Relationship Id="rId5" Type="http://schemas.openxmlformats.org/officeDocument/2006/relationships/tags" Target="../tags/tag14.xml"/><Relationship Id="rId4" Type="http://schemas.openxmlformats.org/officeDocument/2006/relationships/tags" Target="../tags/tag13.xml"/><Relationship Id="rId3" Type="http://schemas.openxmlformats.org/officeDocument/2006/relationships/tags" Target="../tags/tag12.xml"/><Relationship Id="rId2" Type="http://schemas.openxmlformats.org/officeDocument/2006/relationships/tags" Target="../tags/tag11.xml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7" Type="http://schemas.openxmlformats.org/officeDocument/2006/relationships/tags" Target="../tags/tag21.xml"/><Relationship Id="rId6" Type="http://schemas.openxmlformats.org/officeDocument/2006/relationships/tags" Target="../tags/tag20.xml"/><Relationship Id="rId5" Type="http://schemas.openxmlformats.org/officeDocument/2006/relationships/tags" Target="../tags/tag19.xml"/><Relationship Id="rId4" Type="http://schemas.openxmlformats.org/officeDocument/2006/relationships/tags" Target="../tags/tag18.xml"/><Relationship Id="rId3" Type="http://schemas.openxmlformats.org/officeDocument/2006/relationships/tags" Target="../tags/tag17.xml"/><Relationship Id="rId2" Type="http://schemas.openxmlformats.org/officeDocument/2006/relationships/tags" Target="../tags/tag16.xml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9" Type="http://schemas.openxmlformats.org/officeDocument/2006/relationships/tags" Target="../tags/tag29.xml"/><Relationship Id="rId8" Type="http://schemas.openxmlformats.org/officeDocument/2006/relationships/tags" Target="../tags/tag28.xml"/><Relationship Id="rId7" Type="http://schemas.openxmlformats.org/officeDocument/2006/relationships/tags" Target="../tags/tag27.xml"/><Relationship Id="rId6" Type="http://schemas.openxmlformats.org/officeDocument/2006/relationships/tags" Target="../tags/tag26.xml"/><Relationship Id="rId5" Type="http://schemas.openxmlformats.org/officeDocument/2006/relationships/tags" Target="../tags/tag25.xml"/><Relationship Id="rId4" Type="http://schemas.openxmlformats.org/officeDocument/2006/relationships/tags" Target="../tags/tag24.xml"/><Relationship Id="rId3" Type="http://schemas.openxmlformats.org/officeDocument/2006/relationships/tags" Target="../tags/tag23.xml"/><Relationship Id="rId2" Type="http://schemas.openxmlformats.org/officeDocument/2006/relationships/tags" Target="../tags/tag22.xml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5" Type="http://schemas.openxmlformats.org/officeDocument/2006/relationships/tags" Target="../tags/tag33.xml"/><Relationship Id="rId4" Type="http://schemas.openxmlformats.org/officeDocument/2006/relationships/tags" Target="../tags/tag32.xml"/><Relationship Id="rId3" Type="http://schemas.openxmlformats.org/officeDocument/2006/relationships/tags" Target="../tags/tag31.xml"/><Relationship Id="rId2" Type="http://schemas.openxmlformats.org/officeDocument/2006/relationships/tags" Target="../tags/tag30.xml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4" Type="http://schemas.openxmlformats.org/officeDocument/2006/relationships/tags" Target="../tags/tag36.xml"/><Relationship Id="rId3" Type="http://schemas.openxmlformats.org/officeDocument/2006/relationships/tags" Target="../tags/tag35.xml"/><Relationship Id="rId2" Type="http://schemas.openxmlformats.org/officeDocument/2006/relationships/tags" Target="../tags/tag34.xml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7" Type="http://schemas.openxmlformats.org/officeDocument/2006/relationships/tags" Target="../tags/tag42.xml"/><Relationship Id="rId6" Type="http://schemas.openxmlformats.org/officeDocument/2006/relationships/tags" Target="../tags/tag41.xml"/><Relationship Id="rId5" Type="http://schemas.openxmlformats.org/officeDocument/2006/relationships/tags" Target="../tags/tag40.xml"/><Relationship Id="rId4" Type="http://schemas.openxmlformats.org/officeDocument/2006/relationships/tags" Target="../tags/tag39.xml"/><Relationship Id="rId3" Type="http://schemas.openxmlformats.org/officeDocument/2006/relationships/tags" Target="../tags/tag38.xml"/><Relationship Id="rId2" Type="http://schemas.openxmlformats.org/officeDocument/2006/relationships/tags" Target="../tags/tag37.xml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6" Type="http://schemas.openxmlformats.org/officeDocument/2006/relationships/tags" Target="../tags/tag47.xml"/><Relationship Id="rId5" Type="http://schemas.openxmlformats.org/officeDocument/2006/relationships/tags" Target="../tags/tag46.xml"/><Relationship Id="rId4" Type="http://schemas.openxmlformats.org/officeDocument/2006/relationships/tags" Target="../tags/tag45.xml"/><Relationship Id="rId3" Type="http://schemas.openxmlformats.org/officeDocument/2006/relationships/tags" Target="../tags/tag44.xml"/><Relationship Id="rId2" Type="http://schemas.openxmlformats.org/officeDocument/2006/relationships/tags" Target="../tags/tag43.xml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5" Type="http://schemas.openxmlformats.org/officeDocument/2006/relationships/tags" Target="../tags/tag51.xml"/><Relationship Id="rId4" Type="http://schemas.openxmlformats.org/officeDocument/2006/relationships/tags" Target="../tags/tag50.xml"/><Relationship Id="rId3" Type="http://schemas.openxmlformats.org/officeDocument/2006/relationships/tags" Target="../tags/tag49.xml"/><Relationship Id="rId2" Type="http://schemas.openxmlformats.org/officeDocument/2006/relationships/tags" Target="../tags/tag48.xml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6" Type="http://schemas.openxmlformats.org/officeDocument/2006/relationships/tags" Target="../tags/tag56.xml"/><Relationship Id="rId5" Type="http://schemas.openxmlformats.org/officeDocument/2006/relationships/tags" Target="../tags/tag55.xml"/><Relationship Id="rId4" Type="http://schemas.openxmlformats.org/officeDocument/2006/relationships/tags" Target="../tags/tag54.xml"/><Relationship Id="rId3" Type="http://schemas.openxmlformats.org/officeDocument/2006/relationships/tags" Target="../tags/tag53.xml"/><Relationship Id="rId2" Type="http://schemas.openxmlformats.org/officeDocument/2006/relationships/tags" Target="../tags/tag52.xml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  <p:custDataLst>
              <p:tags r:id="rId2"/>
            </p:custDataLst>
          </p:nvPr>
        </p:nvSpPr>
        <p:spPr>
          <a:xfrm>
            <a:off x="1198800" y="914400"/>
            <a:ext cx="9799200" cy="2570400"/>
          </a:xfrm>
        </p:spPr>
        <p:txBody>
          <a:bodyPr lIns="90000" tIns="46800" rIns="90000" bIns="46800" anchor="b" anchorCtr="0">
            <a:normAutofit/>
          </a:bodyPr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  <p:custDataLst>
              <p:tags r:id="rId3"/>
            </p:custDataLst>
          </p:nvPr>
        </p:nvSpPr>
        <p:spPr>
          <a:xfrm>
            <a:off x="1198800" y="3560400"/>
            <a:ext cx="9799200" cy="1472400"/>
          </a:xfrm>
        </p:spPr>
        <p:txBody>
          <a:bodyPr lIns="90000" tIns="46800" rIns="90000" bIns="46800">
            <a:normAutofit/>
          </a:bodyPr>
          <a:lstStyle>
            <a:lvl1pPr marL="0" indent="0" algn="ctr">
              <a:lnSpc>
                <a:spcPct val="110000"/>
              </a:lnSpc>
              <a:buNone/>
              <a:defRPr sz="2400" spc="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  <a:endParaRPr lang="zh-CN" altLang="en-US" dirty="0"/>
          </a:p>
        </p:txBody>
      </p:sp>
      <p:sp>
        <p:nvSpPr>
          <p:cNvPr id="16" name="日期占位符 15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17" name="页脚占位符 16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18" name="灯片编号占位符 17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  <p:custDataLst>
              <p:tags r:id="rId3"/>
            </p:custDataLst>
          </p:nvPr>
        </p:nvSpPr>
        <p:spPr>
          <a:xfrm>
            <a:off x="608400" y="1490400"/>
            <a:ext cx="10969200" cy="47592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2"/>
            </p:custDataLst>
          </p:nvPr>
        </p:nvSpPr>
        <p:spPr>
          <a:xfrm>
            <a:off x="1990800" y="3848400"/>
            <a:ext cx="7768800" cy="766800"/>
          </a:xfrm>
        </p:spPr>
        <p:txBody>
          <a:bodyPr lIns="90000" tIns="46800" rIns="90000" bIns="46800" anchor="b" anchorCtr="0">
            <a:normAutofit/>
          </a:bodyPr>
          <a:lstStyle>
            <a:lvl1pPr>
              <a:defRPr sz="4400"/>
            </a:lvl1pPr>
          </a:lstStyle>
          <a:p>
            <a:r>
              <a:rPr lang="zh-CN" altLang="en-US" dirty="0"/>
              <a:t>单击此处编辑标题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1990800" y="4615200"/>
            <a:ext cx="7768800" cy="867600"/>
          </a:xfrm>
        </p:spPr>
        <p:txBody>
          <a:bodyPr lIns="90000" tIns="46800" rIns="90000" bIns="46800">
            <a:normAutofit/>
          </a:bodyPr>
          <a:lstStyle>
            <a:lvl1pPr marL="0" indent="0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  <p:custDataLst>
              <p:tags r:id="rId3"/>
            </p:custDataLst>
          </p:nvPr>
        </p:nvSpPr>
        <p:spPr>
          <a:xfrm>
            <a:off x="608400" y="1501200"/>
            <a:ext cx="5176800" cy="4748400"/>
          </a:xfr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411600" y="1501200"/>
            <a:ext cx="5176800" cy="4748400"/>
          </a:xfrm>
        </p:spPr>
        <p:txBody>
          <a:bodyPr lIns="90000" tIns="46800" rIns="90000" bIns="4680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5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6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7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 hasCustomPrompt="1"/>
            <p:custDataLst>
              <p:tags r:id="rId3"/>
            </p:custDataLst>
          </p:nvPr>
        </p:nvSpPr>
        <p:spPr>
          <a:xfrm>
            <a:off x="608400" y="1429200"/>
            <a:ext cx="5342400" cy="381600"/>
          </a:xfrm>
        </p:spPr>
        <p:txBody>
          <a:bodyPr lIns="101600" tIns="38100" rIns="76200" bIns="3810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单击此处编辑文本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  <p:custDataLst>
              <p:tags r:id="rId4"/>
            </p:custDataLst>
          </p:nvPr>
        </p:nvSpPr>
        <p:spPr>
          <a:xfrm>
            <a:off x="60840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 hasCustomPrompt="1"/>
            <p:custDataLst>
              <p:tags r:id="rId5"/>
            </p:custDataLst>
          </p:nvPr>
        </p:nvSpPr>
        <p:spPr>
          <a:xfrm>
            <a:off x="6235750" y="1421729"/>
            <a:ext cx="5342400" cy="381600"/>
          </a:xfrm>
        </p:spPr>
        <p:txBody>
          <a:bodyPr vert="horz" lIns="101600" tIns="38100" rIns="76200" bIns="38100" rtlCol="0" anchor="t" anchorCtr="0">
            <a:normAutofit/>
          </a:bodyPr>
          <a:lstStyle>
            <a:lvl1pPr marL="0" indent="0">
              <a:lnSpc>
                <a:spcPct val="100000"/>
              </a:lnSpc>
              <a:buNone/>
              <a:defRPr sz="2000" b="1" spc="2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单击此处编辑文本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  <p:custDataLst>
              <p:tags r:id="rId6"/>
            </p:custDataLst>
          </p:nvPr>
        </p:nvSpPr>
        <p:spPr>
          <a:xfrm>
            <a:off x="6235750" y="1854000"/>
            <a:ext cx="5342400" cy="4395600"/>
          </a:xfrm>
        </p:spPr>
        <p:txBody>
          <a:bodyPr vert="horz" lIns="101600" tIns="0" rIns="82550" bIns="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第二级</a:t>
            </a:r>
            <a:endParaRPr lang="zh-CN" altLang="en-US"/>
          </a:p>
          <a:p>
            <a:pPr lvl="2"/>
            <a:r>
              <a:rPr lang="zh-CN" altLang="en-US"/>
              <a:t>第三级</a:t>
            </a:r>
            <a:endParaRPr lang="zh-CN" altLang="en-US"/>
          </a:p>
          <a:p>
            <a:pPr lvl="3"/>
            <a:r>
              <a:rPr lang="zh-CN" altLang="en-US"/>
              <a:t>第四级</a:t>
            </a:r>
            <a:endParaRPr lang="zh-CN" altLang="en-US"/>
          </a:p>
          <a:p>
            <a:pPr lvl="4"/>
            <a:r>
              <a:rPr lang="zh-CN" altLang="en-US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  <p:custDataLst>
              <p:tags r:id="rId7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  <p:custDataLst>
              <p:tags r:id="rId8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  <p:custDataLst>
              <p:tags r:id="rId9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  <p:custDataLst>
              <p:tags r:id="rId2"/>
            </p:custDataLst>
          </p:nvPr>
        </p:nvSpPr>
        <p:spPr>
          <a:xfrm>
            <a:off x="608400" y="608400"/>
            <a:ext cx="10969200" cy="705600"/>
          </a:xfrm>
        </p:spPr>
        <p:txBody>
          <a:bodyPr vert="horz" lIns="90000" tIns="46800" rIns="90000" bIns="46800" rtlCol="0" anchor="ctr" anchorCtr="0">
            <a:normAutofit/>
          </a:bodyPr>
          <a:lstStyle/>
          <a:p>
            <a:pPr lvl="0"/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3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4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5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图片占位符 2"/>
          <p:cNvSpPr>
            <a:spLocks noGrp="1"/>
          </p:cNvSpPr>
          <p:nvPr>
            <p:ph type="pic" idx="1"/>
            <p:custDataLst>
              <p:tags r:id="rId2"/>
            </p:custDataLst>
          </p:nvPr>
        </p:nvSpPr>
        <p:spPr>
          <a:xfrm>
            <a:off x="608400" y="1555200"/>
            <a:ext cx="5233077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  <p:custDataLst>
              <p:tags r:id="rId3"/>
            </p:custDataLst>
          </p:nvPr>
        </p:nvSpPr>
        <p:spPr>
          <a:xfrm>
            <a:off x="6350400" y="1555200"/>
            <a:ext cx="5227200" cy="4608000"/>
          </a:xfrm>
        </p:spPr>
        <p:txBody>
          <a:bodyPr vert="horz" lIns="90000" tIns="46800" rIns="90000" bIns="46800" rtlCol="0">
            <a:normAutofit/>
          </a:bodyPr>
          <a:lstStyle>
            <a:lvl1pPr>
              <a:buNone/>
              <a:defRPr sz="1600"/>
            </a:lvl1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9EFD9D74-47D9-4702-A33C-335B63B48DBF}" type="datetimeFigureOut">
              <a:rPr lang="zh-CN" altLang="en-US" smtClean="0"/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FABC47A4-756D-490B-A52F-7D9E2C9FC05F}" type="slidenum">
              <a:rPr lang="zh-CN" altLang="en-US" smtClean="0"/>
            </a:fld>
            <a:endParaRPr lang="zh-CN" altLang="en-US"/>
          </a:p>
        </p:txBody>
      </p:sp>
      <p:sp>
        <p:nvSpPr>
          <p:cNvPr id="9" name="标题 8"/>
          <p:cNvSpPr>
            <a:spLocks noGrp="1"/>
          </p:cNvSpPr>
          <p:nvPr>
            <p:ph type="title"/>
            <p:custDataLst>
              <p:tags r:id="rId7"/>
            </p:custDataLst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 hasCustomPrompt="1"/>
            <p:custDataLst>
              <p:tags r:id="rId2"/>
            </p:custDataLst>
          </p:nvPr>
        </p:nvSpPr>
        <p:spPr>
          <a:xfrm>
            <a:off x="10234800" y="914400"/>
            <a:ext cx="1044000" cy="5029200"/>
          </a:xfrm>
        </p:spPr>
        <p:txBody>
          <a:bodyPr vert="eaVert" lIns="90000" tIns="46800" rIns="90000" bIns="46800" rtlCol="0" anchor="ctr" anchorCtr="0">
            <a:normAutofit/>
          </a:bodyPr>
          <a:lstStyle>
            <a:lvl1pPr>
              <a:buNone/>
              <a:defRPr sz="28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  <p:custDataLst>
              <p:tags r:id="rId3"/>
            </p:custDataLst>
          </p:nvPr>
        </p:nvSpPr>
        <p:spPr>
          <a:xfrm>
            <a:off x="914400" y="914400"/>
            <a:ext cx="9169200" cy="5029200"/>
          </a:xfrm>
        </p:spPr>
        <p:txBody>
          <a:bodyPr vert="eaVert" lIns="46800" tIns="46800" rIns="46800" bIns="46800"/>
          <a:lstStyle>
            <a:lvl1pPr marL="228600" indent="-228600">
              <a:spcAft>
                <a:spcPts val="1000"/>
              </a:spcAft>
              <a:defRPr spc="300"/>
            </a:lvl1pPr>
            <a:lvl2pPr marL="685800" indent="-228600">
              <a:defRPr spc="300"/>
            </a:lvl2pPr>
            <a:lvl3pPr marL="1143000" indent="-228600">
              <a:defRPr spc="300"/>
            </a:lvl3pPr>
            <a:lvl4pPr marL="1600200" indent="-228600">
              <a:defRPr spc="300"/>
            </a:lvl4pPr>
            <a:lvl5pPr marL="2057400" indent="-228600">
              <a:defRPr spc="300"/>
            </a:lvl5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  <p:custDataLst>
              <p:tags r:id="rId4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  <p:custDataLst>
              <p:tags r:id="rId5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  <p:custDataLst>
              <p:tags r:id="rId6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7" name="内容占位符 6"/>
          <p:cNvSpPr>
            <a:spLocks noGrp="1"/>
          </p:cNvSpPr>
          <p:nvPr>
            <p:ph sz="quarter" idx="13"/>
            <p:custDataLst>
              <p:tags r:id="rId5"/>
            </p:custDataLst>
          </p:nvPr>
        </p:nvSpPr>
        <p:spPr>
          <a:xfrm>
            <a:off x="608400" y="774000"/>
            <a:ext cx="10972800" cy="5482800"/>
          </a:xfrm>
        </p:spPr>
        <p:txBody>
          <a:bodyPr/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末尾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日期占位符 2"/>
          <p:cNvSpPr>
            <a:spLocks noGrp="1"/>
          </p:cNvSpPr>
          <p:nvPr>
            <p:ph type="dt" sz="half" idx="10"/>
            <p:custDataLst>
              <p:tags r:id="rId2"/>
            </p:custDataLst>
          </p:nvPr>
        </p:nvSpPr>
        <p:spPr/>
        <p:txBody>
          <a:bodyPr/>
          <a:lstStyle/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  <p:custDataLst>
              <p:tags r:id="rId3"/>
            </p:custDataLst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  <p:custDataLst>
              <p:tags r:id="rId4"/>
            </p:custDataLst>
          </p:nvPr>
        </p:nvSpPr>
        <p:spPr/>
        <p:txBody>
          <a:bodyPr/>
          <a:lstStyle/>
          <a:p>
            <a:fld id="{49AE70B2-8BF9-45C0-BB95-33D1B9D3A854}" type="slidenum">
              <a:rPr lang="zh-CN" altLang="en-US" smtClean="0"/>
            </a:fld>
            <a:endParaRPr lang="zh-CN" altLang="en-US"/>
          </a:p>
        </p:txBody>
      </p:sp>
      <p:sp>
        <p:nvSpPr>
          <p:cNvPr id="2" name="标题 1"/>
          <p:cNvSpPr>
            <a:spLocks noGrp="1"/>
          </p:cNvSpPr>
          <p:nvPr>
            <p:ph type="title" hasCustomPrompt="1"/>
            <p:custDataLst>
              <p:tags r:id="rId5"/>
            </p:custDataLst>
          </p:nvPr>
        </p:nvSpPr>
        <p:spPr>
          <a:xfrm>
            <a:off x="1198800" y="2484000"/>
            <a:ext cx="9799200" cy="1018800"/>
          </a:xfrm>
        </p:spPr>
        <p:txBody>
          <a:bodyPr vert="horz" lIns="90000" tIns="46800" rIns="90000" bIns="46800" rtlCol="0" anchor="t" anchorCtr="0">
            <a:normAutofit/>
          </a:bodyPr>
          <a:lstStyle>
            <a:lvl1pPr algn="ctr">
              <a:defRPr sz="6000"/>
            </a:lvl1pPr>
          </a:lstStyle>
          <a:p>
            <a:pPr lvl="0"/>
            <a:r>
              <a:rPr lang="zh-CN" altLang="en-US"/>
              <a:t>单击此处编辑标题</a:t>
            </a:r>
            <a:endParaRPr lang="zh-CN" altLang="en-US"/>
          </a:p>
        </p:txBody>
      </p:sp>
      <p:sp>
        <p:nvSpPr>
          <p:cNvPr id="7" name="文本占位符 6"/>
          <p:cNvSpPr>
            <a:spLocks noGrp="1"/>
          </p:cNvSpPr>
          <p:nvPr>
            <p:ph type="body" sz="quarter" idx="13"/>
            <p:custDataLst>
              <p:tags r:id="rId6"/>
            </p:custDataLst>
          </p:nvPr>
        </p:nvSpPr>
        <p:spPr>
          <a:xfrm>
            <a:off x="1198800" y="3560400"/>
            <a:ext cx="9799200" cy="471600"/>
          </a:xfrm>
        </p:spPr>
        <p:txBody>
          <a:bodyPr lIns="90000" tIns="46800" rIns="90000" bIns="46800">
            <a:normAutofit/>
          </a:bodyPr>
          <a:lstStyle>
            <a:lvl1pPr algn="ctr">
              <a:lnSpc>
                <a:spcPct val="110000"/>
              </a:lnSpc>
              <a:buNone/>
              <a:defRPr sz="2400" spc="200"/>
            </a:lvl1pPr>
          </a:lstStyle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8" Type="http://schemas.openxmlformats.org/officeDocument/2006/relationships/theme" Target="../theme/theme1.xml"/><Relationship Id="rId17" Type="http://schemas.openxmlformats.org/officeDocument/2006/relationships/tags" Target="../tags/tag62.xml"/><Relationship Id="rId16" Type="http://schemas.openxmlformats.org/officeDocument/2006/relationships/tags" Target="../tags/tag61.xml"/><Relationship Id="rId15" Type="http://schemas.openxmlformats.org/officeDocument/2006/relationships/tags" Target="../tags/tag60.xml"/><Relationship Id="rId14" Type="http://schemas.openxmlformats.org/officeDocument/2006/relationships/tags" Target="../tags/tag59.xml"/><Relationship Id="rId13" Type="http://schemas.openxmlformats.org/officeDocument/2006/relationships/tags" Target="../tags/tag58.xml"/><Relationship Id="rId12" Type="http://schemas.openxmlformats.org/officeDocument/2006/relationships/tags" Target="../tags/tag57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  <p:custDataLst>
              <p:tags r:id="rId12"/>
            </p:custDataLst>
          </p:nvPr>
        </p:nvSpPr>
        <p:spPr>
          <a:xfrm>
            <a:off x="608400" y="608400"/>
            <a:ext cx="10969200" cy="705600"/>
          </a:xfrm>
          <a:prstGeom prst="rect">
            <a:avLst/>
          </a:prstGeom>
        </p:spPr>
        <p:txBody>
          <a:bodyPr vert="horz" lIns="90170" tIns="46990" rIns="90170" bIns="46990" rtlCol="0" anchor="ctr" anchorCtr="0">
            <a:normAutofit/>
          </a:bodyPr>
          <a:lstStyle/>
          <a:p>
            <a:r>
              <a:rPr lang="zh-CN" altLang="en-US" dirty="0"/>
              <a:t>单击此处编辑母版标题样式</a:t>
            </a:r>
            <a:endParaRPr lang="zh-CN" altLang="en-US" dirty="0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  <p:custDataLst>
              <p:tags r:id="rId13"/>
            </p:custDataLst>
          </p:nvPr>
        </p:nvSpPr>
        <p:spPr>
          <a:xfrm>
            <a:off x="608400" y="1490400"/>
            <a:ext cx="10969200" cy="4759200"/>
          </a:xfrm>
          <a:prstGeom prst="rect">
            <a:avLst/>
          </a:prstGeom>
        </p:spPr>
        <p:txBody>
          <a:bodyPr vert="horz" lIns="90000" tIns="46800" rIns="90000" bIns="4680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  <a:endParaRPr lang="zh-CN" altLang="en-US" dirty="0"/>
          </a:p>
          <a:p>
            <a:pPr lvl="1"/>
            <a:r>
              <a:rPr lang="zh-CN" altLang="en-US" dirty="0"/>
              <a:t>第二级</a:t>
            </a:r>
            <a:endParaRPr lang="zh-CN" altLang="en-US" dirty="0"/>
          </a:p>
          <a:p>
            <a:pPr lvl="2"/>
            <a:r>
              <a:rPr lang="zh-CN" altLang="en-US" dirty="0"/>
              <a:t>第三级</a:t>
            </a:r>
            <a:endParaRPr lang="zh-CN" altLang="en-US" dirty="0"/>
          </a:p>
          <a:p>
            <a:pPr lvl="3"/>
            <a:r>
              <a:rPr lang="zh-CN" altLang="en-US" dirty="0"/>
              <a:t>第四级</a:t>
            </a:r>
            <a:endParaRPr lang="zh-CN" altLang="en-US" dirty="0"/>
          </a:p>
          <a:p>
            <a:pPr lvl="4"/>
            <a:r>
              <a:rPr lang="zh-CN" altLang="en-US" dirty="0"/>
              <a:t>第五级</a:t>
            </a:r>
            <a:endParaRPr lang="zh-CN" altLang="en-US" dirty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  <p:custDataLst>
              <p:tags r:id="rId14"/>
            </p:custDataLst>
          </p:nvPr>
        </p:nvSpPr>
        <p:spPr>
          <a:xfrm>
            <a:off x="6120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0FBDFE-C587-4B4C-A407-44438C67B59E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  <p:custDataLst>
              <p:tags r:id="rId15"/>
            </p:custDataLst>
          </p:nvPr>
        </p:nvSpPr>
        <p:spPr>
          <a:xfrm>
            <a:off x="4116000" y="6314400"/>
            <a:ext cx="396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ct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  <p:custDataLst>
              <p:tags r:id="rId16"/>
            </p:custDataLst>
          </p:nvPr>
        </p:nvSpPr>
        <p:spPr>
          <a:xfrm>
            <a:off x="8877600" y="6314400"/>
            <a:ext cx="2700000" cy="3168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r">
              <a:defRPr sz="1000" baseline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AE70B2-8BF9-45C0-BB95-33D1B9D3A854}" type="slidenum">
              <a:rPr lang="zh-CN" altLang="en-US" smtClean="0"/>
            </a:fld>
            <a:endParaRPr lang="zh-CN" altLang="en-US" dirty="0"/>
          </a:p>
        </p:txBody>
      </p:sp>
    </p:spTree>
    <p:custDataLst>
      <p:tags r:id="rId17"/>
    </p:custData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fontAlgn="auto" latinLnBrk="0" hangingPunct="1">
        <a:lnSpc>
          <a:spcPct val="100000"/>
        </a:lnSpc>
        <a:spcBef>
          <a:spcPct val="0"/>
        </a:spcBef>
        <a:buNone/>
        <a:defRPr sz="3600" b="0" u="none" strike="noStrike" kern="1200" cap="none" spc="300" normalizeH="0" baseline="0">
          <a:solidFill>
            <a:schemeClr val="tx1">
              <a:lumMod val="85000"/>
              <a:lumOff val="15000"/>
            </a:schemeClr>
          </a:solidFill>
          <a:uFillTx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fontAlgn="auto" latinLnBrk="0" hangingPunct="1">
        <a:lnSpc>
          <a:spcPct val="130000"/>
        </a:lnSpc>
        <a:spcBef>
          <a:spcPts val="0"/>
        </a:spcBef>
        <a:spcAft>
          <a:spcPts val="1000"/>
        </a:spcAft>
        <a:buFont typeface="Arial" panose="020B0604020202020204" pitchFamily="34" charset="0"/>
        <a:buChar char="●"/>
        <a:defRPr sz="18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1pPr>
      <a:lvl2pPr marL="6858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tabLst>
          <a:tab pos="1609725" algn="l"/>
          <a:tab pos="1609725" algn="l"/>
          <a:tab pos="1609725" algn="l"/>
          <a:tab pos="1609725" algn="l"/>
        </a:tabLst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2pPr>
      <a:lvl3pPr marL="11430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600"/>
        </a:spcAft>
        <a:buFont typeface="Arial" panose="020B0604020202020204" pitchFamily="34" charset="0"/>
        <a:buChar char="●"/>
        <a:defRPr sz="16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3pPr>
      <a:lvl4pPr marL="16002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Wingdings" panose="05000000000000000000" charset="0"/>
        <a:buChar char="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4pPr>
      <a:lvl5pPr marL="2057400" indent="-228600" algn="l" defTabSz="914400" rtl="0" eaLnBrk="1" fontAlgn="auto" latinLnBrk="0" hangingPunct="1">
        <a:lnSpc>
          <a:spcPct val="120000"/>
        </a:lnSpc>
        <a:spcBef>
          <a:spcPts val="0"/>
        </a:spcBef>
        <a:spcAft>
          <a:spcPts val="300"/>
        </a:spcAft>
        <a:buFont typeface="Arial" panose="020B0604020202020204" pitchFamily="34" charset="0"/>
        <a:buChar char="•"/>
        <a:defRPr sz="1400" u="none" strike="noStrike" kern="1200" cap="none" spc="150" normalizeH="0" baseline="0">
          <a:solidFill>
            <a:schemeClr val="tx1">
              <a:lumMod val="65000"/>
              <a:lumOff val="35000"/>
            </a:schemeClr>
          </a:solidFill>
          <a:uFillTx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svg"/><Relationship Id="rId8" Type="http://schemas.openxmlformats.org/officeDocument/2006/relationships/image" Target="../media/image8.png"/><Relationship Id="rId7" Type="http://schemas.openxmlformats.org/officeDocument/2006/relationships/image" Target="../media/image7.svg"/><Relationship Id="rId6" Type="http://schemas.openxmlformats.org/officeDocument/2006/relationships/image" Target="../media/image6.png"/><Relationship Id="rId5" Type="http://schemas.openxmlformats.org/officeDocument/2006/relationships/image" Target="../media/image5.sv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6" Type="http://schemas.openxmlformats.org/officeDocument/2006/relationships/slideLayout" Target="../slideLayouts/slideLayout1.xml"/><Relationship Id="rId15" Type="http://schemas.openxmlformats.org/officeDocument/2006/relationships/tags" Target="../tags/tag63.xml"/><Relationship Id="rId14" Type="http://schemas.openxmlformats.org/officeDocument/2006/relationships/image" Target="../media/image14.png"/><Relationship Id="rId13" Type="http://schemas.openxmlformats.org/officeDocument/2006/relationships/image" Target="../media/image13.svg"/><Relationship Id="rId12" Type="http://schemas.openxmlformats.org/officeDocument/2006/relationships/image" Target="../media/image12.png"/><Relationship Id="rId11" Type="http://schemas.openxmlformats.org/officeDocument/2006/relationships/image" Target="../media/image11.sv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64.xml"/><Relationship Id="rId3" Type="http://schemas.openxmlformats.org/officeDocument/2006/relationships/image" Target="../media/image3.png"/><Relationship Id="rId2" Type="http://schemas.openxmlformats.org/officeDocument/2006/relationships/image" Target="../media/image16.png"/><Relationship Id="rId1" Type="http://schemas.openxmlformats.org/officeDocument/2006/relationships/image" Target="../media/image15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tags" Target="../tags/tag73.xml"/><Relationship Id="rId8" Type="http://schemas.openxmlformats.org/officeDocument/2006/relationships/tags" Target="../tags/tag72.xml"/><Relationship Id="rId7" Type="http://schemas.openxmlformats.org/officeDocument/2006/relationships/tags" Target="../tags/tag71.xml"/><Relationship Id="rId6" Type="http://schemas.openxmlformats.org/officeDocument/2006/relationships/tags" Target="../tags/tag70.xml"/><Relationship Id="rId5" Type="http://schemas.openxmlformats.org/officeDocument/2006/relationships/tags" Target="../tags/tag69.xml"/><Relationship Id="rId4" Type="http://schemas.openxmlformats.org/officeDocument/2006/relationships/tags" Target="../tags/tag68.xml"/><Relationship Id="rId3" Type="http://schemas.openxmlformats.org/officeDocument/2006/relationships/tags" Target="../tags/tag67.xml"/><Relationship Id="rId21" Type="http://schemas.openxmlformats.org/officeDocument/2006/relationships/notesSlide" Target="../notesSlides/notesSlide1.xml"/><Relationship Id="rId20" Type="http://schemas.openxmlformats.org/officeDocument/2006/relationships/slideLayout" Target="../slideLayouts/slideLayout1.xml"/><Relationship Id="rId2" Type="http://schemas.openxmlformats.org/officeDocument/2006/relationships/tags" Target="../tags/tag66.xml"/><Relationship Id="rId19" Type="http://schemas.openxmlformats.org/officeDocument/2006/relationships/tags" Target="../tags/tag79.xml"/><Relationship Id="rId18" Type="http://schemas.openxmlformats.org/officeDocument/2006/relationships/image" Target="../media/image3.png"/><Relationship Id="rId17" Type="http://schemas.openxmlformats.org/officeDocument/2006/relationships/image" Target="../media/image19.png"/><Relationship Id="rId16" Type="http://schemas.openxmlformats.org/officeDocument/2006/relationships/tags" Target="../tags/tag78.xml"/><Relationship Id="rId15" Type="http://schemas.openxmlformats.org/officeDocument/2006/relationships/tags" Target="../tags/tag77.xml"/><Relationship Id="rId14" Type="http://schemas.openxmlformats.org/officeDocument/2006/relationships/tags" Target="../tags/tag76.xml"/><Relationship Id="rId13" Type="http://schemas.openxmlformats.org/officeDocument/2006/relationships/image" Target="../media/image18.png"/><Relationship Id="rId12" Type="http://schemas.openxmlformats.org/officeDocument/2006/relationships/tags" Target="../tags/tag75.xml"/><Relationship Id="rId11" Type="http://schemas.openxmlformats.org/officeDocument/2006/relationships/image" Target="../media/image17.png"/><Relationship Id="rId10" Type="http://schemas.openxmlformats.org/officeDocument/2006/relationships/tags" Target="../tags/tag74.xml"/><Relationship Id="rId1" Type="http://schemas.openxmlformats.org/officeDocument/2006/relationships/tags" Target="../tags/tag65.xml"/></Relationships>
</file>

<file path=ppt/slides/_rels/slide4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80.xml"/><Relationship Id="rId4" Type="http://schemas.openxmlformats.org/officeDocument/2006/relationships/image" Target="../media/image3.png"/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image" Target="../media/image20.pn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tags" Target="../tags/tag87.xml"/><Relationship Id="rId8" Type="http://schemas.openxmlformats.org/officeDocument/2006/relationships/tags" Target="../tags/tag86.xml"/><Relationship Id="rId7" Type="http://schemas.openxmlformats.org/officeDocument/2006/relationships/tags" Target="../tags/tag85.xml"/><Relationship Id="rId6" Type="http://schemas.openxmlformats.org/officeDocument/2006/relationships/image" Target="../media/image24.png"/><Relationship Id="rId5" Type="http://schemas.openxmlformats.org/officeDocument/2006/relationships/tags" Target="../tags/tag84.xml"/><Relationship Id="rId4" Type="http://schemas.openxmlformats.org/officeDocument/2006/relationships/tags" Target="../tags/tag83.xml"/><Relationship Id="rId35" Type="http://schemas.openxmlformats.org/officeDocument/2006/relationships/vmlDrawing" Target="../drawings/vmlDrawing1.vml"/><Relationship Id="rId34" Type="http://schemas.openxmlformats.org/officeDocument/2006/relationships/slideLayout" Target="../slideLayouts/slideLayout1.xml"/><Relationship Id="rId33" Type="http://schemas.openxmlformats.org/officeDocument/2006/relationships/tags" Target="../tags/tag102.xml"/><Relationship Id="rId32" Type="http://schemas.openxmlformats.org/officeDocument/2006/relationships/image" Target="../media/image3.png"/><Relationship Id="rId31" Type="http://schemas.openxmlformats.org/officeDocument/2006/relationships/image" Target="../media/image29.wmf"/><Relationship Id="rId30" Type="http://schemas.openxmlformats.org/officeDocument/2006/relationships/oleObject" Target="../embeddings/oleObject3.bin"/><Relationship Id="rId3" Type="http://schemas.openxmlformats.org/officeDocument/2006/relationships/image" Target="../media/image23.png"/><Relationship Id="rId29" Type="http://schemas.openxmlformats.org/officeDocument/2006/relationships/image" Target="../media/image28.wmf"/><Relationship Id="rId28" Type="http://schemas.openxmlformats.org/officeDocument/2006/relationships/oleObject" Target="../embeddings/oleObject2.bin"/><Relationship Id="rId27" Type="http://schemas.openxmlformats.org/officeDocument/2006/relationships/image" Target="../media/image27.wmf"/><Relationship Id="rId26" Type="http://schemas.openxmlformats.org/officeDocument/2006/relationships/oleObject" Target="../embeddings/oleObject1.bin"/><Relationship Id="rId25" Type="http://schemas.openxmlformats.org/officeDocument/2006/relationships/tags" Target="../tags/tag101.xml"/><Relationship Id="rId24" Type="http://schemas.openxmlformats.org/officeDocument/2006/relationships/tags" Target="../tags/tag100.xml"/><Relationship Id="rId23" Type="http://schemas.openxmlformats.org/officeDocument/2006/relationships/tags" Target="../tags/tag99.xml"/><Relationship Id="rId22" Type="http://schemas.openxmlformats.org/officeDocument/2006/relationships/tags" Target="../tags/tag98.xml"/><Relationship Id="rId21" Type="http://schemas.openxmlformats.org/officeDocument/2006/relationships/tags" Target="../tags/tag97.xml"/><Relationship Id="rId20" Type="http://schemas.openxmlformats.org/officeDocument/2006/relationships/tags" Target="../tags/tag96.xml"/><Relationship Id="rId2" Type="http://schemas.openxmlformats.org/officeDocument/2006/relationships/tags" Target="../tags/tag82.xml"/><Relationship Id="rId19" Type="http://schemas.openxmlformats.org/officeDocument/2006/relationships/tags" Target="../tags/tag95.xml"/><Relationship Id="rId18" Type="http://schemas.openxmlformats.org/officeDocument/2006/relationships/tags" Target="../tags/tag94.xml"/><Relationship Id="rId17" Type="http://schemas.openxmlformats.org/officeDocument/2006/relationships/tags" Target="../tags/tag93.xml"/><Relationship Id="rId16" Type="http://schemas.openxmlformats.org/officeDocument/2006/relationships/tags" Target="../tags/tag92.xml"/><Relationship Id="rId15" Type="http://schemas.openxmlformats.org/officeDocument/2006/relationships/tags" Target="../tags/tag91.xml"/><Relationship Id="rId14" Type="http://schemas.openxmlformats.org/officeDocument/2006/relationships/tags" Target="../tags/tag90.xml"/><Relationship Id="rId13" Type="http://schemas.openxmlformats.org/officeDocument/2006/relationships/tags" Target="../tags/tag89.xml"/><Relationship Id="rId12" Type="http://schemas.openxmlformats.org/officeDocument/2006/relationships/image" Target="../media/image26.png"/><Relationship Id="rId11" Type="http://schemas.openxmlformats.org/officeDocument/2006/relationships/tags" Target="../tags/tag88.xml"/><Relationship Id="rId10" Type="http://schemas.openxmlformats.org/officeDocument/2006/relationships/image" Target="../media/image25.png"/><Relationship Id="rId1" Type="http://schemas.openxmlformats.org/officeDocument/2006/relationships/tags" Target="../tags/tag81.xml"/></Relationships>
</file>

<file path=ppt/slides/_rels/slide6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03.xml"/><Relationship Id="rId5" Type="http://schemas.openxmlformats.org/officeDocument/2006/relationships/image" Target="../media/image33.png"/><Relationship Id="rId4" Type="http://schemas.openxmlformats.org/officeDocument/2006/relationships/image" Target="../media/image32.png"/><Relationship Id="rId3" Type="http://schemas.openxmlformats.org/officeDocument/2006/relationships/image" Target="../media/image3.png"/><Relationship Id="rId2" Type="http://schemas.openxmlformats.org/officeDocument/2006/relationships/image" Target="../media/image31.png"/><Relationship Id="rId1" Type="http://schemas.openxmlformats.org/officeDocument/2006/relationships/image" Target="../media/image30.pn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tags" Target="../tags/tag109.xml"/><Relationship Id="rId8" Type="http://schemas.openxmlformats.org/officeDocument/2006/relationships/tags" Target="../tags/tag108.xml"/><Relationship Id="rId7" Type="http://schemas.openxmlformats.org/officeDocument/2006/relationships/image" Target="../media/image35.png"/><Relationship Id="rId6" Type="http://schemas.openxmlformats.org/officeDocument/2006/relationships/image" Target="../media/image3.png"/><Relationship Id="rId5" Type="http://schemas.openxmlformats.org/officeDocument/2006/relationships/tags" Target="../tags/tag107.xml"/><Relationship Id="rId4" Type="http://schemas.openxmlformats.org/officeDocument/2006/relationships/tags" Target="../tags/tag106.xml"/><Relationship Id="rId3" Type="http://schemas.openxmlformats.org/officeDocument/2006/relationships/tags" Target="../tags/tag105.xml"/><Relationship Id="rId2" Type="http://schemas.openxmlformats.org/officeDocument/2006/relationships/tags" Target="../tags/tag104.xml"/><Relationship Id="rId14" Type="http://schemas.openxmlformats.org/officeDocument/2006/relationships/slideLayout" Target="../slideLayouts/slideLayout1.xml"/><Relationship Id="rId13" Type="http://schemas.openxmlformats.org/officeDocument/2006/relationships/tags" Target="../tags/tag112.xml"/><Relationship Id="rId12" Type="http://schemas.openxmlformats.org/officeDocument/2006/relationships/image" Target="../media/image36.png"/><Relationship Id="rId11" Type="http://schemas.openxmlformats.org/officeDocument/2006/relationships/tags" Target="../tags/tag111.xml"/><Relationship Id="rId10" Type="http://schemas.openxmlformats.org/officeDocument/2006/relationships/tags" Target="../tags/tag110.xml"/><Relationship Id="rId1" Type="http://schemas.openxmlformats.org/officeDocument/2006/relationships/image" Target="../media/image34.png"/></Relationships>
</file>

<file path=ppt/slides/_rels/slide8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1.xml"/><Relationship Id="rId5" Type="http://schemas.openxmlformats.org/officeDocument/2006/relationships/tags" Target="../tags/tag114.xml"/><Relationship Id="rId4" Type="http://schemas.openxmlformats.org/officeDocument/2006/relationships/image" Target="../media/image3.png"/><Relationship Id="rId3" Type="http://schemas.openxmlformats.org/officeDocument/2006/relationships/image" Target="../media/image38.png"/><Relationship Id="rId2" Type="http://schemas.openxmlformats.org/officeDocument/2006/relationships/image" Target="../media/image37.jpeg"/><Relationship Id="rId1" Type="http://schemas.openxmlformats.org/officeDocument/2006/relationships/tags" Target="../tags/tag113.xml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1.xml"/><Relationship Id="rId3" Type="http://schemas.openxmlformats.org/officeDocument/2006/relationships/tags" Target="../tags/tag115.xml"/><Relationship Id="rId2" Type="http://schemas.openxmlformats.org/officeDocument/2006/relationships/image" Target="../media/image3.png"/><Relationship Id="rId1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tags" Target="../tags/tag116.xml"/><Relationship Id="rId7" Type="http://schemas.openxmlformats.org/officeDocument/2006/relationships/image" Target="../media/image3.png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image" Target="../media/image40.png"/></Relationships>
</file>

<file path=ppt/slides/_rels/slide11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17.xml"/><Relationship Id="rId5" Type="http://schemas.openxmlformats.org/officeDocument/2006/relationships/image" Target="../media/image3.png"/><Relationship Id="rId4" Type="http://schemas.openxmlformats.org/officeDocument/2006/relationships/image" Target="../media/image49.png"/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tags" Target="../tags/tag122.xml"/><Relationship Id="rId8" Type="http://schemas.openxmlformats.org/officeDocument/2006/relationships/image" Target="../media/image53.png"/><Relationship Id="rId7" Type="http://schemas.openxmlformats.org/officeDocument/2006/relationships/tags" Target="../tags/tag121.xml"/><Relationship Id="rId6" Type="http://schemas.openxmlformats.org/officeDocument/2006/relationships/image" Target="../media/image52.png"/><Relationship Id="rId5" Type="http://schemas.openxmlformats.org/officeDocument/2006/relationships/tags" Target="../tags/tag120.xml"/><Relationship Id="rId4" Type="http://schemas.openxmlformats.org/officeDocument/2006/relationships/image" Target="../media/image51.png"/><Relationship Id="rId3" Type="http://schemas.openxmlformats.org/officeDocument/2006/relationships/tags" Target="../tags/tag119.xml"/><Relationship Id="rId2" Type="http://schemas.openxmlformats.org/officeDocument/2006/relationships/image" Target="../media/image50.png"/><Relationship Id="rId13" Type="http://schemas.openxmlformats.org/officeDocument/2006/relationships/slideLayout" Target="../slideLayouts/slideLayout1.xml"/><Relationship Id="rId12" Type="http://schemas.openxmlformats.org/officeDocument/2006/relationships/tags" Target="../tags/tag124.xml"/><Relationship Id="rId11" Type="http://schemas.openxmlformats.org/officeDocument/2006/relationships/image" Target="../media/image3.png"/><Relationship Id="rId10" Type="http://schemas.openxmlformats.org/officeDocument/2006/relationships/tags" Target="../tags/tag123.xml"/><Relationship Id="rId1" Type="http://schemas.openxmlformats.org/officeDocument/2006/relationships/tags" Target="../tags/tag118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2.vml"/><Relationship Id="rId7" Type="http://schemas.openxmlformats.org/officeDocument/2006/relationships/slideLayout" Target="../slideLayouts/slideLayout1.xml"/><Relationship Id="rId6" Type="http://schemas.openxmlformats.org/officeDocument/2006/relationships/tags" Target="../tags/tag125.xml"/><Relationship Id="rId5" Type="http://schemas.openxmlformats.org/officeDocument/2006/relationships/image" Target="../media/image3.png"/><Relationship Id="rId4" Type="http://schemas.openxmlformats.org/officeDocument/2006/relationships/image" Target="../media/image55.emf"/><Relationship Id="rId3" Type="http://schemas.openxmlformats.org/officeDocument/2006/relationships/oleObject" Target="../embeddings/oleObject5.bin"/><Relationship Id="rId2" Type="http://schemas.openxmlformats.org/officeDocument/2006/relationships/image" Target="../media/image54.emf"/><Relationship Id="rId1" Type="http://schemas.openxmlformats.org/officeDocument/2006/relationships/oleObject" Target="../embeddings/oleObject4.bin"/></Relationships>
</file>

<file path=ppt/slides/_rels/slide14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26.xml"/><Relationship Id="rId3" Type="http://schemas.openxmlformats.org/officeDocument/2006/relationships/image" Target="../media/image3.png"/><Relationship Id="rId2" Type="http://schemas.openxmlformats.org/officeDocument/2006/relationships/image" Target="../media/image57.jpeg"/><Relationship Id="rId1" Type="http://schemas.openxmlformats.org/officeDocument/2006/relationships/image" Target="../media/image56.jpeg"/></Relationships>
</file>

<file path=ppt/slides/_rels/slide15.xml.rels><?xml version="1.0" encoding="UTF-8" standalone="yes"?>
<Relationships xmlns="http://schemas.openxmlformats.org/package/2006/relationships"><Relationship Id="rId7" Type="http://schemas.openxmlformats.org/officeDocument/2006/relationships/slideLayout" Target="../slideLayouts/slideLayout1.xml"/><Relationship Id="rId6" Type="http://schemas.openxmlformats.org/officeDocument/2006/relationships/tags" Target="../tags/tag131.xml"/><Relationship Id="rId5" Type="http://schemas.openxmlformats.org/officeDocument/2006/relationships/image" Target="../media/image3.png"/><Relationship Id="rId4" Type="http://schemas.openxmlformats.org/officeDocument/2006/relationships/tags" Target="../tags/tag130.xml"/><Relationship Id="rId3" Type="http://schemas.openxmlformats.org/officeDocument/2006/relationships/tags" Target="../tags/tag129.xml"/><Relationship Id="rId2" Type="http://schemas.openxmlformats.org/officeDocument/2006/relationships/tags" Target="../tags/tag128.xml"/><Relationship Id="rId1" Type="http://schemas.openxmlformats.org/officeDocument/2006/relationships/tags" Target="../tags/tag127.xml"/></Relationships>
</file>

<file path=ppt/slides/_rels/slide16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tags" Target="../tags/tag132.xml"/><Relationship Id="rId3" Type="http://schemas.openxmlformats.org/officeDocument/2006/relationships/image" Target="../media/image59.png"/><Relationship Id="rId2" Type="http://schemas.openxmlformats.org/officeDocument/2006/relationships/image" Target="../media/image3.png"/><Relationship Id="rId1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矩形 9"/>
          <p:cNvSpPr/>
          <p:nvPr/>
        </p:nvSpPr>
        <p:spPr>
          <a:xfrm>
            <a:off x="635" y="0"/>
            <a:ext cx="12191365" cy="6855460"/>
          </a:xfrm>
          <a:prstGeom prst="rect">
            <a:avLst/>
          </a:prstGeom>
          <a:gradFill>
            <a:gsLst>
              <a:gs pos="72000">
                <a:srgbClr val="FFFFFF">
                  <a:alpha val="100000"/>
                </a:srgbClr>
              </a:gs>
              <a:gs pos="48000">
                <a:srgbClr val="FFFFFF">
                  <a:alpha val="100000"/>
                </a:srgbClr>
              </a:gs>
              <a:gs pos="0">
                <a:schemeClr val="bg1">
                  <a:alpha val="900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  <a:effectLst/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>
          <a:blip r:embed="rId2">
            <a:alphaModFix amt="40000"/>
          </a:blip>
          <a:stretch>
            <a:fillRect/>
          </a:stretch>
        </p:blipFill>
        <p:spPr>
          <a:xfrm>
            <a:off x="7788275" y="0"/>
            <a:ext cx="5692775" cy="4212590"/>
          </a:xfrm>
          <a:prstGeom prst="rect">
            <a:avLst/>
          </a:prstGeom>
          <a:noFill/>
          <a:effectLst>
            <a:softEdge rad="495300"/>
          </a:effectLst>
        </p:spPr>
      </p:pic>
      <p:sp>
        <p:nvSpPr>
          <p:cNvPr id="6" name="流程图: 终止 5"/>
          <p:cNvSpPr/>
          <p:nvPr/>
        </p:nvSpPr>
        <p:spPr>
          <a:xfrm>
            <a:off x="8645525" y="0"/>
            <a:ext cx="4316730" cy="1180465"/>
          </a:xfrm>
          <a:prstGeom prst="flowChartTerminator">
            <a:avLst/>
          </a:prstGeom>
          <a:solidFill>
            <a:schemeClr val="bg1">
              <a:alpha val="7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9565" y="469583"/>
            <a:ext cx="1567180" cy="241300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8938895" y="298450"/>
            <a:ext cx="2955925" cy="5835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b="1">
                <a:solidFill>
                  <a:srgbClr val="06224A"/>
                </a:solidFill>
                <a:latin typeface="Times New Roman" panose="02020603050405020304" charset="0"/>
                <a:cs typeface="Times New Roman" panose="02020603050405020304" charset="0"/>
              </a:rPr>
              <a:t>COMSOL Conference 2026</a:t>
            </a:r>
            <a:endParaRPr lang="en-US" altLang="zh-CN" b="1">
              <a:solidFill>
                <a:srgbClr val="06224A"/>
              </a:solidFill>
              <a:latin typeface="Times New Roman" panose="02020603050405020304" charset="0"/>
              <a:cs typeface="Times New Roman" panose="02020603050405020304" charset="0"/>
            </a:endParaRPr>
          </a:p>
          <a:p>
            <a:pPr algn="ctr"/>
            <a:r>
              <a:rPr lang="en-US" altLang="zh-CN" sz="1400">
                <a:solidFill>
                  <a:srgbClr val="06224A"/>
                </a:solidFill>
                <a:latin typeface="Times New Roman" panose="02020603050405020304" charset="0"/>
                <a:cs typeface="Times New Roman" panose="02020603050405020304" charset="0"/>
              </a:rPr>
              <a:t>Shenzhen, China |  Oct.22-23, 2026</a:t>
            </a:r>
            <a:endParaRPr lang="en-US" altLang="zh-CN" sz="1400">
              <a:solidFill>
                <a:srgbClr val="06224A"/>
              </a:solidFill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363855" y="1090295"/>
            <a:ext cx="7608570" cy="16300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0" algn="ctr" fontAlgn="auto">
              <a:lnSpc>
                <a:spcPct val="150000"/>
              </a:lnSpc>
              <a:spcBef>
                <a:spcPts val="600"/>
              </a:spcBef>
              <a:spcAft>
                <a:spcPts val="1200"/>
              </a:spcAft>
            </a:pPr>
            <a:r>
              <a:rPr lang="zh-CN" altLang="en-US" sz="3600" b="1">
                <a:solidFill>
                  <a:srgbClr val="062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气液两相与热流耦合协同仿真技术</a:t>
            </a:r>
            <a:endParaRPr lang="zh-CN" altLang="en-US" sz="3600" b="1">
              <a:solidFill>
                <a:srgbClr val="062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algn="ctr">
              <a:lnSpc>
                <a:spcPct val="200000"/>
              </a:lnSpc>
            </a:pPr>
            <a:r>
              <a:rPr lang="en-US" altLang="zh-CN" b="1">
                <a:solidFill>
                  <a:srgbClr val="062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——</a:t>
            </a:r>
            <a:r>
              <a:rPr lang="zh-CN" altLang="en-US" b="1">
                <a:solidFill>
                  <a:srgbClr val="062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</a:t>
            </a:r>
            <a:r>
              <a:rPr lang="en-US" altLang="zh-CN" b="1">
                <a:solidFill>
                  <a:srgbClr val="062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COMSOL Multiphysics</a:t>
            </a:r>
            <a:r>
              <a:rPr lang="zh-CN" altLang="en-US" b="1">
                <a:solidFill>
                  <a:srgbClr val="06224A"/>
                </a:solidFill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的多物理场建模与工程应用</a:t>
            </a:r>
            <a:endParaRPr lang="zh-CN" altLang="en-US" b="1">
              <a:solidFill>
                <a:srgbClr val="06224A"/>
              </a:solidFill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2" name="直接连接符 1"/>
          <p:cNvCxnSpPr/>
          <p:nvPr/>
        </p:nvCxnSpPr>
        <p:spPr>
          <a:xfrm>
            <a:off x="461963" y="2890520"/>
            <a:ext cx="7412355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" name="文本框 2"/>
          <p:cNvSpPr txBox="1"/>
          <p:nvPr/>
        </p:nvSpPr>
        <p:spPr>
          <a:xfrm>
            <a:off x="398145" y="3145790"/>
            <a:ext cx="3536950" cy="1153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  <a:cs typeface="微软雅黑" panose="020B0503020204020204" charset="-122"/>
              </a:rPr>
              <a:t>缪维娜</a:t>
            </a:r>
            <a:endParaRPr lang="zh-CN" altLang="en-US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sz="1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  <a:cs typeface="微软雅黑" panose="020B0503020204020204" charset="-122"/>
              </a:rPr>
              <a:t>西南石油大学</a:t>
            </a:r>
            <a:r>
              <a:rPr lang="en-US" altLang="zh-CN" sz="1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  <a:cs typeface="微软雅黑" panose="020B0503020204020204" charset="-122"/>
              </a:rPr>
              <a:t> </a:t>
            </a:r>
            <a:r>
              <a:rPr lang="zh-CN" altLang="en-US" sz="1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  <a:cs typeface="微软雅黑" panose="020B0503020204020204" charset="-122"/>
              </a:rPr>
              <a:t>机电工程学院</a:t>
            </a:r>
            <a:endParaRPr lang="zh-CN" altLang="en-US" sz="14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en-US" altLang="zh-CN" sz="14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  <a:cs typeface="微软雅黑" panose="020B0503020204020204" charset="-122"/>
              </a:rPr>
              <a:t>2026.10.22 | COMSOL Conference 2026</a:t>
            </a:r>
            <a:endParaRPr lang="en-US" altLang="zh-CN" sz="14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  <a:cs typeface="微软雅黑" panose="020B0503020204020204" charset="-122"/>
            </a:endParaRPr>
          </a:p>
        </p:txBody>
      </p:sp>
      <p:cxnSp>
        <p:nvCxnSpPr>
          <p:cNvPr id="11" name="直接连接符 10"/>
          <p:cNvCxnSpPr/>
          <p:nvPr/>
        </p:nvCxnSpPr>
        <p:spPr>
          <a:xfrm>
            <a:off x="398145" y="6285865"/>
            <a:ext cx="8061960" cy="0"/>
          </a:xfrm>
          <a:prstGeom prst="line">
            <a:avLst/>
          </a:prstGeom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grpSp>
        <p:nvGrpSpPr>
          <p:cNvPr id="26" name="组合 25"/>
          <p:cNvGrpSpPr/>
          <p:nvPr/>
        </p:nvGrpSpPr>
        <p:grpSpPr>
          <a:xfrm>
            <a:off x="515620" y="4724400"/>
            <a:ext cx="889000" cy="889000"/>
            <a:chOff x="812" y="7635"/>
            <a:chExt cx="1400" cy="1400"/>
          </a:xfrm>
        </p:grpSpPr>
        <p:sp>
          <p:nvSpPr>
            <p:cNvPr id="20" name="椭圆 19"/>
            <p:cNvSpPr/>
            <p:nvPr/>
          </p:nvSpPr>
          <p:spPr>
            <a:xfrm>
              <a:off x="812" y="7635"/>
              <a:ext cx="1400" cy="1400"/>
            </a:xfrm>
            <a:prstGeom prst="ellipse">
              <a:avLst/>
            </a:prstGeom>
            <a:solidFill>
              <a:srgbClr val="E0EF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5" name="图片 14" descr="水滴"/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>
              <a:off x="1087" y="7910"/>
              <a:ext cx="850" cy="850"/>
            </a:xfrm>
            <a:prstGeom prst="rect">
              <a:avLst/>
            </a:prstGeom>
          </p:spPr>
        </p:pic>
      </p:grpSp>
      <p:grpSp>
        <p:nvGrpSpPr>
          <p:cNvPr id="28" name="组合 27"/>
          <p:cNvGrpSpPr/>
          <p:nvPr/>
        </p:nvGrpSpPr>
        <p:grpSpPr>
          <a:xfrm>
            <a:off x="3382010" y="4724400"/>
            <a:ext cx="889000" cy="889000"/>
            <a:chOff x="5600" y="7635"/>
            <a:chExt cx="1400" cy="1400"/>
          </a:xfrm>
        </p:grpSpPr>
        <p:sp>
          <p:nvSpPr>
            <p:cNvPr id="23" name="椭圆 22"/>
            <p:cNvSpPr/>
            <p:nvPr/>
          </p:nvSpPr>
          <p:spPr>
            <a:xfrm>
              <a:off x="5600" y="7635"/>
              <a:ext cx="1400" cy="1400"/>
            </a:xfrm>
            <a:prstGeom prst="ellipse">
              <a:avLst/>
            </a:prstGeom>
            <a:solidFill>
              <a:srgbClr val="E0EF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6" name="图片 15" descr="水滴"/>
            <p:cNvPicPr>
              <a:picLocks noChangeAspect="1"/>
            </p:cNvPicPr>
            <p:nvPr/>
          </p:nvPicPr>
          <p:blipFill>
            <a:blip r:embed="rId6">
              <a:extLs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tretch>
              <a:fillRect/>
            </a:stretch>
          </p:blipFill>
          <p:spPr>
            <a:xfrm>
              <a:off x="5876" y="7909"/>
              <a:ext cx="849" cy="850"/>
            </a:xfrm>
            <a:prstGeom prst="rect">
              <a:avLst/>
            </a:prstGeom>
          </p:spPr>
        </p:pic>
      </p:grpSp>
      <p:grpSp>
        <p:nvGrpSpPr>
          <p:cNvPr id="29" name="组合 28"/>
          <p:cNvGrpSpPr/>
          <p:nvPr/>
        </p:nvGrpSpPr>
        <p:grpSpPr>
          <a:xfrm>
            <a:off x="4815205" y="4724400"/>
            <a:ext cx="889000" cy="889000"/>
            <a:chOff x="7719" y="7635"/>
            <a:chExt cx="1400" cy="1400"/>
          </a:xfrm>
        </p:grpSpPr>
        <p:sp>
          <p:nvSpPr>
            <p:cNvPr id="24" name="椭圆 23"/>
            <p:cNvSpPr/>
            <p:nvPr/>
          </p:nvSpPr>
          <p:spPr>
            <a:xfrm>
              <a:off x="7719" y="7635"/>
              <a:ext cx="1400" cy="1400"/>
            </a:xfrm>
            <a:prstGeom prst="ellipse">
              <a:avLst/>
            </a:prstGeom>
            <a:solidFill>
              <a:srgbClr val="E0EF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7" name="图片 16" descr="正方体"/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7995" y="7909"/>
              <a:ext cx="849" cy="850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>
            <a:off x="1949450" y="4724400"/>
            <a:ext cx="889000" cy="889000"/>
            <a:chOff x="3444" y="7635"/>
            <a:chExt cx="1400" cy="1400"/>
          </a:xfrm>
        </p:grpSpPr>
        <p:sp>
          <p:nvSpPr>
            <p:cNvPr id="22" name="椭圆 21"/>
            <p:cNvSpPr/>
            <p:nvPr/>
          </p:nvSpPr>
          <p:spPr>
            <a:xfrm>
              <a:off x="3444" y="7635"/>
              <a:ext cx="1400" cy="1400"/>
            </a:xfrm>
            <a:prstGeom prst="ellipse">
              <a:avLst/>
            </a:prstGeom>
            <a:solidFill>
              <a:srgbClr val="E0EF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8" name="图片 17" descr="河流"/>
            <p:cNvPicPr>
              <a:picLocks noChangeAspect="1"/>
            </p:cNvPicPr>
            <p:nvPr/>
          </p:nvPicPr>
          <p:blipFill>
            <a:blip r:embed="rId10">
              <a:extLs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tretch>
              <a:fillRect/>
            </a:stretch>
          </p:blipFill>
          <p:spPr>
            <a:xfrm>
              <a:off x="3720" y="7909"/>
              <a:ext cx="849" cy="850"/>
            </a:xfrm>
            <a:prstGeom prst="rect">
              <a:avLst/>
            </a:prstGeom>
          </p:spPr>
        </p:pic>
      </p:grpSp>
      <p:grpSp>
        <p:nvGrpSpPr>
          <p:cNvPr id="30" name="组合 29"/>
          <p:cNvGrpSpPr/>
          <p:nvPr/>
        </p:nvGrpSpPr>
        <p:grpSpPr>
          <a:xfrm>
            <a:off x="6249035" y="4724400"/>
            <a:ext cx="889000" cy="889000"/>
            <a:chOff x="9839" y="7635"/>
            <a:chExt cx="1400" cy="1400"/>
          </a:xfrm>
        </p:grpSpPr>
        <p:sp>
          <p:nvSpPr>
            <p:cNvPr id="25" name="椭圆 24"/>
            <p:cNvSpPr/>
            <p:nvPr/>
          </p:nvSpPr>
          <p:spPr>
            <a:xfrm>
              <a:off x="9839" y="7635"/>
              <a:ext cx="1400" cy="1400"/>
            </a:xfrm>
            <a:prstGeom prst="ellipse">
              <a:avLst/>
            </a:prstGeom>
            <a:solidFill>
              <a:srgbClr val="E0EFF9"/>
            </a:soli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pic>
          <p:nvPicPr>
            <p:cNvPr id="19" name="图片 18" descr="电脑"/>
            <p:cNvPicPr>
              <a:picLocks noChangeAspect="1"/>
            </p:cNvPicPr>
            <p:nvPr/>
          </p:nvPicPr>
          <p:blipFill>
            <a:blip r:embed="rId12">
              <a:extLst>
                <a:ext uri="{96DAC541-7B7A-43D3-8B79-37D633B846F1}">
                  <asvg:svgBlip xmlns:asvg="http://schemas.microsoft.com/office/drawing/2016/SVG/main" r:embed="rId13"/>
                </a:ext>
              </a:extLst>
            </a:blip>
            <a:stretch>
              <a:fillRect/>
            </a:stretch>
          </p:blipFill>
          <p:spPr>
            <a:xfrm>
              <a:off x="10115" y="7909"/>
              <a:ext cx="849" cy="850"/>
            </a:xfrm>
            <a:prstGeom prst="rect">
              <a:avLst/>
            </a:prstGeom>
          </p:spPr>
        </p:pic>
      </p:grpSp>
      <p:cxnSp>
        <p:nvCxnSpPr>
          <p:cNvPr id="32" name="直接连接符 31"/>
          <p:cNvCxnSpPr/>
          <p:nvPr/>
        </p:nvCxnSpPr>
        <p:spPr>
          <a:xfrm>
            <a:off x="1677035" y="4724400"/>
            <a:ext cx="0" cy="1039495"/>
          </a:xfrm>
          <a:prstGeom prst="line">
            <a:avLst/>
          </a:prstGeom>
          <a:ln w="31750">
            <a:solidFill>
              <a:srgbClr val="E0EFF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3110230" y="4724400"/>
            <a:ext cx="0" cy="1039495"/>
          </a:xfrm>
          <a:prstGeom prst="line">
            <a:avLst/>
          </a:prstGeom>
          <a:ln w="31750">
            <a:solidFill>
              <a:srgbClr val="E0EFF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4543425" y="4724400"/>
            <a:ext cx="0" cy="1039495"/>
          </a:xfrm>
          <a:prstGeom prst="line">
            <a:avLst/>
          </a:prstGeom>
          <a:ln w="31750">
            <a:solidFill>
              <a:srgbClr val="E0EFF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35" name="直接连接符 34"/>
          <p:cNvCxnSpPr/>
          <p:nvPr/>
        </p:nvCxnSpPr>
        <p:spPr>
          <a:xfrm>
            <a:off x="5976620" y="4724400"/>
            <a:ext cx="0" cy="1039495"/>
          </a:xfrm>
          <a:prstGeom prst="line">
            <a:avLst/>
          </a:prstGeom>
          <a:ln w="31750">
            <a:solidFill>
              <a:srgbClr val="E0EFF9"/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6" name="文本框 35"/>
          <p:cNvSpPr txBox="1"/>
          <p:nvPr/>
        </p:nvSpPr>
        <p:spPr>
          <a:xfrm>
            <a:off x="232410" y="5804535"/>
            <a:ext cx="1359535" cy="301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气液两相流动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1701165" y="5804535"/>
            <a:ext cx="1359535" cy="301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传热耦合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3169920" y="5804535"/>
            <a:ext cx="1359535" cy="301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相变过程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4638675" y="5804535"/>
            <a:ext cx="1359535" cy="301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多物理场协同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40" name="文本框 39"/>
          <p:cNvSpPr txBox="1"/>
          <p:nvPr/>
        </p:nvSpPr>
        <p:spPr>
          <a:xfrm>
            <a:off x="6107430" y="5804535"/>
            <a:ext cx="1359535" cy="30162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algn="ctr"/>
            <a:r>
              <a:rPr lang="zh-CN" altLang="en-US" sz="1400">
                <a:latin typeface="微软雅黑" panose="020B0503020204020204" charset="-122"/>
                <a:ea typeface="微软雅黑" panose="020B0503020204020204" charset="-122"/>
              </a:rPr>
              <a:t>工程应用</a:t>
            </a:r>
            <a:endParaRPr lang="zh-CN" altLang="en-US" sz="1400">
              <a:latin typeface="微软雅黑" panose="020B0503020204020204" charset="-122"/>
              <a:ea typeface="微软雅黑" panose="020B0503020204020204" charset="-122"/>
            </a:endParaRPr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5858510" y="1511935"/>
            <a:ext cx="6333490" cy="3960495"/>
          </a:xfrm>
          <a:prstGeom prst="rect">
            <a:avLst/>
          </a:prstGeom>
        </p:spPr>
      </p:pic>
      <p:cxnSp>
        <p:nvCxnSpPr>
          <p:cNvPr id="49" name="直接连接符 48"/>
          <p:cNvCxnSpPr/>
          <p:nvPr/>
        </p:nvCxnSpPr>
        <p:spPr>
          <a:xfrm flipH="1">
            <a:off x="9830435" y="6419215"/>
            <a:ext cx="159385" cy="439420"/>
          </a:xfrm>
          <a:prstGeom prst="line">
            <a:avLst/>
          </a:prstGeom>
          <a:ln w="9525">
            <a:solidFill>
              <a:schemeClr val="bg1">
                <a:alpha val="69000"/>
              </a:scheme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</p:spTree>
    <p:custDataLst>
      <p:tags r:id="rId15"/>
    </p:custData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/>
        </p:nvSpPr>
        <p:spPr>
          <a:xfrm>
            <a:off x="508000" y="819150"/>
            <a:ext cx="6971665" cy="2952115"/>
          </a:xfrm>
          <a:prstGeom prst="roundRect">
            <a:avLst/>
          </a:prstGeom>
          <a:noFill/>
          <a:ln>
            <a:solidFill>
              <a:srgbClr val="5DA1DE"/>
            </a:solidFill>
          </a:ln>
        </p:spPr>
        <p:txBody>
          <a:bodyPr wrap="square" rtlCol="0" anchor="ctr" anchorCtr="0">
            <a:noAutofit/>
          </a:bodyPr>
          <a:lstStyle/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复杂热流系统的工程需求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高功率密度设备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(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锂电池、电力电子、燃油等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)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产生大量热量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冷却过程伴随热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流两相流动与相变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仅进行单一传热分析难以准确描述实际换热过程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8" name="文本框 7"/>
          <p:cNvSpPr txBox="1"/>
          <p:nvPr/>
        </p:nvSpPr>
        <p:spPr>
          <a:xfrm>
            <a:off x="508000" y="3936365"/>
            <a:ext cx="6971665" cy="2691765"/>
          </a:xfrm>
          <a:prstGeom prst="roundRect">
            <a:avLst/>
          </a:prstGeom>
          <a:solidFill>
            <a:srgbClr val="FEF8E9"/>
          </a:solidFill>
        </p:spPr>
        <p:txBody>
          <a:bodyPr wrap="square" rtlCol="0" anchor="ctr" anchorCtr="0">
            <a:noAutofit/>
          </a:bodyPr>
          <a:lstStyle/>
          <a:p>
            <a:pPr indent="0" fontAlgn="auto">
              <a:lnSpc>
                <a:spcPct val="150000"/>
              </a:lnSpc>
              <a:spcBef>
                <a:spcPts val="0"/>
              </a:spcBef>
              <a:spcAft>
                <a:spcPts val="1200"/>
              </a:spcAft>
            </a:pPr>
            <a:r>
              <a:rPr lang="zh-CN" altLang="en-US" sz="2400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多物理场耦合的必要性</a:t>
            </a:r>
            <a:endParaRPr lang="zh-CN" altLang="en-US" sz="2400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气液两相流动影响流场分布和传热系数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相变过程伴随潜热吸收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热源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流体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结构相互耦合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1" name="圆角矩形 10"/>
          <p:cNvSpPr/>
          <p:nvPr/>
        </p:nvSpPr>
        <p:spPr>
          <a:xfrm>
            <a:off x="7748270" y="1079500"/>
            <a:ext cx="4191000" cy="2691765"/>
          </a:xfrm>
          <a:prstGeom prst="roundRect">
            <a:avLst/>
          </a:prstGeom>
          <a:gradFill>
            <a:gsLst>
              <a:gs pos="100000">
                <a:srgbClr val="5DA1DE">
                  <a:alpha val="25000"/>
                </a:srgbClr>
              </a:gs>
              <a:gs pos="100000">
                <a:srgbClr val="5DA1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0" name="图片 59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345170" y="1461770"/>
            <a:ext cx="2997835" cy="2309495"/>
          </a:xfrm>
          <a:prstGeom prst="rect">
            <a:avLst/>
          </a:prstGeom>
        </p:spPr>
      </p:pic>
      <p:sp>
        <p:nvSpPr>
          <p:cNvPr id="12" name="圆角矩形 11"/>
          <p:cNvSpPr/>
          <p:nvPr/>
        </p:nvSpPr>
        <p:spPr>
          <a:xfrm>
            <a:off x="7748270" y="3936365"/>
            <a:ext cx="4191000" cy="2691765"/>
          </a:xfrm>
          <a:prstGeom prst="roundRect">
            <a:avLst/>
          </a:prstGeom>
          <a:gradFill>
            <a:gsLst>
              <a:gs pos="100000">
                <a:srgbClr val="5DA1DE">
                  <a:alpha val="25000"/>
                </a:srgbClr>
              </a:gs>
              <a:gs pos="100000">
                <a:srgbClr val="5DA1D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45" name="图片 4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45170" y="4445635"/>
            <a:ext cx="2997200" cy="2182495"/>
          </a:xfrm>
          <a:prstGeom prst="rect">
            <a:avLst/>
          </a:prstGeom>
        </p:spPr>
      </p:pic>
      <p:sp>
        <p:nvSpPr>
          <p:cNvPr id="14" name="文本框 13"/>
          <p:cNvSpPr txBox="1"/>
          <p:nvPr/>
        </p:nvSpPr>
        <p:spPr>
          <a:xfrm>
            <a:off x="7748270" y="1079500"/>
            <a:ext cx="4191000" cy="51752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单一热分析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/>
        </p:nvSpPr>
        <p:spPr>
          <a:xfrm>
            <a:off x="7748270" y="3936365"/>
            <a:ext cx="4191000" cy="517525"/>
          </a:xfrm>
          <a:prstGeom prst="roundRect">
            <a:avLst/>
          </a:prstGeom>
          <a:solidFill>
            <a:schemeClr val="accent1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多物理场耦合分析</a:t>
            </a:r>
            <a:endParaRPr lang="zh-CN" altLang="en-US" sz="24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grpSp>
        <p:nvGrpSpPr>
          <p:cNvPr id="17" name="组合 16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1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3" name="任意多边形 12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研究背景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>
            <p:custDataLst>
              <p:tags r:id="rId1"/>
            </p:custDataLst>
          </p:nvPr>
        </p:nvSpPr>
        <p:spPr>
          <a:xfrm>
            <a:off x="4419918" y="1073150"/>
            <a:ext cx="3352165" cy="5092700"/>
          </a:xfrm>
          <a:prstGeom prst="roundRect">
            <a:avLst/>
          </a:prstGeom>
          <a:solidFill>
            <a:schemeClr val="accent1">
              <a:lumMod val="40000"/>
              <a:lumOff val="60000"/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圆角矩形 10"/>
          <p:cNvSpPr/>
          <p:nvPr>
            <p:custDataLst>
              <p:tags r:id="rId2"/>
            </p:custDataLst>
          </p:nvPr>
        </p:nvSpPr>
        <p:spPr>
          <a:xfrm>
            <a:off x="8428038" y="1073150"/>
            <a:ext cx="3352165" cy="5092700"/>
          </a:xfrm>
          <a:prstGeom prst="roundRect">
            <a:avLst/>
          </a:prstGeom>
          <a:solidFill>
            <a:schemeClr val="accent4">
              <a:lumMod val="40000"/>
              <a:lumOff val="60000"/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圆角矩形 11"/>
          <p:cNvSpPr/>
          <p:nvPr>
            <p:custDataLst>
              <p:tags r:id="rId3"/>
            </p:custDataLst>
          </p:nvPr>
        </p:nvSpPr>
        <p:spPr>
          <a:xfrm>
            <a:off x="411798" y="1073150"/>
            <a:ext cx="3352165" cy="5092700"/>
          </a:xfrm>
          <a:prstGeom prst="roundRect">
            <a:avLst/>
          </a:prstGeom>
          <a:solidFill>
            <a:schemeClr val="accent6">
              <a:lumMod val="40000"/>
              <a:lumOff val="60000"/>
              <a:alpha val="55000"/>
            </a:schemeClr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文本框 12"/>
          <p:cNvSpPr txBox="1"/>
          <p:nvPr>
            <p:custDataLst>
              <p:tags r:id="rId4"/>
            </p:custDataLst>
          </p:nvPr>
        </p:nvSpPr>
        <p:spPr>
          <a:xfrm>
            <a:off x="400050" y="777875"/>
            <a:ext cx="3363595" cy="714296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挑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战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4" name="文本框 13"/>
          <p:cNvSpPr txBox="1"/>
          <p:nvPr>
            <p:custDataLst>
              <p:tags r:id="rId5"/>
            </p:custDataLst>
          </p:nvPr>
        </p:nvSpPr>
        <p:spPr>
          <a:xfrm>
            <a:off x="4413885" y="777875"/>
            <a:ext cx="3363595" cy="714962"/>
          </a:xfrm>
          <a:prstGeom prst="roundRect">
            <a:avLst/>
          </a:prstGeom>
          <a:solidFill>
            <a:srgbClr val="0070C0"/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目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标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5" name="文本框 14"/>
          <p:cNvSpPr txBox="1"/>
          <p:nvPr>
            <p:custDataLst>
              <p:tags r:id="rId6"/>
            </p:custDataLst>
          </p:nvPr>
        </p:nvSpPr>
        <p:spPr>
          <a:xfrm>
            <a:off x="8427720" y="777875"/>
            <a:ext cx="3363595" cy="714962"/>
          </a:xfrm>
          <a:prstGeom prst="roundRect">
            <a:avLst/>
          </a:prstGeom>
          <a:solidFill>
            <a:schemeClr val="accent4">
              <a:lumMod val="75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方</a:t>
            </a:r>
            <a:r>
              <a:rPr lang="en-US" altLang="zh-CN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 </a:t>
            </a:r>
            <a:r>
              <a:rPr lang="zh-CN" altLang="en-US" sz="3600" b="1">
                <a:solidFill>
                  <a:schemeClr val="bg1"/>
                </a:solidFill>
                <a:latin typeface="微软雅黑" panose="020B0503020204020204" charset="-122"/>
                <a:ea typeface="微软雅黑" panose="020B0503020204020204" charset="-122"/>
              </a:rPr>
              <a:t>法</a:t>
            </a:r>
            <a:endParaRPr lang="zh-CN" altLang="en-US" sz="3600" b="1">
              <a:solidFill>
                <a:schemeClr val="bg1"/>
              </a:solidFill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7" name="文本框 16"/>
          <p:cNvSpPr txBox="1"/>
          <p:nvPr>
            <p:custDataLst>
              <p:tags r:id="rId7"/>
            </p:custDataLst>
          </p:nvPr>
        </p:nvSpPr>
        <p:spPr>
          <a:xfrm>
            <a:off x="408940" y="1637030"/>
            <a:ext cx="3350895" cy="29330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气液两相流动复杂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相变传热机理耦合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热源分布不均匀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异结构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/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多材料组合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运行工况范围宽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>
            <p:custDataLst>
              <p:tags r:id="rId8"/>
            </p:custDataLst>
          </p:nvPr>
        </p:nvSpPr>
        <p:spPr>
          <a:xfrm>
            <a:off x="4420870" y="1637665"/>
            <a:ext cx="3350895" cy="29324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建立气液两相与热流耦合仿真模型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揭示流动、相变与传热的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协同机制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用于高功率设备冷却系统的设计与性能评估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9"/>
            </p:custDataLst>
          </p:nvPr>
        </p:nvSpPr>
        <p:spPr>
          <a:xfrm>
            <a:off x="8428990" y="1637665"/>
            <a:ext cx="3350895" cy="29330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基于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COMSOL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多物理场耦合仿真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构建三维模型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开展多工况参数分析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 marL="342900" indent="-342900" algn="just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提取关键热</a:t>
            </a:r>
            <a:r>
              <a:rPr lang="en-US" altLang="zh-CN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-</a:t>
            </a:r>
            <a:r>
              <a:rPr lang="zh-CN" altLang="en-US" sz="2000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流动特征规律</a:t>
            </a:r>
            <a:endParaRPr lang="zh-CN" altLang="en-US" sz="2000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  <p:pic>
        <p:nvPicPr>
          <p:cNvPr id="99" name="图片 98" descr="微信图片_20260628143835_26_65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11"/>
          <a:srcRect l="228" b="-40"/>
          <a:stretch>
            <a:fillRect/>
          </a:stretch>
        </p:blipFill>
        <p:spPr>
          <a:xfrm>
            <a:off x="4436110" y="4570095"/>
            <a:ext cx="3335655" cy="1595755"/>
          </a:xfrm>
          <a:prstGeom prst="roundRect">
            <a:avLst/>
          </a:prstGeom>
        </p:spPr>
      </p:pic>
      <p:pic>
        <p:nvPicPr>
          <p:cNvPr id="22" name="图片 21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13"/>
          <a:stretch>
            <a:fillRect/>
          </a:stretch>
        </p:blipFill>
        <p:spPr>
          <a:xfrm>
            <a:off x="8881110" y="4570730"/>
            <a:ext cx="2443480" cy="1609725"/>
          </a:xfrm>
          <a:prstGeom prst="rect">
            <a:avLst/>
          </a:prstGeom>
        </p:spPr>
      </p:pic>
      <p:sp>
        <p:nvSpPr>
          <p:cNvPr id="23" name="右箭头 22"/>
          <p:cNvSpPr/>
          <p:nvPr>
            <p:custDataLst>
              <p:tags r:id="rId14"/>
            </p:custDataLst>
          </p:nvPr>
        </p:nvSpPr>
        <p:spPr>
          <a:xfrm>
            <a:off x="3805556" y="2749195"/>
            <a:ext cx="603250" cy="70814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右箭头 23"/>
          <p:cNvSpPr/>
          <p:nvPr>
            <p:custDataLst>
              <p:tags r:id="rId15"/>
            </p:custDataLst>
          </p:nvPr>
        </p:nvSpPr>
        <p:spPr>
          <a:xfrm>
            <a:off x="7813041" y="2749195"/>
            <a:ext cx="603250" cy="708148"/>
          </a:xfrm>
          <a:prstGeom prst="rightArrow">
            <a:avLst/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5" name="图片 24" descr="f9129e21-703e-445f-8703-a74240e669bc"/>
          <p:cNvPicPr>
            <a:picLocks noChangeAspect="1"/>
          </p:cNvPicPr>
          <p:nvPr>
            <p:custDataLst>
              <p:tags r:id="rId16"/>
            </p:custDataLst>
          </p:nvPr>
        </p:nvPicPr>
        <p:blipFill>
          <a:blip r:embed="rId17"/>
          <a:stretch>
            <a:fillRect/>
          </a:stretch>
        </p:blipFill>
        <p:spPr>
          <a:xfrm>
            <a:off x="417830" y="4570730"/>
            <a:ext cx="3346450" cy="1134745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8" name="组合 7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9" name="矩形 8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0" name="矩形 9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2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研究目标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18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19"/>
    </p:custData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燕尾形 6"/>
          <p:cNvSpPr/>
          <p:nvPr/>
        </p:nvSpPr>
        <p:spPr>
          <a:xfrm>
            <a:off x="184150" y="873125"/>
            <a:ext cx="2667000" cy="1155065"/>
          </a:xfrm>
          <a:prstGeom prst="chevron">
            <a:avLst/>
          </a:prstGeom>
          <a:gradFill>
            <a:gsLst>
              <a:gs pos="0">
                <a:srgbClr val="044EA6">
                  <a:alpha val="60000"/>
                </a:srgbClr>
              </a:gs>
              <a:gs pos="100000">
                <a:srgbClr val="0154A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几何建模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8" name="燕尾形 7"/>
          <p:cNvSpPr/>
          <p:nvPr/>
        </p:nvSpPr>
        <p:spPr>
          <a:xfrm>
            <a:off x="3208655" y="873125"/>
            <a:ext cx="2667000" cy="1155065"/>
          </a:xfrm>
          <a:prstGeom prst="chevron">
            <a:avLst/>
          </a:prstGeom>
          <a:gradFill>
            <a:gsLst>
              <a:gs pos="0">
                <a:srgbClr val="044EA6">
                  <a:alpha val="60000"/>
                </a:srgbClr>
              </a:gs>
              <a:gs pos="100000">
                <a:srgbClr val="0154A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物理模型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9" name="燕尾形 8"/>
          <p:cNvSpPr/>
          <p:nvPr/>
        </p:nvSpPr>
        <p:spPr>
          <a:xfrm>
            <a:off x="6233160" y="873125"/>
            <a:ext cx="2667000" cy="1155065"/>
          </a:xfrm>
          <a:prstGeom prst="chevron">
            <a:avLst/>
          </a:prstGeom>
          <a:gradFill>
            <a:gsLst>
              <a:gs pos="0">
                <a:srgbClr val="044EA6">
                  <a:alpha val="60000"/>
                </a:srgbClr>
              </a:gs>
              <a:gs pos="100000">
                <a:srgbClr val="0154A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网格划分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10" name="燕尾形 9"/>
          <p:cNvSpPr/>
          <p:nvPr/>
        </p:nvSpPr>
        <p:spPr>
          <a:xfrm>
            <a:off x="9257665" y="873125"/>
            <a:ext cx="2667000" cy="1155065"/>
          </a:xfrm>
          <a:prstGeom prst="chevron">
            <a:avLst/>
          </a:prstGeom>
          <a:gradFill>
            <a:gsLst>
              <a:gs pos="0">
                <a:srgbClr val="044EA6">
                  <a:alpha val="60000"/>
                </a:srgbClr>
              </a:gs>
              <a:gs pos="100000">
                <a:srgbClr val="0154AE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>
                <a:latin typeface="微软雅黑" panose="020B0503020204020204" charset="-122"/>
                <a:ea typeface="微软雅黑" panose="020B0503020204020204" charset="-122"/>
              </a:rPr>
              <a:t>结果分析</a:t>
            </a:r>
            <a:endParaRPr lang="zh-CN" altLang="en-US" sz="2000" b="1">
              <a:latin typeface="微软雅黑" panose="020B0503020204020204" charset="-122"/>
              <a:ea typeface="微软雅黑" panose="020B0503020204020204" charset="-122"/>
            </a:endParaRPr>
          </a:p>
        </p:txBody>
      </p:sp>
      <p:sp>
        <p:nvSpPr>
          <p:cNvPr id="23" name="右箭头 22"/>
          <p:cNvSpPr/>
          <p:nvPr/>
        </p:nvSpPr>
        <p:spPr>
          <a:xfrm>
            <a:off x="2978150" y="1304608"/>
            <a:ext cx="469900" cy="292100"/>
          </a:xfrm>
          <a:prstGeom prst="rightArrow">
            <a:avLst/>
          </a:prstGeom>
          <a:solidFill>
            <a:srgbClr val="0154A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右箭头 23"/>
          <p:cNvSpPr/>
          <p:nvPr/>
        </p:nvSpPr>
        <p:spPr>
          <a:xfrm>
            <a:off x="6000750" y="1304608"/>
            <a:ext cx="469900" cy="292100"/>
          </a:xfrm>
          <a:prstGeom prst="rightArrow">
            <a:avLst/>
          </a:prstGeom>
          <a:solidFill>
            <a:srgbClr val="0154A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5" name="右箭头 24"/>
          <p:cNvSpPr/>
          <p:nvPr/>
        </p:nvSpPr>
        <p:spPr>
          <a:xfrm>
            <a:off x="9023350" y="1304608"/>
            <a:ext cx="469900" cy="292100"/>
          </a:xfrm>
          <a:prstGeom prst="rightArrow">
            <a:avLst/>
          </a:prstGeom>
          <a:solidFill>
            <a:srgbClr val="0154AD"/>
          </a:soli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/>
          <p:cNvSpPr txBox="1"/>
          <p:nvPr/>
        </p:nvSpPr>
        <p:spPr>
          <a:xfrm>
            <a:off x="183515" y="4472940"/>
            <a:ext cx="2794000" cy="206565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三维结构建模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流道</a:t>
            </a:r>
            <a:r>
              <a:rPr lang="en-US" altLang="zh-CN" sz="2000" b="1"/>
              <a:t>/</a:t>
            </a:r>
            <a:r>
              <a:rPr lang="zh-CN" altLang="en-US" sz="2000" b="1"/>
              <a:t>电芯</a:t>
            </a:r>
            <a:r>
              <a:rPr lang="en-US" altLang="zh-CN" sz="2000" b="1"/>
              <a:t>/</a:t>
            </a:r>
            <a:r>
              <a:rPr lang="zh-CN" altLang="en-US" sz="2000" b="1"/>
              <a:t>均热板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参数化建模</a:t>
            </a:r>
            <a:endParaRPr lang="zh-CN" altLang="en-US" sz="2000" b="1"/>
          </a:p>
        </p:txBody>
      </p:sp>
      <p:sp>
        <p:nvSpPr>
          <p:cNvPr id="28" name="文本框 27"/>
          <p:cNvSpPr txBox="1"/>
          <p:nvPr/>
        </p:nvSpPr>
        <p:spPr>
          <a:xfrm>
            <a:off x="3093720" y="4472305"/>
            <a:ext cx="3138170" cy="206692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流动方程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传热方程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两相流</a:t>
            </a:r>
            <a:r>
              <a:rPr lang="en-US" altLang="zh-CN" sz="2000" b="1"/>
              <a:t>/</a:t>
            </a:r>
            <a:r>
              <a:rPr lang="zh-CN" altLang="en-US" sz="2000" b="1"/>
              <a:t>布置变量模型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多物理场耦合</a:t>
            </a:r>
            <a:endParaRPr lang="zh-CN" altLang="en-US" sz="2000" b="1"/>
          </a:p>
        </p:txBody>
      </p:sp>
      <p:sp>
        <p:nvSpPr>
          <p:cNvPr id="29" name="文本框 28"/>
          <p:cNvSpPr txBox="1"/>
          <p:nvPr/>
        </p:nvSpPr>
        <p:spPr>
          <a:xfrm>
            <a:off x="6348095" y="4472940"/>
            <a:ext cx="2794000" cy="206565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局部加密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边界层网格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两相无关性分析</a:t>
            </a:r>
            <a:endParaRPr lang="zh-CN" altLang="en-US" sz="2000" b="1"/>
          </a:p>
        </p:txBody>
      </p:sp>
      <p:sp>
        <p:nvSpPr>
          <p:cNvPr id="30" name="文本框 29"/>
          <p:cNvSpPr txBox="1"/>
          <p:nvPr/>
        </p:nvSpPr>
        <p:spPr>
          <a:xfrm>
            <a:off x="9258300" y="4472305"/>
            <a:ext cx="2667635" cy="2066925"/>
          </a:xfrm>
          <a:prstGeom prst="roundRect">
            <a:avLst/>
          </a:prstGeom>
          <a:solidFill>
            <a:schemeClr val="accent1">
              <a:lumMod val="20000"/>
              <a:lumOff val="80000"/>
              <a:alpha val="90000"/>
            </a:schemeClr>
          </a:solidFill>
        </p:spPr>
        <p:txBody>
          <a:bodyPr wrap="square" rtlCol="0" anchor="ctr" anchorCtr="0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温度场</a:t>
            </a:r>
            <a:r>
              <a:rPr lang="en-US" altLang="zh-CN" sz="2000" b="1"/>
              <a:t>/</a:t>
            </a:r>
            <a:r>
              <a:rPr lang="zh-CN" altLang="en-US" sz="2000" b="1"/>
              <a:t>流场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相界面分布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热</a:t>
            </a:r>
            <a:r>
              <a:rPr lang="en-US" altLang="zh-CN" sz="2000" b="1"/>
              <a:t>-</a:t>
            </a:r>
            <a:r>
              <a:rPr lang="zh-CN" altLang="en-US" sz="2000" b="1"/>
              <a:t>流动协同分析</a:t>
            </a:r>
            <a:endParaRPr lang="zh-CN" altLang="en-US" sz="2000" b="1"/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/>
              <a:t>参数影响规律</a:t>
            </a:r>
            <a:endParaRPr lang="zh-CN" altLang="en-US" sz="2000" b="1"/>
          </a:p>
        </p:txBody>
      </p:sp>
      <p:pic>
        <p:nvPicPr>
          <p:cNvPr id="31" name="图片 30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84150" y="2272030"/>
            <a:ext cx="4006850" cy="1922780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93845" y="2254250"/>
            <a:ext cx="4004310" cy="1922145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01000" y="2272030"/>
            <a:ext cx="3926205" cy="1906270"/>
          </a:xfrm>
          <a:prstGeom prst="rect">
            <a:avLst/>
          </a:prstGeom>
        </p:spPr>
      </p:pic>
      <p:grpSp>
        <p:nvGrpSpPr>
          <p:cNvPr id="17" name="组合 16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6" name="组合 5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11" name="矩形 10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3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3" name="任意多边形 12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技术路线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组合 19"/>
          <p:cNvGrpSpPr/>
          <p:nvPr>
            <p:custDataLst>
              <p:tags r:id="rId1"/>
            </p:custDataLst>
          </p:nvPr>
        </p:nvGrpSpPr>
        <p:grpSpPr>
          <a:xfrm>
            <a:off x="203200" y="2139315"/>
            <a:ext cx="5100320" cy="2859405"/>
            <a:chOff x="600" y="2058"/>
            <a:chExt cx="13274" cy="6163"/>
          </a:xfrm>
        </p:grpSpPr>
        <p:pic>
          <p:nvPicPr>
            <p:cNvPr id="46" name="图片 45" descr="5d359683-c7b0-4768-80be-6db6701348ec(1)(1)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461" y="2903"/>
              <a:ext cx="9498" cy="1305"/>
            </a:xfrm>
            <a:prstGeom prst="rect">
              <a:avLst/>
            </a:prstGeom>
          </p:spPr>
        </p:pic>
        <p:pic>
          <p:nvPicPr>
            <p:cNvPr id="49" name="图片 48" descr="5d359683-c7b0-4768-80be-6db6701348ec(1)(1)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3"/>
            <a:stretch>
              <a:fillRect/>
            </a:stretch>
          </p:blipFill>
          <p:spPr>
            <a:xfrm>
              <a:off x="2461" y="6072"/>
              <a:ext cx="9498" cy="1305"/>
            </a:xfrm>
            <a:prstGeom prst="rect">
              <a:avLst/>
            </a:prstGeom>
          </p:spPr>
        </p:pic>
        <p:pic>
          <p:nvPicPr>
            <p:cNvPr id="21" name="图片 2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6"/>
            <a:stretch>
              <a:fillRect/>
            </a:stretch>
          </p:blipFill>
          <p:spPr>
            <a:xfrm>
              <a:off x="600" y="2058"/>
              <a:ext cx="13275" cy="5954"/>
            </a:xfrm>
            <a:prstGeom prst="rect">
              <a:avLst/>
            </a:prstGeom>
          </p:spPr>
        </p:pic>
        <p:cxnSp>
          <p:nvCxnSpPr>
            <p:cNvPr id="43" name="直接箭头连接符 42"/>
            <p:cNvCxnSpPr/>
            <p:nvPr>
              <p:custDataLst>
                <p:tags r:id="rId7"/>
              </p:custDataLst>
            </p:nvPr>
          </p:nvCxnSpPr>
          <p:spPr>
            <a:xfrm>
              <a:off x="1836" y="2167"/>
              <a:ext cx="0" cy="542"/>
            </a:xfrm>
            <a:prstGeom prst="straightConnector1">
              <a:avLst/>
            </a:prstGeom>
            <a:ln w="38100">
              <a:tailEnd type="arrow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4" name="直接箭头连接符 43"/>
            <p:cNvCxnSpPr/>
            <p:nvPr>
              <p:custDataLst>
                <p:tags r:id="rId8"/>
              </p:custDataLst>
            </p:nvPr>
          </p:nvCxnSpPr>
          <p:spPr>
            <a:xfrm>
              <a:off x="12627" y="7679"/>
              <a:ext cx="0" cy="542"/>
            </a:xfrm>
            <a:prstGeom prst="straightConnector1">
              <a:avLst/>
            </a:prstGeom>
            <a:ln w="38100">
              <a:tailEnd type="arrow" w="med" len="med"/>
            </a:ln>
          </p:spPr>
          <p:style>
            <a:lnRef idx="3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pic>
          <p:nvPicPr>
            <p:cNvPr id="41" name="图片 40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3644" y="4655"/>
              <a:ext cx="964" cy="964"/>
            </a:xfrm>
            <a:prstGeom prst="rect">
              <a:avLst/>
            </a:prstGeom>
          </p:spPr>
        </p:pic>
        <p:pic>
          <p:nvPicPr>
            <p:cNvPr id="47" name="图片 4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2680" y="4287"/>
              <a:ext cx="964" cy="964"/>
            </a:xfrm>
            <a:prstGeom prst="rect">
              <a:avLst/>
            </a:prstGeom>
          </p:spPr>
        </p:pic>
        <p:pic>
          <p:nvPicPr>
            <p:cNvPr id="48" name="图片 47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2680" y="4967"/>
              <a:ext cx="964" cy="964"/>
            </a:xfrm>
            <a:prstGeom prst="rect">
              <a:avLst/>
            </a:prstGeom>
          </p:spPr>
        </p:pic>
        <p:pic>
          <p:nvPicPr>
            <p:cNvPr id="51" name="图片 50"/>
            <p:cNvPicPr>
              <a:picLocks noChangeAspect="1"/>
            </p:cNvPicPr>
            <p:nvPr>
              <p:custDataLst>
                <p:tags r:id="rId14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5889" y="4699"/>
              <a:ext cx="850" cy="850"/>
            </a:xfrm>
            <a:prstGeom prst="rect">
              <a:avLst/>
            </a:prstGeom>
          </p:spPr>
        </p:pic>
        <p:pic>
          <p:nvPicPr>
            <p:cNvPr id="52" name="图片 51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925" y="4351"/>
              <a:ext cx="850" cy="850"/>
            </a:xfrm>
            <a:prstGeom prst="rect">
              <a:avLst/>
            </a:prstGeom>
          </p:spPr>
        </p:pic>
        <p:pic>
          <p:nvPicPr>
            <p:cNvPr id="53" name="图片 52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4925" y="5081"/>
              <a:ext cx="850" cy="850"/>
            </a:xfrm>
            <a:prstGeom prst="rect">
              <a:avLst/>
            </a:prstGeom>
          </p:spPr>
        </p:pic>
        <p:pic>
          <p:nvPicPr>
            <p:cNvPr id="54" name="图片 53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7781" y="4798"/>
              <a:ext cx="680" cy="680"/>
            </a:xfrm>
            <a:prstGeom prst="rect">
              <a:avLst/>
            </a:prstGeom>
          </p:spPr>
        </p:pic>
        <p:pic>
          <p:nvPicPr>
            <p:cNvPr id="55" name="图片 54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6817" y="4351"/>
              <a:ext cx="680" cy="680"/>
            </a:xfrm>
            <a:prstGeom prst="rect">
              <a:avLst/>
            </a:prstGeom>
          </p:spPr>
        </p:pic>
        <p:pic>
          <p:nvPicPr>
            <p:cNvPr id="56" name="图片 55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6817" y="5251"/>
              <a:ext cx="680" cy="680"/>
            </a:xfrm>
            <a:prstGeom prst="rect">
              <a:avLst/>
            </a:prstGeom>
          </p:spPr>
        </p:pic>
        <p:pic>
          <p:nvPicPr>
            <p:cNvPr id="57" name="图片 56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9949" y="4798"/>
              <a:ext cx="567" cy="567"/>
            </a:xfrm>
            <a:prstGeom prst="rect">
              <a:avLst/>
            </a:prstGeom>
          </p:spPr>
        </p:pic>
        <p:pic>
          <p:nvPicPr>
            <p:cNvPr id="58" name="图片 57"/>
            <p:cNvPicPr>
              <a:picLocks noChangeAspect="1"/>
            </p:cNvPicPr>
            <p:nvPr>
              <p:custDataLst>
                <p:tags r:id="rId21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8985" y="4351"/>
              <a:ext cx="567" cy="567"/>
            </a:xfrm>
            <a:prstGeom prst="rect">
              <a:avLst/>
            </a:prstGeom>
          </p:spPr>
        </p:pic>
        <p:pic>
          <p:nvPicPr>
            <p:cNvPr id="59" name="图片 58"/>
            <p:cNvPicPr>
              <a:picLocks noChangeAspect="1"/>
            </p:cNvPicPr>
            <p:nvPr>
              <p:custDataLst>
                <p:tags r:id="rId22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8985" y="5251"/>
              <a:ext cx="567" cy="567"/>
            </a:xfrm>
            <a:prstGeom prst="rect">
              <a:avLst/>
            </a:prstGeom>
          </p:spPr>
        </p:pic>
        <p:pic>
          <p:nvPicPr>
            <p:cNvPr id="60" name="图片 59"/>
            <p:cNvPicPr>
              <a:picLocks noChangeAspect="1"/>
            </p:cNvPicPr>
            <p:nvPr>
              <p:custDataLst>
                <p:tags r:id="rId23"/>
              </p:custDataLst>
            </p:nvPr>
          </p:nvPicPr>
          <p:blipFill>
            <a:blip r:embed="rId10"/>
            <a:stretch>
              <a:fillRect/>
            </a:stretch>
          </p:blipFill>
          <p:spPr>
            <a:xfrm>
              <a:off x="11612" y="4884"/>
              <a:ext cx="454" cy="454"/>
            </a:xfrm>
            <a:prstGeom prst="rect">
              <a:avLst/>
            </a:prstGeom>
          </p:spPr>
        </p:pic>
        <p:pic>
          <p:nvPicPr>
            <p:cNvPr id="61" name="图片 60"/>
            <p:cNvPicPr>
              <a:picLocks noChangeAspect="1"/>
            </p:cNvPicPr>
            <p:nvPr>
              <p:custDataLst>
                <p:tags r:id="rId24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0648" y="4437"/>
              <a:ext cx="454" cy="454"/>
            </a:xfrm>
            <a:prstGeom prst="rect">
              <a:avLst/>
            </a:prstGeom>
          </p:spPr>
        </p:pic>
        <p:pic>
          <p:nvPicPr>
            <p:cNvPr id="62" name="图片 61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12"/>
            <a:stretch>
              <a:fillRect/>
            </a:stretch>
          </p:blipFill>
          <p:spPr>
            <a:xfrm>
              <a:off x="10648" y="5337"/>
              <a:ext cx="454" cy="454"/>
            </a:xfrm>
            <a:prstGeom prst="rect">
              <a:avLst/>
            </a:prstGeom>
          </p:spPr>
        </p:pic>
      </p:grpSp>
      <p:sp>
        <p:nvSpPr>
          <p:cNvPr id="40" name="文本框 39"/>
          <p:cNvSpPr txBox="1"/>
          <p:nvPr/>
        </p:nvSpPr>
        <p:spPr>
          <a:xfrm>
            <a:off x="313690" y="1579880"/>
            <a:ext cx="1551305" cy="5461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冷却液入口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cxnSp>
        <p:nvCxnSpPr>
          <p:cNvPr id="50" name="直接箭头连接符 49"/>
          <p:cNvCxnSpPr>
            <a:stCxn id="28" idx="0"/>
          </p:cNvCxnSpPr>
          <p:nvPr/>
        </p:nvCxnSpPr>
        <p:spPr>
          <a:xfrm flipV="1">
            <a:off x="1067435" y="4318635"/>
            <a:ext cx="521970" cy="77152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27" name="文本框 26"/>
          <p:cNvSpPr txBox="1"/>
          <p:nvPr/>
        </p:nvSpPr>
        <p:spPr>
          <a:xfrm>
            <a:off x="4013200" y="5141913"/>
            <a:ext cx="1551305" cy="54610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冷却液出口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182245" y="5090160"/>
            <a:ext cx="1769745" cy="87566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电芯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（固体热源）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29" name="文本框 28"/>
          <p:cNvSpPr txBox="1"/>
          <p:nvPr/>
        </p:nvSpPr>
        <p:spPr>
          <a:xfrm>
            <a:off x="2105660" y="5090160"/>
            <a:ext cx="1689735" cy="86931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超薄均热板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（多孔介质）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sp>
        <p:nvSpPr>
          <p:cNvPr id="64" name="圆角矩形 63"/>
          <p:cNvSpPr/>
          <p:nvPr/>
        </p:nvSpPr>
        <p:spPr>
          <a:xfrm>
            <a:off x="5449570" y="714375"/>
            <a:ext cx="6549390" cy="5730875"/>
          </a:xfrm>
          <a:prstGeom prst="roundRect">
            <a:avLst>
              <a:gd name="adj" fmla="val 6718"/>
            </a:avLst>
          </a:prstGeom>
          <a:gradFill>
            <a:gsLst>
              <a:gs pos="90000">
                <a:srgbClr val="7F9EDB">
                  <a:alpha val="100000"/>
                </a:srgbClr>
              </a:gs>
              <a:gs pos="100000">
                <a:schemeClr val="accent1"/>
              </a:gs>
              <a:gs pos="0">
                <a:schemeClr val="accent1">
                  <a:lumMod val="40000"/>
                  <a:lumOff val="60000"/>
                </a:schemeClr>
              </a:gs>
            </a:gsLst>
            <a:lin ang="10800000" scaled="0"/>
          </a:gradFill>
          <a:ln>
            <a:solidFill>
              <a:srgbClr val="00B0F0">
                <a:alpha val="25000"/>
              </a:srgbClr>
            </a:solidFill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0" name="直接箭头连接符 29"/>
          <p:cNvCxnSpPr>
            <a:stCxn id="29" idx="0"/>
          </p:cNvCxnSpPr>
          <p:nvPr/>
        </p:nvCxnSpPr>
        <p:spPr>
          <a:xfrm flipH="1" flipV="1">
            <a:off x="2944495" y="3669030"/>
            <a:ext cx="6350" cy="142113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2" name="文本框 31" descr="7b0a202020202262756c6c6574223a20227b5c2263617465676f727949645c223a5c225c222c5c2274656d706c61746549645c223a32303233313730387d220a7d0a"/>
          <p:cNvSpPr txBox="1"/>
          <p:nvPr/>
        </p:nvSpPr>
        <p:spPr>
          <a:xfrm>
            <a:off x="5445760" y="1310640"/>
            <a:ext cx="6584315" cy="5391150"/>
          </a:xfrm>
          <a:prstGeom prst="roundRect">
            <a:avLst>
              <a:gd name="adj" fmla="val 4581"/>
            </a:avLst>
          </a:prstGeom>
          <a:solidFill>
            <a:schemeClr val="bg1"/>
          </a:solidFill>
          <a:ln>
            <a:solidFill>
              <a:schemeClr val="accent1">
                <a:lumMod val="40000"/>
                <a:lumOff val="60000"/>
              </a:schemeClr>
            </a:solidFill>
          </a:ln>
        </p:spPr>
        <p:txBody>
          <a:bodyPr wrap="square" rtlCol="0" anchor="ctr" anchorCtr="0">
            <a:noAutofit/>
          </a:bodyPr>
          <a:lstStyle/>
          <a:p>
            <a:pPr marL="342900" indent="-342900" fontAlgn="auto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流动：</a:t>
            </a:r>
            <a:endParaRPr lang="zh-CN" altLang="en-US" sz="20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indent="0" fontAlgn="auto">
              <a:lnSpc>
                <a:spcPct val="150000"/>
              </a:lnSpc>
            </a:pPr>
            <a:r>
              <a:rPr lang="en-US" altLang="zh-CN" sz="20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Navier-Stokes</a:t>
            </a:r>
            <a:r>
              <a:rPr lang="zh-CN" altLang="en-US" sz="20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方程</a:t>
            </a: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indent="0" fontAlgn="auto">
              <a:lnSpc>
                <a:spcPct val="150000"/>
              </a:lnSpc>
            </a:pP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r>
              <a:rPr lang="en-US" altLang="zh-CN" sz="20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 </a:t>
            </a:r>
            <a:endParaRPr lang="zh-CN" altLang="en-US" sz="20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342900" indent="-342900" algn="l" fontAlgn="auto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传热：</a:t>
            </a:r>
            <a:endParaRPr lang="zh-CN" altLang="en-US" sz="20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algn="l">
              <a:lnSpc>
                <a:spcPct val="150000"/>
              </a:lnSpc>
              <a:buClrTx/>
              <a:buSzTx/>
              <a:buNone/>
            </a:pPr>
            <a:r>
              <a:rPr lang="zh-CN" altLang="en-US" sz="20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能量方程</a:t>
            </a: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algn="l">
              <a:lnSpc>
                <a:spcPct val="150000"/>
              </a:lnSpc>
              <a:buClrTx/>
              <a:buSzTx/>
              <a:buNone/>
            </a:pP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algn="l">
              <a:lnSpc>
                <a:spcPct val="150000"/>
              </a:lnSpc>
              <a:buClrTx/>
              <a:buSzTx/>
              <a:buNone/>
            </a:pP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342900" indent="-342900" algn="l" fontAlgn="auto">
              <a:lnSpc>
                <a:spcPct val="150000"/>
              </a:lnSpc>
              <a:buClrTx/>
              <a:buSzTx/>
              <a:buFont typeface="Wingdings" panose="05000000000000000000" charset="0"/>
              <a:buChar char="l"/>
            </a:pPr>
            <a:r>
              <a:rPr lang="zh-CN" altLang="en-US" sz="20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两相流：</a:t>
            </a:r>
            <a:endParaRPr lang="zh-CN" altLang="en-US" sz="20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algn="l">
              <a:lnSpc>
                <a:spcPct val="150000"/>
              </a:lnSpc>
              <a:buClrTx/>
              <a:buSzTx/>
              <a:buNone/>
            </a:pPr>
            <a:r>
              <a:rPr lang="zh-CN" altLang="en-US" sz="20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相场/水平集/混合模型</a:t>
            </a: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algn="l">
              <a:buClrTx/>
              <a:buSzTx/>
              <a:buNone/>
            </a:pP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76200" algn="l">
              <a:buClrTx/>
              <a:buSzTx/>
              <a:buNone/>
            </a:pPr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endParaRPr lang="zh-CN" altLang="en-US" sz="200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cxnSp>
        <p:nvCxnSpPr>
          <p:cNvPr id="34" name="直接箭头连接符 33"/>
          <p:cNvCxnSpPr>
            <a:stCxn id="35" idx="2"/>
          </p:cNvCxnSpPr>
          <p:nvPr/>
        </p:nvCxnSpPr>
        <p:spPr>
          <a:xfrm flipH="1">
            <a:off x="2878455" y="2125980"/>
            <a:ext cx="841375" cy="83947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sp>
        <p:nvSpPr>
          <p:cNvPr id="35" name="文本框 34"/>
          <p:cNvSpPr txBox="1"/>
          <p:nvPr/>
        </p:nvSpPr>
        <p:spPr>
          <a:xfrm>
            <a:off x="2653030" y="1225550"/>
            <a:ext cx="2133600" cy="900430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冷却液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  <a:p>
            <a:pPr indent="0" algn="ctr" fontAlgn="auto">
              <a:lnSpc>
                <a:spcPct val="150000"/>
              </a:lnSpc>
              <a:buClrTx/>
              <a:buSzTx/>
              <a:buFontTx/>
            </a:pPr>
            <a:r>
              <a:rPr lang="zh-CN" altLang="en-US" sz="2000" b="1">
                <a:latin typeface="Times New Roman" panose="02020603050405020304" charset="0"/>
                <a:cs typeface="Times New Roman" panose="02020603050405020304" charset="0"/>
              </a:rPr>
              <a:t>（流动域）</a:t>
            </a:r>
            <a:endParaRPr lang="zh-CN" altLang="en-US" sz="2000" b="1">
              <a:latin typeface="Times New Roman" panose="02020603050405020304" charset="0"/>
              <a:cs typeface="Times New Roman" panose="02020603050405020304" charset="0"/>
            </a:endParaRPr>
          </a:p>
        </p:txBody>
      </p:sp>
      <p:graphicFrame>
        <p:nvGraphicFramePr>
          <p:cNvPr id="45" name="对象 44"/>
          <p:cNvGraphicFramePr>
            <a:graphicFrameLocks noChangeAspect="1"/>
          </p:cNvGraphicFramePr>
          <p:nvPr/>
        </p:nvGraphicFramePr>
        <p:xfrm>
          <a:off x="5814696" y="2273935"/>
          <a:ext cx="595630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6" name="" r:id="rId26" imgW="4382770" imgH="534035" progId="Equation.DSMT4">
                  <p:embed/>
                </p:oleObj>
              </mc:Choice>
              <mc:Fallback>
                <p:oleObj name="" r:id="rId26" imgW="4382770" imgH="534035" progId="Equation.DSMT4">
                  <p:embed/>
                  <p:pic>
                    <p:nvPicPr>
                      <p:cNvPr id="0" name="图片 62"/>
                      <p:cNvPicPr/>
                      <p:nvPr/>
                    </p:nvPicPr>
                    <p:blipFill>
                      <a:blip r:embed="rId27"/>
                      <a:stretch>
                        <a:fillRect/>
                      </a:stretch>
                    </p:blipFill>
                    <p:spPr>
                      <a:xfrm>
                        <a:off x="5814696" y="2273935"/>
                        <a:ext cx="5956300" cy="899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66" name="文本框 65"/>
          <p:cNvSpPr txBox="1"/>
          <p:nvPr/>
        </p:nvSpPr>
        <p:spPr>
          <a:xfrm>
            <a:off x="5574665" y="744855"/>
            <a:ext cx="1845310" cy="575945"/>
          </a:xfrm>
          <a:prstGeom prst="roundRect">
            <a:avLst>
              <a:gd name="adj" fmla="val 43756"/>
            </a:avLst>
          </a:prstGeom>
          <a:solidFill>
            <a:srgbClr val="044EA6"/>
          </a:solidFill>
        </p:spPr>
        <p:txBody>
          <a:bodyPr wrap="square" rtlCol="0" anchor="ctr" anchorCtr="0">
            <a:noAutofit/>
          </a:bodyPr>
          <a:lstStyle/>
          <a:p>
            <a:r>
              <a:rPr lang="zh-CN" altLang="en-US" sz="2800" b="1">
                <a:solidFill>
                  <a:schemeClr val="bg1"/>
                </a:solidFill>
              </a:rPr>
              <a:t>控制方程</a:t>
            </a:r>
            <a:endParaRPr lang="zh-CN" altLang="en-US" sz="2800" b="1">
              <a:solidFill>
                <a:schemeClr val="bg1"/>
              </a:solidFill>
            </a:endParaRPr>
          </a:p>
        </p:txBody>
      </p:sp>
      <p:graphicFrame>
        <p:nvGraphicFramePr>
          <p:cNvPr id="68" name="对象 67"/>
          <p:cNvGraphicFramePr>
            <a:graphicFrameLocks noChangeAspect="1"/>
          </p:cNvGraphicFramePr>
          <p:nvPr/>
        </p:nvGraphicFramePr>
        <p:xfrm>
          <a:off x="5814696" y="4016375"/>
          <a:ext cx="558000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28" imgW="5579745" imgH="899795" progId="Equation.DSMT4">
                  <p:embed/>
                </p:oleObj>
              </mc:Choice>
              <mc:Fallback>
                <p:oleObj name="" r:id="rId28" imgW="5579745" imgH="899795" progId="Equation.DSMT4">
                  <p:embed/>
                  <p:pic>
                    <p:nvPicPr>
                      <p:cNvPr id="0" name="图片 68"/>
                      <p:cNvPicPr/>
                      <p:nvPr/>
                    </p:nvPicPr>
                    <p:blipFill>
                      <a:blip r:embed="rId29"/>
                      <a:stretch>
                        <a:fillRect/>
                      </a:stretch>
                    </p:blipFill>
                    <p:spPr>
                      <a:xfrm>
                        <a:off x="5814696" y="4016375"/>
                        <a:ext cx="5580000" cy="899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70" name="对象 69"/>
          <p:cNvGraphicFramePr>
            <a:graphicFrameLocks noChangeAspect="1"/>
          </p:cNvGraphicFramePr>
          <p:nvPr/>
        </p:nvGraphicFramePr>
        <p:xfrm>
          <a:off x="5814696" y="5758815"/>
          <a:ext cx="5580000" cy="89979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" name="" r:id="rId30" imgW="5579745" imgH="899795" progId="Equation.DSMT4">
                  <p:embed/>
                </p:oleObj>
              </mc:Choice>
              <mc:Fallback>
                <p:oleObj name="" r:id="rId30" imgW="5579745" imgH="899795" progId="Equation.DSMT4">
                  <p:embed/>
                  <p:pic>
                    <p:nvPicPr>
                      <p:cNvPr id="0" name="图片 70"/>
                      <p:cNvPicPr/>
                      <p:nvPr/>
                    </p:nvPicPr>
                    <p:blipFill>
                      <a:blip r:embed="rId31"/>
                      <a:stretch>
                        <a:fillRect/>
                      </a:stretch>
                    </p:blipFill>
                    <p:spPr>
                      <a:xfrm>
                        <a:off x="5814696" y="5758815"/>
                        <a:ext cx="5580000" cy="89979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7" name="组合 16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9" name="组合 8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10" name="矩形 9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1" name="矩形 10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4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2" name="任意多边形 11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物理模型与控制方程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2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33"/>
    </p:custData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图片 5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279640" y="3332480"/>
            <a:ext cx="4509135" cy="2032635"/>
          </a:xfrm>
          <a:prstGeom prst="rect">
            <a:avLst/>
          </a:prstGeom>
        </p:spPr>
      </p:pic>
      <p:pic>
        <p:nvPicPr>
          <p:cNvPr id="48" name="图片 47"/>
          <p:cNvPicPr>
            <a:picLocks noChangeAspect="1"/>
          </p:cNvPicPr>
          <p:nvPr/>
        </p:nvPicPr>
        <p:blipFill>
          <a:blip r:embed="rId2"/>
          <a:srcRect r="5756"/>
          <a:stretch>
            <a:fillRect/>
          </a:stretch>
        </p:blipFill>
        <p:spPr>
          <a:xfrm>
            <a:off x="4363085" y="574675"/>
            <a:ext cx="2962910" cy="6039485"/>
          </a:xfrm>
          <a:prstGeom prst="rect">
            <a:avLst/>
          </a:prstGeom>
        </p:spPr>
      </p:pic>
      <p:grpSp>
        <p:nvGrpSpPr>
          <p:cNvPr id="54" name="组合 53"/>
          <p:cNvGrpSpPr/>
          <p:nvPr/>
        </p:nvGrpSpPr>
        <p:grpSpPr>
          <a:xfrm>
            <a:off x="7657465" y="751205"/>
            <a:ext cx="4064000" cy="1935480"/>
            <a:chOff x="864" y="7100"/>
            <a:chExt cx="6400" cy="3048"/>
          </a:xfrm>
        </p:grpSpPr>
        <p:grpSp>
          <p:nvGrpSpPr>
            <p:cNvPr id="25" name="组合 24"/>
            <p:cNvGrpSpPr/>
            <p:nvPr/>
          </p:nvGrpSpPr>
          <p:grpSpPr>
            <a:xfrm>
              <a:off x="864" y="7100"/>
              <a:ext cx="3548" cy="826"/>
              <a:chOff x="1010" y="1580"/>
              <a:chExt cx="3548" cy="826"/>
            </a:xfrm>
          </p:grpSpPr>
          <p:sp>
            <p:nvSpPr>
              <p:cNvPr id="8" name="任意多边形 7"/>
              <p:cNvSpPr/>
              <p:nvPr/>
            </p:nvSpPr>
            <p:spPr>
              <a:xfrm>
                <a:off x="1010" y="1581"/>
                <a:ext cx="3548" cy="825"/>
              </a:xfrm>
              <a:custGeom>
                <a:avLst/>
                <a:gdLst>
                  <a:gd name="adj" fmla="val 16667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l" t="t" r="r" b="b"/>
                <a:pathLst>
                  <a:path w="3908" h="825">
                    <a:moveTo>
                      <a:pt x="168" y="0"/>
                    </a:moveTo>
                    <a:lnTo>
                      <a:pt x="3908" y="0"/>
                    </a:lnTo>
                    <a:lnTo>
                      <a:pt x="3636" y="825"/>
                    </a:lnTo>
                    <a:lnTo>
                      <a:pt x="168" y="825"/>
                    </a:lnTo>
                    <a:cubicBezTo>
                      <a:pt x="75" y="825"/>
                      <a:pt x="0" y="763"/>
                      <a:pt x="0" y="687"/>
                    </a:cubicBezTo>
                    <a:lnTo>
                      <a:pt x="0" y="138"/>
                    </a:lnTo>
                    <a:cubicBezTo>
                      <a:pt x="0" y="62"/>
                      <a:pt x="75" y="0"/>
                      <a:pt x="168" y="0"/>
                    </a:cubicBezTo>
                    <a:close/>
                  </a:path>
                </a:pathLst>
              </a:custGeom>
              <a:gradFill>
                <a:gsLst>
                  <a:gs pos="100000">
                    <a:schemeClr val="accent1">
                      <a:alpha val="100000"/>
                    </a:schemeClr>
                  </a:gs>
                  <a:gs pos="0">
                    <a:srgbClr val="5DA1DE">
                      <a:alpha val="40000"/>
                    </a:srgbClr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wrap="square" rtlCol="0" anchor="ctr">
                <a:noAutofit/>
              </a:bodyPr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文本框 5"/>
              <p:cNvSpPr txBox="1"/>
              <p:nvPr/>
            </p:nvSpPr>
            <p:spPr>
              <a:xfrm>
                <a:off x="1230" y="1580"/>
                <a:ext cx="2760" cy="826"/>
              </a:xfrm>
              <a:custGeom>
                <a:avLst/>
                <a:gdLst>
                  <a:gd name="adj" fmla="val 16667"/>
                  <a:gd name="a" fmla="pin 0 adj 50000"/>
                  <a:gd name="x1" fmla="*/ ss a 100000"/>
                  <a:gd name="x2" fmla="+- r 0 x1"/>
                  <a:gd name="y2" fmla="+- b 0 x1"/>
                  <a:gd name="il" fmla="*/ x1 29289 100000"/>
                  <a:gd name="ir" fmla="+- r 0 il"/>
                  <a:gd name="ib" fmla="+- b 0 il"/>
                </a:gdLst>
                <a:ahLst/>
                <a:cxnLst>
                  <a:cxn ang="3">
                    <a:pos x="hc" y="t"/>
                  </a:cxn>
                  <a:cxn ang="cd2">
                    <a:pos x="l" y="vc"/>
                  </a:cxn>
                  <a:cxn ang="cd4">
                    <a:pos x="hc" y="b"/>
                  </a:cxn>
                  <a:cxn ang="0">
                    <a:pos x="r" y="vc"/>
                  </a:cxn>
                </a:cxnLst>
                <a:rect l="il" t="il" r="ir" b="ib"/>
                <a:pathLst>
                  <a:path w="2760" h="826">
                    <a:moveTo>
                      <a:pt x="138" y="0"/>
                    </a:moveTo>
                    <a:lnTo>
                      <a:pt x="2720" y="0"/>
                    </a:lnTo>
                    <a:cubicBezTo>
                      <a:pt x="2730" y="0"/>
                      <a:pt x="2739" y="1"/>
                      <a:pt x="2748" y="3"/>
                    </a:cubicBezTo>
                    <a:lnTo>
                      <a:pt x="2760" y="6"/>
                    </a:lnTo>
                    <a:lnTo>
                      <a:pt x="2490" y="826"/>
                    </a:lnTo>
                    <a:lnTo>
                      <a:pt x="138" y="826"/>
                    </a:lnTo>
                    <a:cubicBezTo>
                      <a:pt x="62" y="826"/>
                      <a:pt x="0" y="764"/>
                      <a:pt x="0" y="688"/>
                    </a:cubicBezTo>
                    <a:lnTo>
                      <a:pt x="0" y="138"/>
                    </a:lnTo>
                    <a:cubicBezTo>
                      <a:pt x="0" y="62"/>
                      <a:pt x="62" y="0"/>
                      <a:pt x="138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wrap="square" rtlCol="0" anchor="ctr" anchorCtr="0">
                <a:noAutofit/>
              </a:bodyPr>
              <a:lstStyle/>
              <a:p>
                <a:pPr algn="ctr"/>
                <a:r>
                  <a:rPr lang="zh-CN" altLang="en-US" sz="2400" b="1">
                    <a:solidFill>
                      <a:schemeClr val="bg1"/>
                    </a:solidFill>
                  </a:rPr>
                  <a:t>几何模型</a:t>
                </a:r>
                <a:endParaRPr lang="zh-CN" altLang="en-US" sz="2400" b="1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13" name="文本框 12"/>
            <p:cNvSpPr txBox="1"/>
            <p:nvPr/>
          </p:nvSpPr>
          <p:spPr>
            <a:xfrm>
              <a:off x="1084" y="7926"/>
              <a:ext cx="6180" cy="2222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2000"/>
                <a:t>三维结构</a:t>
              </a:r>
              <a:endParaRPr lang="zh-CN" altLang="en-US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2000"/>
                <a:t>材料</a:t>
              </a:r>
              <a:r>
                <a:rPr lang="zh-CN" altLang="en-US" sz="2000"/>
                <a:t>设置</a:t>
              </a:r>
              <a:endParaRPr lang="zh-CN" altLang="en-US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zh-CN" altLang="en-US" sz="2000"/>
                <a:t>热力学</a:t>
              </a:r>
              <a:r>
                <a:rPr lang="zh-CN" altLang="en-US" sz="2000"/>
                <a:t>模型</a:t>
              </a:r>
              <a:endParaRPr lang="zh-CN" altLang="en-US" sz="2000"/>
            </a:p>
          </p:txBody>
        </p:sp>
      </p:grpSp>
      <p:grpSp>
        <p:nvGrpSpPr>
          <p:cNvPr id="17" name="组合 16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4" name="组合 3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2" name="矩形 1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3" name="矩形 2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5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5" name="任意多边形 4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en-US" sz="2000" b="1">
                  <a:latin typeface="微软雅黑" panose="020B0503020204020204" charset="-122"/>
                  <a:ea typeface="微软雅黑" panose="020B0503020204020204" charset="-122"/>
                </a:rPr>
                <a:t>COMSOL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模型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  <p:grpSp>
        <p:nvGrpSpPr>
          <p:cNvPr id="27" name="组合 26"/>
          <p:cNvGrpSpPr/>
          <p:nvPr/>
        </p:nvGrpSpPr>
        <p:grpSpPr>
          <a:xfrm rot="0">
            <a:off x="67945" y="632460"/>
            <a:ext cx="4793615" cy="3343910"/>
            <a:chOff x="1535" y="1262"/>
            <a:chExt cx="15931" cy="6085"/>
          </a:xfrm>
        </p:grpSpPr>
        <p:pic>
          <p:nvPicPr>
            <p:cNvPr id="28" name="图片 27"/>
            <p:cNvPicPr>
              <a:picLocks noChangeAspect="1"/>
            </p:cNvPicPr>
            <p:nvPr/>
          </p:nvPicPr>
          <p:blipFill>
            <a:blip r:embed="rId4"/>
            <a:srcRect l="13203" r="7708"/>
            <a:stretch>
              <a:fillRect/>
            </a:stretch>
          </p:blipFill>
          <p:spPr>
            <a:xfrm>
              <a:off x="1535" y="1633"/>
              <a:ext cx="11339" cy="5714"/>
            </a:xfrm>
            <a:prstGeom prst="rect">
              <a:avLst/>
            </a:prstGeom>
          </p:spPr>
        </p:pic>
        <p:sp>
          <p:nvSpPr>
            <p:cNvPr id="30" name="文本框 29"/>
            <p:cNvSpPr txBox="1"/>
            <p:nvPr/>
          </p:nvSpPr>
          <p:spPr>
            <a:xfrm>
              <a:off x="13476" y="4772"/>
              <a:ext cx="3990" cy="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400" b="1">
                  <a:latin typeface="Times New Roman" panose="02020603050405020304" charset="0"/>
                  <a:cs typeface="Times New Roman" panose="02020603050405020304" charset="0"/>
                </a:rPr>
                <a:t>热源面</a:t>
              </a:r>
              <a:endParaRPr lang="zh-CN" altLang="en-US"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1" name="文本框 30"/>
            <p:cNvSpPr txBox="1"/>
            <p:nvPr/>
          </p:nvSpPr>
          <p:spPr>
            <a:xfrm>
              <a:off x="13476" y="3602"/>
              <a:ext cx="2460" cy="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en-US" altLang="zh-CN" sz="1400" b="1">
                  <a:latin typeface="Times New Roman" panose="02020603050405020304" charset="0"/>
                  <a:cs typeface="Times New Roman" panose="02020603050405020304" charset="0"/>
                </a:rPr>
                <a:t>UTVC</a:t>
              </a:r>
              <a:endParaRPr lang="en-US" altLang="zh-CN"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2" name="文本框 31"/>
            <p:cNvSpPr txBox="1"/>
            <p:nvPr/>
          </p:nvSpPr>
          <p:spPr>
            <a:xfrm>
              <a:off x="13476" y="1262"/>
              <a:ext cx="3990" cy="55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400" b="1">
                  <a:latin typeface="Times New Roman" panose="02020603050405020304" charset="0"/>
                  <a:cs typeface="Times New Roman" panose="02020603050405020304" charset="0"/>
                </a:rPr>
                <a:t>液冷板</a:t>
              </a:r>
              <a:endParaRPr lang="zh-CN" altLang="en-US"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33" name="文本框 32"/>
            <p:cNvSpPr txBox="1"/>
            <p:nvPr/>
          </p:nvSpPr>
          <p:spPr>
            <a:xfrm>
              <a:off x="13476" y="2432"/>
              <a:ext cx="3217" cy="9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l"/>
              <a:r>
                <a:rPr lang="zh-CN" altLang="en-US" sz="1400" b="1">
                  <a:latin typeface="Times New Roman" panose="02020603050405020304" charset="0"/>
                </a:rPr>
                <a:t>冷却液入口</a:t>
              </a:r>
              <a:endParaRPr lang="zh-CN" altLang="en-US" sz="1400" b="1">
                <a:latin typeface="Times New Roman" panose="02020603050405020304" charset="0"/>
              </a:endParaRPr>
            </a:p>
          </p:txBody>
        </p:sp>
        <p:cxnSp>
          <p:nvCxnSpPr>
            <p:cNvPr id="34" name="直接箭头连接符 33"/>
            <p:cNvCxnSpPr>
              <a:stCxn id="33" idx="1"/>
            </p:cNvCxnSpPr>
            <p:nvPr/>
          </p:nvCxnSpPr>
          <p:spPr>
            <a:xfrm flipH="1" flipV="1">
              <a:off x="12512" y="2533"/>
              <a:ext cx="964" cy="374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5" name="直接箭头连接符 34"/>
            <p:cNvCxnSpPr>
              <a:stCxn id="32" idx="1"/>
            </p:cNvCxnSpPr>
            <p:nvPr/>
          </p:nvCxnSpPr>
          <p:spPr>
            <a:xfrm flipH="1">
              <a:off x="11486" y="1542"/>
              <a:ext cx="1990" cy="721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6" name="直接箭头连接符 35"/>
            <p:cNvCxnSpPr>
              <a:stCxn id="31" idx="1"/>
            </p:cNvCxnSpPr>
            <p:nvPr/>
          </p:nvCxnSpPr>
          <p:spPr>
            <a:xfrm flipH="1" flipV="1">
              <a:off x="11003" y="3016"/>
              <a:ext cx="2473" cy="86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37" name="直接箭头连接符 36"/>
            <p:cNvCxnSpPr>
              <a:stCxn id="30" idx="1"/>
            </p:cNvCxnSpPr>
            <p:nvPr/>
          </p:nvCxnSpPr>
          <p:spPr>
            <a:xfrm flipH="1" flipV="1">
              <a:off x="10263" y="3923"/>
              <a:ext cx="3213" cy="1129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  <p:grpSp>
        <p:nvGrpSpPr>
          <p:cNvPr id="51" name="组合 50"/>
          <p:cNvGrpSpPr/>
          <p:nvPr/>
        </p:nvGrpSpPr>
        <p:grpSpPr>
          <a:xfrm>
            <a:off x="-110490" y="4092575"/>
            <a:ext cx="4511683" cy="2667000"/>
            <a:chOff x="12012" y="1851"/>
            <a:chExt cx="7015" cy="3690"/>
          </a:xfrm>
        </p:grpSpPr>
        <p:pic>
          <p:nvPicPr>
            <p:cNvPr id="40" name="图片 39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2012" y="1851"/>
              <a:ext cx="7015" cy="3690"/>
            </a:xfrm>
            <a:prstGeom prst="rect">
              <a:avLst/>
            </a:prstGeom>
          </p:spPr>
        </p:pic>
        <p:sp>
          <p:nvSpPr>
            <p:cNvPr id="44" name="文本框 43"/>
            <p:cNvSpPr txBox="1"/>
            <p:nvPr/>
          </p:nvSpPr>
          <p:spPr>
            <a:xfrm>
              <a:off x="16958" y="2879"/>
              <a:ext cx="1422" cy="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zh-CN" altLang="en-US" sz="1400" b="1">
                  <a:latin typeface="Times New Roman" panose="02020603050405020304" charset="0"/>
                  <a:cs typeface="Times New Roman" panose="02020603050405020304" charset="0"/>
                </a:rPr>
                <a:t>蒸汽腔</a:t>
              </a:r>
              <a:endParaRPr lang="zh-CN" altLang="en-US"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sp>
          <p:nvSpPr>
            <p:cNvPr id="45" name="文本框 44"/>
            <p:cNvSpPr txBox="1"/>
            <p:nvPr/>
          </p:nvSpPr>
          <p:spPr>
            <a:xfrm>
              <a:off x="16958" y="3642"/>
              <a:ext cx="1422" cy="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zh-CN" altLang="en-US" sz="1400" b="1">
                  <a:latin typeface="Times New Roman" panose="02020603050405020304" charset="0"/>
                  <a:cs typeface="Times New Roman" panose="02020603050405020304" charset="0"/>
                </a:rPr>
                <a:t>多孔铜芯</a:t>
              </a:r>
              <a:endParaRPr lang="zh-CN" altLang="en-US"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46" name="直接箭头连接符 45"/>
            <p:cNvCxnSpPr>
              <a:stCxn id="44" idx="1"/>
            </p:cNvCxnSpPr>
            <p:nvPr/>
          </p:nvCxnSpPr>
          <p:spPr>
            <a:xfrm flipH="1" flipV="1">
              <a:off x="15227" y="2477"/>
              <a:ext cx="1730" cy="61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cxnSp>
          <p:nvCxnSpPr>
            <p:cNvPr id="47" name="直接箭头连接符 46"/>
            <p:cNvCxnSpPr>
              <a:stCxn id="45" idx="1"/>
            </p:cNvCxnSpPr>
            <p:nvPr/>
          </p:nvCxnSpPr>
          <p:spPr>
            <a:xfrm flipH="1" flipV="1">
              <a:off x="14724" y="3103"/>
              <a:ext cx="2233" cy="752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  <p:sp>
          <p:nvSpPr>
            <p:cNvPr id="49" name="文本框 48"/>
            <p:cNvSpPr txBox="1"/>
            <p:nvPr/>
          </p:nvSpPr>
          <p:spPr>
            <a:xfrm>
              <a:off x="16149" y="4405"/>
              <a:ext cx="2231" cy="42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p>
              <a:pPr algn="r"/>
              <a:r>
                <a:rPr lang="en-US" altLang="zh-CN" sz="1400" b="1">
                  <a:latin typeface="Times New Roman" panose="02020603050405020304" charset="0"/>
                  <a:cs typeface="Times New Roman" panose="02020603050405020304" charset="0"/>
                </a:rPr>
                <a:t>UTVC</a:t>
              </a:r>
              <a:r>
                <a:rPr lang="zh-CN" altLang="en-US" sz="1400" b="1">
                  <a:latin typeface="Times New Roman" panose="02020603050405020304" charset="0"/>
                  <a:cs typeface="Times New Roman" panose="02020603050405020304" charset="0"/>
                </a:rPr>
                <a:t>铝制</a:t>
              </a:r>
              <a:r>
                <a:rPr lang="zh-CN" altLang="en-US" sz="1400" b="1">
                  <a:latin typeface="Times New Roman" panose="02020603050405020304" charset="0"/>
                  <a:cs typeface="Times New Roman" panose="02020603050405020304" charset="0"/>
                </a:rPr>
                <a:t>外壳</a:t>
              </a:r>
              <a:endParaRPr lang="zh-CN" altLang="en-US" sz="1400" b="1">
                <a:latin typeface="Times New Roman" panose="02020603050405020304" charset="0"/>
                <a:cs typeface="Times New Roman" panose="02020603050405020304" charset="0"/>
              </a:endParaRPr>
            </a:p>
          </p:txBody>
        </p:sp>
        <p:cxnSp>
          <p:nvCxnSpPr>
            <p:cNvPr id="50" name="直接箭头连接符 49"/>
            <p:cNvCxnSpPr>
              <a:stCxn id="49" idx="1"/>
            </p:cNvCxnSpPr>
            <p:nvPr/>
          </p:nvCxnSpPr>
          <p:spPr>
            <a:xfrm flipH="1" flipV="1">
              <a:off x="14710" y="3913"/>
              <a:ext cx="1439" cy="705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2">
              <a:schemeClr val="accent1"/>
            </a:lnRef>
            <a:fillRef idx="0">
              <a:srgbClr val="FFFFFF"/>
            </a:fillRef>
            <a:effectRef idx="0">
              <a:srgbClr val="FFFFFF"/>
            </a:effectRef>
            <a:fontRef idx="minor">
              <a:schemeClr val="tx1"/>
            </a:fontRef>
          </p:style>
        </p:cxnSp>
      </p:grpSp>
    </p:spTree>
    <p:custDataLst>
      <p:tags r:id="rId6"/>
    </p:custData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图片 35"/>
          <p:cNvPicPr>
            <a:picLocks noChangeAspect="1"/>
          </p:cNvPicPr>
          <p:nvPr/>
        </p:nvPicPr>
        <p:blipFill>
          <a:blip r:embed="rId1"/>
          <a:srcRect b="13951"/>
          <a:stretch>
            <a:fillRect/>
          </a:stretch>
        </p:blipFill>
        <p:spPr>
          <a:xfrm>
            <a:off x="8622665" y="819785"/>
            <a:ext cx="3459480" cy="5744210"/>
          </a:xfrm>
          <a:prstGeom prst="rect">
            <a:avLst/>
          </a:prstGeom>
        </p:spPr>
      </p:pic>
      <p:grpSp>
        <p:nvGrpSpPr>
          <p:cNvPr id="33" name="组合 32"/>
          <p:cNvGrpSpPr/>
          <p:nvPr>
            <p:custDataLst>
              <p:tags r:id="rId2"/>
            </p:custDataLst>
          </p:nvPr>
        </p:nvGrpSpPr>
        <p:grpSpPr>
          <a:xfrm>
            <a:off x="504825" y="819150"/>
            <a:ext cx="4462780" cy="2804160"/>
            <a:chOff x="10450" y="1581"/>
            <a:chExt cx="7028" cy="4416"/>
          </a:xfrm>
        </p:grpSpPr>
        <p:sp>
          <p:nvSpPr>
            <p:cNvPr id="14" name="任意多边形 13"/>
            <p:cNvSpPr/>
            <p:nvPr>
              <p:custDataLst>
                <p:tags r:id="rId3"/>
              </p:custDataLst>
            </p:nvPr>
          </p:nvSpPr>
          <p:spPr>
            <a:xfrm>
              <a:off x="10450" y="1582"/>
              <a:ext cx="4148" cy="825"/>
            </a:xfrm>
            <a:custGeom>
              <a:avLst/>
              <a:gdLst>
                <a:gd name="adj" fmla="val 16667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908" h="825">
                  <a:moveTo>
                    <a:pt x="168" y="0"/>
                  </a:moveTo>
                  <a:lnTo>
                    <a:pt x="3908" y="0"/>
                  </a:lnTo>
                  <a:lnTo>
                    <a:pt x="3636" y="825"/>
                  </a:lnTo>
                  <a:lnTo>
                    <a:pt x="168" y="825"/>
                  </a:lnTo>
                  <a:cubicBezTo>
                    <a:pt x="75" y="825"/>
                    <a:pt x="0" y="763"/>
                    <a:pt x="0" y="687"/>
                  </a:cubicBezTo>
                  <a:lnTo>
                    <a:pt x="0" y="138"/>
                  </a:lnTo>
                  <a:cubicBezTo>
                    <a:pt x="0" y="62"/>
                    <a:pt x="75" y="0"/>
                    <a:pt x="168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100000"/>
                  </a:schemeClr>
                </a:gs>
                <a:gs pos="0">
                  <a:srgbClr val="5DA1DE">
                    <a:alpha val="4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>
              <p:custDataLst>
                <p:tags r:id="rId4"/>
              </p:custDataLst>
            </p:nvPr>
          </p:nvSpPr>
          <p:spPr>
            <a:xfrm>
              <a:off x="10670" y="1581"/>
              <a:ext cx="3226" cy="826"/>
            </a:xfrm>
            <a:custGeom>
              <a:avLst/>
              <a:gdLst>
                <a:gd name="adj" fmla="val 16667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l" r="ir" b="ib"/>
              <a:pathLst>
                <a:path w="2760" h="826">
                  <a:moveTo>
                    <a:pt x="138" y="0"/>
                  </a:moveTo>
                  <a:lnTo>
                    <a:pt x="2720" y="0"/>
                  </a:lnTo>
                  <a:cubicBezTo>
                    <a:pt x="2730" y="0"/>
                    <a:pt x="2739" y="1"/>
                    <a:pt x="2748" y="3"/>
                  </a:cubicBezTo>
                  <a:lnTo>
                    <a:pt x="2760" y="6"/>
                  </a:lnTo>
                  <a:lnTo>
                    <a:pt x="2490" y="826"/>
                  </a:lnTo>
                  <a:lnTo>
                    <a:pt x="138" y="826"/>
                  </a:lnTo>
                  <a:cubicBezTo>
                    <a:pt x="62" y="826"/>
                    <a:pt x="0" y="764"/>
                    <a:pt x="0" y="688"/>
                  </a:cubicBezTo>
                  <a:lnTo>
                    <a:pt x="0" y="138"/>
                  </a:lnTo>
                  <a:cubicBezTo>
                    <a:pt x="0" y="62"/>
                    <a:pt x="62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</a:rPr>
                <a:t>物理场设置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16" name="文本框 15"/>
            <p:cNvSpPr txBox="1"/>
            <p:nvPr>
              <p:custDataLst>
                <p:tags r:id="rId5"/>
              </p:custDataLst>
            </p:nvPr>
          </p:nvSpPr>
          <p:spPr>
            <a:xfrm>
              <a:off x="10450" y="2407"/>
              <a:ext cx="7028" cy="359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Laminar Flow(</a:t>
              </a:r>
              <a:r>
                <a:rPr lang="zh-CN" altLang="en-US" sz="2000"/>
                <a:t>两相流</a:t>
              </a:r>
              <a:r>
                <a:rPr lang="en-US" altLang="zh-CN" sz="2000"/>
                <a:t>/</a:t>
              </a:r>
              <a:r>
                <a:rPr lang="zh-CN" altLang="en-US" sz="2000"/>
                <a:t>流体场</a:t>
              </a:r>
              <a:r>
                <a:rPr lang="en-US" altLang="zh-CN" sz="2000"/>
                <a:t>)</a:t>
              </a:r>
              <a:endParaRPr lang="en-US" altLang="zh-CN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Heat Transfer in Fluids and Solids</a:t>
              </a:r>
              <a:endParaRPr lang="en-US" altLang="zh-CN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Brinkman</a:t>
              </a:r>
              <a:r>
                <a:rPr lang="zh-CN" altLang="en-US" sz="2000"/>
                <a:t>多孔介质</a:t>
              </a:r>
              <a:r>
                <a:rPr lang="en-US" altLang="zh-CN" sz="2000"/>
                <a:t>(</a:t>
              </a:r>
              <a:r>
                <a:rPr lang="zh-CN" altLang="en-US" sz="2000"/>
                <a:t>均热板</a:t>
              </a:r>
              <a:r>
                <a:rPr lang="en-US" altLang="zh-CN" sz="2000"/>
                <a:t>)</a:t>
              </a:r>
              <a:endParaRPr lang="en-US" altLang="zh-CN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Multiphysics </a:t>
              </a:r>
              <a:r>
                <a:rPr lang="zh-CN" altLang="en-US" sz="2000"/>
                <a:t>耦合</a:t>
              </a:r>
              <a:endParaRPr lang="zh-CN" altLang="en-US" sz="2000"/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6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物理场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布置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  <p:pic>
        <p:nvPicPr>
          <p:cNvPr id="35" name="图片 34"/>
          <p:cNvPicPr>
            <a:picLocks noChangeAspect="1"/>
          </p:cNvPicPr>
          <p:nvPr/>
        </p:nvPicPr>
        <p:blipFill>
          <a:blip r:embed="rId7"/>
          <a:srcRect l="5193" r="25694"/>
          <a:stretch>
            <a:fillRect/>
          </a:stretch>
        </p:blipFill>
        <p:spPr>
          <a:xfrm>
            <a:off x="5080000" y="877570"/>
            <a:ext cx="3735705" cy="3768725"/>
          </a:xfrm>
          <a:prstGeom prst="rect">
            <a:avLst/>
          </a:prstGeom>
        </p:spPr>
      </p:pic>
      <p:grpSp>
        <p:nvGrpSpPr>
          <p:cNvPr id="39" name="组合 38"/>
          <p:cNvGrpSpPr/>
          <p:nvPr>
            <p:custDataLst>
              <p:tags r:id="rId8"/>
            </p:custDataLst>
          </p:nvPr>
        </p:nvGrpSpPr>
        <p:grpSpPr>
          <a:xfrm>
            <a:off x="504825" y="3650615"/>
            <a:ext cx="4462780" cy="2804160"/>
            <a:chOff x="10450" y="1581"/>
            <a:chExt cx="7028" cy="4416"/>
          </a:xfrm>
        </p:grpSpPr>
        <p:sp>
          <p:nvSpPr>
            <p:cNvPr id="40" name="任意多边形 39"/>
            <p:cNvSpPr/>
            <p:nvPr>
              <p:custDataLst>
                <p:tags r:id="rId9"/>
              </p:custDataLst>
            </p:nvPr>
          </p:nvSpPr>
          <p:spPr>
            <a:xfrm>
              <a:off x="10450" y="1582"/>
              <a:ext cx="4148" cy="825"/>
            </a:xfrm>
            <a:custGeom>
              <a:avLst/>
              <a:gdLst>
                <a:gd name="adj" fmla="val 16667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908" h="825">
                  <a:moveTo>
                    <a:pt x="168" y="0"/>
                  </a:moveTo>
                  <a:lnTo>
                    <a:pt x="3908" y="0"/>
                  </a:lnTo>
                  <a:lnTo>
                    <a:pt x="3636" y="825"/>
                  </a:lnTo>
                  <a:lnTo>
                    <a:pt x="168" y="825"/>
                  </a:lnTo>
                  <a:cubicBezTo>
                    <a:pt x="75" y="825"/>
                    <a:pt x="0" y="763"/>
                    <a:pt x="0" y="687"/>
                  </a:cubicBezTo>
                  <a:lnTo>
                    <a:pt x="0" y="138"/>
                  </a:lnTo>
                  <a:cubicBezTo>
                    <a:pt x="0" y="62"/>
                    <a:pt x="75" y="0"/>
                    <a:pt x="168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100000"/>
                  </a:schemeClr>
                </a:gs>
                <a:gs pos="0">
                  <a:srgbClr val="5DA1DE">
                    <a:alpha val="4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41" name="文本框 40"/>
            <p:cNvSpPr txBox="1"/>
            <p:nvPr>
              <p:custDataLst>
                <p:tags r:id="rId10"/>
              </p:custDataLst>
            </p:nvPr>
          </p:nvSpPr>
          <p:spPr>
            <a:xfrm>
              <a:off x="10670" y="1581"/>
              <a:ext cx="3226" cy="826"/>
            </a:xfrm>
            <a:custGeom>
              <a:avLst/>
              <a:gdLst>
                <a:gd name="adj" fmla="val 16667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l" r="ir" b="ib"/>
              <a:pathLst>
                <a:path w="2760" h="826">
                  <a:moveTo>
                    <a:pt x="138" y="0"/>
                  </a:moveTo>
                  <a:lnTo>
                    <a:pt x="2720" y="0"/>
                  </a:lnTo>
                  <a:cubicBezTo>
                    <a:pt x="2730" y="0"/>
                    <a:pt x="2739" y="1"/>
                    <a:pt x="2748" y="3"/>
                  </a:cubicBezTo>
                  <a:lnTo>
                    <a:pt x="2760" y="6"/>
                  </a:lnTo>
                  <a:lnTo>
                    <a:pt x="2490" y="826"/>
                  </a:lnTo>
                  <a:lnTo>
                    <a:pt x="138" y="826"/>
                  </a:lnTo>
                  <a:cubicBezTo>
                    <a:pt x="62" y="826"/>
                    <a:pt x="0" y="764"/>
                    <a:pt x="0" y="688"/>
                  </a:cubicBezTo>
                  <a:lnTo>
                    <a:pt x="0" y="138"/>
                  </a:lnTo>
                  <a:cubicBezTo>
                    <a:pt x="0" y="62"/>
                    <a:pt x="62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</a:rPr>
                <a:t>物理场设置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  <p:sp>
          <p:nvSpPr>
            <p:cNvPr id="42" name="文本框 41"/>
            <p:cNvSpPr txBox="1"/>
            <p:nvPr>
              <p:custDataLst>
                <p:tags r:id="rId11"/>
              </p:custDataLst>
            </p:nvPr>
          </p:nvSpPr>
          <p:spPr>
            <a:xfrm>
              <a:off x="10450" y="2407"/>
              <a:ext cx="7028" cy="3590"/>
            </a:xfrm>
            <a:prstGeom prst="rect">
              <a:avLst/>
            </a:prstGeom>
            <a:noFill/>
          </p:spPr>
          <p:txBody>
            <a:bodyPr wrap="square" rtlCol="0" anchor="ctr" anchorCtr="0">
              <a:noAutofit/>
            </a:bodyPr>
            <a:lstStyle/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Laminar Flow(</a:t>
              </a:r>
              <a:r>
                <a:rPr lang="zh-CN" altLang="en-US" sz="2000"/>
                <a:t>两相流</a:t>
              </a:r>
              <a:r>
                <a:rPr lang="en-US" altLang="zh-CN" sz="2000"/>
                <a:t>/</a:t>
              </a:r>
              <a:r>
                <a:rPr lang="zh-CN" altLang="en-US" sz="2000"/>
                <a:t>流体场</a:t>
              </a:r>
              <a:r>
                <a:rPr lang="en-US" altLang="zh-CN" sz="2000"/>
                <a:t>)</a:t>
              </a:r>
              <a:endParaRPr lang="en-US" altLang="zh-CN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Heat Transfer in Fluids and Solids</a:t>
              </a:r>
              <a:endParaRPr lang="en-US" altLang="zh-CN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Brinkman</a:t>
              </a:r>
              <a:r>
                <a:rPr lang="zh-CN" altLang="en-US" sz="2000"/>
                <a:t>多孔介质</a:t>
              </a:r>
              <a:r>
                <a:rPr lang="en-US" altLang="zh-CN" sz="2000"/>
                <a:t>(</a:t>
              </a:r>
              <a:r>
                <a:rPr lang="zh-CN" altLang="en-US" sz="2000"/>
                <a:t>均热板</a:t>
              </a:r>
              <a:r>
                <a:rPr lang="en-US" altLang="zh-CN" sz="2000"/>
                <a:t>)</a:t>
              </a:r>
              <a:endParaRPr lang="en-US" altLang="zh-CN" sz="2000"/>
            </a:p>
            <a:p>
              <a:pPr marL="285750" indent="-285750">
                <a:lnSpc>
                  <a:spcPct val="150000"/>
                </a:lnSpc>
                <a:buFont typeface="Wingdings" panose="05000000000000000000" charset="0"/>
                <a:buChar char="l"/>
              </a:pPr>
              <a:r>
                <a:rPr lang="en-US" altLang="zh-CN" sz="2000"/>
                <a:t>Multiphysics </a:t>
              </a:r>
              <a:r>
                <a:rPr lang="zh-CN" altLang="en-US" sz="2000"/>
                <a:t>耦合</a:t>
              </a:r>
              <a:endParaRPr lang="zh-CN" altLang="en-US" sz="2000"/>
            </a:p>
          </p:txBody>
        </p:sp>
      </p:grpSp>
      <p:pic>
        <p:nvPicPr>
          <p:cNvPr id="44" name="图片 43"/>
          <p:cNvPicPr>
            <a:picLocks noChangeAspect="1"/>
          </p:cNvPicPr>
          <p:nvPr/>
        </p:nvPicPr>
        <p:blipFill>
          <a:blip r:embed="rId12"/>
          <a:srcRect r="7776"/>
          <a:stretch>
            <a:fillRect/>
          </a:stretch>
        </p:blipFill>
        <p:spPr>
          <a:xfrm>
            <a:off x="5080000" y="4885690"/>
            <a:ext cx="3652520" cy="859155"/>
          </a:xfrm>
          <a:prstGeom prst="rect">
            <a:avLst/>
          </a:prstGeom>
        </p:spPr>
      </p:pic>
    </p:spTree>
    <p:custDataLst>
      <p:tags r:id="rId13"/>
    </p:custData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5852160" y="1005840"/>
            <a:ext cx="5083175" cy="768350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>
              <a:lnSpc>
                <a:spcPct val="10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网格参数与计算结果</a:t>
            </a:r>
            <a:endParaRPr lang="zh-CN" altLang="en-US" sz="24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>
              <a:lnSpc>
                <a:spcPct val="10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（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1C</a:t>
            </a: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 20℃</a:t>
            </a: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0.5L/min</a:t>
            </a: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）</a:t>
            </a:r>
            <a:endParaRPr lang="zh-CN" altLang="en-US" sz="24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aphicFrame>
        <p:nvGraphicFramePr>
          <p:cNvPr id="7" name="表格 6"/>
          <p:cNvGraphicFramePr/>
          <p:nvPr>
            <p:custDataLst>
              <p:tags r:id="rId1"/>
            </p:custDataLst>
          </p:nvPr>
        </p:nvGraphicFramePr>
        <p:xfrm>
          <a:off x="5852160" y="1865630"/>
          <a:ext cx="6233160" cy="31953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38860"/>
                <a:gridCol w="1038860"/>
                <a:gridCol w="1038860"/>
                <a:gridCol w="1038860"/>
                <a:gridCol w="1038860"/>
                <a:gridCol w="1038860"/>
              </a:tblGrid>
              <a:tr h="85344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网格</a:t>
                      </a:r>
                      <a:endParaRPr lang="zh-CN" altLang="en-US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单元数</a:t>
                      </a:r>
                      <a:endParaRPr lang="zh-CN" altLang="en-US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T</a:t>
                      </a:r>
                      <a:r>
                        <a:rPr lang="en-US" altLang="zh-CN" b="0" baseline="-25000">
                          <a:latin typeface="Times New Roman" panose="02020603050405020304" charset="0"/>
                          <a:ea typeface="微软雅黑" panose="020B0503020204020204" charset="-122"/>
                        </a:rPr>
                        <a:t>max</a:t>
                      </a:r>
                      <a:endParaRPr lang="en-US" altLang="zh-CN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（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℃</a:t>
                      </a: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）</a:t>
                      </a:r>
                      <a:endParaRPr lang="zh-CN" altLang="en-US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800" b="0">
                          <a:latin typeface="Times New Roman" panose="02020603050405020304" charset="0"/>
                          <a:ea typeface="微软雅黑" panose="020B0503020204020204" charset="-122"/>
                          <a:sym typeface="+mn-ea"/>
                        </a:rPr>
                        <a:t>T</a:t>
                      </a:r>
                      <a:r>
                        <a:rPr lang="en-US" altLang="zh-CN" sz="1800" b="0" baseline="-25000">
                          <a:latin typeface="Times New Roman" panose="02020603050405020304" charset="0"/>
                          <a:ea typeface="微软雅黑" panose="020B0503020204020204" charset="-122"/>
                          <a:sym typeface="+mn-ea"/>
                        </a:rPr>
                        <a:t>max</a:t>
                      </a: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相对误差</a:t>
                      </a:r>
                      <a:endParaRPr lang="zh-CN" altLang="en-US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Δ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P</a:t>
                      </a:r>
                      <a:endParaRPr lang="en-US" altLang="zh-CN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（</a:t>
                      </a:r>
                      <a:r>
                        <a:rPr lang="en-US" altLang="zh-CN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Pa</a:t>
                      </a: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）</a:t>
                      </a:r>
                      <a:endParaRPr lang="zh-CN" altLang="en-US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>
                          <a:latin typeface="Times New Roman" panose="02020603050405020304" charset="0"/>
                          <a:ea typeface="微软雅黑" panose="020B0503020204020204" charset="-122"/>
                          <a:sym typeface="+mn-ea"/>
                        </a:rPr>
                        <a:t>Δ</a:t>
                      </a:r>
                      <a:r>
                        <a:rPr lang="en-US" altLang="zh-CN" sz="1800" b="0">
                          <a:latin typeface="Times New Roman" panose="02020603050405020304" charset="0"/>
                          <a:ea typeface="微软雅黑" panose="020B0503020204020204" charset="-122"/>
                          <a:sym typeface="+mn-ea"/>
                        </a:rPr>
                        <a:t>P</a:t>
                      </a:r>
                      <a:r>
                        <a:rPr lang="zh-CN" altLang="en-US" b="0">
                          <a:latin typeface="微软雅黑" panose="020B0503020204020204" charset="-122"/>
                          <a:ea typeface="微软雅黑" panose="020B0503020204020204" charset="-122"/>
                        </a:rPr>
                        <a:t>相对误差</a:t>
                      </a:r>
                      <a:endParaRPr lang="zh-CN" altLang="en-US" b="0">
                        <a:latin typeface="微软雅黑" panose="020B0503020204020204" charset="-122"/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75501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极粗</a:t>
                      </a:r>
                      <a:endParaRPr lang="zh-CN" altLang="en-US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420580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50.111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ea typeface="微软雅黑" panose="020B0503020204020204" charset="-122"/>
                        </a:rPr>
                        <a:t>0.1057%</a:t>
                      </a:r>
                      <a:endParaRPr lang="en-US" altLang="zh-CN" sz="1600" b="0"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1686.37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ea typeface="微软雅黑" panose="020B0503020204020204" charset="-122"/>
                        </a:rPr>
                        <a:t>0.0475%</a:t>
                      </a:r>
                      <a:endParaRPr lang="en-US" altLang="zh-CN" sz="1600" b="0"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753745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>
                          <a:latin typeface="Times New Roman" panose="02020603050405020304" charset="0"/>
                          <a:ea typeface="微软雅黑" panose="020B0503020204020204" charset="-122"/>
                          <a:sym typeface="+mn-ea"/>
                        </a:rPr>
                        <a:t>常规</a:t>
                      </a:r>
                      <a:endParaRPr lang="zh-CN" altLang="en-US" sz="1800" b="0">
                        <a:latin typeface="Times New Roman" panose="02020603050405020304" charset="0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624511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50.16395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ea typeface="微软雅黑" panose="020B0503020204020204" charset="-122"/>
                        </a:rPr>
                        <a:t>0</a:t>
                      </a:r>
                      <a:endParaRPr lang="en-US" altLang="zh-CN" sz="1600" b="0"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1685.56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ea typeface="微软雅黑" panose="020B0503020204020204" charset="-122"/>
                        </a:rPr>
                        <a:t>0</a:t>
                      </a:r>
                      <a:endParaRPr lang="en-US" altLang="zh-CN" sz="1600" b="0"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  <a:tr h="833120"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zh-CN" altLang="en-US" sz="1800" b="0">
                          <a:latin typeface="Times New Roman" panose="02020603050405020304" charset="0"/>
                          <a:ea typeface="微软雅黑" panose="020B0503020204020204" charset="-122"/>
                          <a:sym typeface="+mn-ea"/>
                        </a:rPr>
                        <a:t>超细</a:t>
                      </a:r>
                      <a:endParaRPr lang="zh-CN" altLang="en-US" sz="1800" b="0">
                        <a:latin typeface="Times New Roman" panose="02020603050405020304" charset="0"/>
                        <a:ea typeface="微软雅黑" panose="020B0503020204020204" charset="-122"/>
                        <a:sym typeface="+mn-ea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2184832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50.164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ea typeface="微软雅黑" panose="020B0503020204020204" charset="-122"/>
                          <a:sym typeface="+mn-ea"/>
                        </a:rPr>
                        <a:t>0.00010%</a:t>
                      </a:r>
                      <a:endParaRPr lang="en-US" altLang="zh-CN" sz="1600" b="0">
                        <a:ea typeface="微软雅黑" panose="020B0503020204020204" charset="-122"/>
                      </a:endParaRPr>
                    </a:p>
                    <a:p>
                      <a:pPr algn="ctr">
                        <a:buNone/>
                      </a:pPr>
                      <a:endParaRPr lang="en-US" altLang="zh-CN" sz="1600" b="0"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 b="0">
                          <a:latin typeface="Times New Roman" panose="02020603050405020304" charset="0"/>
                          <a:ea typeface="微软雅黑" panose="020B0503020204020204" charset="-122"/>
                        </a:rPr>
                        <a:t>1685.57</a:t>
                      </a:r>
                      <a:endParaRPr lang="en-US" altLang="zh-CN" sz="1600" b="0">
                        <a:latin typeface="Times New Roman" panose="02020603050405020304" charset="0"/>
                        <a:ea typeface="微软雅黑" panose="020B0503020204020204" charset="-122"/>
                      </a:endParaRPr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>
                        <a:buNone/>
                      </a:pPr>
                      <a:r>
                        <a:rPr lang="en-US" altLang="zh-CN" sz="1600">
                          <a:ea typeface="微软雅黑" panose="020B0503020204020204" charset="-122"/>
                          <a:sym typeface="+mn-ea"/>
                        </a:rPr>
                        <a:t>0.00074%</a:t>
                      </a:r>
                      <a:endParaRPr lang="en-US" altLang="zh-CN" sz="1600" b="0">
                        <a:ea typeface="微软雅黑" panose="020B0503020204020204" charset="-122"/>
                      </a:endParaRPr>
                    </a:p>
                  </a:txBody>
                  <a:tcPr anchor="ctr"/>
                </a:tc>
              </a:tr>
            </a:tbl>
          </a:graphicData>
        </a:graphic>
      </p:graphicFrame>
      <p:pic>
        <p:nvPicPr>
          <p:cNvPr id="22" name="图片 2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56335" y="3987800"/>
            <a:ext cx="3490595" cy="2672080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852160" y="5060950"/>
            <a:ext cx="6233160" cy="133794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marL="0" indent="457200" algn="just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59296752"/>
                  <wpsdc:marlchars xmlns:wpsdc="http://www.wps.cn/officeDocument/2017/drawingmlCustomData" val="0" checksum="0"/>
                </a:ext>
              </a:extLst>
            </a:pP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常规网格与超细网格结果基本一致，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T</a:t>
            </a:r>
            <a:r>
              <a:rPr lang="en-US" altLang="zh-CN" baseline="-2500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max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和</a:t>
            </a:r>
            <a:r>
              <a:rPr lang="zh-CN" altLang="en-US">
                <a:latin typeface="Times New Roman" panose="02020603050405020304" charset="0"/>
                <a:ea typeface="微软雅黑" panose="020B0503020204020204" charset="-122"/>
                <a:sym typeface="+mn-ea"/>
              </a:rPr>
              <a:t>Δ</a:t>
            </a:r>
            <a:r>
              <a:rPr lang="en-US" altLang="zh-CN">
                <a:latin typeface="Times New Roman" panose="02020603050405020304" charset="0"/>
                <a:ea typeface="微软雅黑" panose="020B0503020204020204" charset="-122"/>
                <a:sym typeface="+mn-ea"/>
              </a:rPr>
              <a:t>P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的相对变化均小于</a:t>
            </a:r>
            <a:r>
              <a:rPr lang="en-US" altLang="zh-CN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0.001%</a:t>
            </a: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。</a:t>
            </a:r>
            <a:endParaRPr lang="zh-CN" altLang="en-US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0" indent="457200" algn="just" fontAlgn="auto">
              <a:lnSpc>
                <a:spcPct val="150000"/>
              </a:lnSpc>
              <a:extLst>
                <a:ext uri="{35155182-B16C-46BC-9424-99874614C6A1}">
                  <wpsdc:indentchars xmlns:wpsdc="http://www.wps.cn/officeDocument/2017/drawingmlCustomData" val="200" checksum="59296752"/>
                  <wpsdc:marlchars xmlns:wpsdc="http://www.wps.cn/officeDocument/2017/drawingmlCustomData" val="0" checksum="0"/>
                </a:ext>
              </a:extLst>
            </a:pPr>
            <a:r>
              <a:rPr lang="zh-CN" altLang="en-US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因此，后续计算采用常规网格，以兼顾计算精度与效率。</a:t>
            </a:r>
            <a:endParaRPr lang="zh-CN" altLang="en-US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877570" y="1035050"/>
            <a:ext cx="4281170" cy="2712085"/>
            <a:chOff x="10670" y="6106"/>
            <a:chExt cx="6742" cy="4271"/>
          </a:xfrm>
        </p:grpSpPr>
        <p:sp>
          <p:nvSpPr>
            <p:cNvPr id="10" name="任意多边形 9"/>
            <p:cNvSpPr/>
            <p:nvPr/>
          </p:nvSpPr>
          <p:spPr>
            <a:xfrm>
              <a:off x="10670" y="6107"/>
              <a:ext cx="4748" cy="825"/>
            </a:xfrm>
            <a:custGeom>
              <a:avLst/>
              <a:gdLst>
                <a:gd name="adj" fmla="val 16667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3908" h="825">
                  <a:moveTo>
                    <a:pt x="168" y="0"/>
                  </a:moveTo>
                  <a:lnTo>
                    <a:pt x="3908" y="0"/>
                  </a:lnTo>
                  <a:lnTo>
                    <a:pt x="3636" y="825"/>
                  </a:lnTo>
                  <a:lnTo>
                    <a:pt x="168" y="825"/>
                  </a:lnTo>
                  <a:cubicBezTo>
                    <a:pt x="75" y="825"/>
                    <a:pt x="0" y="763"/>
                    <a:pt x="0" y="687"/>
                  </a:cubicBezTo>
                  <a:lnTo>
                    <a:pt x="0" y="138"/>
                  </a:lnTo>
                  <a:cubicBezTo>
                    <a:pt x="0" y="62"/>
                    <a:pt x="75" y="0"/>
                    <a:pt x="168" y="0"/>
                  </a:cubicBezTo>
                  <a:close/>
                </a:path>
              </a:pathLst>
            </a:custGeom>
            <a:gradFill>
              <a:gsLst>
                <a:gs pos="100000">
                  <a:schemeClr val="accent1">
                    <a:alpha val="100000"/>
                  </a:schemeClr>
                </a:gs>
                <a:gs pos="0">
                  <a:srgbClr val="5DA1DE">
                    <a:alpha val="40000"/>
                  </a:srgb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10890" y="6106"/>
              <a:ext cx="3692" cy="826"/>
            </a:xfrm>
            <a:custGeom>
              <a:avLst/>
              <a:gdLst>
                <a:gd name="adj" fmla="val 16667"/>
                <a:gd name="a" fmla="pin 0 adj 50000"/>
                <a:gd name="x1" fmla="*/ ss a 100000"/>
                <a:gd name="x2" fmla="+- r 0 x1"/>
                <a:gd name="y2" fmla="+- b 0 x1"/>
                <a:gd name="il" fmla="*/ x1 29289 100000"/>
                <a:gd name="ir" fmla="+- r 0 il"/>
                <a:gd name="ib" fmla="+- b 0 il"/>
              </a:gdLst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il" t="il" r="ir" b="ib"/>
              <a:pathLst>
                <a:path w="2760" h="826">
                  <a:moveTo>
                    <a:pt x="138" y="0"/>
                  </a:moveTo>
                  <a:lnTo>
                    <a:pt x="2720" y="0"/>
                  </a:lnTo>
                  <a:cubicBezTo>
                    <a:pt x="2730" y="0"/>
                    <a:pt x="2739" y="1"/>
                    <a:pt x="2748" y="3"/>
                  </a:cubicBezTo>
                  <a:lnTo>
                    <a:pt x="2760" y="6"/>
                  </a:lnTo>
                  <a:lnTo>
                    <a:pt x="2490" y="826"/>
                  </a:lnTo>
                  <a:lnTo>
                    <a:pt x="138" y="826"/>
                  </a:lnTo>
                  <a:cubicBezTo>
                    <a:pt x="62" y="826"/>
                    <a:pt x="0" y="764"/>
                    <a:pt x="0" y="688"/>
                  </a:cubicBezTo>
                  <a:lnTo>
                    <a:pt x="0" y="138"/>
                  </a:lnTo>
                  <a:cubicBezTo>
                    <a:pt x="0" y="62"/>
                    <a:pt x="62" y="0"/>
                    <a:pt x="138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wrap="square" rtlCol="0" anchor="ctr" anchorCtr="0">
              <a:noAutofit/>
            </a:bodyPr>
            <a:lstStyle/>
            <a:p>
              <a:pPr algn="ctr"/>
              <a:r>
                <a:rPr lang="zh-CN" altLang="en-US" sz="2400" b="1">
                  <a:solidFill>
                    <a:schemeClr val="bg1"/>
                  </a:solidFill>
                </a:rPr>
                <a:t>局部网格示意</a:t>
              </a:r>
              <a:endParaRPr lang="zh-CN" altLang="en-US" sz="2400" b="1">
                <a:solidFill>
                  <a:schemeClr val="bg1"/>
                </a:solidFill>
              </a:endParaRPr>
            </a:p>
          </p:txBody>
        </p:sp>
        <p:pic>
          <p:nvPicPr>
            <p:cNvPr id="12" name="图片 11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0670" y="7043"/>
              <a:ext cx="6742" cy="3334"/>
            </a:xfrm>
            <a:prstGeom prst="rect">
              <a:avLst/>
            </a:prstGeom>
          </p:spPr>
        </p:pic>
      </p:grpSp>
      <p:grpSp>
        <p:nvGrpSpPr>
          <p:cNvPr id="25" name="组合 24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7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网格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5"/>
    </p:custData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圆角矩形 5"/>
          <p:cNvSpPr/>
          <p:nvPr/>
        </p:nvSpPr>
        <p:spPr>
          <a:xfrm>
            <a:off x="6324600" y="1124585"/>
            <a:ext cx="5676265" cy="4940300"/>
          </a:xfrm>
          <a:prstGeom prst="roundRect">
            <a:avLst>
              <a:gd name="adj" fmla="val 8016"/>
            </a:avLst>
          </a:prstGeom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325235" y="1946275"/>
            <a:ext cx="5676265" cy="4385310"/>
          </a:xfrm>
          <a:prstGeom prst="roundRect">
            <a:avLst>
              <a:gd name="adj" fmla="val 7824"/>
            </a:avLst>
          </a:prstGeom>
          <a:solidFill>
            <a:srgbClr val="F1F8FD"/>
          </a:solidFill>
          <a:ln>
            <a:solidFill>
              <a:srgbClr val="5DA1DE">
                <a:alpha val="50000"/>
              </a:srgbClr>
            </a:solidFill>
          </a:ln>
        </p:spPr>
        <p:txBody>
          <a:bodyPr wrap="square" rtlCol="0" anchor="ctr" anchorCtr="0">
            <a:noAutofit/>
          </a:bodyPr>
          <a:lstStyle/>
          <a:p>
            <a:pPr marL="457200" indent="-457200" fontAlgn="auto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SzPct val="150000"/>
              <a:buFont typeface="+mj-ea"/>
              <a:buAutoNum type="circleNumDbPlain"/>
            </a:pPr>
            <a:r>
              <a:rPr lang="en-US" altLang="zh-CN" sz="2400"/>
              <a:t> </a:t>
            </a:r>
            <a:r>
              <a:rPr lang="zh-CN" altLang="en-US" sz="2400"/>
              <a:t>热源加热使局部液体汽化产生气泡</a:t>
            </a:r>
            <a:endParaRPr lang="zh-CN" altLang="en-US" sz="2400"/>
          </a:p>
          <a:p>
            <a:pPr marL="457200" indent="-457200" algn="l" fontAlgn="auto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Tx/>
              <a:buSzPct val="150000"/>
              <a:buFont typeface="+mj-ea"/>
              <a:buAutoNum type="circleNumDbPlain"/>
            </a:pPr>
            <a:r>
              <a:rPr lang="en-US" altLang="zh-CN" sz="2400"/>
              <a:t> </a:t>
            </a:r>
            <a:r>
              <a:rPr lang="zh-CN" altLang="en-US" sz="2400"/>
              <a:t>相变过程吸收大量热能</a:t>
            </a:r>
            <a:endParaRPr lang="zh-CN" altLang="en-US" sz="2400"/>
          </a:p>
          <a:p>
            <a:pPr marL="457200" indent="-457200" algn="l" fontAlgn="auto">
              <a:lnSpc>
                <a:spcPct val="200000"/>
              </a:lnSpc>
              <a:spcBef>
                <a:spcPts val="1200"/>
              </a:spcBef>
              <a:spcAft>
                <a:spcPts val="1200"/>
              </a:spcAft>
              <a:buClrTx/>
              <a:buSzPct val="150000"/>
              <a:buFont typeface="+mj-ea"/>
              <a:buAutoNum type="circleNumDbPlain"/>
            </a:pPr>
            <a:r>
              <a:rPr lang="en-US" altLang="zh-CN" sz="2400"/>
              <a:t> </a:t>
            </a:r>
            <a:r>
              <a:rPr lang="zh-CN" altLang="en-US" sz="2400"/>
              <a:t>气流流动改变局部传热系数</a:t>
            </a:r>
            <a:endParaRPr lang="zh-CN" altLang="en-US" sz="2400"/>
          </a:p>
          <a:p>
            <a:pPr marL="457200" indent="-457200" algn="l" fontAlgn="auto">
              <a:lnSpc>
                <a:spcPct val="150000"/>
              </a:lnSpc>
              <a:spcBef>
                <a:spcPts val="1200"/>
              </a:spcBef>
              <a:spcAft>
                <a:spcPts val="1200"/>
              </a:spcAft>
              <a:buClrTx/>
              <a:buSzPct val="150000"/>
              <a:buFont typeface="+mj-ea"/>
              <a:buAutoNum type="circleNumDbPlain"/>
            </a:pPr>
            <a:r>
              <a:rPr lang="en-US" altLang="zh-CN" sz="2400"/>
              <a:t> </a:t>
            </a:r>
            <a:r>
              <a:rPr lang="zh-CN" altLang="en-US" sz="2400"/>
              <a:t>外部液冷板内冷却液流动带走热量并促进温度均匀化</a:t>
            </a:r>
            <a:endParaRPr lang="zh-CN" altLang="en-US" sz="2400"/>
          </a:p>
        </p:txBody>
      </p:sp>
      <p:sp>
        <p:nvSpPr>
          <p:cNvPr id="8" name="文本框 7"/>
          <p:cNvSpPr txBox="1"/>
          <p:nvPr/>
        </p:nvSpPr>
        <p:spPr>
          <a:xfrm>
            <a:off x="6324600" y="1123950"/>
            <a:ext cx="5676900" cy="821690"/>
          </a:xfrm>
          <a:prstGeom prst="round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3200" b="1">
                <a:solidFill>
                  <a:schemeClr val="bg1"/>
                </a:solidFill>
              </a:rPr>
              <a:t>多物理场耦合作用</a:t>
            </a:r>
            <a:endParaRPr lang="zh-CN" altLang="en-US" sz="3200" b="1">
              <a:solidFill>
                <a:schemeClr val="bg1"/>
              </a:solidFill>
            </a:endParaRPr>
          </a:p>
        </p:txBody>
      </p:sp>
      <p:cxnSp>
        <p:nvCxnSpPr>
          <p:cNvPr id="9" name="直接连接符 8"/>
          <p:cNvCxnSpPr/>
          <p:nvPr/>
        </p:nvCxnSpPr>
        <p:spPr>
          <a:xfrm>
            <a:off x="6318250" y="5011420"/>
            <a:ext cx="5689600" cy="0"/>
          </a:xfrm>
          <a:prstGeom prst="line">
            <a:avLst/>
          </a:prstGeom>
          <a:ln>
            <a:solidFill>
              <a:srgbClr val="5DA1DE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0" name="直接连接符 9"/>
          <p:cNvCxnSpPr/>
          <p:nvPr/>
        </p:nvCxnSpPr>
        <p:spPr>
          <a:xfrm>
            <a:off x="6318250" y="3976370"/>
            <a:ext cx="5689600" cy="0"/>
          </a:xfrm>
          <a:prstGeom prst="line">
            <a:avLst/>
          </a:prstGeom>
          <a:ln>
            <a:solidFill>
              <a:srgbClr val="5DA1DE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cxnSp>
        <p:nvCxnSpPr>
          <p:cNvPr id="11" name="直接连接符 10"/>
          <p:cNvCxnSpPr/>
          <p:nvPr/>
        </p:nvCxnSpPr>
        <p:spPr>
          <a:xfrm>
            <a:off x="6318250" y="2941320"/>
            <a:ext cx="5689600" cy="0"/>
          </a:xfrm>
          <a:prstGeom prst="line">
            <a:avLst/>
          </a:prstGeom>
          <a:ln>
            <a:solidFill>
              <a:srgbClr val="5DA1DE">
                <a:alpha val="50000"/>
              </a:srgbClr>
            </a:solidFill>
          </a:ln>
        </p:spPr>
        <p:style>
          <a:lnRef idx="2">
            <a:schemeClr val="accent1"/>
          </a:lnRef>
          <a:fillRef idx="0">
            <a:srgbClr val="FFFFFF"/>
          </a:fillRef>
          <a:effectRef idx="0">
            <a:srgbClr val="FFFFFF"/>
          </a:effectRef>
          <a:fontRef idx="minor">
            <a:schemeClr val="tx1"/>
          </a:fontRef>
        </p:style>
      </p:cxnSp>
      <p:pic>
        <p:nvPicPr>
          <p:cNvPr id="12" name="图片 11" descr="c843e575-c211-433d-8758-034973e42896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5430" y="2793365"/>
            <a:ext cx="5608320" cy="1867535"/>
          </a:xfrm>
          <a:prstGeom prst="rect">
            <a:avLst/>
          </a:prstGeom>
        </p:spPr>
      </p:pic>
      <p:sp>
        <p:nvSpPr>
          <p:cNvPr id="13" name="右箭头 12"/>
          <p:cNvSpPr/>
          <p:nvPr/>
        </p:nvSpPr>
        <p:spPr>
          <a:xfrm>
            <a:off x="5873750" y="3404235"/>
            <a:ext cx="355600" cy="3810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626870" y="5379085"/>
            <a:ext cx="2869565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2000" b="1"/>
              <a:t>气泡成核</a:t>
            </a:r>
            <a:r>
              <a:rPr lang="en-US" altLang="zh-CN" sz="2000" b="1"/>
              <a:t>-</a:t>
            </a:r>
            <a:r>
              <a:rPr lang="zh-CN" altLang="en-US" sz="2000" b="1"/>
              <a:t>长大</a:t>
            </a:r>
            <a:r>
              <a:rPr lang="en-US" altLang="zh-CN" sz="2000" b="1"/>
              <a:t>-</a:t>
            </a:r>
            <a:r>
              <a:rPr lang="zh-CN" altLang="en-US" sz="2000" b="1"/>
              <a:t>脱离</a:t>
            </a:r>
            <a:endParaRPr lang="zh-CN" altLang="en-US" sz="2000" b="1"/>
          </a:p>
        </p:txBody>
      </p:sp>
      <p:sp>
        <p:nvSpPr>
          <p:cNvPr id="15" name="文本框 14"/>
          <p:cNvSpPr txBox="1"/>
          <p:nvPr/>
        </p:nvSpPr>
        <p:spPr>
          <a:xfrm>
            <a:off x="1101090" y="3364865"/>
            <a:ext cx="370840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>
                <a:solidFill>
                  <a:srgbClr val="FF0000"/>
                </a:solidFill>
              </a:rPr>
              <a:t>气液两相流动</a:t>
            </a:r>
            <a:endParaRPr lang="zh-CN" altLang="en-US" sz="2000" b="1">
              <a:solidFill>
                <a:srgbClr val="FF0000"/>
              </a:solidFill>
            </a:endParaRPr>
          </a:p>
        </p:txBody>
      </p:sp>
      <p:sp>
        <p:nvSpPr>
          <p:cNvPr id="16" name="文本框 15"/>
          <p:cNvSpPr txBox="1"/>
          <p:nvPr/>
        </p:nvSpPr>
        <p:spPr>
          <a:xfrm>
            <a:off x="1630045" y="1872615"/>
            <a:ext cx="2879090" cy="3987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000" b="1"/>
              <a:t>相变传热</a:t>
            </a:r>
            <a:r>
              <a:rPr lang="en-US" altLang="zh-CN" sz="2000" b="1"/>
              <a:t>+</a:t>
            </a:r>
            <a:r>
              <a:rPr lang="zh-CN" altLang="en-US" sz="2000" b="1"/>
              <a:t>外部液冷</a:t>
            </a:r>
            <a:endParaRPr lang="zh-CN" altLang="en-US" sz="2000" b="1"/>
          </a:p>
        </p:txBody>
      </p:sp>
      <p:sp>
        <p:nvSpPr>
          <p:cNvPr id="18" name="圆角右箭头 17"/>
          <p:cNvSpPr/>
          <p:nvPr/>
        </p:nvSpPr>
        <p:spPr>
          <a:xfrm rot="5400000" flipH="1">
            <a:off x="4420870" y="4953000"/>
            <a:ext cx="718185" cy="525780"/>
          </a:xfrm>
          <a:prstGeom prst="ben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7" name="圆角右箭头 16"/>
          <p:cNvSpPr/>
          <p:nvPr/>
        </p:nvSpPr>
        <p:spPr>
          <a:xfrm rot="16200000">
            <a:off x="1004570" y="4953000"/>
            <a:ext cx="718185" cy="525780"/>
          </a:xfrm>
          <a:prstGeom prst="ben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19" name="右箭头 18"/>
          <p:cNvSpPr/>
          <p:nvPr/>
        </p:nvSpPr>
        <p:spPr>
          <a:xfrm rot="16200000">
            <a:off x="2807653" y="4947920"/>
            <a:ext cx="508000" cy="1778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圆角右箭头 19"/>
          <p:cNvSpPr/>
          <p:nvPr/>
        </p:nvSpPr>
        <p:spPr>
          <a:xfrm rot="16200000" flipH="1" flipV="1">
            <a:off x="4420235" y="2171065"/>
            <a:ext cx="718185" cy="525780"/>
          </a:xfrm>
          <a:prstGeom prst="ben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1" name="圆角右箭头 20"/>
          <p:cNvSpPr/>
          <p:nvPr/>
        </p:nvSpPr>
        <p:spPr>
          <a:xfrm rot="5400000" flipV="1">
            <a:off x="1007745" y="2171065"/>
            <a:ext cx="718185" cy="525780"/>
          </a:xfrm>
          <a:prstGeom prst="ben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22" name="右箭头 21"/>
          <p:cNvSpPr/>
          <p:nvPr/>
        </p:nvSpPr>
        <p:spPr>
          <a:xfrm rot="5400000" flipV="1">
            <a:off x="2815590" y="2598420"/>
            <a:ext cx="508000" cy="177800"/>
          </a:xfrm>
          <a:prstGeom prst="rightArrow">
            <a:avLst/>
          </a:prstGeom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grpSp>
        <p:nvGrpSpPr>
          <p:cNvPr id="25" name="组合 24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8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耦合机制分析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2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3"/>
    </p:custData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1"/>
          <a:srcRect r="18601"/>
          <a:stretch>
            <a:fillRect/>
          </a:stretch>
        </p:blipFill>
        <p:spPr>
          <a:xfrm>
            <a:off x="145415" y="1825625"/>
            <a:ext cx="4681855" cy="4067175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429260" y="793115"/>
            <a:ext cx="4064000" cy="4603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1C</a:t>
            </a: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 20℃</a:t>
            </a: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，</a:t>
            </a:r>
            <a:r>
              <a:rPr lang="en-US" altLang="zh-CN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0.5L/min</a:t>
            </a:r>
            <a:endParaRPr lang="zh-CN" altLang="en-US" sz="24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493260" y="914400"/>
            <a:ext cx="1847850" cy="5616575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969760" y="1024890"/>
            <a:ext cx="3876675" cy="2985135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78515" y="914400"/>
            <a:ext cx="600075" cy="289623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096000" y="4304030"/>
            <a:ext cx="5146040" cy="1883410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1359515" y="3448685"/>
            <a:ext cx="577850" cy="2829560"/>
          </a:xfrm>
          <a:prstGeom prst="rect">
            <a:avLst/>
          </a:prstGeom>
        </p:spPr>
      </p:pic>
      <p:sp>
        <p:nvSpPr>
          <p:cNvPr id="17" name="文本框 16"/>
          <p:cNvSpPr txBox="1"/>
          <p:nvPr/>
        </p:nvSpPr>
        <p:spPr>
          <a:xfrm>
            <a:off x="6341110" y="793115"/>
            <a:ext cx="2769235" cy="4603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均热板温度分布</a:t>
            </a:r>
            <a:endParaRPr lang="zh-CN" altLang="en-US" sz="24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8" name="文本框 17"/>
          <p:cNvSpPr txBox="1"/>
          <p:nvPr/>
        </p:nvSpPr>
        <p:spPr>
          <a:xfrm>
            <a:off x="6341110" y="5727065"/>
            <a:ext cx="2769235" cy="460375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lstStyle/>
          <a:p>
            <a:pPr algn="ctr">
              <a:lnSpc>
                <a:spcPct val="100000"/>
              </a:lnSpc>
            </a:pPr>
            <a:r>
              <a:rPr lang="zh-CN" altLang="en-US" sz="2400" b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液冷板温度分布</a:t>
            </a:r>
            <a:endParaRPr lang="zh-CN" altLang="en-US" sz="2400" b="1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28" name="矩形 27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9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  <a:sym typeface="+mn-ea"/>
                </a:rPr>
                <a:t>温度场分析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8"/>
    </p:custData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图片 1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40465" y="1686560"/>
            <a:ext cx="755015" cy="3974465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21605" y="1930400"/>
            <a:ext cx="785495" cy="3730625"/>
          </a:xfrm>
          <a:prstGeom prst="rect">
            <a:avLst/>
          </a:prstGeom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9075" y="2697480"/>
            <a:ext cx="5330825" cy="1831975"/>
          </a:xfrm>
          <a:prstGeom prst="rect">
            <a:avLst/>
          </a:prstGeom>
        </p:spPr>
      </p:pic>
      <p:pic>
        <p:nvPicPr>
          <p:cNvPr id="17" name="图片 1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879465" y="2697480"/>
            <a:ext cx="5652135" cy="1856740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1327785" y="1371600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流速分布（m/s）</a:t>
            </a:r>
            <a:endParaRPr lang="en-US" altLang="zh-CN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/>
        </p:nvSpPr>
        <p:spPr>
          <a:xfrm>
            <a:off x="7289165" y="1371600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400" b="1">
                <a:uFillTx/>
                <a:latin typeface="Times New Roman" panose="02020603050405020304" charset="0"/>
                <a:ea typeface="微软雅黑" panose="020B0503020204020204" charset="-122"/>
              </a:rPr>
              <a:t>压力</a:t>
            </a: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分布（Pa）</a:t>
            </a:r>
            <a:endParaRPr lang="en-US" altLang="zh-CN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7" name="矩形 6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10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液冷板分析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图片 4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"/>
          <a:stretch>
            <a:fillRect/>
          </a:stretch>
        </p:blipFill>
        <p:spPr>
          <a:xfrm>
            <a:off x="0" y="2459990"/>
            <a:ext cx="5323840" cy="3148330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4"/>
          <a:stretch>
            <a:fillRect/>
          </a:stretch>
        </p:blipFill>
        <p:spPr>
          <a:xfrm>
            <a:off x="4933315" y="1010920"/>
            <a:ext cx="991870" cy="524002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6"/>
          <a:stretch>
            <a:fillRect/>
          </a:stretch>
        </p:blipFill>
        <p:spPr>
          <a:xfrm>
            <a:off x="10760710" y="914400"/>
            <a:ext cx="959485" cy="5432425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8"/>
          <a:stretch>
            <a:fillRect/>
          </a:stretch>
        </p:blipFill>
        <p:spPr>
          <a:xfrm>
            <a:off x="5537200" y="2341245"/>
            <a:ext cx="5613400" cy="3288665"/>
          </a:xfrm>
          <a:prstGeom prst="rect">
            <a:avLst/>
          </a:prstGeom>
        </p:spPr>
      </p:pic>
      <p:sp>
        <p:nvSpPr>
          <p:cNvPr id="18" name="文本框 17"/>
          <p:cNvSpPr txBox="1"/>
          <p:nvPr>
            <p:custDataLst>
              <p:tags r:id="rId9"/>
            </p:custDataLst>
          </p:nvPr>
        </p:nvSpPr>
        <p:spPr>
          <a:xfrm>
            <a:off x="1327785" y="1371600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流速分布（m/s）</a:t>
            </a:r>
            <a:endParaRPr lang="en-US" altLang="zh-CN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9" name="文本框 18"/>
          <p:cNvSpPr txBox="1"/>
          <p:nvPr>
            <p:custDataLst>
              <p:tags r:id="rId10"/>
            </p:custDataLst>
          </p:nvPr>
        </p:nvSpPr>
        <p:spPr>
          <a:xfrm>
            <a:off x="7289165" y="1371600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400" b="1">
                <a:uFillTx/>
                <a:latin typeface="Times New Roman" panose="02020603050405020304" charset="0"/>
                <a:ea typeface="微软雅黑" panose="020B0503020204020204" charset="-122"/>
              </a:rPr>
              <a:t>压力</a:t>
            </a: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分布（Pa）</a:t>
            </a:r>
            <a:endParaRPr lang="en-US" altLang="zh-CN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27" name="组合 26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13" name="矩形 12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29" name="矩形 28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11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30" name="任意多边形 29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毛细分析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31" name="图片 30"/>
            <p:cNvPicPr>
              <a:picLocks noChangeAspect="1"/>
            </p:cNvPicPr>
            <p:nvPr/>
          </p:nvPicPr>
          <p:blipFill>
            <a:blip r:embed="rId11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12"/>
    </p:custData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对象 5"/>
          <p:cNvGraphicFramePr/>
          <p:nvPr/>
        </p:nvGraphicFramePr>
        <p:xfrm>
          <a:off x="0" y="914400"/>
          <a:ext cx="6095365" cy="565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7" name="" r:id="rId1" imgW="19467830" imgH="16449675" progId="Origin95.Graph">
                  <p:embed/>
                </p:oleObj>
              </mc:Choice>
              <mc:Fallback>
                <p:oleObj name="" r:id="rId1" imgW="19467830" imgH="16449675" progId="Origin95.Graph">
                  <p:embed/>
                  <p:pic>
                    <p:nvPicPr>
                      <p:cNvPr id="0" name="图片 6"/>
                      <p:cNvPicPr/>
                      <p:nvPr/>
                    </p:nvPicPr>
                    <p:blipFill>
                      <a:blip r:embed="rId2"/>
                      <a:stretch>
                        <a:fillRect/>
                      </a:stretch>
                    </p:blipFill>
                    <p:spPr>
                      <a:xfrm>
                        <a:off x="0" y="914400"/>
                        <a:ext cx="6095365" cy="565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8" name="文本框 17"/>
          <p:cNvSpPr txBox="1"/>
          <p:nvPr/>
        </p:nvSpPr>
        <p:spPr>
          <a:xfrm>
            <a:off x="3505200" y="5649595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zh-CN" altLang="en-US" sz="2400" b="1">
                <a:uFillTx/>
                <a:latin typeface="Times New Roman" panose="02020603050405020304" charset="0"/>
                <a:ea typeface="微软雅黑" panose="020B0503020204020204" charset="-122"/>
              </a:rPr>
              <a:t>压降曲线</a:t>
            </a:r>
            <a:endParaRPr lang="zh-CN" altLang="en-US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aphicFrame>
        <p:nvGraphicFramePr>
          <p:cNvPr id="8" name="对象 7"/>
          <p:cNvGraphicFramePr/>
          <p:nvPr/>
        </p:nvGraphicFramePr>
        <p:xfrm>
          <a:off x="5843270" y="914400"/>
          <a:ext cx="6258560" cy="565594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9" name="" r:id="rId3" imgW="18632170" imgH="16449675" progId="Origin95.Graph">
                  <p:embed/>
                </p:oleObj>
              </mc:Choice>
              <mc:Fallback>
                <p:oleObj name="" r:id="rId3" imgW="18632170" imgH="16449675" progId="Origin95.Graph">
                  <p:embed/>
                  <p:pic>
                    <p:nvPicPr>
                      <p:cNvPr id="0" name="图片 8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5843270" y="914400"/>
                        <a:ext cx="6258560" cy="565594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0" name="文本框 9"/>
          <p:cNvSpPr txBox="1"/>
          <p:nvPr/>
        </p:nvSpPr>
        <p:spPr>
          <a:xfrm>
            <a:off x="9269730" y="5649595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T</a:t>
            </a:r>
            <a:r>
              <a:rPr lang="en-US" altLang="zh-CN" sz="2400" b="1" baseline="-25000">
                <a:uFillTx/>
                <a:latin typeface="Times New Roman" panose="02020603050405020304" charset="0"/>
                <a:ea typeface="微软雅黑" panose="020B0503020204020204" charset="-122"/>
              </a:rPr>
              <a:t>max</a:t>
            </a:r>
            <a:r>
              <a:rPr lang="zh-CN" altLang="en-US" sz="2400" b="1">
                <a:uFillTx/>
                <a:latin typeface="Times New Roman" panose="02020603050405020304" charset="0"/>
                <a:ea typeface="微软雅黑" panose="020B0503020204020204" charset="-122"/>
              </a:rPr>
              <a:t>曲线</a:t>
            </a:r>
            <a:endParaRPr lang="zh-CN" altLang="en-US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12" name="组合 11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12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参数影响分析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" name="图片 20" descr="图15.2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142355" y="1237615"/>
            <a:ext cx="5940000" cy="5165482"/>
          </a:xfrm>
          <a:prstGeom prst="rect">
            <a:avLst/>
          </a:prstGeom>
        </p:spPr>
      </p:pic>
      <p:pic>
        <p:nvPicPr>
          <p:cNvPr id="20" name="图片 19" descr="图15.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8750" y="1274962"/>
            <a:ext cx="5940000" cy="5090788"/>
          </a:xfrm>
          <a:prstGeom prst="rect">
            <a:avLst/>
          </a:prstGeom>
        </p:spPr>
      </p:pic>
      <p:sp>
        <p:nvSpPr>
          <p:cNvPr id="18" name="文本框 17"/>
          <p:cNvSpPr txBox="1"/>
          <p:nvPr/>
        </p:nvSpPr>
        <p:spPr>
          <a:xfrm>
            <a:off x="3505200" y="5649595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R</a:t>
            </a:r>
            <a:r>
              <a:rPr lang="en-US" altLang="zh-CN" sz="2400" b="1" baseline="-25000">
                <a:uFillTx/>
                <a:latin typeface="Times New Roman" panose="02020603050405020304" charset="0"/>
                <a:ea typeface="微软雅黑" panose="020B0503020204020204" charset="-122"/>
              </a:rPr>
              <a:t>g</a:t>
            </a:r>
            <a:r>
              <a:rPr lang="zh-CN" altLang="en-US" sz="2400" b="1">
                <a:uFillTx/>
                <a:latin typeface="Times New Roman" panose="02020603050405020304" charset="0"/>
                <a:ea typeface="微软雅黑" panose="020B0503020204020204" charset="-122"/>
              </a:rPr>
              <a:t>曲线</a:t>
            </a:r>
            <a:endParaRPr lang="zh-CN" altLang="en-US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0" name="文本框 9"/>
          <p:cNvSpPr txBox="1"/>
          <p:nvPr/>
        </p:nvSpPr>
        <p:spPr>
          <a:xfrm>
            <a:off x="9269730" y="5649595"/>
            <a:ext cx="2832100" cy="4603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buClrTx/>
              <a:buSzTx/>
              <a:buFontTx/>
            </a:pPr>
            <a:r>
              <a:rPr lang="en-US" altLang="zh-CN" sz="2400" b="1">
                <a:uFillTx/>
                <a:latin typeface="Times New Roman" panose="02020603050405020304" charset="0"/>
                <a:ea typeface="微软雅黑" panose="020B0503020204020204" charset="-122"/>
              </a:rPr>
              <a:t>R</a:t>
            </a:r>
            <a:r>
              <a:rPr lang="en-US" altLang="zh-CN" sz="2400" b="1" baseline="-25000">
                <a:uFillTx/>
                <a:latin typeface="微软雅黑" panose="020B0503020204020204" charset="-122"/>
                <a:ea typeface="微软雅黑" panose="020B0503020204020204" charset="-122"/>
              </a:rPr>
              <a:t>∆</a:t>
            </a:r>
            <a:r>
              <a:rPr lang="en-US" altLang="zh-CN" sz="2400" b="1" baseline="-25000">
                <a:uFillTx/>
                <a:latin typeface="Times New Roman" panose="02020603050405020304" charset="0"/>
                <a:ea typeface="微软雅黑" panose="020B0503020204020204" charset="-122"/>
              </a:rPr>
              <a:t>T</a:t>
            </a:r>
            <a:r>
              <a:rPr lang="zh-CN" altLang="en-US" sz="2400" b="1">
                <a:uFillTx/>
                <a:latin typeface="Times New Roman" panose="02020603050405020304" charset="0"/>
                <a:ea typeface="微软雅黑" panose="020B0503020204020204" charset="-122"/>
              </a:rPr>
              <a:t>曲线</a:t>
            </a:r>
            <a:endParaRPr lang="zh-CN" altLang="en-US" sz="2400" b="1"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12" name="组合 11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14" name="矩形 13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15" name="矩形 14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13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参数影响分析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4"/>
    </p:custData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任意多边形 9"/>
          <p:cNvSpPr/>
          <p:nvPr>
            <p:custDataLst>
              <p:tags r:id="rId1"/>
            </p:custDataLst>
          </p:nvPr>
        </p:nvSpPr>
        <p:spPr>
          <a:xfrm>
            <a:off x="641350" y="789305"/>
            <a:ext cx="2252980" cy="523875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08" h="825">
                <a:moveTo>
                  <a:pt x="168" y="0"/>
                </a:moveTo>
                <a:lnTo>
                  <a:pt x="3908" y="0"/>
                </a:lnTo>
                <a:lnTo>
                  <a:pt x="3636" y="825"/>
                </a:lnTo>
                <a:lnTo>
                  <a:pt x="168" y="825"/>
                </a:lnTo>
                <a:cubicBezTo>
                  <a:pt x="75" y="825"/>
                  <a:pt x="0" y="763"/>
                  <a:pt x="0" y="687"/>
                </a:cubicBezTo>
                <a:lnTo>
                  <a:pt x="0" y="138"/>
                </a:lnTo>
                <a:cubicBezTo>
                  <a:pt x="0" y="62"/>
                  <a:pt x="75" y="0"/>
                  <a:pt x="16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100000"/>
                </a:schemeClr>
              </a:gs>
              <a:gs pos="0">
                <a:srgbClr val="5DA1DE">
                  <a:alpha val="4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>
            <p:custDataLst>
              <p:tags r:id="rId2"/>
            </p:custDataLst>
          </p:nvPr>
        </p:nvSpPr>
        <p:spPr>
          <a:xfrm>
            <a:off x="781050" y="788670"/>
            <a:ext cx="1752782" cy="524510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l" r="ir" b="ib"/>
            <a:pathLst>
              <a:path w="2760" h="826">
                <a:moveTo>
                  <a:pt x="138" y="0"/>
                </a:moveTo>
                <a:lnTo>
                  <a:pt x="2720" y="0"/>
                </a:lnTo>
                <a:cubicBezTo>
                  <a:pt x="2730" y="0"/>
                  <a:pt x="2739" y="1"/>
                  <a:pt x="2748" y="3"/>
                </a:cubicBezTo>
                <a:lnTo>
                  <a:pt x="2760" y="6"/>
                </a:lnTo>
                <a:lnTo>
                  <a:pt x="2490" y="826"/>
                </a:lnTo>
                <a:lnTo>
                  <a:pt x="138" y="826"/>
                </a:lnTo>
                <a:cubicBezTo>
                  <a:pt x="62" y="826"/>
                  <a:pt x="0" y="764"/>
                  <a:pt x="0" y="688"/>
                </a:cubicBezTo>
                <a:lnTo>
                  <a:pt x="0" y="138"/>
                </a:lnTo>
                <a:cubicBezTo>
                  <a:pt x="0" y="62"/>
                  <a:pt x="62" y="0"/>
                  <a:pt x="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</a:rPr>
              <a:t>主要结论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14" name="任意多边形 13"/>
          <p:cNvSpPr/>
          <p:nvPr>
            <p:custDataLst>
              <p:tags r:id="rId3"/>
            </p:custDataLst>
          </p:nvPr>
        </p:nvSpPr>
        <p:spPr>
          <a:xfrm>
            <a:off x="5976802" y="789305"/>
            <a:ext cx="2633980" cy="523875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908" h="825">
                <a:moveTo>
                  <a:pt x="168" y="0"/>
                </a:moveTo>
                <a:lnTo>
                  <a:pt x="3908" y="0"/>
                </a:lnTo>
                <a:lnTo>
                  <a:pt x="3636" y="825"/>
                </a:lnTo>
                <a:lnTo>
                  <a:pt x="168" y="825"/>
                </a:lnTo>
                <a:cubicBezTo>
                  <a:pt x="75" y="825"/>
                  <a:pt x="0" y="763"/>
                  <a:pt x="0" y="687"/>
                </a:cubicBezTo>
                <a:lnTo>
                  <a:pt x="0" y="138"/>
                </a:lnTo>
                <a:cubicBezTo>
                  <a:pt x="0" y="62"/>
                  <a:pt x="75" y="0"/>
                  <a:pt x="168" y="0"/>
                </a:cubicBezTo>
                <a:close/>
              </a:path>
            </a:pathLst>
          </a:custGeom>
          <a:gradFill>
            <a:gsLst>
              <a:gs pos="100000">
                <a:schemeClr val="accent1">
                  <a:alpha val="100000"/>
                </a:schemeClr>
              </a:gs>
              <a:gs pos="0">
                <a:srgbClr val="5DA1DE">
                  <a:alpha val="40000"/>
                </a:srgbClr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lumMod val="75000"/>
            </a:schemeClr>
          </a:lnRef>
          <a:fillRef idx="1">
            <a:schemeClr val="accent1"/>
          </a:fillRef>
          <a:effectRef idx="0">
            <a:srgbClr val="FFFFFF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15" name="文本框 14"/>
          <p:cNvSpPr txBox="1"/>
          <p:nvPr>
            <p:custDataLst>
              <p:tags r:id="rId4"/>
            </p:custDataLst>
          </p:nvPr>
        </p:nvSpPr>
        <p:spPr>
          <a:xfrm>
            <a:off x="6116502" y="788670"/>
            <a:ext cx="2048510" cy="524510"/>
          </a:xfrm>
          <a:custGeom>
            <a:avLst/>
            <a:gdLst>
              <a:gd name="adj" fmla="val 16667"/>
              <a:gd name="a" fmla="pin 0 adj 50000"/>
              <a:gd name="x1" fmla="*/ ss a 100000"/>
              <a:gd name="x2" fmla="+- r 0 x1"/>
              <a:gd name="y2" fmla="+- b 0 x1"/>
              <a:gd name="il" fmla="*/ x1 29289 100000"/>
              <a:gd name="ir" fmla="+- r 0 il"/>
              <a:gd name="ib" fmla="+- b 0 il"/>
            </a:gdLst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il" t="il" r="ir" b="ib"/>
            <a:pathLst>
              <a:path w="2760" h="826">
                <a:moveTo>
                  <a:pt x="138" y="0"/>
                </a:moveTo>
                <a:lnTo>
                  <a:pt x="2720" y="0"/>
                </a:lnTo>
                <a:cubicBezTo>
                  <a:pt x="2730" y="0"/>
                  <a:pt x="2739" y="1"/>
                  <a:pt x="2748" y="3"/>
                </a:cubicBezTo>
                <a:lnTo>
                  <a:pt x="2760" y="6"/>
                </a:lnTo>
                <a:lnTo>
                  <a:pt x="2490" y="826"/>
                </a:lnTo>
                <a:lnTo>
                  <a:pt x="138" y="826"/>
                </a:lnTo>
                <a:cubicBezTo>
                  <a:pt x="62" y="826"/>
                  <a:pt x="0" y="764"/>
                  <a:pt x="0" y="688"/>
                </a:cubicBezTo>
                <a:lnTo>
                  <a:pt x="0" y="138"/>
                </a:lnTo>
                <a:cubicBezTo>
                  <a:pt x="0" y="62"/>
                  <a:pt x="62" y="0"/>
                  <a:pt x="138" y="0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txBody>
          <a:bodyPr wrap="square" rtlCol="0" anchor="ctr" anchorCtr="0">
            <a:noAutofit/>
          </a:bodyPr>
          <a:lstStyle/>
          <a:p>
            <a:pPr algn="ctr"/>
            <a:r>
              <a:rPr lang="zh-CN" altLang="en-US" sz="2400" b="1">
                <a:solidFill>
                  <a:schemeClr val="bg1"/>
                </a:solidFill>
              </a:rPr>
              <a:t>未来工作</a:t>
            </a:r>
            <a:endParaRPr lang="zh-CN" altLang="en-US" sz="2400" b="1">
              <a:solidFill>
                <a:schemeClr val="bg1"/>
              </a:solidFill>
            </a:endParaRPr>
          </a:p>
        </p:txBody>
      </p:sp>
      <p:sp>
        <p:nvSpPr>
          <p:cNvPr id="12" name="文本框 11"/>
          <p:cNvSpPr txBox="1"/>
          <p:nvPr/>
        </p:nvSpPr>
        <p:spPr>
          <a:xfrm>
            <a:off x="307975" y="1526540"/>
            <a:ext cx="5290820" cy="4765675"/>
          </a:xfrm>
          <a:prstGeom prst="rect">
            <a:avLst/>
          </a:prstGeom>
          <a:noFill/>
        </p:spPr>
        <p:txBody>
          <a:bodyPr wrap="square" rtlCol="0" anchor="ctr" anchorCtr="0">
            <a:noAutofit/>
          </a:bodyPr>
          <a:lstStyle/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建立了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 UTVC–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液冷多物理场耦合模型，完成多倍率、多温度、多流量及重力方向工况分析。</a:t>
            </a:r>
            <a:endParaRPr lang="zh-CN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增大流量可显著降低峰值温度；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1C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、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20 </a:t>
            </a:r>
            <a:r>
              <a:rPr lang="en-US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℃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下，</a:t>
            </a:r>
            <a:r>
              <a:rPr lang="en-US" altLang="zh-CN" sz="2000" dirty="0" err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T</a:t>
            </a:r>
            <a:r>
              <a:rPr lang="en-US" altLang="zh-CN" sz="2000" baseline="-25000" dirty="0" err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max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由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 50.1 </a:t>
            </a:r>
            <a:r>
              <a:rPr lang="en-US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℃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降至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36.6 </a:t>
            </a:r>
            <a:r>
              <a:rPr lang="en-US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℃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。</a:t>
            </a:r>
            <a:endParaRPr lang="zh-CN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UTVC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可改善热扩散，但峰值温度与温度均匀性需分别评价。</a:t>
            </a:r>
            <a:endParaRPr lang="zh-CN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  <a:p>
            <a:pPr marL="342900" indent="-342900">
              <a:lnSpc>
                <a:spcPct val="150000"/>
              </a:lnSpc>
              <a:buFont typeface="Wingdings" panose="05000000000000000000" charset="0"/>
              <a:buChar char="l"/>
            </a:pP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系统对重力方向影响较弱，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微软雅黑" panose="020B0503020204020204" charset="-122"/>
                <a:ea typeface="微软雅黑" panose="020B0503020204020204" charset="-122"/>
              </a:rPr>
              <a:t>Δ</a:t>
            </a:r>
            <a:r>
              <a:rPr lang="en-US" altLang="zh-CN" sz="2000" dirty="0" err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T</a:t>
            </a:r>
            <a:r>
              <a:rPr lang="en-US" altLang="zh-CN" sz="2000" baseline="-25000" dirty="0" err="1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g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&lt;0.15 </a:t>
            </a:r>
            <a:r>
              <a:rPr lang="en-US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℃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，响应面模型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R</a:t>
            </a:r>
            <a:r>
              <a:rPr lang="en-US" altLang="zh-CN" sz="2000" baseline="30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2</a:t>
            </a:r>
            <a:r>
              <a:rPr lang="en-US" altLang="zh-CN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&gt;0.97</a:t>
            </a:r>
            <a:r>
              <a:rPr lang="zh-CN" altLang="en-US" sz="2000" dirty="0">
                <a:solidFill>
                  <a:schemeClr val="tx1"/>
                </a:solidFill>
                <a:uFillTx/>
                <a:latin typeface="Times New Roman" panose="02020603050405020304" charset="0"/>
                <a:ea typeface="微软雅黑" panose="020B0503020204020204" charset="-122"/>
              </a:rPr>
              <a:t>。</a:t>
            </a:r>
            <a:endParaRPr lang="zh-CN" altLang="en-US" sz="2000" dirty="0">
              <a:solidFill>
                <a:schemeClr val="tx1"/>
              </a:solidFill>
              <a:uFillTx/>
              <a:latin typeface="Times New Roman" panose="02020603050405020304" charset="0"/>
              <a:ea typeface="微软雅黑" panose="020B0503020204020204" charset="-122"/>
            </a:endParaRPr>
          </a:p>
        </p:txBody>
      </p:sp>
      <p:sp>
        <p:nvSpPr>
          <p:cNvPr id="13" name="文本框 12"/>
          <p:cNvSpPr txBox="1"/>
          <p:nvPr/>
        </p:nvSpPr>
        <p:spPr>
          <a:xfrm>
            <a:off x="5599430" y="1420495"/>
            <a:ext cx="6482715" cy="518223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实验验证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搭建</a:t>
            </a:r>
            <a:r>
              <a:rPr lang="en-US" altLang="zh-CN" dirty="0"/>
              <a:t> UTVC–</a:t>
            </a:r>
            <a:r>
              <a:rPr lang="zh-CN" altLang="en-US" dirty="0"/>
              <a:t>液冷耦合实验平台，对温度、压降及重力方向效应进行验证。</a:t>
            </a:r>
            <a:endParaRPr lang="zh-CN" alt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强化两相相变模型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进一步显式考虑</a:t>
            </a:r>
            <a:r>
              <a:rPr lang="en-US" altLang="zh-CN" dirty="0"/>
              <a:t> UTVC </a:t>
            </a:r>
            <a:r>
              <a:rPr lang="zh-CN" altLang="en-US" dirty="0"/>
              <a:t>内部的蒸发</a:t>
            </a:r>
            <a:r>
              <a:rPr lang="en-US" altLang="zh-CN" dirty="0"/>
              <a:t>—</a:t>
            </a:r>
            <a:r>
              <a:rPr lang="zh-CN" altLang="en-US" dirty="0"/>
              <a:t>汽相输运</a:t>
            </a:r>
            <a:r>
              <a:rPr lang="en-US" altLang="zh-CN" dirty="0"/>
              <a:t>—</a:t>
            </a:r>
            <a:r>
              <a:rPr lang="zh-CN" altLang="en-US" dirty="0"/>
              <a:t>冷凝</a:t>
            </a:r>
            <a:r>
              <a:rPr lang="en-US" altLang="zh-CN" dirty="0"/>
              <a:t>—</a:t>
            </a:r>
            <a:r>
              <a:rPr lang="zh-CN" altLang="en-US" dirty="0"/>
              <a:t>毛细回流过程，</a:t>
            </a:r>
            <a:r>
              <a:rPr lang="zh-CN" altLang="en-US" sz="2000" dirty="0">
                <a:uFillTx/>
                <a:latin typeface="Times New Roman" panose="02020603050405020304" charset="0"/>
                <a:ea typeface="微软雅黑" panose="020B0503020204020204" charset="-122"/>
              </a:rPr>
              <a:t>提高</a:t>
            </a:r>
            <a:r>
              <a:rPr lang="zh-CN" altLang="en-US" dirty="0"/>
              <a:t>气液两相耦合描述精度。</a:t>
            </a:r>
            <a:endParaRPr lang="zh-CN" alt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拓展动态工况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从稳态参数扫描拓展至充放电瞬态、变流量、变入口温度及姿态变化等实际运行工况。</a:t>
            </a:r>
            <a:endParaRPr lang="zh-CN" altLang="en-US" dirty="0"/>
          </a:p>
          <a:p>
            <a:pPr marL="285750" indent="-285750">
              <a:lnSpc>
                <a:spcPct val="150000"/>
              </a:lnSpc>
              <a:buFont typeface="Wingdings" panose="05000000000000000000" pitchFamily="2" charset="2"/>
              <a:buChar char="l"/>
            </a:pPr>
            <a:r>
              <a:rPr lang="zh-CN" altLang="en-US" dirty="0"/>
              <a:t>结构与运行协同设计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结合均热板结构、冷板流道及运行参数，开展面向工程应用的结构改进与快速预测分析。</a:t>
            </a:r>
            <a:endParaRPr lang="zh-CN" altLang="en-US" dirty="0"/>
          </a:p>
        </p:txBody>
      </p:sp>
      <p:grpSp>
        <p:nvGrpSpPr>
          <p:cNvPr id="2" name="组合 1"/>
          <p:cNvGrpSpPr/>
          <p:nvPr/>
        </p:nvGrpSpPr>
        <p:grpSpPr>
          <a:xfrm>
            <a:off x="0" y="0"/>
            <a:ext cx="12192000" cy="574040"/>
            <a:chOff x="0" y="0"/>
            <a:chExt cx="19200" cy="904"/>
          </a:xfrm>
        </p:grpSpPr>
        <p:grpSp>
          <p:nvGrpSpPr>
            <p:cNvPr id="3" name="组合 2"/>
            <p:cNvGrpSpPr/>
            <p:nvPr/>
          </p:nvGrpSpPr>
          <p:grpSpPr>
            <a:xfrm>
              <a:off x="0" y="0"/>
              <a:ext cx="19200" cy="905"/>
              <a:chOff x="0" y="160"/>
              <a:chExt cx="19200" cy="1440"/>
            </a:xfrm>
          </p:grpSpPr>
          <p:sp>
            <p:nvSpPr>
              <p:cNvPr id="4" name="矩形 3"/>
              <p:cNvSpPr/>
              <p:nvPr/>
            </p:nvSpPr>
            <p:spPr>
              <a:xfrm>
                <a:off x="0" y="160"/>
                <a:ext cx="19200" cy="1440"/>
              </a:xfrm>
              <a:prstGeom prst="rect">
                <a:avLst/>
              </a:prstGeom>
              <a:gradFill>
                <a:gsLst>
                  <a:gs pos="27000">
                    <a:srgbClr val="5DA1DE">
                      <a:alpha val="25000"/>
                    </a:srgbClr>
                  </a:gs>
                  <a:gs pos="100000">
                    <a:srgbClr val="5DA1DE"/>
                  </a:gs>
                </a:gsLst>
                <a:lin ang="10800000" scaled="0"/>
              </a:gra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 sz="1200"/>
              </a:p>
            </p:txBody>
          </p:sp>
          <p:sp>
            <p:nvSpPr>
              <p:cNvPr id="5" name="矩形 4"/>
              <p:cNvSpPr/>
              <p:nvPr/>
            </p:nvSpPr>
            <p:spPr>
              <a:xfrm>
                <a:off x="649" y="160"/>
                <a:ext cx="1442" cy="1440"/>
              </a:xfrm>
              <a:prstGeom prst="rect">
                <a:avLst/>
              </a:prstGeom>
              <a:solidFill>
                <a:srgbClr val="0070C0"/>
              </a:solidFill>
              <a:ln>
                <a:noFill/>
              </a:ln>
            </p:spPr>
            <p:style>
              <a:lnRef idx="2">
                <a:schemeClr val="accent1">
                  <a:lumMod val="75000"/>
                </a:schemeClr>
              </a:lnRef>
              <a:fillRef idx="1">
                <a:schemeClr val="accent1"/>
              </a:fillRef>
              <a:effectRef idx="0">
                <a:srgbClr val="FFFFFF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CN" sz="4000" b="1">
                    <a:latin typeface="Times New Roman" panose="02020603050405020304" charset="0"/>
                    <a:cs typeface="Times New Roman" panose="02020603050405020304" charset="0"/>
                  </a:rPr>
                  <a:t>14</a:t>
                </a:r>
                <a:endParaRPr lang="en-US" altLang="zh-CN" sz="4000" b="1">
                  <a:latin typeface="Times New Roman" panose="02020603050405020304" charset="0"/>
                  <a:cs typeface="Times New Roman" panose="02020603050405020304" charset="0"/>
                </a:endParaRPr>
              </a:p>
            </p:txBody>
          </p:sp>
        </p:grpSp>
        <p:sp>
          <p:nvSpPr>
            <p:cNvPr id="16" name="任意多边形 15"/>
            <p:cNvSpPr/>
            <p:nvPr/>
          </p:nvSpPr>
          <p:spPr>
            <a:xfrm>
              <a:off x="2091" y="0"/>
              <a:ext cx="4780" cy="905"/>
            </a:xfrm>
            <a:custGeom>
              <a:avLst/>
              <a:gdLst>
                <a:gd name="adj" fmla="val 25000"/>
                <a:gd name="maxAdj" fmla="*/ 100000 w ss"/>
                <a:gd name="a" fmla="pin 0 adj maxAdj"/>
                <a:gd name="x1" fmla="*/ ss a 200000"/>
                <a:gd name="x2" fmla="*/ ss a 100000"/>
                <a:gd name="x6" fmla="+- r 0 x1"/>
                <a:gd name="x5" fmla="+- r 0 x2"/>
                <a:gd name="x3" fmla="*/ x5 1 2"/>
                <a:gd name="x4" fmla="+- r 0 x3"/>
                <a:gd name="il" fmla="*/ wd2 a maxAdj"/>
                <a:gd name="q1" fmla="*/ 5 a maxAdj"/>
                <a:gd name="q2" fmla="+/ 1 q1 12"/>
                <a:gd name="il-1" fmla="*/ q2 w 1"/>
                <a:gd name="it" fmla="*/ q2 h 1"/>
                <a:gd name="ir" fmla="+- r 0 il-1"/>
                <a:gd name="ib" fmla="+- b 0 it"/>
                <a:gd name="q3" fmla="*/ h hc x2"/>
                <a:gd name="y1" fmla="pin 0 q3 h"/>
                <a:gd name="y2" fmla="+- b 0 y1"/>
              </a:gdLst>
              <a:ahLst/>
              <a:cxnLst>
                <a:cxn ang="3">
                  <a:pos x="hc" y="y2"/>
                </a:cxn>
                <a:cxn ang="3">
                  <a:pos x="x4" y="t"/>
                </a:cxn>
                <a:cxn ang="0">
                  <a:pos x="x6" y="vc"/>
                </a:cxn>
                <a:cxn ang="cd4">
                  <a:pos x="x3" y="b"/>
                </a:cxn>
                <a:cxn ang="cd4">
                  <a:pos x="hc" y="y1"/>
                </a:cxn>
                <a:cxn ang="cd2">
                  <a:pos x="x1" y="vc"/>
                </a:cxn>
              </a:cxnLst>
              <a:rect l="l" t="t" r="r" b="b"/>
              <a:pathLst>
                <a:path w="4780" h="1439">
                  <a:moveTo>
                    <a:pt x="0" y="0"/>
                  </a:moveTo>
                  <a:lnTo>
                    <a:pt x="4780" y="0"/>
                  </a:lnTo>
                  <a:lnTo>
                    <a:pt x="4420" y="1439"/>
                  </a:lnTo>
                  <a:lnTo>
                    <a:pt x="0" y="1439"/>
                  </a:lnTo>
                  <a:lnTo>
                    <a:pt x="0" y="0"/>
                  </a:lnTo>
                  <a:close/>
                </a:path>
              </a:pathLst>
            </a:custGeom>
            <a:gradFill>
              <a:gsLst>
                <a:gs pos="0">
                  <a:schemeClr val="accent1">
                    <a:lumMod val="75000"/>
                    <a:alpha val="50000"/>
                  </a:schemeClr>
                </a:gs>
                <a:gs pos="100000">
                  <a:schemeClr val="accent1">
                    <a:lumMod val="50000"/>
                  </a:schemeClr>
                </a:gs>
              </a:gsLst>
              <a:lin ang="10800000" scaled="0"/>
            </a:gradFill>
            <a:ln>
              <a:noFill/>
            </a:ln>
          </p:spPr>
          <p:style>
            <a:lnRef idx="2">
              <a:schemeClr val="accent1">
                <a:lumMod val="75000"/>
              </a:schemeClr>
            </a:lnRef>
            <a:fillRef idx="1">
              <a:schemeClr val="accent1"/>
            </a:fillRef>
            <a:effectRef idx="0">
              <a:srgbClr val="FFFFFF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结论与</a:t>
              </a:r>
              <a:r>
                <a:rPr lang="zh-CN" altLang="en-US" sz="2000" b="1">
                  <a:latin typeface="微软雅黑" panose="020B0503020204020204" charset="-122"/>
                  <a:ea typeface="微软雅黑" panose="020B0503020204020204" charset="-122"/>
                </a:rPr>
                <a:t>展望</a:t>
              </a:r>
              <a:endParaRPr lang="zh-CN" altLang="en-US" sz="2000" b="1">
                <a:latin typeface="微软雅黑" panose="020B0503020204020204" charset="-122"/>
                <a:ea typeface="微软雅黑" panose="020B0503020204020204" charset="-122"/>
              </a:endParaRPr>
            </a:p>
          </p:txBody>
        </p:sp>
        <p:pic>
          <p:nvPicPr>
            <p:cNvPr id="17" name="图片 16"/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15502" y="362"/>
              <a:ext cx="3525" cy="543"/>
            </a:xfrm>
            <a:prstGeom prst="rect">
              <a:avLst/>
            </a:prstGeom>
          </p:spPr>
        </p:pic>
      </p:grpSp>
    </p:spTree>
    <p:custDataLst>
      <p:tags r:id="rId6"/>
    </p:custData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rotWithShape="1">
          <a:blip r:embed="rId1"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文本框 5"/>
          <p:cNvSpPr txBox="1"/>
          <p:nvPr/>
        </p:nvSpPr>
        <p:spPr>
          <a:xfrm>
            <a:off x="2384425" y="1297305"/>
            <a:ext cx="7264400" cy="14147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5400" b="1">
                <a:solidFill>
                  <a:srgbClr val="434343"/>
                </a:solidFill>
                <a:latin typeface="Times New Roman" panose="02020603050405020304" charset="0"/>
                <a:ea typeface="Arial" panose="020B0604020202020204"/>
                <a:cs typeface="Times New Roman" panose="02020603050405020304" charset="0"/>
              </a:rPr>
              <a:t>感谢观看，欢迎交流</a:t>
            </a:r>
            <a:endParaRPr lang="en-US" altLang="zh-CN" sz="5400" b="1">
              <a:solidFill>
                <a:srgbClr val="434343"/>
              </a:solidFill>
              <a:latin typeface="Times New Roman" panose="02020603050405020304" charset="0"/>
              <a:ea typeface="Arial" panose="020B0604020202020204"/>
              <a:cs typeface="Times New Roman" panose="02020603050405020304" charset="0"/>
            </a:endParaRPr>
          </a:p>
          <a:p>
            <a:pPr algn="ctr"/>
            <a:r>
              <a:rPr lang="en-US" altLang="zh-CN" sz="3200" b="1">
                <a:solidFill>
                  <a:srgbClr val="434343"/>
                </a:solidFill>
                <a:latin typeface="Times New Roman" panose="02020603050405020304" charset="0"/>
                <a:ea typeface="Arial" panose="020B0604020202020204"/>
                <a:cs typeface="Times New Roman" panose="02020603050405020304" charset="0"/>
              </a:rPr>
              <a:t>Thank you for your kind attention!</a:t>
            </a:r>
            <a:endParaRPr lang="en-US" altLang="zh-CN" sz="3200" b="1">
              <a:solidFill>
                <a:srgbClr val="434343"/>
              </a:solidFill>
              <a:latin typeface="Times New Roman" panose="02020603050405020304" charset="0"/>
              <a:ea typeface="Arial" panose="020B0604020202020204"/>
              <a:cs typeface="Times New Roman" panose="02020603050405020304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3770" y="285115"/>
            <a:ext cx="2238375" cy="344805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34540" y="2658745"/>
            <a:ext cx="2993390" cy="3803650"/>
          </a:xfrm>
          <a:prstGeom prst="rect">
            <a:avLst/>
          </a:prstGeom>
        </p:spPr>
      </p:pic>
      <p:sp>
        <p:nvSpPr>
          <p:cNvPr id="8" name="文本框 7"/>
          <p:cNvSpPr txBox="1"/>
          <p:nvPr/>
        </p:nvSpPr>
        <p:spPr>
          <a:xfrm>
            <a:off x="5374005" y="4099560"/>
            <a:ext cx="4826000" cy="922020"/>
          </a:xfrm>
          <a:prstGeom prst="rect">
            <a:avLst/>
          </a:prstGeom>
          <a:noFill/>
        </p:spPr>
        <p:txBody>
          <a:bodyPr wrap="square" rtlCol="0" anchor="ctr" anchorCtr="0">
            <a:spAutoFit/>
          </a:bodyPr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联系电话：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  <a:sym typeface="+mn-ea"/>
              </a:rPr>
              <a:t>17788565306</a:t>
            </a:r>
            <a:endParaRPr lang="zh-CN" altLang="en-US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邮箱：</a:t>
            </a:r>
            <a:r>
              <a:rPr lang="en-US" altLang="zh-CN" b="1">
                <a:latin typeface="微软雅黑" panose="020B0503020204020204" charset="-122"/>
                <a:ea typeface="微软雅黑" panose="020B0503020204020204" charset="-122"/>
                <a:cs typeface="微软雅黑" panose="020B0503020204020204" charset="-122"/>
              </a:rPr>
              <a:t>17788565306@163.com</a:t>
            </a:r>
            <a:endParaRPr lang="en-US" altLang="zh-CN" b="1">
              <a:latin typeface="微软雅黑" panose="020B0503020204020204" charset="-122"/>
              <a:ea typeface="微软雅黑" panose="020B0503020204020204" charset="-122"/>
              <a:cs typeface="微软雅黑" panose="020B0503020204020204" charset="-122"/>
            </a:endParaRPr>
          </a:p>
        </p:txBody>
      </p:sp>
    </p:spTree>
    <p:custDataLst>
      <p:tags r:id="rId4"/>
    </p:custDataLst>
  </p:cSld>
  <p:clrMapOvr>
    <a:masterClrMapping/>
  </p:clrMapOvr>
</p:sld>
</file>

<file path=ppt/tags/tag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**"/>
  <p:tag name="KSO_WM_UNIT_LAYERLEVEL" val="1"/>
  <p:tag name="KSO_WM_TAG_VERSION" val="1.0"/>
  <p:tag name="KSO_WM_BEAUTIFY_FLAG" val="#wm#"/>
</p:tagLst>
</file>

<file path=ppt/tags/tag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2**"/>
  <p:tag name="KSO_WM_UNIT_LAYERLEVEL" val="1"/>
  <p:tag name="KSO_WM_TAG_VERSION" val="1.0"/>
  <p:tag name="KSO_WM_BEAUTIFY_FLAG" val="#wm#"/>
</p:tagLst>
</file>

<file path=ppt/tags/tag1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3**"/>
  <p:tag name="KSO_WM_UNIT_LAYERLEVEL" val="1"/>
  <p:tag name="KSO_WM_TAG_VERSION" val="1.0"/>
  <p:tag name="KSO_WM_BEAUTIFY_FLAG" val="#wm#"/>
</p:tagLst>
</file>

<file path=ppt/tags/tag1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1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4**"/>
  <p:tag name="KSO_WM_UNIT_LAYERLEVEL" val="1"/>
  <p:tag name="KSO_WM_TAG_VERSION" val="1.0"/>
  <p:tag name="KSO_WM_BEAUTIFY_FLAG" val="#wm#"/>
</p:tagLst>
</file>

<file path=ppt/tags/tag2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2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5**"/>
  <p:tag name="KSO_WM_UNIT_LAYERLEVEL" val="1"/>
  <p:tag name="KSO_WM_TAG_VERSION" val="1.0"/>
  <p:tag name="KSO_WM_BEAUTIFY_FLAG" val="#wm#"/>
</p:tagLst>
</file>

<file path=ppt/tags/tag3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6**"/>
  <p:tag name="KSO_WM_UNIT_LAYERLEVEL" val="1"/>
  <p:tag name="KSO_WM_TAG_VERSION" val="1.0"/>
  <p:tag name="KSO_WM_BEAUTIFY_FLAG" val="#wm#"/>
</p:tagLst>
</file>

<file path=ppt/tags/tag3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7**"/>
  <p:tag name="KSO_WM_UNIT_LAYERLEVEL" val="1"/>
  <p:tag name="KSO_WM_TAG_VERSION" val="1.0"/>
  <p:tag name="KSO_WM_BEAUTIFY_FLAG" val="#wm#"/>
</p:tagLst>
</file>

<file path=ppt/tags/tag3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3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8**"/>
  <p:tag name="KSO_WM_UNIT_LAYERLEVEL" val="1"/>
  <p:tag name="KSO_WM_TAG_VERSION" val="1.0"/>
  <p:tag name="KSO_WM_BEAUTIFY_FLAG" val="#wm#"/>
</p:tagLst>
</file>

<file path=ppt/tags/tag4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9**"/>
  <p:tag name="KSO_WM_UNIT_LAYERLEVEL" val="1"/>
  <p:tag name="KSO_WM_TAG_VERSION" val="1.0"/>
  <p:tag name="KSO_WM_BEAUTIFY_FLAG" val="#wm#"/>
</p:tagLst>
</file>

<file path=ppt/tags/tag4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4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0**"/>
  <p:tag name="KSO_WM_UNIT_LAYERLEVEL" val="1"/>
  <p:tag name="KSO_WM_TAG_VERSION" val="1.0"/>
  <p:tag name="KSO_WM_BEAUTIFY_FLAG" val="#wm#"/>
</p:tagLst>
</file>

<file path=ppt/tags/tag52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3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4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5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6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11**"/>
  <p:tag name="KSO_WM_UNIT_LAYERLEVEL" val="1"/>
  <p:tag name="KSO_WM_TAG_VERSION" val="1.0"/>
  <p:tag name="KSO_WM_BEAUTIFY_FLAG" val="#wm#"/>
</p:tagLst>
</file>

<file path=ppt/tags/tag57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8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  <p:tag name="KSO_WM_TEMPLATE_CATEGORY" val="custom"/>
  <p:tag name="KSO_WM_TEMPLATE_INDEX" val="20205081"/>
</p:tagLst>
</file>

<file path=ppt/tags/tag59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0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1.xml><?xml version="1.0" encoding="utf-8"?>
<p:tagLst xmlns:p="http://schemas.openxmlformats.org/presentationml/2006/main">
  <p:tag name="KSO_WM_UNIT_HIGHLIGHT" val="0"/>
  <p:tag name="KSO_WM_UNIT_COMPATIBLE" val="0"/>
  <p:tag name="KSO_WM_UNIT_DIAGRAM_ISNUMVISUAL" val="0"/>
  <p:tag name="KSO_WM_UNIT_DIAGRAM_ISREFERUNIT" val="0"/>
  <p:tag name="KSO_WM_UNIT_ID" val="_0**"/>
  <p:tag name="KSO_WM_UNIT_LAYERLEVEL" val="1"/>
  <p:tag name="KSO_WM_TAG_VERSION" val="1.0"/>
  <p:tag name="KSO_WM_BEAUTIFY_FLAG" val="#wm#"/>
</p:tagLst>
</file>

<file path=ppt/tags/tag62.xml><?xml version="1.0" encoding="utf-8"?>
<p:tagLst xmlns:p="http://schemas.openxmlformats.org/presentationml/2006/main">
  <p:tag name="KSO_WM_TEMPLATE_THUMBS_INDEX" val="1、4、7、12、13、14、15、16、17、18、20、24、25、28、33、36、40、43、44"/>
  <p:tag name="KSO_WM_TEMPLATE_SUBCATEGORY" val="19"/>
  <p:tag name="KSO_WM_TAG_VERSION" val="1.0"/>
  <p:tag name="KSO_WM_BEAUTIFY_FLAG" val="#wm#"/>
  <p:tag name="KSO_WM_TEMPLATE_CATEGORY" val="custom"/>
  <p:tag name="KSO_WM_TEMPLATE_INDEX" val="20205081"/>
  <p:tag name="KSO_WM_TEMPLATE_MASTER_TYPE" val="0"/>
  <p:tag name="KSO_WM_TEMPLATE_COLOR_TYPE" val="1"/>
  <p:tag name="KSO_WM_UNIT_SHOW_EDIT_AREA_INDICATION" val="1"/>
</p:tagLst>
</file>

<file path=ppt/tags/tag6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  <p:tag name="RESOURCE_RECORD_KEY" val="{&quot;10&quot;:[50027363,21575176,50062367,20175272,50027598],&quot;65&quot;:[20205081]}"/>
</p:tagLst>
</file>

<file path=ppt/tags/tag6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65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66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67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68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69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0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1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2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3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4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5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6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7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8.xml><?xml version="1.0" encoding="utf-8"?>
<p:tagLst xmlns:p="http://schemas.openxmlformats.org/presentationml/2006/main">
  <p:tag name="KSO_WM_DIAGRAM_VIRTUALLY_FRAME" val="{&quot;height&quot;:448.85,&quot;left&quot;:31.5,&quot;top&quot;:59.8,&quot;width&quot;:897}"/>
</p:tagLst>
</file>

<file path=ppt/tags/tag79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0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81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2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3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4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5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6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7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8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89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0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1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2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3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4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5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6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7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8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99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100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101.xml><?xml version="1.0" encoding="utf-8"?>
<p:tagLst xmlns:p="http://schemas.openxmlformats.org/presentationml/2006/main">
  <p:tag name="KSO_WM_DIAGRAM_VIRTUALLY_FRAME" val="{&quot;height&quot;:424.15,&quot;left&quot;:31.55,&quot;top&quot;:84.5,&quot;width&quot;:896.95}"/>
</p:tagLst>
</file>

<file path=ppt/tags/tag10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3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04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05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06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07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08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09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10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11.xml><?xml version="1.0" encoding="utf-8"?>
<p:tagLst xmlns:p="http://schemas.openxmlformats.org/presentationml/2006/main">
  <p:tag name="KSO_WM_DIAGRAM_VIRTUALLY_FRAME" val="{&quot;height&quot;:443.75,&quot;left&quot;:39.75,&quot;top&quot;:64.5,&quot;width&quot;:351.4}"/>
</p:tagLst>
</file>

<file path=ppt/tags/tag11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3.xml><?xml version="1.0" encoding="utf-8"?>
<p:tagLst xmlns:p="http://schemas.openxmlformats.org/presentationml/2006/main">
  <p:tag name="TABLE_ENDDRAG_ORIGIN_RECT" val="490*251"/>
  <p:tag name="TABLE_ENDDRAG_RECT" val="460*146*490*251"/>
</p:tagLst>
</file>

<file path=ppt/tags/tag11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7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18.xml><?xml version="1.0" encoding="utf-8"?>
<p:tagLst xmlns:p="http://schemas.openxmlformats.org/presentationml/2006/main">
  <p:tag name="KSO_WM_DIAGRAM_VIRTUALLY_FRAME" val="{&quot;height&quot;:427.75,&quot;left&quot;:0,&quot;top&quot;:72,&quot;width&quot;:922.85}"/>
</p:tagLst>
</file>

<file path=ppt/tags/tag119.xml><?xml version="1.0" encoding="utf-8"?>
<p:tagLst xmlns:p="http://schemas.openxmlformats.org/presentationml/2006/main">
  <p:tag name="KSO_WM_DIAGRAM_VIRTUALLY_FRAME" val="{&quot;height&quot;:427.75,&quot;left&quot;:0,&quot;top&quot;:72,&quot;width&quot;:922.85}"/>
</p:tagLst>
</file>

<file path=ppt/tags/tag120.xml><?xml version="1.0" encoding="utf-8"?>
<p:tagLst xmlns:p="http://schemas.openxmlformats.org/presentationml/2006/main">
  <p:tag name="KSO_WM_DIAGRAM_VIRTUALLY_FRAME" val="{&quot;height&quot;:427.75,&quot;left&quot;:0,&quot;top&quot;:72,&quot;width&quot;:922.85}"/>
</p:tagLst>
</file>

<file path=ppt/tags/tag121.xml><?xml version="1.0" encoding="utf-8"?>
<p:tagLst xmlns:p="http://schemas.openxmlformats.org/presentationml/2006/main">
  <p:tag name="KSO_WM_DIAGRAM_VIRTUALLY_FRAME" val="{&quot;height&quot;:427.75,&quot;left&quot;:0,&quot;top&quot;:72,&quot;width&quot;:922.85}"/>
</p:tagLst>
</file>

<file path=ppt/tags/tag122.xml><?xml version="1.0" encoding="utf-8"?>
<p:tagLst xmlns:p="http://schemas.openxmlformats.org/presentationml/2006/main">
  <p:tag name="KSO_WM_DIAGRAM_VIRTUALLY_FRAME" val="{&quot;height&quot;:427.75,&quot;left&quot;:0,&quot;top&quot;:72,&quot;width&quot;:922.85}"/>
</p:tagLst>
</file>

<file path=ppt/tags/tag123.xml><?xml version="1.0" encoding="utf-8"?>
<p:tagLst xmlns:p="http://schemas.openxmlformats.org/presentationml/2006/main">
  <p:tag name="KSO_WM_DIAGRAM_VIRTUALLY_FRAME" val="{&quot;height&quot;:427.75,&quot;left&quot;:0,&quot;top&quot;:72,&quot;width&quot;:922.85}"/>
</p:tagLst>
</file>

<file path=ppt/tags/tag124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5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6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27.xml><?xml version="1.0" encoding="utf-8"?>
<p:tagLst xmlns:p="http://schemas.openxmlformats.org/presentationml/2006/main">
  <p:tag name="KSO_WM_DIAGRAM_VIRTUALLY_FRAME" val="{&quot;height&quot;:41.35,&quot;left&quot;:50.5,&quot;top&quot;:79,&quot;width&quot;:679.4}"/>
</p:tagLst>
</file>

<file path=ppt/tags/tag128.xml><?xml version="1.0" encoding="utf-8"?>
<p:tagLst xmlns:p="http://schemas.openxmlformats.org/presentationml/2006/main">
  <p:tag name="KSO_WM_DIAGRAM_VIRTUALLY_FRAME" val="{&quot;height&quot;:41.35,&quot;left&quot;:50.5,&quot;top&quot;:79,&quot;width&quot;:679.4}"/>
</p:tagLst>
</file>

<file path=ppt/tags/tag129.xml><?xml version="1.0" encoding="utf-8"?>
<p:tagLst xmlns:p="http://schemas.openxmlformats.org/presentationml/2006/main">
  <p:tag name="KSO_WM_DIAGRAM_VIRTUALLY_FRAME" val="{&quot;height&quot;:41.35,&quot;left&quot;:50.5,&quot;top&quot;:79,&quot;width&quot;:679.4}"/>
</p:tagLst>
</file>

<file path=ppt/tags/tag130.xml><?xml version="1.0" encoding="utf-8"?>
<p:tagLst xmlns:p="http://schemas.openxmlformats.org/presentationml/2006/main">
  <p:tag name="KSO_WM_DIAGRAM_VIRTUALLY_FRAME" val="{&quot;height&quot;:41.35,&quot;left&quot;:50.5,&quot;top&quot;:79,&quot;width&quot;:679.4}"/>
</p:tagLst>
</file>

<file path=ppt/tags/tag131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2.xml><?xml version="1.0" encoding="utf-8"?>
<p:tagLst xmlns:p="http://schemas.openxmlformats.org/presentationml/2006/main">
  <p:tag name="KSO_WM_SLIDE_ID" val="custom20205081_1"/>
  <p:tag name="KSO_WM_TEMPLATE_SUBCATEGORY" val="19"/>
  <p:tag name="KSO_WM_TEMPLATE_MASTER_TYPE" val="0"/>
  <p:tag name="KSO_WM_TEMPLATE_COLOR_TYPE" val="1"/>
  <p:tag name="KSO_WM_SLIDE_TYPE" val="title"/>
  <p:tag name="KSO_WM_SLIDE_SUBTYPE" val="defaultBlank"/>
  <p:tag name="KSO_WM_SLIDE_ITEM_CNT" val="0"/>
  <p:tag name="KSO_WM_SLIDE_INDEX" val="1"/>
  <p:tag name="KSO_WM_TAG_VERSION" val="1.0"/>
  <p:tag name="KSO_WM_BEAUTIFY_FLAG" val="#wm#"/>
  <p:tag name="KSO_WM_TEMPLATE_CATEGORY" val="custom"/>
  <p:tag name="KSO_WM_TEMPLATE_INDEX" val="20205081"/>
  <p:tag name="KSO_WM_SLIDE_LAYOUT" val="a_b"/>
  <p:tag name="KSO_WM_SLIDE_LAYOUT_CNT" val="1_1"/>
  <p:tag name="KSO_WM_UNIT_SHOW_EDIT_AREA_INDICATION" val="1"/>
  <p:tag name="KSO_WM_TEMPLATE_THUMBS_INDEX" val="1、4、7、12、13、14、15、16、17、18、20、24、25、28、33、36、40、43、44"/>
</p:tagLst>
</file>

<file path=ppt/tags/tag133.xml><?xml version="1.0" encoding="utf-8"?>
<p:tagLst xmlns:p="http://schemas.openxmlformats.org/presentationml/2006/main">
  <p:tag name="RESOURCE_RECORD_KEY" val="{&quot;10&quot;:[50027363,21575176,50062367,20175272,50027598],&quot;65&quot;:[20205081]}"/>
</p:tagLst>
</file>

<file path=ppt/theme/theme1.xml><?xml version="1.0" encoding="utf-8"?>
<a:theme xmlns:a="http://schemas.openxmlformats.org/drawingml/2006/main" name="WPS">
  <a:themeElements>
    <a:clrScheme name="WPS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874CB"/>
      </a:accent1>
      <a:accent2>
        <a:srgbClr val="EE822F"/>
      </a:accent2>
      <a:accent3>
        <a:srgbClr val="F2BA02"/>
      </a:accent3>
      <a:accent4>
        <a:srgbClr val="75BD42"/>
      </a:accent4>
      <a:accent5>
        <a:srgbClr val="30C0B4"/>
      </a:accent5>
      <a:accent6>
        <a:srgbClr val="E54C5E"/>
      </a:accent6>
      <a:hlink>
        <a:srgbClr val="0026E5"/>
      </a:hlink>
      <a:folHlink>
        <a:srgbClr val="7E1FAD"/>
      </a:folHlink>
    </a:clrScheme>
    <a:fontScheme name="WPS">
      <a:majorFont>
        <a:latin typeface="Arial"/>
        <a:ea typeface="微软雅黑"/>
        <a:cs typeface=""/>
      </a:majorFont>
      <a:minorFont>
        <a:latin typeface="Arial"/>
        <a:ea typeface="微软雅黑"/>
        <a:cs typeface=""/>
      </a:minorFont>
    </a:fontScheme>
    <a:fmtScheme name="WPS">
      <a:fillStyleLst>
        <a:solidFill>
          <a:schemeClr val="phClr"/>
        </a:solidFill>
        <a:gradFill>
          <a:gsLst>
            <a:gs pos="0">
              <a:schemeClr val="phClr">
                <a:lumOff val="17500"/>
              </a:schemeClr>
            </a:gs>
            <a:gs pos="100000">
              <a:schemeClr val="phClr"/>
            </a:gs>
          </a:gsLst>
          <a:lin ang="2700000" scaled="0"/>
        </a:gradFill>
        <a:gradFill>
          <a:gsLst>
            <a:gs pos="0">
              <a:schemeClr val="phClr">
                <a:hueOff val="-2520000"/>
              </a:schemeClr>
            </a:gs>
            <a:gs pos="100000">
              <a:schemeClr val="phClr"/>
            </a:gs>
          </a:gsLst>
          <a:lin ang="27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gradFill>
            <a:gsLst>
              <a:gs pos="0">
                <a:schemeClr val="phClr">
                  <a:hueOff val="-4200000"/>
                </a:schemeClr>
              </a:gs>
              <a:gs pos="100000">
                <a:schemeClr val="phClr"/>
              </a:gs>
            </a:gsLst>
            <a:lin ang="2700000" scaled="1"/>
          </a:gradFill>
          <a:prstDash val="solid"/>
          <a:miter lim="800000"/>
        </a:ln>
      </a:lnStyleLst>
      <a:effectStyleLst>
        <a:effectStyle>
          <a:effectLst>
            <a:outerShdw blurRad="101600" dist="50800" dir="5400000" algn="ctr" rotWithShape="0">
              <a:schemeClr val="phClr">
                <a:alpha val="60000"/>
              </a:schemeClr>
            </a:outerShdw>
          </a:effectLst>
        </a:effectStyle>
        <a:effectStyle>
          <a:effectLst>
            <a:reflection stA="50000" endA="300" endPos="40000" dist="25400" dir="5400000" sy="-100000" algn="bl" rotWithShape="0"/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1798</Words>
  <Application>WPS 演示</Application>
  <PresentationFormat>宽屏</PresentationFormat>
  <Paragraphs>318</Paragraphs>
  <Slides>16</Slides>
  <Notes>0</Notes>
  <HiddenSlides>0</HiddenSlides>
  <MMClips>0</MMClips>
  <ScaleCrop>false</ScaleCrop>
  <HeadingPairs>
    <vt:vector size="8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嵌入 OLE 服务器</vt:lpstr>
      </vt:variant>
      <vt:variant>
        <vt:i4>5</vt:i4>
      </vt:variant>
      <vt:variant>
        <vt:lpstr>幻灯片标题</vt:lpstr>
      </vt:variant>
      <vt:variant>
        <vt:i4>16</vt:i4>
      </vt:variant>
    </vt:vector>
  </HeadingPairs>
  <TitlesOfParts>
    <vt:vector size="31" baseType="lpstr">
      <vt:lpstr>Arial</vt:lpstr>
      <vt:lpstr>宋体</vt:lpstr>
      <vt:lpstr>Wingdings</vt:lpstr>
      <vt:lpstr>Wingdings</vt:lpstr>
      <vt:lpstr>Times New Roman</vt:lpstr>
      <vt:lpstr>微软雅黑</vt:lpstr>
      <vt:lpstr>Arial</vt:lpstr>
      <vt:lpstr>Arial Unicode MS</vt:lpstr>
      <vt:lpstr>Calibri</vt:lpstr>
      <vt:lpstr>WPS</vt:lpstr>
      <vt:lpstr>Equation.DSMT4</vt:lpstr>
      <vt:lpstr>Equation.DSMT4</vt:lpstr>
      <vt:lpstr>Equation.DSMT4</vt:lpstr>
      <vt:lpstr>Origin95.Graph</vt:lpstr>
      <vt:lpstr>Origin95.Graph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空白演示</dc:title>
  <dc:creator/>
  <cp:lastModifiedBy>美羊羊</cp:lastModifiedBy>
  <cp:revision>228</cp:revision>
  <dcterms:created xsi:type="dcterms:W3CDTF">2019-06-19T02:08:00Z</dcterms:created>
  <dcterms:modified xsi:type="dcterms:W3CDTF">2026-10-17T12:37:25Z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2052-12.1.0.23125</vt:lpwstr>
  </property>
  <property fmtid="{D5CDD505-2E9C-101B-9397-08002B2CF9AE}" pid="3" name="ICV">
    <vt:lpwstr>8945AC8FA66D4F6D83F5D7D71DA9242F_11</vt:lpwstr>
  </property>
</Properties>
</file>