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7" r:id="rId2"/>
    <p:sldId id="2873" r:id="rId3"/>
    <p:sldId id="2890" r:id="rId4"/>
    <p:sldId id="2899" r:id="rId5"/>
    <p:sldId id="2901" r:id="rId6"/>
    <p:sldId id="2898" r:id="rId7"/>
    <p:sldId id="2904" r:id="rId8"/>
    <p:sldId id="2880" r:id="rId9"/>
    <p:sldId id="2897" r:id="rId10"/>
    <p:sldId id="2910" r:id="rId11"/>
    <p:sldId id="2892" r:id="rId12"/>
    <p:sldId id="2896" r:id="rId13"/>
  </p:sldIdLst>
  <p:sldSz cx="12192000" cy="6858000"/>
  <p:notesSz cx="6858000" cy="9144000"/>
  <p:custDataLst>
    <p:tags r:id="rId1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3" autoAdjust="0"/>
    <p:restoredTop sz="91869" autoAdjust="0"/>
  </p:normalViewPr>
  <p:slideViewPr>
    <p:cSldViewPr snapToGrid="0">
      <p:cViewPr varScale="1">
        <p:scale>
          <a:sx n="148" d="100"/>
          <a:sy n="148" d="100"/>
        </p:scale>
        <p:origin x="224"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EF2D1D-7731-4BF4-A74E-C5D0F9362792}" type="datetimeFigureOut">
              <a:rPr lang="zh-CN" altLang="en-US" smtClean="0"/>
              <a:t>2026/9/29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1063D-AD3D-4AC5-8C1D-52A283567654}"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736983-F324-4DC9-A40E-6CD9B91FDF7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01063D-AD3D-4AC5-8C1D-52A283567654}" type="slidenum">
              <a:rPr lang="zh-CN" altLang="en-US" smtClean="0"/>
              <a:t>3</a:t>
            </a:fld>
            <a:endParaRPr lang="zh-CN" altLang="en-US"/>
          </a:p>
        </p:txBody>
      </p:sp>
    </p:spTree>
    <p:extLst>
      <p:ext uri="{BB962C8B-B14F-4D97-AF65-F5344CB8AC3E}">
        <p14:creationId xmlns:p14="http://schemas.microsoft.com/office/powerpoint/2010/main" val="1746945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C8533-B4BD-578D-6AC2-4DFAF5229BB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86E61E2-EB7D-8D0A-43FD-2BC929AD7F3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EA69871-0FCA-6C78-BBE0-FFF30377987D}"/>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088E5D43-F121-F15C-4DD4-A361D86A8F27}"/>
              </a:ext>
            </a:extLst>
          </p:cNvPr>
          <p:cNvSpPr>
            <a:spLocks noGrp="1"/>
          </p:cNvSpPr>
          <p:nvPr>
            <p:ph type="sldNum" sz="quarter" idx="5"/>
          </p:nvPr>
        </p:nvSpPr>
        <p:spPr/>
        <p:txBody>
          <a:bodyPr/>
          <a:lstStyle/>
          <a:p>
            <a:fld id="{4501063D-AD3D-4AC5-8C1D-52A283567654}" type="slidenum">
              <a:rPr lang="zh-CN" altLang="en-US" smtClean="0"/>
              <a:t>4</a:t>
            </a:fld>
            <a:endParaRPr lang="zh-CN" altLang="en-US"/>
          </a:p>
        </p:txBody>
      </p:sp>
    </p:spTree>
    <p:extLst>
      <p:ext uri="{BB962C8B-B14F-4D97-AF65-F5344CB8AC3E}">
        <p14:creationId xmlns:p14="http://schemas.microsoft.com/office/powerpoint/2010/main" val="6583810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851A4-0273-667E-121E-85F7D138CA4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789F91B-C0ED-3E78-8C68-B33427A0FE5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DF95F16-FC4A-120B-7339-970A6609D7E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562F9F9E-0DD5-10BB-282E-80E0B125050C}"/>
              </a:ext>
            </a:extLst>
          </p:cNvPr>
          <p:cNvSpPr>
            <a:spLocks noGrp="1"/>
          </p:cNvSpPr>
          <p:nvPr>
            <p:ph type="sldNum" sz="quarter" idx="5"/>
          </p:nvPr>
        </p:nvSpPr>
        <p:spPr/>
        <p:txBody>
          <a:bodyPr/>
          <a:lstStyle/>
          <a:p>
            <a:fld id="{4501063D-AD3D-4AC5-8C1D-52A283567654}" type="slidenum">
              <a:rPr lang="zh-CN" altLang="en-US" smtClean="0"/>
              <a:t>5</a:t>
            </a:fld>
            <a:endParaRPr lang="zh-CN" altLang="en-US"/>
          </a:p>
        </p:txBody>
      </p:sp>
    </p:spTree>
    <p:extLst>
      <p:ext uri="{BB962C8B-B14F-4D97-AF65-F5344CB8AC3E}">
        <p14:creationId xmlns:p14="http://schemas.microsoft.com/office/powerpoint/2010/main" val="3626190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4E4FA-B7B7-A9CD-4797-F65BA0EDFAC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26C55C9-378E-2FF6-8AC6-0A041458A9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EB89FFA0-6CAE-EB7D-CD7A-2E87835F62C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4F843620-8CD1-75E7-A6EC-1C25ABE380EF}"/>
              </a:ext>
            </a:extLst>
          </p:cNvPr>
          <p:cNvSpPr>
            <a:spLocks noGrp="1"/>
          </p:cNvSpPr>
          <p:nvPr>
            <p:ph type="sldNum" sz="quarter" idx="5"/>
          </p:nvPr>
        </p:nvSpPr>
        <p:spPr/>
        <p:txBody>
          <a:bodyPr/>
          <a:lstStyle/>
          <a:p>
            <a:fld id="{4501063D-AD3D-4AC5-8C1D-52A283567654}" type="slidenum">
              <a:rPr lang="zh-CN" altLang="en-US" smtClean="0"/>
              <a:t>6</a:t>
            </a:fld>
            <a:endParaRPr lang="zh-CN" altLang="en-US"/>
          </a:p>
        </p:txBody>
      </p:sp>
    </p:spTree>
    <p:extLst>
      <p:ext uri="{BB962C8B-B14F-4D97-AF65-F5344CB8AC3E}">
        <p14:creationId xmlns:p14="http://schemas.microsoft.com/office/powerpoint/2010/main" val="3841213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86982-A879-8C8C-0A86-3BB1CAA3B2E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9D07C7A-E813-08ED-7F35-793F41F3B0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4DAB3E8-E132-A3F8-A754-B39B9211483F}"/>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58770EA-C86A-F424-6481-FAF47D191FA5}"/>
              </a:ext>
            </a:extLst>
          </p:cNvPr>
          <p:cNvSpPr>
            <a:spLocks noGrp="1"/>
          </p:cNvSpPr>
          <p:nvPr>
            <p:ph type="sldNum" sz="quarter" idx="5"/>
          </p:nvPr>
        </p:nvSpPr>
        <p:spPr/>
        <p:txBody>
          <a:bodyPr/>
          <a:lstStyle/>
          <a:p>
            <a:fld id="{4501063D-AD3D-4AC5-8C1D-52A283567654}" type="slidenum">
              <a:rPr lang="zh-CN" altLang="en-US" smtClean="0"/>
              <a:t>7</a:t>
            </a:fld>
            <a:endParaRPr lang="zh-CN" altLang="en-US"/>
          </a:p>
        </p:txBody>
      </p:sp>
    </p:spTree>
    <p:extLst>
      <p:ext uri="{BB962C8B-B14F-4D97-AF65-F5344CB8AC3E}">
        <p14:creationId xmlns:p14="http://schemas.microsoft.com/office/powerpoint/2010/main" val="3140575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01063D-AD3D-4AC5-8C1D-52A283567654}" type="slidenum">
              <a:rPr lang="zh-CN" altLang="en-US" smtClean="0"/>
              <a:t>8</a:t>
            </a:fld>
            <a:endParaRPr lang="zh-CN" altLang="en-US"/>
          </a:p>
        </p:txBody>
      </p:sp>
    </p:spTree>
    <p:extLst>
      <p:ext uri="{BB962C8B-B14F-4D97-AF65-F5344CB8AC3E}">
        <p14:creationId xmlns:p14="http://schemas.microsoft.com/office/powerpoint/2010/main" val="3528846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C970F-0381-84A7-A950-D4456C96D9F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40292CF-D48C-9035-E2B1-A925DA78152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784322A1-B37E-7E70-269B-D3F27FD334B1}"/>
              </a:ext>
            </a:extLst>
          </p:cNvPr>
          <p:cNvSpPr>
            <a:spLocks noGrp="1"/>
          </p:cNvSpPr>
          <p:nvPr>
            <p:ph type="body" idx="1"/>
          </p:nvPr>
        </p:nvSpPr>
        <p:spPr/>
        <p:txBody>
          <a:bodyPr/>
          <a:lstStyle/>
          <a:p>
            <a:r>
              <a:rPr lang="zh-CN" altLang="en-US" dirty="0"/>
              <a:t>围绕大型压缩机叶轮感应加热形成的方法体系，从三个维度支撑实验室学科发展</a:t>
            </a:r>
          </a:p>
        </p:txBody>
      </p:sp>
      <p:sp>
        <p:nvSpPr>
          <p:cNvPr id="4" name="灯片编号占位符 3">
            <a:extLst>
              <a:ext uri="{FF2B5EF4-FFF2-40B4-BE49-F238E27FC236}">
                <a16:creationId xmlns:a16="http://schemas.microsoft.com/office/drawing/2014/main" id="{2BC18149-FD72-E70A-398A-99B092C63864}"/>
              </a:ext>
            </a:extLst>
          </p:cNvPr>
          <p:cNvSpPr>
            <a:spLocks noGrp="1"/>
          </p:cNvSpPr>
          <p:nvPr>
            <p:ph type="sldNum" sz="quarter" idx="5"/>
          </p:nvPr>
        </p:nvSpPr>
        <p:spPr/>
        <p:txBody>
          <a:bodyPr/>
          <a:lstStyle/>
          <a:p>
            <a:fld id="{4501063D-AD3D-4AC5-8C1D-52A283567654}" type="slidenum">
              <a:rPr lang="zh-CN" altLang="en-US" smtClean="0"/>
              <a:t>9</a:t>
            </a:fld>
            <a:endParaRPr lang="zh-CN" altLang="en-US"/>
          </a:p>
        </p:txBody>
      </p:sp>
    </p:spTree>
    <p:extLst>
      <p:ext uri="{BB962C8B-B14F-4D97-AF65-F5344CB8AC3E}">
        <p14:creationId xmlns:p14="http://schemas.microsoft.com/office/powerpoint/2010/main" val="15076614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8FB38-8A5E-569A-5DFE-80C36FBC694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FD418B9-7B1B-0DDB-801A-AD66CC1F28D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DEDC7AA-4A49-4C7E-DECF-7450672AF833}"/>
              </a:ext>
            </a:extLst>
          </p:cNvPr>
          <p:cNvSpPr>
            <a:spLocks noGrp="1"/>
          </p:cNvSpPr>
          <p:nvPr>
            <p:ph type="body" idx="1"/>
          </p:nvPr>
        </p:nvSpPr>
        <p:spPr/>
        <p:txBody>
          <a:bodyPr/>
          <a:lstStyle/>
          <a:p>
            <a:r>
              <a:rPr lang="zh-CN" altLang="en-US" dirty="0"/>
              <a:t>围绕大型压缩机叶轮感应加热形成的方法体系，从三个维度支撑实验室学科发展</a:t>
            </a:r>
          </a:p>
        </p:txBody>
      </p:sp>
      <p:sp>
        <p:nvSpPr>
          <p:cNvPr id="4" name="灯片编号占位符 3">
            <a:extLst>
              <a:ext uri="{FF2B5EF4-FFF2-40B4-BE49-F238E27FC236}">
                <a16:creationId xmlns:a16="http://schemas.microsoft.com/office/drawing/2014/main" id="{F3EB4FEB-6FCD-EEE8-49E9-7B6AF309F77C}"/>
              </a:ext>
            </a:extLst>
          </p:cNvPr>
          <p:cNvSpPr>
            <a:spLocks noGrp="1"/>
          </p:cNvSpPr>
          <p:nvPr>
            <p:ph type="sldNum" sz="quarter" idx="5"/>
          </p:nvPr>
        </p:nvSpPr>
        <p:spPr/>
        <p:txBody>
          <a:bodyPr/>
          <a:lstStyle/>
          <a:p>
            <a:fld id="{4501063D-AD3D-4AC5-8C1D-52A283567654}" type="slidenum">
              <a:rPr lang="zh-CN" altLang="en-US" smtClean="0"/>
              <a:t>10</a:t>
            </a:fld>
            <a:endParaRPr lang="zh-CN" altLang="en-US"/>
          </a:p>
        </p:txBody>
      </p:sp>
    </p:spTree>
    <p:extLst>
      <p:ext uri="{BB962C8B-B14F-4D97-AF65-F5344CB8AC3E}">
        <p14:creationId xmlns:p14="http://schemas.microsoft.com/office/powerpoint/2010/main" val="1960204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501063D-AD3D-4AC5-8C1D-52A283567654}" type="slidenum">
              <a:rPr lang="zh-CN" altLang="en-US" smtClean="0"/>
              <a:t>11</a:t>
            </a:fld>
            <a:endParaRPr lang="zh-CN" altLang="en-US"/>
          </a:p>
        </p:txBody>
      </p:sp>
    </p:spTree>
    <p:extLst>
      <p:ext uri="{BB962C8B-B14F-4D97-AF65-F5344CB8AC3E}">
        <p14:creationId xmlns:p14="http://schemas.microsoft.com/office/powerpoint/2010/main" val="2751399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33486-D702-B79C-2510-77F44DD12FA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D08D71C-2525-BFB3-C985-3B64DF1C50A6}"/>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B905AC7-30E2-7D94-342F-5A2D1359A8E5}"/>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8CDE3C28-54E0-612C-51BE-9FC511BAB5E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F736983-F324-4DC9-A40E-6CD9B91FDF7D}"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046564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587F6AAA-5C0E-484B-9564-61118B3C7531}" type="datetimeFigureOut">
              <a:rPr lang="en-US" altLang="zh-CN"/>
              <a:t>9/29/2026</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CC25906A-43D8-437A-A910-D4A77B0E8A20}" type="slidenum">
              <a:rPr lang="en-US" altLang="zh-CN"/>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6" descr="dd9.tif"/>
          <p:cNvPicPr>
            <a:picLocks noChangeAspect="1"/>
          </p:cNvPicPr>
          <p:nvPr/>
        </p:nvPicPr>
        <p:blipFill>
          <a:blip r:embed="rId2" cstate="print"/>
          <a:srcRect/>
          <a:stretch>
            <a:fillRect/>
          </a:stretch>
        </p:blipFill>
        <p:spPr bwMode="auto">
          <a:xfrm>
            <a:off x="0" y="0"/>
            <a:ext cx="12192000" cy="6858000"/>
          </a:xfrm>
          <a:prstGeom prst="rect">
            <a:avLst/>
          </a:prstGeom>
          <a:noFill/>
          <a:ln w="9525">
            <a:noFill/>
            <a:miter lim="800000"/>
            <a:headEnd/>
            <a:tailEnd/>
          </a:ln>
        </p:spPr>
      </p:pic>
      <p:sp>
        <p:nvSpPr>
          <p:cNvPr id="2" name="标题 1"/>
          <p:cNvSpPr>
            <a:spLocks noGrp="1"/>
          </p:cNvSpPr>
          <p:nvPr>
            <p:ph type="ctrTitle"/>
          </p:nvPr>
        </p:nvSpPr>
        <p:spPr>
          <a:xfrm>
            <a:off x="914400" y="2130426"/>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dirty="0"/>
          </a:p>
        </p:txBody>
      </p:sp>
      <p:sp>
        <p:nvSpPr>
          <p:cNvPr id="5" name="日期占位符 3"/>
          <p:cNvSpPr>
            <a:spLocks noGrp="1"/>
          </p:cNvSpPr>
          <p:nvPr>
            <p:ph type="dt" sz="half" idx="10"/>
          </p:nvPr>
        </p:nvSpPr>
        <p:spPr/>
        <p:txBody>
          <a:bodyPr/>
          <a:lstStyle>
            <a:lvl1pPr>
              <a:defRPr/>
            </a:lvl1pPr>
          </a:lstStyle>
          <a:p>
            <a:fld id="{ED630808-F386-4D9C-9A28-5DDDF2870454}" type="datetimeFigureOut">
              <a:rPr lang="zh-CN" altLang="en-US" smtClean="0"/>
              <a:t>2026/9/29</a:t>
            </a:fld>
            <a:endParaRPr lang="zh-CN" altLang="en-US"/>
          </a:p>
        </p:txBody>
      </p:sp>
      <p:sp>
        <p:nvSpPr>
          <p:cNvPr id="6" name="页脚占位符 4"/>
          <p:cNvSpPr>
            <a:spLocks noGrp="1"/>
          </p:cNvSpPr>
          <p:nvPr>
            <p:ph type="ftr" sz="quarter" idx="11"/>
          </p:nvPr>
        </p:nvSpPr>
        <p:spPr/>
        <p:txBody>
          <a:bodyPr/>
          <a:lstStyle>
            <a:lvl1pPr>
              <a:defRPr/>
            </a:lvl1pPr>
          </a:lstStyle>
          <a:p>
            <a:endParaRPr lang="zh-CN" altLang="en-US"/>
          </a:p>
        </p:txBody>
      </p:sp>
      <p:sp>
        <p:nvSpPr>
          <p:cNvPr id="7" name="灯片编号占位符 5"/>
          <p:cNvSpPr>
            <a:spLocks noGrp="1"/>
          </p:cNvSpPr>
          <p:nvPr>
            <p:ph type="sldNum" sz="quarter" idx="12"/>
          </p:nvPr>
        </p:nvSpPr>
        <p:spPr/>
        <p:txBody>
          <a:bodyPr/>
          <a:lstStyle>
            <a:lvl1pPr>
              <a:defRPr/>
            </a:lvl1pPr>
          </a:lstStyle>
          <a:p>
            <a:fld id="{3692B8CE-9494-47D2-ADDF-8EC7E55498D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924E8F5-63DB-4C49-AB5D-3A405AA33168}" type="datetimeFigureOut">
              <a:rPr lang="en-US" altLang="zh-CN"/>
              <a:t>9/29/2026</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28FBED64-8151-4CA9-999A-1734384640E4}" type="slidenum">
              <a:rPr lang="en-US" altLang="zh-CN"/>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5"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5">
                <a:solidFill>
                  <a:schemeClr val="tx1">
                    <a:tint val="75000"/>
                  </a:schemeClr>
                </a:solidFill>
              </a:defRPr>
            </a:lvl1pPr>
            <a:lvl2pPr marL="609600" indent="0">
              <a:buNone/>
              <a:defRPr sz="2400">
                <a:solidFill>
                  <a:schemeClr val="tx1">
                    <a:tint val="75000"/>
                  </a:schemeClr>
                </a:solidFill>
              </a:defRPr>
            </a:lvl2pPr>
            <a:lvl3pPr marL="1219200" indent="0">
              <a:buNone/>
              <a:defRPr sz="2135">
                <a:solidFill>
                  <a:schemeClr val="tx1">
                    <a:tint val="75000"/>
                  </a:schemeClr>
                </a:solidFill>
              </a:defRPr>
            </a:lvl3pPr>
            <a:lvl4pPr marL="1828800" indent="0">
              <a:buNone/>
              <a:defRPr sz="1865">
                <a:solidFill>
                  <a:schemeClr val="tx1">
                    <a:tint val="75000"/>
                  </a:schemeClr>
                </a:solidFill>
              </a:defRPr>
            </a:lvl4pPr>
            <a:lvl5pPr marL="2438400" indent="0">
              <a:buNone/>
              <a:defRPr sz="1865">
                <a:solidFill>
                  <a:schemeClr val="tx1">
                    <a:tint val="75000"/>
                  </a:schemeClr>
                </a:solidFill>
              </a:defRPr>
            </a:lvl5pPr>
            <a:lvl6pPr marL="3048000" indent="0">
              <a:buNone/>
              <a:defRPr sz="1865">
                <a:solidFill>
                  <a:schemeClr val="tx1">
                    <a:tint val="75000"/>
                  </a:schemeClr>
                </a:solidFill>
              </a:defRPr>
            </a:lvl6pPr>
            <a:lvl7pPr marL="3657600" indent="0">
              <a:buNone/>
              <a:defRPr sz="1865">
                <a:solidFill>
                  <a:schemeClr val="tx1">
                    <a:tint val="75000"/>
                  </a:schemeClr>
                </a:solidFill>
              </a:defRPr>
            </a:lvl7pPr>
            <a:lvl8pPr marL="4267200" indent="0">
              <a:buNone/>
              <a:defRPr sz="1865">
                <a:solidFill>
                  <a:schemeClr val="tx1">
                    <a:tint val="75000"/>
                  </a:schemeClr>
                </a:solidFill>
              </a:defRPr>
            </a:lvl8pPr>
            <a:lvl9pPr marL="4876800" indent="0">
              <a:buNone/>
              <a:defRPr sz="186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8472964-0644-4D5F-9563-DAD8ECA1C13D}" type="datetimeFigureOut">
              <a:rPr lang="en-US" altLang="zh-CN"/>
              <a:t>9/29/2026</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2B27BB5A-8D3B-4F4B-9BC7-6BCE1F3CB905}" type="slidenum">
              <a:rPr lang="en-US" altLang="zh-CN"/>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0151"/>
            <a:ext cx="5384800" cy="3394075"/>
          </a:xfrm>
        </p:spPr>
        <p:txBody>
          <a:bodyPr/>
          <a:lstStyle>
            <a:lvl1pPr>
              <a:defRPr sz="3735"/>
            </a:lvl1pPr>
            <a:lvl2pPr>
              <a:defRPr sz="3200"/>
            </a:lvl2pPr>
            <a:lvl3pPr>
              <a:defRPr sz="2665"/>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060FE1E-06CE-4260-AC00-0012A8F89C93}" type="datetimeFigureOut">
              <a:rPr lang="en-US" altLang="zh-CN"/>
              <a:t>9/29/2026</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AF4192AF-D0C9-4289-9299-F1841DB0D8F3}" type="slidenum">
              <a:rPr lang="en-US" altLang="zh-CN"/>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600" indent="0">
              <a:buNone/>
              <a:defRPr sz="2665" b="1"/>
            </a:lvl2pPr>
            <a:lvl3pPr marL="1219200" indent="0">
              <a:buNone/>
              <a:defRPr sz="2400" b="1"/>
            </a:lvl3pPr>
            <a:lvl4pPr marL="1828800" indent="0">
              <a:buNone/>
              <a:defRPr sz="2135" b="1"/>
            </a:lvl4pPr>
            <a:lvl5pPr marL="2438400" indent="0">
              <a:buNone/>
              <a:defRPr sz="2135" b="1"/>
            </a:lvl5pPr>
            <a:lvl6pPr marL="3048000" indent="0">
              <a:buNone/>
              <a:defRPr sz="2135" b="1"/>
            </a:lvl6pPr>
            <a:lvl7pPr marL="3657600" indent="0">
              <a:buNone/>
              <a:defRPr sz="2135" b="1"/>
            </a:lvl7pPr>
            <a:lvl8pPr marL="4267200" indent="0">
              <a:buNone/>
              <a:defRPr sz="2135" b="1"/>
            </a:lvl8pPr>
            <a:lvl9pPr marL="4876800" indent="0">
              <a:buNone/>
              <a:defRPr sz="2135"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5"/>
            </a:lvl2pPr>
            <a:lvl3pPr>
              <a:defRPr sz="2400"/>
            </a:lvl3pPr>
            <a:lvl4pPr>
              <a:defRPr sz="2135"/>
            </a:lvl4pPr>
            <a:lvl5pPr>
              <a:defRPr sz="2135"/>
            </a:lvl5pPr>
            <a:lvl6pPr>
              <a:defRPr sz="2135"/>
            </a:lvl6pPr>
            <a:lvl7pPr>
              <a:defRPr sz="2135"/>
            </a:lvl7pPr>
            <a:lvl8pPr>
              <a:defRPr sz="2135"/>
            </a:lvl8pPr>
            <a:lvl9pPr>
              <a:defRPr sz="213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8EF845E-DE0F-496F-BF66-257560FAC063}" type="datetimeFigureOut">
              <a:rPr lang="en-US" altLang="zh-CN"/>
              <a:t>9/29/2026</a:t>
            </a:fld>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en-US" altLang="zh-CN"/>
          </a:p>
        </p:txBody>
      </p:sp>
      <p:sp>
        <p:nvSpPr>
          <p:cNvPr id="9" name="Slide Number Placeholder 5"/>
          <p:cNvSpPr>
            <a:spLocks noGrp="1"/>
          </p:cNvSpPr>
          <p:nvPr>
            <p:ph type="sldNum" sz="quarter" idx="12"/>
          </p:nvPr>
        </p:nvSpPr>
        <p:spPr/>
        <p:txBody>
          <a:bodyPr/>
          <a:lstStyle>
            <a:lvl1pPr>
              <a:defRPr/>
            </a:lvl1pPr>
          </a:lstStyle>
          <a:p>
            <a:pPr>
              <a:defRPr/>
            </a:pPr>
            <a:fld id="{15E840C1-DF1C-4905-A2C0-5B0FA7DA38F8}" type="slidenum">
              <a:rPr lang="en-US" altLang="zh-CN"/>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8CB88E3C-DDDA-4945-9067-BD7E70CDAFD4}" type="datetimeFigureOut">
              <a:rPr lang="en-US" altLang="zh-CN"/>
              <a:t>9/29/2026</a:t>
            </a:fld>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en-US" altLang="zh-CN"/>
          </a:p>
        </p:txBody>
      </p:sp>
      <p:sp>
        <p:nvSpPr>
          <p:cNvPr id="5" name="Slide Number Placeholder 5"/>
          <p:cNvSpPr>
            <a:spLocks noGrp="1"/>
          </p:cNvSpPr>
          <p:nvPr>
            <p:ph type="sldNum" sz="quarter" idx="12"/>
          </p:nvPr>
        </p:nvSpPr>
        <p:spPr/>
        <p:txBody>
          <a:bodyPr/>
          <a:lstStyle>
            <a:lvl1pPr>
              <a:defRPr/>
            </a:lvl1pPr>
          </a:lstStyle>
          <a:p>
            <a:pPr>
              <a:defRPr/>
            </a:pPr>
            <a:fld id="{57B0A8E0-D428-48E5-95BE-C843749A8878}" type="slidenum">
              <a:rPr lang="en-US" altLang="zh-CN"/>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5C61332-2FFF-4AE1-A994-166A29C3A9B4}" type="datetimeFigureOut">
              <a:rPr lang="en-US" altLang="zh-CN"/>
              <a:t>9/29/2026</a:t>
            </a:fld>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en-US" altLang="zh-CN"/>
          </a:p>
        </p:txBody>
      </p:sp>
      <p:sp>
        <p:nvSpPr>
          <p:cNvPr id="4" name="Slide Number Placeholder 5"/>
          <p:cNvSpPr>
            <a:spLocks noGrp="1"/>
          </p:cNvSpPr>
          <p:nvPr>
            <p:ph type="sldNum" sz="quarter" idx="12"/>
          </p:nvPr>
        </p:nvSpPr>
        <p:spPr/>
        <p:txBody>
          <a:bodyPr/>
          <a:lstStyle>
            <a:lvl1pPr>
              <a:defRPr/>
            </a:lvl1pPr>
          </a:lstStyle>
          <a:p>
            <a:pPr>
              <a:defRPr/>
            </a:pPr>
            <a:fld id="{978EAD39-761B-4582-84E9-0333665B8100}" type="slidenum">
              <a:rPr lang="en-US" altLang="zh-CN"/>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5"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5"/>
            </a:lvl1pPr>
            <a:lvl2pPr>
              <a:defRPr sz="3735"/>
            </a:lvl2pPr>
            <a:lvl3pPr>
              <a:defRPr sz="3200"/>
            </a:lvl3pPr>
            <a:lvl4pPr>
              <a:defRPr sz="2665"/>
            </a:lvl4pPr>
            <a:lvl5pPr>
              <a:defRPr sz="2665"/>
            </a:lvl5pPr>
            <a:lvl6pPr>
              <a:defRPr sz="2665"/>
            </a:lvl6pPr>
            <a:lvl7pPr>
              <a:defRPr sz="2665"/>
            </a:lvl7pPr>
            <a:lvl8pPr>
              <a:defRPr sz="2665"/>
            </a:lvl8pPr>
            <a:lvl9pPr>
              <a:defRPr sz="266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126230C-1112-4B01-83A2-6743A68C1379}" type="datetimeFigureOut">
              <a:rPr lang="en-US" altLang="zh-CN"/>
              <a:t>9/29/2026</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C72BF3E2-4255-404B-B518-4A6B4D04A8E4}" type="slidenum">
              <a:rPr lang="en-US" altLang="zh-CN"/>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5"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4265"/>
            </a:lvl1pPr>
            <a:lvl2pPr marL="609600" indent="0">
              <a:buNone/>
              <a:defRPr sz="3735"/>
            </a:lvl2pPr>
            <a:lvl3pPr marL="1219200" indent="0">
              <a:buNone/>
              <a:defRPr sz="3200"/>
            </a:lvl3pPr>
            <a:lvl4pPr marL="1828800" indent="0">
              <a:buNone/>
              <a:defRPr sz="2665"/>
            </a:lvl4pPr>
            <a:lvl5pPr marL="2438400" indent="0">
              <a:buNone/>
              <a:defRPr sz="2665"/>
            </a:lvl5pPr>
            <a:lvl6pPr marL="3048000" indent="0">
              <a:buNone/>
              <a:defRPr sz="2665"/>
            </a:lvl6pPr>
            <a:lvl7pPr marL="3657600" indent="0">
              <a:buNone/>
              <a:defRPr sz="2665"/>
            </a:lvl7pPr>
            <a:lvl8pPr marL="4267200" indent="0">
              <a:buNone/>
              <a:defRPr sz="2665"/>
            </a:lvl8pPr>
            <a:lvl9pPr marL="4876800" indent="0">
              <a:buNone/>
              <a:defRPr sz="2665"/>
            </a:lvl9pPr>
          </a:lstStyle>
          <a:p>
            <a:pPr lvl="0"/>
            <a:endParaRPr lang="en-US"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5"/>
            </a:lvl1pPr>
            <a:lvl2pPr marL="609600" indent="0">
              <a:buNone/>
              <a:defRPr sz="1600"/>
            </a:lvl2pPr>
            <a:lvl3pPr marL="1219200" indent="0">
              <a:buNone/>
              <a:defRPr sz="1335"/>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B418818-54EA-4CC9-856C-1719E0E108F3}" type="datetimeFigureOut">
              <a:rPr lang="en-US" altLang="zh-CN"/>
              <a:t>9/29/2026</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en-US" altLang="zh-CN"/>
          </a:p>
        </p:txBody>
      </p:sp>
      <p:sp>
        <p:nvSpPr>
          <p:cNvPr id="7" name="Slide Number Placeholder 5"/>
          <p:cNvSpPr>
            <a:spLocks noGrp="1"/>
          </p:cNvSpPr>
          <p:nvPr>
            <p:ph type="sldNum" sz="quarter" idx="12"/>
          </p:nvPr>
        </p:nvSpPr>
        <p:spPr/>
        <p:txBody>
          <a:bodyPr/>
          <a:lstStyle>
            <a:lvl1pPr>
              <a:defRPr/>
            </a:lvl1pPr>
          </a:lstStyle>
          <a:p>
            <a:pPr>
              <a:defRPr/>
            </a:pPr>
            <a:fld id="{FD371A52-2447-4004-8E9E-13FDBB8A6D6D}" type="slidenum">
              <a:rPr lang="en-US" altLang="zh-CN"/>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4FC5DC7-A34D-4F6F-99F6-D8E783534D8A}" type="datetimeFigureOut">
              <a:rPr lang="en-US" altLang="zh-CN"/>
              <a:t>9/29/2026</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8CCCE46E-C617-41D0-81F3-CD4E04D9E6C9}" type="slidenum">
              <a:rPr lang="en-US" altLang="zh-CN"/>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06375"/>
            <a:ext cx="2743200" cy="438785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06375"/>
            <a:ext cx="8026400" cy="43878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785826B-3A70-4E00-8B23-8C104B018CB5}" type="datetimeFigureOut">
              <a:rPr lang="en-US" altLang="zh-CN"/>
              <a:t>9/29/2026</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en-US" altLang="zh-CN"/>
          </a:p>
        </p:txBody>
      </p:sp>
      <p:sp>
        <p:nvSpPr>
          <p:cNvPr id="6" name="Slide Number Placeholder 5"/>
          <p:cNvSpPr>
            <a:spLocks noGrp="1"/>
          </p:cNvSpPr>
          <p:nvPr>
            <p:ph type="sldNum" sz="quarter" idx="12"/>
          </p:nvPr>
        </p:nvSpPr>
        <p:spPr/>
        <p:txBody>
          <a:bodyPr/>
          <a:lstStyle>
            <a:lvl1pPr>
              <a:defRPr/>
            </a:lvl1pPr>
          </a:lstStyle>
          <a:p>
            <a:pPr>
              <a:defRPr/>
            </a:pPr>
            <a:fld id="{25A3E332-26A2-4557-85BC-98A7A0FE5CA0}" type="slidenum">
              <a:rPr lang="en-US" altLang="zh-CN"/>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cxnSp>
        <p:nvCxnSpPr>
          <p:cNvPr id="2" name="直接连接符 1"/>
          <p:cNvCxnSpPr/>
          <p:nvPr userDrawn="1"/>
        </p:nvCxnSpPr>
        <p:spPr>
          <a:xfrm>
            <a:off x="946151" y="869263"/>
            <a:ext cx="11245851" cy="0"/>
          </a:xfrm>
          <a:prstGeom prst="line">
            <a:avLst/>
          </a:prstGeom>
          <a:ln w="19050">
            <a:solidFill>
              <a:srgbClr val="FBCEB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5167"/>
            <a:ext cx="10972800" cy="1143000"/>
          </a:xfrm>
          <a:prstGeom prst="rect">
            <a:avLst/>
          </a:prstGeom>
          <a:noFill/>
          <a:ln w="9525">
            <a:noFill/>
            <a:miter lim="800000"/>
          </a:ln>
        </p:spPr>
        <p:txBody>
          <a:bodyPr vert="horz" wrap="square" lIns="91440" tIns="45720" rIns="91440" bIns="45720" numCol="1" anchor="ctr" anchorCtr="0" compatLnSpc="1"/>
          <a:lstStyle/>
          <a:p>
            <a:pPr lvl="0"/>
            <a:r>
              <a:rPr lang="en-US" altLang="zh-CN"/>
              <a:t>Click to edit Master title style</a:t>
            </a:r>
          </a:p>
        </p:txBody>
      </p:sp>
      <p:sp>
        <p:nvSpPr>
          <p:cNvPr id="2051" name="Text Placeholder 2"/>
          <p:cNvSpPr>
            <a:spLocks noGrp="1"/>
          </p:cNvSpPr>
          <p:nvPr>
            <p:ph type="body" idx="1"/>
          </p:nvPr>
        </p:nvSpPr>
        <p:spPr bwMode="auto">
          <a:xfrm>
            <a:off x="609600" y="1600201"/>
            <a:ext cx="10972800" cy="4525433"/>
          </a:xfrm>
          <a:prstGeom prst="rect">
            <a:avLst/>
          </a:prstGeom>
          <a:noFill/>
          <a:ln w="9525">
            <a:noFill/>
            <a:miter lim="800000"/>
          </a:ln>
        </p:spPr>
        <p:txBody>
          <a:bodyPr vert="horz" wrap="square" lIns="91440" tIns="45720" rIns="91440" bIns="45720" numCol="1" anchor="t" anchorCtr="0" compatLnSpc="1"/>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 name="Date Placeholder 3"/>
          <p:cNvSpPr>
            <a:spLocks noGrp="1"/>
          </p:cNvSpPr>
          <p:nvPr>
            <p:ph type="dt" sz="half" idx="2"/>
          </p:nvPr>
        </p:nvSpPr>
        <p:spPr>
          <a:xfrm>
            <a:off x="609600" y="6356351"/>
            <a:ext cx="2844800" cy="366183"/>
          </a:xfrm>
          <a:prstGeom prst="rect">
            <a:avLst/>
          </a:prstGeom>
        </p:spPr>
        <p:txBody>
          <a:bodyPr vert="horz" wrap="square" lIns="91440" tIns="45720" rIns="91440" bIns="45720" numCol="1" anchor="ctr" anchorCtr="0" compatLnSpc="1"/>
          <a:lstStyle>
            <a:lvl1pPr>
              <a:defRPr sz="1600" smtClean="0">
                <a:solidFill>
                  <a:srgbClr val="898989"/>
                </a:solidFill>
                <a:latin typeface="Calibri" panose="020F0502020204030204" pitchFamily="34" charset="0"/>
              </a:defRPr>
            </a:lvl1pPr>
          </a:lstStyle>
          <a:p>
            <a:pPr>
              <a:defRPr/>
            </a:pPr>
            <a:fld id="{1A07B380-6E9F-4AFD-B181-30FF28715C2F}" type="datetimeFigureOut">
              <a:rPr lang="en-US" altLang="zh-CN"/>
              <a:t>9/29/2026</a:t>
            </a:fld>
            <a:endParaRPr lang="en-US" altLang="zh-CN"/>
          </a:p>
        </p:txBody>
      </p:sp>
      <p:sp>
        <p:nvSpPr>
          <p:cNvPr id="5" name="Footer Placeholder 4"/>
          <p:cNvSpPr>
            <a:spLocks noGrp="1"/>
          </p:cNvSpPr>
          <p:nvPr>
            <p:ph type="ftr" sz="quarter" idx="3"/>
          </p:nvPr>
        </p:nvSpPr>
        <p:spPr>
          <a:xfrm>
            <a:off x="4165600" y="6356351"/>
            <a:ext cx="3860800" cy="366183"/>
          </a:xfrm>
          <a:prstGeom prst="rect">
            <a:avLst/>
          </a:prstGeom>
        </p:spPr>
        <p:txBody>
          <a:bodyPr vert="horz" wrap="square" lIns="91440" tIns="45720" rIns="91440" bIns="45720" numCol="1" anchor="ctr" anchorCtr="0" compatLnSpc="1"/>
          <a:lstStyle>
            <a:lvl1pPr algn="ctr">
              <a:defRPr sz="1600" smtClean="0">
                <a:solidFill>
                  <a:srgbClr val="898989"/>
                </a:solidFill>
                <a:latin typeface="Calibri" panose="020F0502020204030204" pitchFamily="34" charset="0"/>
              </a:defRPr>
            </a:lvl1pPr>
          </a:lstStyle>
          <a:p>
            <a:pPr>
              <a:defRPr/>
            </a:pPr>
            <a:endParaRPr lang="en-US" altLang="zh-CN"/>
          </a:p>
        </p:txBody>
      </p:sp>
      <p:sp>
        <p:nvSpPr>
          <p:cNvPr id="6" name="Slide Number Placeholder 5"/>
          <p:cNvSpPr>
            <a:spLocks noGrp="1"/>
          </p:cNvSpPr>
          <p:nvPr>
            <p:ph type="sldNum" sz="quarter" idx="4"/>
          </p:nvPr>
        </p:nvSpPr>
        <p:spPr>
          <a:xfrm>
            <a:off x="8737600" y="6356351"/>
            <a:ext cx="2844800" cy="366183"/>
          </a:xfrm>
          <a:prstGeom prst="rect">
            <a:avLst/>
          </a:prstGeom>
        </p:spPr>
        <p:txBody>
          <a:bodyPr vert="horz" wrap="square" lIns="91440" tIns="45720" rIns="91440" bIns="45720" numCol="1" anchor="ctr" anchorCtr="0" compatLnSpc="1"/>
          <a:lstStyle>
            <a:lvl1pPr algn="r">
              <a:defRPr sz="1600" smtClean="0">
                <a:solidFill>
                  <a:srgbClr val="898989"/>
                </a:solidFill>
                <a:latin typeface="Calibri" panose="020F0502020204030204" pitchFamily="34" charset="0"/>
              </a:defRPr>
            </a:lvl1pPr>
          </a:lstStyle>
          <a:p>
            <a:pPr>
              <a:defRPr/>
            </a:pPr>
            <a:fld id="{26A2A729-EA96-4002-A175-21B14E545A24}" type="slidenum">
              <a:rPr lang="en-US" altLang="zh-CN"/>
              <a:t>‹#›</a:t>
            </a:fld>
            <a:endParaRPr lang="en-US" altLang="zh-CN"/>
          </a:p>
        </p:txBody>
      </p:sp>
      <p:pic>
        <p:nvPicPr>
          <p:cNvPr id="2055" name="图片 3" descr="dd1.tif"/>
          <p:cNvPicPr>
            <a:picLocks noChangeAspect="1"/>
          </p:cNvPicPr>
          <p:nvPr/>
        </p:nvPicPr>
        <p:blipFill>
          <a:blip r:embed="rId16"/>
          <a:srcRect/>
          <a:stretch>
            <a:fillRect/>
          </a:stretch>
        </p:blipFill>
        <p:spPr bwMode="auto">
          <a:xfrm>
            <a:off x="0" y="0"/>
            <a:ext cx="12192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5865" kern="1200">
          <a:solidFill>
            <a:schemeClr val="tx1"/>
          </a:solidFill>
          <a:latin typeface="+mj-lt"/>
          <a:ea typeface="+mj-ea"/>
          <a:cs typeface="+mj-cs"/>
        </a:defRPr>
      </a:lvl1pPr>
      <a:lvl2pPr algn="ctr" rtl="0" eaLnBrk="0" fontAlgn="base" hangingPunct="0">
        <a:spcBef>
          <a:spcPct val="0"/>
        </a:spcBef>
        <a:spcAft>
          <a:spcPct val="0"/>
        </a:spcAft>
        <a:defRPr sz="5865">
          <a:solidFill>
            <a:schemeClr val="tx1"/>
          </a:solidFill>
          <a:latin typeface="Calibri" panose="020F0502020204030204" pitchFamily="34" charset="0"/>
        </a:defRPr>
      </a:lvl2pPr>
      <a:lvl3pPr algn="ctr" rtl="0" eaLnBrk="0" fontAlgn="base" hangingPunct="0">
        <a:spcBef>
          <a:spcPct val="0"/>
        </a:spcBef>
        <a:spcAft>
          <a:spcPct val="0"/>
        </a:spcAft>
        <a:defRPr sz="5865">
          <a:solidFill>
            <a:schemeClr val="tx1"/>
          </a:solidFill>
          <a:latin typeface="Calibri" panose="020F0502020204030204" pitchFamily="34" charset="0"/>
        </a:defRPr>
      </a:lvl3pPr>
      <a:lvl4pPr algn="ctr" rtl="0" eaLnBrk="0" fontAlgn="base" hangingPunct="0">
        <a:spcBef>
          <a:spcPct val="0"/>
        </a:spcBef>
        <a:spcAft>
          <a:spcPct val="0"/>
        </a:spcAft>
        <a:defRPr sz="5865">
          <a:solidFill>
            <a:schemeClr val="tx1"/>
          </a:solidFill>
          <a:latin typeface="Calibri" panose="020F0502020204030204" pitchFamily="34" charset="0"/>
        </a:defRPr>
      </a:lvl4pPr>
      <a:lvl5pPr algn="ctr" rtl="0" eaLnBrk="0" fontAlgn="base" hangingPunct="0">
        <a:spcBef>
          <a:spcPct val="0"/>
        </a:spcBef>
        <a:spcAft>
          <a:spcPct val="0"/>
        </a:spcAft>
        <a:defRPr sz="5865">
          <a:solidFill>
            <a:schemeClr val="tx1"/>
          </a:solidFill>
          <a:latin typeface="Calibri" panose="020F0502020204030204" pitchFamily="34" charset="0"/>
        </a:defRPr>
      </a:lvl5pPr>
      <a:lvl6pPr marL="609600" algn="ctr" rtl="0" fontAlgn="base">
        <a:spcBef>
          <a:spcPct val="0"/>
        </a:spcBef>
        <a:spcAft>
          <a:spcPct val="0"/>
        </a:spcAft>
        <a:defRPr sz="5865">
          <a:solidFill>
            <a:schemeClr val="tx1"/>
          </a:solidFill>
          <a:latin typeface="Calibri" panose="020F0502020204030204" pitchFamily="34" charset="0"/>
        </a:defRPr>
      </a:lvl6pPr>
      <a:lvl7pPr marL="1219200" algn="ctr" rtl="0" fontAlgn="base">
        <a:spcBef>
          <a:spcPct val="0"/>
        </a:spcBef>
        <a:spcAft>
          <a:spcPct val="0"/>
        </a:spcAft>
        <a:defRPr sz="5865">
          <a:solidFill>
            <a:schemeClr val="tx1"/>
          </a:solidFill>
          <a:latin typeface="Calibri" panose="020F0502020204030204" pitchFamily="34" charset="0"/>
        </a:defRPr>
      </a:lvl7pPr>
      <a:lvl8pPr marL="1828800" algn="ctr" rtl="0" fontAlgn="base">
        <a:spcBef>
          <a:spcPct val="0"/>
        </a:spcBef>
        <a:spcAft>
          <a:spcPct val="0"/>
        </a:spcAft>
        <a:defRPr sz="5865">
          <a:solidFill>
            <a:schemeClr val="tx1"/>
          </a:solidFill>
          <a:latin typeface="Calibri" panose="020F0502020204030204" pitchFamily="34" charset="0"/>
        </a:defRPr>
      </a:lvl8pPr>
      <a:lvl9pPr marL="2438400" algn="ctr" rtl="0" fontAlgn="base">
        <a:spcBef>
          <a:spcPct val="0"/>
        </a:spcBef>
        <a:spcAft>
          <a:spcPct val="0"/>
        </a:spcAft>
        <a:defRPr sz="5865">
          <a:solidFill>
            <a:schemeClr val="tx1"/>
          </a:solidFill>
          <a:latin typeface="Calibri" panose="020F0502020204030204" pitchFamily="34" charset="0"/>
        </a:defRPr>
      </a:lvl9pPr>
    </p:titleStyle>
    <p:bodyStyle>
      <a:lvl1pPr marL="457200" indent="-457200" algn="l" rtl="0" eaLnBrk="0" fontAlgn="base" hangingPunct="0">
        <a:spcBef>
          <a:spcPct val="20000"/>
        </a:spcBef>
        <a:spcAft>
          <a:spcPct val="0"/>
        </a:spcAft>
        <a:buFont typeface="Arial" panose="020B0604020202020204" pitchFamily="34" charset="0"/>
        <a:buChar char="•"/>
        <a:defRPr sz="4265" kern="1200">
          <a:solidFill>
            <a:schemeClr val="tx1"/>
          </a:solidFill>
          <a:latin typeface="+mn-lt"/>
          <a:ea typeface="+mn-ea"/>
          <a:cs typeface="+mn-cs"/>
        </a:defRPr>
      </a:lvl1pPr>
      <a:lvl2pPr marL="990600" indent="-381000" algn="l" rtl="0" eaLnBrk="0" fontAlgn="base" hangingPunct="0">
        <a:spcBef>
          <a:spcPct val="20000"/>
        </a:spcBef>
        <a:spcAft>
          <a:spcPct val="0"/>
        </a:spcAft>
        <a:buFont typeface="Arial" panose="020B0604020202020204" pitchFamily="34" charset="0"/>
        <a:buChar char="–"/>
        <a:defRPr sz="3735" kern="1200">
          <a:solidFill>
            <a:schemeClr val="tx1"/>
          </a:solidFill>
          <a:latin typeface="+mn-lt"/>
          <a:ea typeface="+mn-ea"/>
          <a:cs typeface="+mn-cs"/>
        </a:defRPr>
      </a:lvl2pPr>
      <a:lvl3pPr marL="1524000" indent="-3048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600" indent="-304800" algn="l" rtl="0" eaLnBrk="0" fontAlgn="base" hangingPunct="0">
        <a:spcBef>
          <a:spcPct val="20000"/>
        </a:spcBef>
        <a:spcAft>
          <a:spcPct val="0"/>
        </a:spcAft>
        <a:buFont typeface="Arial" panose="020B0604020202020204" pitchFamily="34" charset="0"/>
        <a:buChar char="–"/>
        <a:defRPr sz="2665" kern="1200">
          <a:solidFill>
            <a:schemeClr val="tx1"/>
          </a:solidFill>
          <a:latin typeface="+mn-lt"/>
          <a:ea typeface="+mn-ea"/>
          <a:cs typeface="+mn-cs"/>
        </a:defRPr>
      </a:lvl4pPr>
      <a:lvl5pPr marL="2743200" indent="-304800" algn="l" rtl="0" eaLnBrk="0" fontAlgn="base" hangingPunct="0">
        <a:spcBef>
          <a:spcPct val="20000"/>
        </a:spcBef>
        <a:spcAft>
          <a:spcPct val="0"/>
        </a:spcAft>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40.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emf"/><Relationship Id="rId7"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gif"/><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gif"/><Relationship Id="rId9"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jpeg"/><Relationship Id="rId7"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36.jpeg"/><Relationship Id="rId5" Type="http://schemas.openxmlformats.org/officeDocument/2006/relationships/image" Target="../media/image35.jpeg"/><Relationship Id="rId10" Type="http://schemas.openxmlformats.org/officeDocument/2006/relationships/image" Target="../media/image40.jpeg"/><Relationship Id="rId4" Type="http://schemas.openxmlformats.org/officeDocument/2006/relationships/image" Target="../media/image34.jpeg"/><Relationship Id="rId9" Type="http://schemas.openxmlformats.org/officeDocument/2006/relationships/image" Target="../media/image39.jpeg"/></Relationships>
</file>

<file path=ppt/slides/_rels/slide1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50.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image" Target="../media/image44.png"/><Relationship Id="rId11" Type="http://schemas.openxmlformats.org/officeDocument/2006/relationships/image" Target="../media/image49.pn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9E8592F-F1E9-3766-D4B5-E5E82151434F}"/>
              </a:ext>
            </a:extLst>
          </p:cNvPr>
          <p:cNvPicPr>
            <a:picLocks noChangeAspect="1"/>
          </p:cNvPicPr>
          <p:nvPr/>
        </p:nvPicPr>
        <p:blipFill>
          <a:blip r:embed="rId3"/>
          <a:stretch>
            <a:fillRect/>
          </a:stretch>
        </p:blipFill>
        <p:spPr>
          <a:xfrm>
            <a:off x="-6658" y="0"/>
            <a:ext cx="12198658" cy="1358900"/>
          </a:xfrm>
          <a:prstGeom prst="rect">
            <a:avLst/>
          </a:prstGeom>
        </p:spPr>
      </p:pic>
      <p:sp>
        <p:nvSpPr>
          <p:cNvPr id="4" name="AutoShape 3">
            <a:extLst>
              <a:ext uri="{FF2B5EF4-FFF2-40B4-BE49-F238E27FC236}">
                <a16:creationId xmlns:a16="http://schemas.microsoft.com/office/drawing/2014/main" id="{70B9B332-6AD1-D385-4885-B7B466FB40EF}"/>
              </a:ext>
            </a:extLst>
          </p:cNvPr>
          <p:cNvSpPr/>
          <p:nvPr/>
        </p:nvSpPr>
        <p:spPr>
          <a:xfrm>
            <a:off x="0" y="3149600"/>
            <a:ext cx="12161948" cy="508000"/>
          </a:xfrm>
          <a:prstGeom prst="roundRect">
            <a:avLst>
              <a:gd name="adj" fmla="val 10000"/>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dirty="0">
                <a:solidFill>
                  <a:schemeClr val="tx2">
                    <a:lumMod val="50000"/>
                  </a:schemeClr>
                </a:solidFill>
                <a:latin typeface="Noto Sans SC"/>
                <a:ea typeface="Noto Sans SC"/>
                <a:cs typeface="Noto Sans SC"/>
                <a:sym typeface="Noto Sans SC"/>
              </a:rPr>
              <a:t>转子</a:t>
            </a:r>
            <a:r>
              <a:rPr lang="en-US" sz="3200" b="1" i="0" u="none" strike="noStrike" dirty="0" err="1">
                <a:solidFill>
                  <a:schemeClr val="tx2">
                    <a:lumMod val="50000"/>
                  </a:schemeClr>
                </a:solidFill>
                <a:latin typeface="Noto Sans SC"/>
                <a:ea typeface="Noto Sans SC"/>
                <a:cs typeface="Noto Sans SC"/>
                <a:sym typeface="Noto Sans SC"/>
              </a:rPr>
              <a:t>感应加热高保真多物理场模型构建与配方优化</a:t>
            </a:r>
            <a:endParaRPr lang="en-US" sz="3200" dirty="0">
              <a:solidFill>
                <a:schemeClr val="tx2">
                  <a:lumMod val="50000"/>
                </a:schemeClr>
              </a:solidFill>
            </a:endParaRPr>
          </a:p>
        </p:txBody>
      </p:sp>
      <p:sp>
        <p:nvSpPr>
          <p:cNvPr id="7" name="AutoShape 4">
            <a:extLst>
              <a:ext uri="{FF2B5EF4-FFF2-40B4-BE49-F238E27FC236}">
                <a16:creationId xmlns:a16="http://schemas.microsoft.com/office/drawing/2014/main" id="{F961D926-3111-AAC0-2660-13AA3672C165}"/>
              </a:ext>
            </a:extLst>
          </p:cNvPr>
          <p:cNvSpPr/>
          <p:nvPr/>
        </p:nvSpPr>
        <p:spPr>
          <a:xfrm>
            <a:off x="-6658" y="1384300"/>
            <a:ext cx="12192000" cy="1663700"/>
          </a:xfrm>
          <a:prstGeom prst="rect">
            <a:avLst/>
          </a:prstGeom>
          <a:noFill/>
          <a:ln w="12700" cap="flat" cmpd="sng">
            <a:noFill/>
            <a:prstDash val="solid"/>
            <a:round/>
          </a:ln>
        </p:spPr>
        <p:txBody>
          <a:bodyPr vert="horz" wrap="square" lIns="0" tIns="0" rIns="0" bIns="0" rtlCol="0" anchor="ctr" anchorCtr="0"/>
          <a:lstStyle/>
          <a:p>
            <a:pPr algn="ctr">
              <a:lnSpc>
                <a:spcPct val="125000"/>
              </a:lnSpc>
              <a:defRPr/>
            </a:pPr>
            <a:r>
              <a:rPr lang="en-US" altLang="zh-CN" sz="5400" b="1" dirty="0">
                <a:solidFill>
                  <a:srgbClr val="0D1B2A"/>
                </a:solidFill>
                <a:latin typeface="Noto Sans SC"/>
                <a:ea typeface="Noto Sans SC"/>
                <a:cs typeface="Noto Sans SC"/>
                <a:sym typeface="Noto Sans SC"/>
              </a:rPr>
              <a:t>COMSOL </a:t>
            </a:r>
            <a:r>
              <a:rPr lang="zh-CN" altLang="en-US" sz="5400" b="1" dirty="0">
                <a:solidFill>
                  <a:srgbClr val="0D1B2A"/>
                </a:solidFill>
                <a:latin typeface="Noto Sans SC"/>
                <a:ea typeface="Noto Sans SC"/>
                <a:cs typeface="Noto Sans SC"/>
                <a:sym typeface="Noto Sans SC"/>
              </a:rPr>
              <a:t>用户年会 </a:t>
            </a:r>
            <a:r>
              <a:rPr lang="en-US" altLang="zh-CN" sz="5400" b="1" dirty="0">
                <a:solidFill>
                  <a:srgbClr val="0D1B2A"/>
                </a:solidFill>
                <a:latin typeface="Noto Sans SC"/>
                <a:ea typeface="Noto Sans SC"/>
                <a:cs typeface="Noto Sans SC"/>
                <a:sym typeface="Noto Sans SC"/>
              </a:rPr>
              <a:t>2026 </a:t>
            </a:r>
            <a:r>
              <a:rPr lang="zh-CN" altLang="en-US" sz="5400" b="1" dirty="0">
                <a:solidFill>
                  <a:srgbClr val="0D1B2A"/>
                </a:solidFill>
                <a:latin typeface="Noto Sans SC"/>
                <a:ea typeface="Noto Sans SC"/>
                <a:cs typeface="Noto Sans SC"/>
                <a:sym typeface="Noto Sans SC"/>
              </a:rPr>
              <a:t>深圳站</a:t>
            </a:r>
            <a:endParaRPr lang="en-US" sz="5400" dirty="0"/>
          </a:p>
        </p:txBody>
      </p:sp>
      <p:cxnSp>
        <p:nvCxnSpPr>
          <p:cNvPr id="9" name="Connector 6">
            <a:extLst>
              <a:ext uri="{FF2B5EF4-FFF2-40B4-BE49-F238E27FC236}">
                <a16:creationId xmlns:a16="http://schemas.microsoft.com/office/drawing/2014/main" id="{EBA4C497-0943-DB4A-C732-687864CDC673}"/>
              </a:ext>
            </a:extLst>
          </p:cNvPr>
          <p:cNvCxnSpPr/>
          <p:nvPr/>
        </p:nvCxnSpPr>
        <p:spPr>
          <a:xfrm rot="-28647">
            <a:off x="4318026" y="4057650"/>
            <a:ext cx="1524000" cy="12700"/>
          </a:xfrm>
          <a:prstGeom prst="straightConnector1">
            <a:avLst/>
          </a:prstGeom>
          <a:solidFill>
            <a:srgbClr val="DEE0E3">
              <a:alpha val="100000"/>
            </a:srgbClr>
          </a:solidFill>
          <a:ln w="25400" cap="flat" cmpd="sng">
            <a:solidFill>
              <a:schemeClr val="tx2">
                <a:lumMod val="50000"/>
              </a:schemeClr>
            </a:solidFill>
            <a:prstDash val="solid"/>
            <a:round/>
            <a:headEnd type="none" w="lg" len="lg"/>
            <a:tailEnd type="none" w="lg" len="lg"/>
          </a:ln>
        </p:spPr>
      </p:cxnSp>
      <p:sp>
        <p:nvSpPr>
          <p:cNvPr id="10" name="AutoShape 7">
            <a:extLst>
              <a:ext uri="{FF2B5EF4-FFF2-40B4-BE49-F238E27FC236}">
                <a16:creationId xmlns:a16="http://schemas.microsoft.com/office/drawing/2014/main" id="{ADEC0CBF-5891-D4DE-1212-E7EB6CE65C55}"/>
              </a:ext>
            </a:extLst>
          </p:cNvPr>
          <p:cNvSpPr/>
          <p:nvPr/>
        </p:nvSpPr>
        <p:spPr>
          <a:xfrm>
            <a:off x="5969000" y="4000500"/>
            <a:ext cx="127000" cy="127000"/>
          </a:xfrm>
          <a:prstGeom prst="ellipse">
            <a:avLst/>
          </a:prstGeom>
          <a:solidFill>
            <a:schemeClr val="tx2">
              <a:lumMod val="50000"/>
            </a:schemeClr>
          </a:solidFill>
          <a:ln w="25400" cap="flat" cmpd="sng">
            <a:solidFill>
              <a:schemeClr val="tx2">
                <a:lumMod val="50000"/>
              </a:schemeClr>
            </a:solidFill>
            <a:prstDash val="solid"/>
            <a:round/>
          </a:ln>
        </p:spPr>
        <p:txBody>
          <a:bodyPr vert="horz" wrap="square" lIns="63500" tIns="63500" rIns="63500" bIns="63500" rtlCol="0" anchor="ctr"/>
          <a:lstStyle/>
          <a:p>
            <a:pPr algn="ctr">
              <a:defRPr/>
            </a:pPr>
            <a:endParaRPr/>
          </a:p>
        </p:txBody>
      </p:sp>
      <p:cxnSp>
        <p:nvCxnSpPr>
          <p:cNvPr id="11" name="Connector 8">
            <a:extLst>
              <a:ext uri="{FF2B5EF4-FFF2-40B4-BE49-F238E27FC236}">
                <a16:creationId xmlns:a16="http://schemas.microsoft.com/office/drawing/2014/main" id="{94B534D6-11C7-6EBF-3282-9937427AF7AE}"/>
              </a:ext>
            </a:extLst>
          </p:cNvPr>
          <p:cNvCxnSpPr/>
          <p:nvPr/>
        </p:nvCxnSpPr>
        <p:spPr>
          <a:xfrm rot="-26443">
            <a:off x="6223024" y="4057650"/>
            <a:ext cx="1651000" cy="12700"/>
          </a:xfrm>
          <a:prstGeom prst="straightConnector1">
            <a:avLst/>
          </a:prstGeom>
          <a:solidFill>
            <a:srgbClr val="DEE0E3">
              <a:alpha val="100000"/>
            </a:srgbClr>
          </a:solidFill>
          <a:ln w="25400" cap="flat" cmpd="sng">
            <a:solidFill>
              <a:schemeClr val="tx2">
                <a:lumMod val="50000"/>
              </a:schemeClr>
            </a:solidFill>
            <a:prstDash val="solid"/>
            <a:round/>
            <a:headEnd type="none" w="lg" len="lg"/>
            <a:tailEnd type="none" w="lg" len="lg"/>
          </a:ln>
        </p:spPr>
      </p:cxnSp>
      <p:sp>
        <p:nvSpPr>
          <p:cNvPr id="14" name="AutoShape 11">
            <a:extLst>
              <a:ext uri="{FF2B5EF4-FFF2-40B4-BE49-F238E27FC236}">
                <a16:creationId xmlns:a16="http://schemas.microsoft.com/office/drawing/2014/main" id="{E3DC756B-9405-6A0F-A5DF-E594EADD49CE}"/>
              </a:ext>
            </a:extLst>
          </p:cNvPr>
          <p:cNvSpPr/>
          <p:nvPr/>
        </p:nvSpPr>
        <p:spPr>
          <a:xfrm>
            <a:off x="0" y="4305302"/>
            <a:ext cx="12192000" cy="469898"/>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2800" b="1" dirty="0">
                <a:solidFill>
                  <a:srgbClr val="0D1B2A"/>
                </a:solidFill>
                <a:latin typeface="Noto Sans SC"/>
                <a:ea typeface="Noto Sans SC"/>
                <a:cs typeface="Noto Sans SC"/>
                <a:sym typeface="Noto Sans SC"/>
              </a:rPr>
              <a:t>汇报</a:t>
            </a:r>
            <a:r>
              <a:rPr lang="en-US" sz="2800" b="1" i="0" u="none" strike="noStrike" dirty="0" err="1">
                <a:solidFill>
                  <a:srgbClr val="0D1B2A"/>
                </a:solidFill>
                <a:latin typeface="Noto Sans SC"/>
                <a:ea typeface="Noto Sans SC"/>
                <a:cs typeface="Noto Sans SC"/>
                <a:sym typeface="Noto Sans SC"/>
              </a:rPr>
              <a:t>人：单志成</a:t>
            </a:r>
            <a:endParaRPr lang="en-US" sz="2800" dirty="0"/>
          </a:p>
        </p:txBody>
      </p:sp>
      <p:sp>
        <p:nvSpPr>
          <p:cNvPr id="17" name="AutoShape 14">
            <a:extLst>
              <a:ext uri="{FF2B5EF4-FFF2-40B4-BE49-F238E27FC236}">
                <a16:creationId xmlns:a16="http://schemas.microsoft.com/office/drawing/2014/main" id="{429B5E73-8D89-9824-06C6-C937D70C1EA7}"/>
              </a:ext>
            </a:extLst>
          </p:cNvPr>
          <p:cNvSpPr/>
          <p:nvPr/>
        </p:nvSpPr>
        <p:spPr>
          <a:xfrm>
            <a:off x="0" y="4889502"/>
            <a:ext cx="12192000" cy="393698"/>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dirty="0" err="1">
                <a:solidFill>
                  <a:srgbClr val="465667"/>
                </a:solidFill>
                <a:latin typeface="黑体" panose="02010609060101010101" pitchFamily="49" charset="-122"/>
                <a:ea typeface="黑体" panose="02010609060101010101" pitchFamily="49" charset="-122"/>
                <a:cs typeface="Noto Sans SC"/>
                <a:sym typeface="Noto Sans SC"/>
              </a:rPr>
              <a:t>中国科学院沈阳自动化研究所</a:t>
            </a:r>
            <a:r>
              <a:rPr lang="en-US" sz="2000" b="0" i="0" u="none" strike="noStrike" dirty="0">
                <a:solidFill>
                  <a:srgbClr val="465667"/>
                </a:solidFill>
                <a:latin typeface="黑体" panose="02010609060101010101" pitchFamily="49" charset="-122"/>
                <a:ea typeface="黑体" panose="02010609060101010101" pitchFamily="49" charset="-122"/>
                <a:cs typeface="Noto Sans SC"/>
                <a:sym typeface="Noto Sans SC"/>
              </a:rPr>
              <a:t> </a:t>
            </a:r>
            <a:endParaRPr lang="en-US" sz="2000" dirty="0">
              <a:latin typeface="黑体" panose="02010609060101010101" pitchFamily="49" charset="-122"/>
              <a:ea typeface="黑体" panose="02010609060101010101" pitchFamily="49" charset="-122"/>
            </a:endParaRPr>
          </a:p>
        </p:txBody>
      </p:sp>
      <p:cxnSp>
        <p:nvCxnSpPr>
          <p:cNvPr id="18" name="Connector 15">
            <a:extLst>
              <a:ext uri="{FF2B5EF4-FFF2-40B4-BE49-F238E27FC236}">
                <a16:creationId xmlns:a16="http://schemas.microsoft.com/office/drawing/2014/main" id="{78E52BEE-9338-B96F-932C-6EBDF861D7F0}"/>
              </a:ext>
            </a:extLst>
          </p:cNvPr>
          <p:cNvCxnSpPr/>
          <p:nvPr/>
        </p:nvCxnSpPr>
        <p:spPr>
          <a:xfrm rot="-57290">
            <a:off x="4265417" y="5505450"/>
            <a:ext cx="762000" cy="12700"/>
          </a:xfrm>
          <a:prstGeom prst="straightConnector1">
            <a:avLst/>
          </a:prstGeom>
          <a:solidFill>
            <a:srgbClr val="DEE0E3">
              <a:alpha val="100000"/>
            </a:srgbClr>
          </a:solidFill>
          <a:ln w="12700" cap="flat" cmpd="sng">
            <a:solidFill>
              <a:srgbClr val="0D1B2A">
                <a:alpha val="100000"/>
              </a:srgbClr>
            </a:solidFill>
            <a:prstDash val="solid"/>
            <a:round/>
            <a:headEnd type="none" w="med" len="med"/>
            <a:tailEnd type="none" w="med" len="med"/>
          </a:ln>
        </p:spPr>
      </p:cxnSp>
      <p:sp>
        <p:nvSpPr>
          <p:cNvPr id="19" name="AutoShape 16">
            <a:extLst>
              <a:ext uri="{FF2B5EF4-FFF2-40B4-BE49-F238E27FC236}">
                <a16:creationId xmlns:a16="http://schemas.microsoft.com/office/drawing/2014/main" id="{A9FE3CFA-818F-BDAC-0693-969B1D4C12CE}"/>
              </a:ext>
            </a:extLst>
          </p:cNvPr>
          <p:cNvSpPr/>
          <p:nvPr/>
        </p:nvSpPr>
        <p:spPr>
          <a:xfrm>
            <a:off x="0" y="5384799"/>
            <a:ext cx="12192000" cy="279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b="1" i="0" u="none" strike="noStrike" dirty="0">
                <a:solidFill>
                  <a:srgbClr val="0D1B2A"/>
                </a:solidFill>
                <a:latin typeface="Noto Sans SC"/>
                <a:ea typeface="Noto Sans SC"/>
                <a:cs typeface="Noto Sans SC"/>
                <a:sym typeface="Noto Sans SC"/>
              </a:rPr>
              <a:t>2026年10月22-23</a:t>
            </a:r>
            <a:r>
              <a:rPr lang="zh-CN" altLang="en-US" b="1" i="0" u="none" strike="noStrike" dirty="0">
                <a:solidFill>
                  <a:srgbClr val="0D1B2A"/>
                </a:solidFill>
                <a:latin typeface="Noto Sans SC"/>
                <a:ea typeface="Noto Sans SC"/>
                <a:cs typeface="Noto Sans SC"/>
                <a:sym typeface="Noto Sans SC"/>
              </a:rPr>
              <a:t>日</a:t>
            </a:r>
            <a:endParaRPr lang="en-US" sz="1400" dirty="0"/>
          </a:p>
        </p:txBody>
      </p:sp>
      <p:cxnSp>
        <p:nvCxnSpPr>
          <p:cNvPr id="20" name="Connector 17">
            <a:extLst>
              <a:ext uri="{FF2B5EF4-FFF2-40B4-BE49-F238E27FC236}">
                <a16:creationId xmlns:a16="http://schemas.microsoft.com/office/drawing/2014/main" id="{5AE60E76-C3A9-5907-BF54-D2FC108C8680}"/>
              </a:ext>
            </a:extLst>
          </p:cNvPr>
          <p:cNvCxnSpPr/>
          <p:nvPr/>
        </p:nvCxnSpPr>
        <p:spPr>
          <a:xfrm rot="-57290">
            <a:off x="7164690" y="5505450"/>
            <a:ext cx="762000" cy="12700"/>
          </a:xfrm>
          <a:prstGeom prst="straightConnector1">
            <a:avLst/>
          </a:prstGeom>
          <a:solidFill>
            <a:srgbClr val="DEE0E3">
              <a:alpha val="100000"/>
            </a:srgbClr>
          </a:solidFill>
          <a:ln w="12700" cap="flat" cmpd="sng">
            <a:solidFill>
              <a:srgbClr val="0D1B2A">
                <a:alpha val="100000"/>
              </a:srgbClr>
            </a:solidFill>
            <a:prstDash val="solid"/>
            <a:round/>
            <a:headEnd type="none" w="med" len="med"/>
            <a:tailEnd type="none" w="med" len="med"/>
          </a:ln>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50E7D08E-C191-7B9C-3FBE-2A6D647E9A14}"/>
              </a:ext>
            </a:extLst>
          </p:cNvPr>
          <p:cNvSpPr txBox="1"/>
          <p:nvPr/>
        </p:nvSpPr>
        <p:spPr bwMode="auto">
          <a:xfrm>
            <a:off x="0" y="844026"/>
            <a:ext cx="12191999"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algn="ctr" eaLnBrk="1" fontAlgn="base" hangingPunct="1">
              <a:lnSpc>
                <a:spcPct val="130000"/>
              </a:lnSpc>
              <a:spcBef>
                <a:spcPts val="400"/>
              </a:spcBef>
              <a:buFont typeface="Arial" panose="020B0604020202020204" pitchFamily="34" charset="0"/>
            </a:pPr>
            <a:r>
              <a:rPr lang="zh-CN" altLang="en-US" sz="4400" b="1" kern="0" dirty="0">
                <a:solidFill>
                  <a:srgbClr val="0065B0"/>
                </a:solidFill>
                <a:latin typeface="微软雅黑" panose="020B0503020204020204" pitchFamily="34" charset="-122"/>
                <a:ea typeface="微软雅黑" panose="020B0503020204020204" pitchFamily="34" charset="-122"/>
                <a:cs typeface="+mn-ea"/>
              </a:rPr>
              <a:t>目  录</a:t>
            </a:r>
            <a:endParaRPr lang="zh-CN" altLang="en-US" sz="4400" b="1" kern="0" dirty="0">
              <a:solidFill>
                <a:srgbClr val="0065B0"/>
              </a:solidFill>
              <a:effectLst/>
              <a:latin typeface="微软雅黑" panose="020B0503020204020204" pitchFamily="34" charset="-122"/>
              <a:ea typeface="微软雅黑" panose="020B0503020204020204" pitchFamily="34" charset="-122"/>
              <a:cs typeface="+mn-ea"/>
            </a:endParaRPr>
          </a:p>
        </p:txBody>
      </p:sp>
      <p:sp>
        <p:nvSpPr>
          <p:cNvPr id="2" name="矩形 1">
            <a:extLst>
              <a:ext uri="{FF2B5EF4-FFF2-40B4-BE49-F238E27FC236}">
                <a16:creationId xmlns:a16="http://schemas.microsoft.com/office/drawing/2014/main" id="{D45537CF-44EA-F080-99A6-29CE4D4413F0}"/>
              </a:ext>
            </a:extLst>
          </p:cNvPr>
          <p:cNvSpPr/>
          <p:nvPr/>
        </p:nvSpPr>
        <p:spPr>
          <a:xfrm>
            <a:off x="2719588" y="1864337"/>
            <a:ext cx="6752823" cy="704046"/>
          </a:xfrm>
          <a:prstGeom prst="rect">
            <a:avLst/>
          </a:prstGeom>
          <a:solidFill>
            <a:schemeClr val="tx2">
              <a:lumMod val="75000"/>
            </a:schemeClr>
          </a:solidFill>
          <a:ln>
            <a:solidFill>
              <a:schemeClr val="tx2">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lnSpc>
                <a:spcPct val="150000"/>
              </a:lnSpc>
            </a:pPr>
            <a:r>
              <a:rPr lang="zh-CN" altLang="en-US" sz="2800" dirty="0">
                <a:solidFill>
                  <a:schemeClr val="bg1"/>
                </a:solidFill>
                <a:latin typeface="微软雅黑" panose="020B0503020204020204" pitchFamily="34" charset="-122"/>
                <a:ea typeface="微软雅黑" panose="020B0503020204020204" pitchFamily="34" charset="-122"/>
              </a:rPr>
              <a:t>一、背景与工程需求</a:t>
            </a:r>
          </a:p>
        </p:txBody>
      </p:sp>
      <p:sp>
        <p:nvSpPr>
          <p:cNvPr id="3" name="矩形 2">
            <a:extLst>
              <a:ext uri="{FF2B5EF4-FFF2-40B4-BE49-F238E27FC236}">
                <a16:creationId xmlns:a16="http://schemas.microsoft.com/office/drawing/2014/main" id="{EC3DD437-9372-7535-DD60-00672096B069}"/>
              </a:ext>
            </a:extLst>
          </p:cNvPr>
          <p:cNvSpPr/>
          <p:nvPr/>
        </p:nvSpPr>
        <p:spPr>
          <a:xfrm>
            <a:off x="2719588" y="2733124"/>
            <a:ext cx="6752823" cy="704046"/>
          </a:xfrm>
          <a:prstGeom prst="rect">
            <a:avLst/>
          </a:prstGeom>
          <a:solidFill>
            <a:schemeClr val="tx2">
              <a:lumMod val="75000"/>
            </a:schemeClr>
          </a:solidFill>
          <a:ln>
            <a:solidFill>
              <a:schemeClr val="tx2">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lnSpc>
                <a:spcPct val="150000"/>
              </a:lnSpc>
            </a:pPr>
            <a:r>
              <a:rPr lang="zh-CN" altLang="en-US" sz="2800" dirty="0">
                <a:solidFill>
                  <a:schemeClr val="bg1"/>
                </a:solidFill>
                <a:latin typeface="微软雅黑" panose="020B0503020204020204" pitchFamily="34" charset="-122"/>
                <a:ea typeface="微软雅黑" panose="020B0503020204020204" pitchFamily="34" charset="-122"/>
              </a:rPr>
              <a:t>二、解决方案与路线</a:t>
            </a:r>
          </a:p>
        </p:txBody>
      </p:sp>
      <p:sp>
        <p:nvSpPr>
          <p:cNvPr id="4" name="矩形 3">
            <a:extLst>
              <a:ext uri="{FF2B5EF4-FFF2-40B4-BE49-F238E27FC236}">
                <a16:creationId xmlns:a16="http://schemas.microsoft.com/office/drawing/2014/main" id="{533B7693-AABB-A66D-D69D-90870611D6D8}"/>
              </a:ext>
            </a:extLst>
          </p:cNvPr>
          <p:cNvSpPr/>
          <p:nvPr/>
        </p:nvSpPr>
        <p:spPr>
          <a:xfrm>
            <a:off x="2719588" y="3601911"/>
            <a:ext cx="6752823" cy="704046"/>
          </a:xfrm>
          <a:prstGeom prst="rect">
            <a:avLst/>
          </a:prstGeom>
          <a:solidFill>
            <a:schemeClr val="tx2">
              <a:lumMod val="75000"/>
            </a:schemeClr>
          </a:solidFill>
          <a:ln>
            <a:solidFill>
              <a:schemeClr val="tx2">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lnSpc>
                <a:spcPct val="150000"/>
              </a:lnSpc>
            </a:pPr>
            <a:r>
              <a:rPr lang="zh-CN" altLang="en-US" sz="2800" dirty="0">
                <a:solidFill>
                  <a:schemeClr val="bg1"/>
                </a:solidFill>
                <a:latin typeface="微软雅黑" panose="020B0503020204020204" pitchFamily="34" charset="-122"/>
                <a:ea typeface="微软雅黑" panose="020B0503020204020204" pitchFamily="34" charset="-122"/>
              </a:rPr>
              <a:t>三、仿真进展与结果</a:t>
            </a:r>
          </a:p>
        </p:txBody>
      </p:sp>
      <p:sp>
        <p:nvSpPr>
          <p:cNvPr id="6" name="矩形 5">
            <a:extLst>
              <a:ext uri="{FF2B5EF4-FFF2-40B4-BE49-F238E27FC236}">
                <a16:creationId xmlns:a16="http://schemas.microsoft.com/office/drawing/2014/main" id="{8D6D1824-5B77-C18F-5B16-A0ED2A57885E}"/>
              </a:ext>
            </a:extLst>
          </p:cNvPr>
          <p:cNvSpPr/>
          <p:nvPr/>
        </p:nvSpPr>
        <p:spPr>
          <a:xfrm>
            <a:off x="2719588" y="4470698"/>
            <a:ext cx="6752823" cy="704046"/>
          </a:xfrm>
          <a:prstGeom prst="rect">
            <a:avLst/>
          </a:prstGeom>
          <a:solidFill>
            <a:schemeClr val="tx2">
              <a:lumMod val="75000"/>
            </a:schemeClr>
          </a:solidFill>
          <a:ln>
            <a:solidFill>
              <a:schemeClr val="tx2">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algn="ctr">
              <a:lnSpc>
                <a:spcPct val="150000"/>
              </a:lnSpc>
            </a:pPr>
            <a:r>
              <a:rPr lang="zh-CN" altLang="en-US" sz="2800" dirty="0">
                <a:solidFill>
                  <a:schemeClr val="bg1"/>
                </a:solidFill>
                <a:latin typeface="微软雅黑" panose="020B0503020204020204" pitchFamily="34" charset="-122"/>
                <a:ea typeface="微软雅黑" panose="020B0503020204020204" pitchFamily="34" charset="-122"/>
              </a:rPr>
              <a:t>四、研究条件与团队</a:t>
            </a:r>
          </a:p>
        </p:txBody>
      </p:sp>
    </p:spTree>
    <p:extLst>
      <p:ext uri="{BB962C8B-B14F-4D97-AF65-F5344CB8AC3E}">
        <p14:creationId xmlns:p14="http://schemas.microsoft.com/office/powerpoint/2010/main" val="483434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90563-299D-BD2A-E7A9-30B28CA1EBAA}"/>
            </a:ext>
          </a:extLst>
        </p:cNvPr>
        <p:cNvGrpSpPr/>
        <p:nvPr/>
      </p:nvGrpSpPr>
      <p:grpSpPr>
        <a:xfrm>
          <a:off x="0" y="0"/>
          <a:ext cx="0" cy="0"/>
          <a:chOff x="0" y="0"/>
          <a:chExt cx="0" cy="0"/>
        </a:xfrm>
      </p:grpSpPr>
      <p:sp>
        <p:nvSpPr>
          <p:cNvPr id="4" name="标题 2">
            <a:extLst>
              <a:ext uri="{FF2B5EF4-FFF2-40B4-BE49-F238E27FC236}">
                <a16:creationId xmlns:a16="http://schemas.microsoft.com/office/drawing/2014/main" id="{34847E85-5634-40FD-E725-CDC6007C5640}"/>
              </a:ext>
            </a:extLst>
          </p:cNvPr>
          <p:cNvSpPr txBox="1"/>
          <p:nvPr/>
        </p:nvSpPr>
        <p:spPr bwMode="auto">
          <a:xfrm>
            <a:off x="240405" y="17117"/>
            <a:ext cx="876152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研究背景与工程需求</a:t>
            </a:r>
          </a:p>
        </p:txBody>
      </p:sp>
      <p:sp>
        <p:nvSpPr>
          <p:cNvPr id="7" name="文本框 6">
            <a:extLst>
              <a:ext uri="{FF2B5EF4-FFF2-40B4-BE49-F238E27FC236}">
                <a16:creationId xmlns:a16="http://schemas.microsoft.com/office/drawing/2014/main" id="{3A3A08BF-A7B7-1E25-9512-8CD5EA74BD23}"/>
              </a:ext>
            </a:extLst>
          </p:cNvPr>
          <p:cNvSpPr txBox="1"/>
          <p:nvPr/>
        </p:nvSpPr>
        <p:spPr>
          <a:xfrm>
            <a:off x="0" y="6533116"/>
            <a:ext cx="12192000" cy="307777"/>
          </a:xfrm>
          <a:prstGeom prst="rect">
            <a:avLst/>
          </a:prstGeom>
          <a:noFill/>
        </p:spPr>
        <p:txBody>
          <a:bodyPr wrap="square" rtlCol="0">
            <a:spAutoFit/>
          </a:bodyPr>
          <a:lstStyle/>
          <a:p>
            <a:pPr algn="r"/>
            <a:r>
              <a:rPr lang="en-US" altLang="zh-CN" sz="1400" dirty="0">
                <a:latin typeface="Times New Roman" panose="02020603050405020304" pitchFamily="18" charset="0"/>
                <a:cs typeface="Times New Roman" panose="02020603050405020304" pitchFamily="18" charset="0"/>
              </a:rPr>
              <a:t>3/12</a:t>
            </a:r>
            <a:endParaRPr lang="zh-CN" altLang="en-US" sz="1400" dirty="0">
              <a:latin typeface="Times New Roman" panose="02020603050405020304" pitchFamily="18" charset="0"/>
              <a:cs typeface="Times New Roman" panose="02020603050405020304" pitchFamily="18" charset="0"/>
            </a:endParaRPr>
          </a:p>
        </p:txBody>
      </p:sp>
      <p:grpSp>
        <p:nvGrpSpPr>
          <p:cNvPr id="6" name="组合 5">
            <a:extLst>
              <a:ext uri="{FF2B5EF4-FFF2-40B4-BE49-F238E27FC236}">
                <a16:creationId xmlns:a16="http://schemas.microsoft.com/office/drawing/2014/main" id="{80417CA5-0B2C-F5ED-32D7-8995117893B9}"/>
              </a:ext>
            </a:extLst>
          </p:cNvPr>
          <p:cNvGrpSpPr/>
          <p:nvPr/>
        </p:nvGrpSpPr>
        <p:grpSpPr>
          <a:xfrm>
            <a:off x="279042" y="888643"/>
            <a:ext cx="11633916" cy="3896037"/>
            <a:chOff x="246568" y="518554"/>
            <a:chExt cx="11633916" cy="3896037"/>
          </a:xfrm>
        </p:grpSpPr>
        <p:sp>
          <p:nvSpPr>
            <p:cNvPr id="19" name="AutoShape 5">
              <a:extLst>
                <a:ext uri="{FF2B5EF4-FFF2-40B4-BE49-F238E27FC236}">
                  <a16:creationId xmlns:a16="http://schemas.microsoft.com/office/drawing/2014/main" id="{1C826980-F249-8F3A-47A0-D38F9DADDC89}"/>
                </a:ext>
              </a:extLst>
            </p:cNvPr>
            <p:cNvSpPr/>
            <p:nvPr/>
          </p:nvSpPr>
          <p:spPr>
            <a:xfrm>
              <a:off x="282784" y="518554"/>
              <a:ext cx="11597700" cy="1098543"/>
            </a:xfrm>
            <a:prstGeom prst="rect">
              <a:avLst/>
            </a:prstGeom>
            <a:solidFill>
              <a:schemeClr val="accent1">
                <a:lumMod val="75000"/>
              </a:schemeClr>
            </a:solidFill>
            <a:ln w="12700" cap="flat" cmpd="sng">
              <a:noFill/>
              <a:prstDash val="solid"/>
              <a:round/>
            </a:ln>
            <a:effectLst/>
          </p:spPr>
          <p:txBody>
            <a:bodyPr vert="horz" wrap="square" lIns="0" tIns="0" rIns="0" bIns="0" rtlCol="0" anchor="ctr" anchorCtr="0"/>
            <a:lstStyle/>
            <a:p>
              <a:pPr algn="ctr">
                <a:lnSpc>
                  <a:spcPct val="125000"/>
                </a:lnSpc>
                <a:defRPr/>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航空航天、能源动力、轨道交通等领域的高端装备技术是衡量一个国家装备制造业发展水平的标准之一。</a:t>
              </a:r>
              <a:endParaRPr lang="en-US" altLang="zh-CN"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grpSp>
          <p:nvGrpSpPr>
            <p:cNvPr id="2" name="组合 1">
              <a:extLst>
                <a:ext uri="{FF2B5EF4-FFF2-40B4-BE49-F238E27FC236}">
                  <a16:creationId xmlns:a16="http://schemas.microsoft.com/office/drawing/2014/main" id="{E786BD11-6BD8-DCDC-DF8E-F69DBBB53EEB}"/>
                </a:ext>
              </a:extLst>
            </p:cNvPr>
            <p:cNvGrpSpPr/>
            <p:nvPr/>
          </p:nvGrpSpPr>
          <p:grpSpPr>
            <a:xfrm>
              <a:off x="246568" y="1911081"/>
              <a:ext cx="11597701" cy="2503510"/>
              <a:chOff x="240405" y="1682124"/>
              <a:chExt cx="11597701" cy="2503510"/>
            </a:xfrm>
          </p:grpSpPr>
          <p:sp>
            <p:nvSpPr>
              <p:cNvPr id="48" name="AutoShape 6">
                <a:extLst>
                  <a:ext uri="{FF2B5EF4-FFF2-40B4-BE49-F238E27FC236}">
                    <a16:creationId xmlns:a16="http://schemas.microsoft.com/office/drawing/2014/main" id="{565F77A4-0AF7-3E36-A98A-F3DB0E806E1F}"/>
                  </a:ext>
                </a:extLst>
              </p:cNvPr>
              <p:cNvSpPr/>
              <p:nvPr/>
            </p:nvSpPr>
            <p:spPr>
              <a:xfrm>
                <a:off x="240405" y="1682124"/>
                <a:ext cx="2729868" cy="2503510"/>
              </a:xfrm>
              <a:prstGeom prst="roundRect">
                <a:avLst>
                  <a:gd name="adj" fmla="val 5172"/>
                </a:avLst>
              </a:prstGeom>
              <a:noFill/>
              <a:ln w="12700" cap="flat" cmpd="sng">
                <a:solidFill>
                  <a:srgbClr val="0D1B2A">
                    <a:alpha val="100000"/>
                  </a:srgbClr>
                </a:solidFill>
                <a:prstDash val="solid"/>
                <a:round/>
              </a:ln>
              <a:effectLst/>
            </p:spPr>
            <p:txBody>
              <a:bodyPr vert="horz" wrap="square" lIns="63500" tIns="63500" rIns="63500" bIns="63500" rtlCol="0" anchor="ctr"/>
              <a:lstStyle/>
              <a:p>
                <a:pPr algn="ctr">
                  <a:defRPr/>
                </a:pPr>
                <a:endParaRPr>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 name="AutoShape 7">
                <a:extLst>
                  <a:ext uri="{FF2B5EF4-FFF2-40B4-BE49-F238E27FC236}">
                    <a16:creationId xmlns:a16="http://schemas.microsoft.com/office/drawing/2014/main" id="{75619564-C040-A2AD-CD68-357FC9C61B20}"/>
                  </a:ext>
                </a:extLst>
              </p:cNvPr>
              <p:cNvSpPr/>
              <p:nvPr/>
            </p:nvSpPr>
            <p:spPr>
              <a:xfrm>
                <a:off x="240405" y="1691522"/>
                <a:ext cx="2728038" cy="254000"/>
              </a:xfrm>
              <a:prstGeom prst="roundRect">
                <a:avLst>
                  <a:gd name="adj" fmla="val 15000"/>
                </a:avLst>
              </a:prstGeom>
              <a:noFill/>
              <a:ln w="12700" cap="flat" cmpd="sng">
                <a:noFill/>
                <a:prstDash val="solid"/>
                <a:round/>
              </a:ln>
              <a:effectLst/>
            </p:spPr>
            <p:txBody>
              <a:bodyPr vert="horz" wrap="square" lIns="0" tIns="0" rIns="0" bIns="0" rtlCol="0" anchor="ctr" anchorCtr="0"/>
              <a:lstStyle/>
              <a:p>
                <a:pPr marL="0" indent="0" algn="ctr">
                  <a:lnSpc>
                    <a:spcPct val="125000"/>
                  </a:lnSpc>
                  <a:defRPr/>
                </a:pPr>
                <a:r>
                  <a:rPr lang="en-US" b="1" i="0" u="none" strike="noStrike" dirty="0" err="1">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航空</a:t>
                </a:r>
                <a:r>
                  <a:rPr lang="zh-CN" altLang="en-US" b="1" i="0" u="none" strike="noStrike"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发动机</a:t>
                </a:r>
                <a:endParaRPr lang="en-US"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2" name="AutoShape 9">
                <a:extLst>
                  <a:ext uri="{FF2B5EF4-FFF2-40B4-BE49-F238E27FC236}">
                    <a16:creationId xmlns:a16="http://schemas.microsoft.com/office/drawing/2014/main" id="{B8E29C2F-0B87-500E-9E00-61DAA6E7F19F}"/>
                  </a:ext>
                </a:extLst>
              </p:cNvPr>
              <p:cNvSpPr/>
              <p:nvPr/>
            </p:nvSpPr>
            <p:spPr>
              <a:xfrm>
                <a:off x="3240737" y="1682124"/>
                <a:ext cx="2729868" cy="2503510"/>
              </a:xfrm>
              <a:prstGeom prst="roundRect">
                <a:avLst>
                  <a:gd name="adj" fmla="val 5172"/>
                </a:avLst>
              </a:prstGeom>
              <a:noFill/>
              <a:ln w="12700" cap="flat" cmpd="sng">
                <a:solidFill>
                  <a:srgbClr val="0D1B2A">
                    <a:alpha val="100000"/>
                  </a:srgbClr>
                </a:solidFill>
                <a:prstDash val="solid"/>
                <a:round/>
              </a:ln>
              <a:effectLst/>
            </p:spPr>
            <p:txBody>
              <a:bodyPr vert="horz" wrap="square" lIns="63500" tIns="63500" rIns="63500" bIns="63500" rtlCol="0" anchor="ctr"/>
              <a:lstStyle/>
              <a:p>
                <a:pPr algn="ctr">
                  <a:defRPr/>
                </a:pPr>
                <a:endParaRPr>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5" name="AutoShape 12">
                <a:extLst>
                  <a:ext uri="{FF2B5EF4-FFF2-40B4-BE49-F238E27FC236}">
                    <a16:creationId xmlns:a16="http://schemas.microsoft.com/office/drawing/2014/main" id="{F827FF39-2612-7152-B283-8FF36D7F8649}"/>
                  </a:ext>
                </a:extLst>
              </p:cNvPr>
              <p:cNvSpPr/>
              <p:nvPr/>
            </p:nvSpPr>
            <p:spPr>
              <a:xfrm>
                <a:off x="6241069" y="1682124"/>
                <a:ext cx="2729868" cy="2503510"/>
              </a:xfrm>
              <a:prstGeom prst="roundRect">
                <a:avLst>
                  <a:gd name="adj" fmla="val 5172"/>
                </a:avLst>
              </a:prstGeom>
              <a:noFill/>
              <a:ln w="12700" cap="flat" cmpd="sng">
                <a:solidFill>
                  <a:srgbClr val="0D1B2A">
                    <a:alpha val="100000"/>
                  </a:srgbClr>
                </a:solidFill>
                <a:prstDash val="solid"/>
                <a:round/>
              </a:ln>
              <a:effectLst/>
            </p:spPr>
            <p:txBody>
              <a:bodyPr vert="horz" wrap="square" lIns="63500" tIns="63500" rIns="63500" bIns="63500" rtlCol="0" anchor="ctr"/>
              <a:lstStyle/>
              <a:p>
                <a:pPr algn="ctr">
                  <a:defRPr/>
                </a:pPr>
                <a:endParaRPr>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6" name="AutoShape 13">
                <a:extLst>
                  <a:ext uri="{FF2B5EF4-FFF2-40B4-BE49-F238E27FC236}">
                    <a16:creationId xmlns:a16="http://schemas.microsoft.com/office/drawing/2014/main" id="{27889A74-FB9D-3DF0-8AE1-FD61ACBC91D2}"/>
                  </a:ext>
                </a:extLst>
              </p:cNvPr>
              <p:cNvSpPr/>
              <p:nvPr/>
            </p:nvSpPr>
            <p:spPr>
              <a:xfrm>
                <a:off x="6237411" y="1706182"/>
                <a:ext cx="2729868" cy="254000"/>
              </a:xfrm>
              <a:prstGeom prst="roundRect">
                <a:avLst>
                  <a:gd name="adj" fmla="val 15000"/>
                </a:avLst>
              </a:prstGeom>
              <a:noFill/>
              <a:ln w="12700" cap="flat" cmpd="sng">
                <a:noFill/>
                <a:prstDash val="solid"/>
                <a:round/>
              </a:ln>
              <a:effectLst/>
            </p:spPr>
            <p:txBody>
              <a:bodyPr vert="horz" wrap="square" lIns="0" tIns="0" rIns="0" bIns="0" rtlCol="0" anchor="ctr" anchorCtr="0"/>
              <a:lstStyle/>
              <a:p>
                <a:pPr marL="0" indent="0" algn="ctr">
                  <a:lnSpc>
                    <a:spcPct val="125000"/>
                  </a:lnSpc>
                  <a:defRPr/>
                </a:pPr>
                <a:r>
                  <a:rPr lang="zh-CN" altLang="en-US" b="1" i="0" u="none" strike="noStrike"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牵引电机</a:t>
                </a:r>
                <a:endParaRPr lang="en-US"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8" name="AutoShape 15">
                <a:extLst>
                  <a:ext uri="{FF2B5EF4-FFF2-40B4-BE49-F238E27FC236}">
                    <a16:creationId xmlns:a16="http://schemas.microsoft.com/office/drawing/2014/main" id="{41EB4A1E-9372-5539-9CB9-74DF1073FE0C}"/>
                  </a:ext>
                </a:extLst>
              </p:cNvPr>
              <p:cNvSpPr/>
              <p:nvPr/>
            </p:nvSpPr>
            <p:spPr>
              <a:xfrm>
                <a:off x="9241402" y="1682124"/>
                <a:ext cx="2596704" cy="2503510"/>
              </a:xfrm>
              <a:prstGeom prst="roundRect">
                <a:avLst>
                  <a:gd name="adj" fmla="val 5172"/>
                </a:avLst>
              </a:prstGeom>
              <a:noFill/>
              <a:ln w="12700" cap="flat" cmpd="sng">
                <a:solidFill>
                  <a:schemeClr val="tx2">
                    <a:lumMod val="75000"/>
                  </a:schemeClr>
                </a:solidFill>
                <a:prstDash val="solid"/>
                <a:round/>
              </a:ln>
              <a:effectLst/>
            </p:spPr>
            <p:txBody>
              <a:bodyPr vert="horz" wrap="square" lIns="63500" tIns="63500" rIns="63500" bIns="63500" rtlCol="0" anchor="ctr"/>
              <a:lstStyle/>
              <a:p>
                <a:pPr algn="ctr">
                  <a:defRPr/>
                </a:pPr>
                <a:endParaRPr>
                  <a:solidFill>
                    <a:schemeClr val="tx2">
                      <a:lumMod val="75000"/>
                    </a:schemeClr>
                  </a:solidFill>
                </a:endParaRPr>
              </a:p>
            </p:txBody>
          </p:sp>
          <p:sp>
            <p:nvSpPr>
              <p:cNvPr id="59" name="AutoShape 16">
                <a:extLst>
                  <a:ext uri="{FF2B5EF4-FFF2-40B4-BE49-F238E27FC236}">
                    <a16:creationId xmlns:a16="http://schemas.microsoft.com/office/drawing/2014/main" id="{A4E8D6EE-8B69-57EE-FDD0-8D11A1CC2EE7}"/>
                  </a:ext>
                </a:extLst>
              </p:cNvPr>
              <p:cNvSpPr/>
              <p:nvPr/>
            </p:nvSpPr>
            <p:spPr>
              <a:xfrm>
                <a:off x="9241401" y="1693392"/>
                <a:ext cx="2596705" cy="254000"/>
              </a:xfrm>
              <a:prstGeom prst="roundRect">
                <a:avLst>
                  <a:gd name="adj" fmla="val 15000"/>
                </a:avLst>
              </a:prstGeom>
              <a:noFill/>
              <a:ln w="12700" cap="flat" cmpd="sng">
                <a:noFill/>
                <a:prstDash val="solid"/>
                <a:round/>
              </a:ln>
              <a:effectLst/>
            </p:spPr>
            <p:txBody>
              <a:bodyPr vert="horz" wrap="square" lIns="0" tIns="0" rIns="0" bIns="0" rtlCol="0" anchor="ctr" anchorCtr="0"/>
              <a:lstStyle/>
              <a:p>
                <a:pPr marL="0" indent="0" algn="ctr">
                  <a:lnSpc>
                    <a:spcPct val="125000"/>
                  </a:lnSpc>
                  <a:defRPr/>
                </a:pPr>
                <a:r>
                  <a:rPr lang="en-US" b="1" i="0" u="none" strike="noStrike" dirty="0" err="1">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压缩机</a:t>
                </a:r>
                <a:endParaRPr lang="en-US"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5" name="图片 14">
                <a:extLst>
                  <a:ext uri="{FF2B5EF4-FFF2-40B4-BE49-F238E27FC236}">
                    <a16:creationId xmlns:a16="http://schemas.microsoft.com/office/drawing/2014/main" id="{C72D094D-9134-7B94-6AF1-C8B523AAB276}"/>
                  </a:ext>
                </a:extLst>
              </p:cNvPr>
              <p:cNvPicPr>
                <a:picLocks noChangeAspect="1"/>
              </p:cNvPicPr>
              <p:nvPr/>
            </p:nvPicPr>
            <p:blipFill>
              <a:blip r:embed="rId3"/>
              <a:stretch>
                <a:fillRect/>
              </a:stretch>
            </p:blipFill>
            <p:spPr>
              <a:xfrm>
                <a:off x="9307697" y="2143697"/>
                <a:ext cx="2530409" cy="1686938"/>
              </a:xfrm>
              <a:prstGeom prst="rect">
                <a:avLst/>
              </a:prstGeom>
              <a:effectLst/>
            </p:spPr>
          </p:pic>
          <p:pic>
            <p:nvPicPr>
              <p:cNvPr id="17" name="图片 16" descr="image">
                <a:extLst>
                  <a:ext uri="{FF2B5EF4-FFF2-40B4-BE49-F238E27FC236}">
                    <a16:creationId xmlns:a16="http://schemas.microsoft.com/office/drawing/2014/main" id="{E055AD11-6576-069B-EDDA-F2386E82C4B7}"/>
                  </a:ext>
                </a:extLst>
              </p:cNvPr>
              <p:cNvPicPr>
                <a:picLocks noChangeAspect="1"/>
              </p:cNvPicPr>
              <p:nvPr/>
            </p:nvPicPr>
            <p:blipFill>
              <a:blip r:embed="rId4"/>
              <a:stretch>
                <a:fillRect/>
              </a:stretch>
            </p:blipFill>
            <p:spPr>
              <a:xfrm>
                <a:off x="3345596" y="2351831"/>
                <a:ext cx="2516492" cy="1595761"/>
              </a:xfrm>
              <a:prstGeom prst="rect">
                <a:avLst/>
              </a:prstGeom>
              <a:effectLst/>
            </p:spPr>
          </p:pic>
          <p:sp>
            <p:nvSpPr>
              <p:cNvPr id="53" name="AutoShape 10">
                <a:extLst>
                  <a:ext uri="{FF2B5EF4-FFF2-40B4-BE49-F238E27FC236}">
                    <a16:creationId xmlns:a16="http://schemas.microsoft.com/office/drawing/2014/main" id="{3FBF6E82-21AF-ACC4-622F-2451AE32AC81}"/>
                  </a:ext>
                </a:extLst>
              </p:cNvPr>
              <p:cNvSpPr/>
              <p:nvPr/>
            </p:nvSpPr>
            <p:spPr>
              <a:xfrm>
                <a:off x="3238908" y="1694694"/>
                <a:ext cx="2729868" cy="254000"/>
              </a:xfrm>
              <a:prstGeom prst="roundRect">
                <a:avLst>
                  <a:gd name="adj" fmla="val 15000"/>
                </a:avLst>
              </a:prstGeom>
              <a:noFill/>
              <a:ln w="12700" cap="flat" cmpd="sng">
                <a:noFill/>
                <a:prstDash val="solid"/>
                <a:round/>
              </a:ln>
              <a:effectLst/>
            </p:spPr>
            <p:txBody>
              <a:bodyPr vert="horz" wrap="square" lIns="0" tIns="0" rIns="0" bIns="0" rtlCol="0" anchor="ctr" anchorCtr="0"/>
              <a:lstStyle/>
              <a:p>
                <a:pPr marL="0" indent="0" algn="ctr">
                  <a:lnSpc>
                    <a:spcPct val="125000"/>
                  </a:lnSpc>
                  <a:defRPr/>
                </a:pPr>
                <a:r>
                  <a:rPr lang="zh-CN" altLang="en-US" b="1" i="0" u="none" strike="noStrike"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大型发电机</a:t>
                </a:r>
                <a:endParaRPr lang="en-US" dirty="0">
                  <a:solidFill>
                    <a:schemeClr val="tx2">
                      <a:lumMod val="75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1" name="图片 20" descr="image">
                <a:extLst>
                  <a:ext uri="{FF2B5EF4-FFF2-40B4-BE49-F238E27FC236}">
                    <a16:creationId xmlns:a16="http://schemas.microsoft.com/office/drawing/2014/main" id="{C6E7DF75-7854-B2B1-690F-08ED98905C1C}"/>
                  </a:ext>
                </a:extLst>
              </p:cNvPr>
              <p:cNvPicPr>
                <a:picLocks noChangeAspect="1"/>
              </p:cNvPicPr>
              <p:nvPr/>
            </p:nvPicPr>
            <p:blipFill>
              <a:blip r:embed="rId5"/>
              <a:srcRect l="25803" r="28504" b="20516"/>
              <a:stretch>
                <a:fillRect/>
              </a:stretch>
            </p:blipFill>
            <p:spPr>
              <a:xfrm>
                <a:off x="1304785" y="2519295"/>
                <a:ext cx="1612289" cy="1577577"/>
              </a:xfrm>
              <a:prstGeom prst="rect">
                <a:avLst/>
              </a:prstGeom>
              <a:effectLst/>
            </p:spPr>
          </p:pic>
          <p:pic>
            <p:nvPicPr>
              <p:cNvPr id="24" name="图片 23">
                <a:extLst>
                  <a:ext uri="{FF2B5EF4-FFF2-40B4-BE49-F238E27FC236}">
                    <a16:creationId xmlns:a16="http://schemas.microsoft.com/office/drawing/2014/main" id="{6A7CD831-AD52-03E5-311C-AB326DF4B0D9}"/>
                  </a:ext>
                </a:extLst>
              </p:cNvPr>
              <p:cNvPicPr>
                <a:picLocks noChangeAspect="1"/>
              </p:cNvPicPr>
              <p:nvPr/>
            </p:nvPicPr>
            <p:blipFill>
              <a:blip r:embed="rId6"/>
              <a:stretch>
                <a:fillRect/>
              </a:stretch>
            </p:blipFill>
            <p:spPr>
              <a:xfrm>
                <a:off x="6333110" y="1968857"/>
                <a:ext cx="1514418" cy="1221305"/>
              </a:xfrm>
              <a:prstGeom prst="rect">
                <a:avLst/>
              </a:prstGeom>
              <a:effectLst/>
            </p:spPr>
          </p:pic>
          <p:pic>
            <p:nvPicPr>
              <p:cNvPr id="22" name="图片 21">
                <a:extLst>
                  <a:ext uri="{FF2B5EF4-FFF2-40B4-BE49-F238E27FC236}">
                    <a16:creationId xmlns:a16="http://schemas.microsoft.com/office/drawing/2014/main" id="{590742CF-5AF1-BDC2-6BE5-FAFCF6C3A33C}"/>
                  </a:ext>
                </a:extLst>
              </p:cNvPr>
              <p:cNvPicPr>
                <a:picLocks noChangeAspect="1"/>
              </p:cNvPicPr>
              <p:nvPr/>
            </p:nvPicPr>
            <p:blipFill>
              <a:blip r:embed="rId7"/>
              <a:stretch>
                <a:fillRect/>
              </a:stretch>
            </p:blipFill>
            <p:spPr>
              <a:xfrm>
                <a:off x="276621" y="2114720"/>
                <a:ext cx="1719605" cy="1146403"/>
              </a:xfrm>
              <a:prstGeom prst="rect">
                <a:avLst/>
              </a:prstGeom>
              <a:effectLst/>
            </p:spPr>
          </p:pic>
          <p:pic>
            <p:nvPicPr>
              <p:cNvPr id="16" name="图片 15" descr="image">
                <a:extLst>
                  <a:ext uri="{FF2B5EF4-FFF2-40B4-BE49-F238E27FC236}">
                    <a16:creationId xmlns:a16="http://schemas.microsoft.com/office/drawing/2014/main" id="{CAB31862-D78E-0878-112F-D1C19ABC18EA}"/>
                  </a:ext>
                </a:extLst>
              </p:cNvPr>
              <p:cNvPicPr>
                <a:picLocks noChangeAspect="1"/>
              </p:cNvPicPr>
              <p:nvPr/>
            </p:nvPicPr>
            <p:blipFill>
              <a:blip r:embed="rId8"/>
              <a:srcRect l="10324" t="14467" r="10468" b="14467"/>
              <a:stretch>
                <a:fillRect/>
              </a:stretch>
            </p:blipFill>
            <p:spPr>
              <a:xfrm>
                <a:off x="7530575" y="2933879"/>
                <a:ext cx="1361214" cy="1221305"/>
              </a:xfrm>
              <a:prstGeom prst="rect">
                <a:avLst/>
              </a:prstGeom>
              <a:effectLst/>
            </p:spPr>
          </p:pic>
        </p:grpSp>
      </p:grpSp>
      <p:sp>
        <p:nvSpPr>
          <p:cNvPr id="18" name="文本框 17">
            <a:extLst>
              <a:ext uri="{FF2B5EF4-FFF2-40B4-BE49-F238E27FC236}">
                <a16:creationId xmlns:a16="http://schemas.microsoft.com/office/drawing/2014/main" id="{8133C29A-90E7-F33A-A78E-E288737CB2C1}"/>
              </a:ext>
            </a:extLst>
          </p:cNvPr>
          <p:cNvSpPr txBox="1"/>
          <p:nvPr/>
        </p:nvSpPr>
        <p:spPr>
          <a:xfrm>
            <a:off x="324177" y="5511660"/>
            <a:ext cx="11579862" cy="687705"/>
          </a:xfrm>
          <a:prstGeom prst="rect">
            <a:avLst/>
          </a:prstGeom>
          <a:solidFill>
            <a:srgbClr val="C00000"/>
          </a:solidFill>
          <a:effectLst/>
        </p:spPr>
        <p:txBody>
          <a:bodyPr wrap="square" rtlCol="0" anchor="ctr" anchorCtr="0">
            <a:noAutofit/>
          </a:bodyPr>
          <a:lstStyle/>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sym typeface="+mn-ea"/>
              </a:rPr>
              <a:t>压缩机在多项重大领域是名副其实“卡脖子”产品</a:t>
            </a:r>
          </a:p>
        </p:txBody>
      </p:sp>
      <p:sp>
        <p:nvSpPr>
          <p:cNvPr id="20" name="等腰三角形 19">
            <a:extLst>
              <a:ext uri="{FF2B5EF4-FFF2-40B4-BE49-F238E27FC236}">
                <a16:creationId xmlns:a16="http://schemas.microsoft.com/office/drawing/2014/main" id="{0AA80003-1EE2-9E05-5031-D23FA76E409C}"/>
              </a:ext>
            </a:extLst>
          </p:cNvPr>
          <p:cNvSpPr/>
          <p:nvPr/>
        </p:nvSpPr>
        <p:spPr>
          <a:xfrm rot="10800000">
            <a:off x="2406203" y="5030983"/>
            <a:ext cx="7379594" cy="236208"/>
          </a:xfrm>
          <a:prstGeom prst="triangle">
            <a:avLst/>
          </a:prstGeom>
          <a:solidFill>
            <a:schemeClr val="accent1">
              <a:lumMod val="60000"/>
              <a:lumOff val="4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9259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7D168-97A0-94FB-17A3-E3F846CD4979}"/>
            </a:ext>
          </a:extLst>
        </p:cNvPr>
        <p:cNvGrpSpPr/>
        <p:nvPr/>
      </p:nvGrpSpPr>
      <p:grpSpPr>
        <a:xfrm>
          <a:off x="0" y="0"/>
          <a:ext cx="0" cy="0"/>
          <a:chOff x="0" y="0"/>
          <a:chExt cx="0" cy="0"/>
        </a:xfrm>
      </p:grpSpPr>
      <p:sp>
        <p:nvSpPr>
          <p:cNvPr id="4" name="标题 2">
            <a:extLst>
              <a:ext uri="{FF2B5EF4-FFF2-40B4-BE49-F238E27FC236}">
                <a16:creationId xmlns:a16="http://schemas.microsoft.com/office/drawing/2014/main" id="{EF00CA3C-1D6B-2618-7F12-40C3CAF402E1}"/>
              </a:ext>
            </a:extLst>
          </p:cNvPr>
          <p:cNvSpPr txBox="1"/>
          <p:nvPr/>
        </p:nvSpPr>
        <p:spPr bwMode="auto">
          <a:xfrm>
            <a:off x="240405" y="17117"/>
            <a:ext cx="876152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研究背景与工程需求</a:t>
            </a:r>
          </a:p>
        </p:txBody>
      </p:sp>
      <p:sp>
        <p:nvSpPr>
          <p:cNvPr id="7" name="文本框 6">
            <a:extLst>
              <a:ext uri="{FF2B5EF4-FFF2-40B4-BE49-F238E27FC236}">
                <a16:creationId xmlns:a16="http://schemas.microsoft.com/office/drawing/2014/main" id="{2C13FF7B-2C27-CEA5-2D99-635EC3F0524F}"/>
              </a:ext>
            </a:extLst>
          </p:cNvPr>
          <p:cNvSpPr txBox="1"/>
          <p:nvPr/>
        </p:nvSpPr>
        <p:spPr>
          <a:xfrm>
            <a:off x="0" y="6533116"/>
            <a:ext cx="12192000" cy="307777"/>
          </a:xfrm>
          <a:prstGeom prst="rect">
            <a:avLst/>
          </a:prstGeom>
          <a:noFill/>
        </p:spPr>
        <p:txBody>
          <a:bodyPr wrap="square" rtlCol="0">
            <a:spAutoFit/>
          </a:bodyPr>
          <a:lstStyle/>
          <a:p>
            <a:pPr algn="r"/>
            <a:r>
              <a:rPr lang="en-US" altLang="zh-CN" sz="1400" dirty="0">
                <a:latin typeface="Times New Roman" panose="02020603050405020304" pitchFamily="18" charset="0"/>
                <a:cs typeface="Times New Roman" panose="02020603050405020304" pitchFamily="18" charset="0"/>
              </a:rPr>
              <a:t>4/12</a:t>
            </a:r>
            <a:endParaRPr lang="zh-CN" altLang="en-US" sz="1400" dirty="0">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8EF50FC9-18B9-B678-F490-BF3B1328F405}"/>
              </a:ext>
            </a:extLst>
          </p:cNvPr>
          <p:cNvSpPr txBox="1"/>
          <p:nvPr/>
        </p:nvSpPr>
        <p:spPr>
          <a:xfrm>
            <a:off x="339357" y="857341"/>
            <a:ext cx="11474785" cy="497957"/>
          </a:xfrm>
          <a:prstGeom prst="rect">
            <a:avLst/>
          </a:prstGeom>
          <a:solidFill>
            <a:schemeClr val="accent1">
              <a:lumMod val="75000"/>
            </a:schemeClr>
          </a:solidFill>
          <a:ln w="9525">
            <a:noFill/>
          </a:ln>
          <a:effectLst/>
        </p:spPr>
        <p:txBody>
          <a:bodyPr wrap="square" rtlCol="0" anchor="t">
            <a:spAutoFit/>
          </a:bodyPr>
          <a:lstStyle/>
          <a:p>
            <a:pPr algn="ctr" fontAlgn="auto">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转子是压缩机的“心脏”部件，</a:t>
            </a:r>
            <a:r>
              <a:rPr lang="zh-CN" altLang="en-US" sz="24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转子装配</a:t>
            </a: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是压缩机制造流程中极为关键的环节</a:t>
            </a:r>
          </a:p>
        </p:txBody>
      </p:sp>
      <p:pic>
        <p:nvPicPr>
          <p:cNvPr id="10" name="图片 9">
            <a:extLst>
              <a:ext uri="{FF2B5EF4-FFF2-40B4-BE49-F238E27FC236}">
                <a16:creationId xmlns:a16="http://schemas.microsoft.com/office/drawing/2014/main" id="{E65DA9E4-CE95-D3C0-4BE0-85D0B648E2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9357" y="1505113"/>
            <a:ext cx="3751832" cy="3564294"/>
          </a:xfrm>
          <a:prstGeom prst="rect">
            <a:avLst/>
          </a:prstGeom>
          <a:effectLst/>
        </p:spPr>
      </p:pic>
      <p:sp>
        <p:nvSpPr>
          <p:cNvPr id="18" name="矩形: 圆角 17">
            <a:extLst>
              <a:ext uri="{FF2B5EF4-FFF2-40B4-BE49-F238E27FC236}">
                <a16:creationId xmlns:a16="http://schemas.microsoft.com/office/drawing/2014/main" id="{122AF0C4-EC42-050A-B365-DDC0D32B8610}"/>
              </a:ext>
            </a:extLst>
          </p:cNvPr>
          <p:cNvSpPr/>
          <p:nvPr/>
        </p:nvSpPr>
        <p:spPr>
          <a:xfrm>
            <a:off x="4219977" y="1590617"/>
            <a:ext cx="7542728" cy="699037"/>
          </a:xfrm>
          <a:prstGeom prst="roundRect">
            <a:avLst/>
          </a:prstGeom>
          <a:solidFill>
            <a:schemeClr val="accent1">
              <a:lumMod val="40000"/>
              <a:lumOff val="6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72000" indent="-214630" algn="ctr"/>
            <a:r>
              <a:rPr lang="zh-CN" altLang="en-US" sz="2400" b="1" dirty="0">
                <a:solidFill>
                  <a:srgbClr val="C00000"/>
                </a:solidFill>
                <a:latin typeface="黑体" panose="02010609060101010101" pitchFamily="49" charset="-122"/>
                <a:ea typeface="黑体" panose="02010609060101010101" pitchFamily="49" charset="-122"/>
              </a:rPr>
              <a:t>装配偏差</a:t>
            </a:r>
            <a:r>
              <a:rPr lang="zh-CN" altLang="en-US" sz="2400" dirty="0">
                <a:solidFill>
                  <a:schemeClr val="tx2">
                    <a:lumMod val="50000"/>
                  </a:schemeClr>
                </a:solidFill>
                <a:latin typeface="黑体" panose="02010609060101010101" pitchFamily="49" charset="-122"/>
                <a:ea typeface="黑体" panose="02010609060101010101" pitchFamily="49" charset="-122"/>
              </a:rPr>
              <a:t>引起的微米级振动在高转速下将被极致放大！</a:t>
            </a:r>
          </a:p>
        </p:txBody>
      </p:sp>
      <p:pic>
        <p:nvPicPr>
          <p:cNvPr id="23" name="图片 22">
            <a:extLst>
              <a:ext uri="{FF2B5EF4-FFF2-40B4-BE49-F238E27FC236}">
                <a16:creationId xmlns:a16="http://schemas.microsoft.com/office/drawing/2014/main" id="{2D575261-7697-E25C-DCCF-7DCBC63F7D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77380" y="2346438"/>
            <a:ext cx="4232781" cy="2619357"/>
          </a:xfrm>
          <a:prstGeom prst="rect">
            <a:avLst/>
          </a:prstGeom>
          <a:effectLst/>
        </p:spPr>
      </p:pic>
      <p:sp>
        <p:nvSpPr>
          <p:cNvPr id="31" name="矩形 30">
            <a:extLst>
              <a:ext uri="{FF2B5EF4-FFF2-40B4-BE49-F238E27FC236}">
                <a16:creationId xmlns:a16="http://schemas.microsoft.com/office/drawing/2014/main" id="{77564961-3C15-C8DD-B7E0-950ACBA69305}"/>
              </a:ext>
            </a:extLst>
          </p:cNvPr>
          <p:cNvSpPr/>
          <p:nvPr/>
        </p:nvSpPr>
        <p:spPr>
          <a:xfrm>
            <a:off x="339357" y="1505112"/>
            <a:ext cx="11474784" cy="3564294"/>
          </a:xfrm>
          <a:prstGeom prst="rect">
            <a:avLst/>
          </a:prstGeom>
          <a:noFill/>
          <a:ln w="19050"/>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a16="http://schemas.microsoft.com/office/drawing/2014/main" id="{5A648A3F-9CA8-BFF4-87EA-CDD7EA1EC08E}"/>
              </a:ext>
            </a:extLst>
          </p:cNvPr>
          <p:cNvSpPr txBox="1"/>
          <p:nvPr/>
        </p:nvSpPr>
        <p:spPr>
          <a:xfrm>
            <a:off x="339357" y="5219220"/>
            <a:ext cx="11474784" cy="1374763"/>
          </a:xfrm>
          <a:prstGeom prst="rect">
            <a:avLst/>
          </a:prstGeom>
          <a:solidFill>
            <a:srgbClr val="C00000"/>
          </a:solidFill>
          <a:effectLst/>
        </p:spPr>
        <p:txBody>
          <a:bodyPr wrap="square" rtlCol="0" anchor="ctr" anchorCtr="0">
            <a:noAutofit/>
          </a:bodyPr>
          <a:lstStyle/>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sym typeface="+mn-ea"/>
              </a:rPr>
              <a:t>转子装配过程堪比“心脏移植”，对装配精度提出极致要求：</a:t>
            </a:r>
            <a:endParaRPr lang="en-US" altLang="zh-CN" sz="2400" b="1" dirty="0">
              <a:solidFill>
                <a:schemeClr val="bg1"/>
              </a:solidFill>
              <a:latin typeface="微软雅黑" panose="020B0503020204020204" pitchFamily="34" charset="-122"/>
              <a:ea typeface="微软雅黑" panose="020B0503020204020204" pitchFamily="34" charset="-122"/>
              <a:sym typeface="+mn-ea"/>
            </a:endParaRPr>
          </a:p>
          <a:p>
            <a:pPr algn="ctr">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sym typeface="+mn-ea"/>
              </a:rPr>
              <a:t>转子同心度偏差要求达到 “发丝级”</a:t>
            </a:r>
            <a:endParaRPr lang="en-US" altLang="zh-CN" sz="2400" b="1" dirty="0">
              <a:solidFill>
                <a:schemeClr val="bg1"/>
              </a:solidFill>
              <a:latin typeface="微软雅黑" panose="020B0503020204020204" pitchFamily="34" charset="-122"/>
              <a:ea typeface="微软雅黑" panose="020B0503020204020204" pitchFamily="34" charset="-122"/>
              <a:sym typeface="+mn-ea"/>
            </a:endParaRPr>
          </a:p>
        </p:txBody>
      </p:sp>
    </p:spTree>
    <p:extLst>
      <p:ext uri="{BB962C8B-B14F-4D97-AF65-F5344CB8AC3E}">
        <p14:creationId xmlns:p14="http://schemas.microsoft.com/office/powerpoint/2010/main" val="34992899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E4226-D3FF-B796-F3FE-65AE7961900A}"/>
            </a:ext>
          </a:extLst>
        </p:cNvPr>
        <p:cNvGrpSpPr/>
        <p:nvPr/>
      </p:nvGrpSpPr>
      <p:grpSpPr>
        <a:xfrm>
          <a:off x="0" y="0"/>
          <a:ext cx="0" cy="0"/>
          <a:chOff x="0" y="0"/>
          <a:chExt cx="0" cy="0"/>
        </a:xfrm>
      </p:grpSpPr>
      <p:sp>
        <p:nvSpPr>
          <p:cNvPr id="4" name="标题 2">
            <a:extLst>
              <a:ext uri="{FF2B5EF4-FFF2-40B4-BE49-F238E27FC236}">
                <a16:creationId xmlns:a16="http://schemas.microsoft.com/office/drawing/2014/main" id="{9207365D-EA04-365D-3C25-EC97E0E94CCC}"/>
              </a:ext>
            </a:extLst>
          </p:cNvPr>
          <p:cNvSpPr txBox="1"/>
          <p:nvPr/>
        </p:nvSpPr>
        <p:spPr bwMode="auto">
          <a:xfrm>
            <a:off x="240405" y="17117"/>
            <a:ext cx="876152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研究背景与工程需求</a:t>
            </a:r>
          </a:p>
        </p:txBody>
      </p:sp>
      <p:grpSp>
        <p:nvGrpSpPr>
          <p:cNvPr id="3" name="组合 2">
            <a:extLst>
              <a:ext uri="{FF2B5EF4-FFF2-40B4-BE49-F238E27FC236}">
                <a16:creationId xmlns:a16="http://schemas.microsoft.com/office/drawing/2014/main" id="{A4D2FE2F-F195-55DB-103E-72EE89F5CC38}"/>
              </a:ext>
            </a:extLst>
          </p:cNvPr>
          <p:cNvGrpSpPr/>
          <p:nvPr/>
        </p:nvGrpSpPr>
        <p:grpSpPr>
          <a:xfrm>
            <a:off x="826592" y="2030543"/>
            <a:ext cx="10120451" cy="1351664"/>
            <a:chOff x="3142775" y="3223247"/>
            <a:chExt cx="10120451" cy="1351664"/>
          </a:xfrm>
          <a:effectLst/>
        </p:grpSpPr>
        <p:sp>
          <p:nvSpPr>
            <p:cNvPr id="68" name="AutoShape 25">
              <a:extLst>
                <a:ext uri="{FF2B5EF4-FFF2-40B4-BE49-F238E27FC236}">
                  <a16:creationId xmlns:a16="http://schemas.microsoft.com/office/drawing/2014/main" id="{AAE28415-670F-2492-5696-1F523BA11641}"/>
                </a:ext>
              </a:extLst>
            </p:cNvPr>
            <p:cNvSpPr/>
            <p:nvPr/>
          </p:nvSpPr>
          <p:spPr>
            <a:xfrm>
              <a:off x="3142775" y="3223248"/>
              <a:ext cx="3985813" cy="1351663"/>
            </a:xfrm>
            <a:prstGeom prst="roundRect">
              <a:avLst>
                <a:gd name="adj" fmla="val 7142"/>
              </a:avLst>
            </a:prstGeom>
            <a:noFill/>
            <a:ln w="12700" cap="flat" cmpd="sng">
              <a:solidFill>
                <a:schemeClr val="tx2">
                  <a:lumMod val="75000"/>
                </a:schemeClr>
              </a:solidFill>
              <a:prstDash val="solid"/>
              <a:round/>
            </a:ln>
          </p:spPr>
          <p:txBody>
            <a:bodyPr vert="horz" wrap="square" lIns="0" tIns="0" rIns="0" bIns="0" rtlCol="0" anchor="ctr" anchorCtr="0"/>
            <a:lstStyle/>
            <a:p>
              <a:pPr marL="0" indent="0" algn="ctr">
                <a:lnSpc>
                  <a:spcPct val="125000"/>
                </a:lnSpc>
                <a:defRPr/>
              </a:pPr>
              <a:r>
                <a:rPr lang="zh-CN" altLang="en-US"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精准控制各项工艺参数</a:t>
              </a:r>
              <a:endParaRPr lang="en-US"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9" name="AutoShape 26">
              <a:extLst>
                <a:ext uri="{FF2B5EF4-FFF2-40B4-BE49-F238E27FC236}">
                  <a16:creationId xmlns:a16="http://schemas.microsoft.com/office/drawing/2014/main" id="{7D931A3C-E519-FBF9-F680-316AAD02BF95}"/>
                </a:ext>
              </a:extLst>
            </p:cNvPr>
            <p:cNvSpPr/>
            <p:nvPr/>
          </p:nvSpPr>
          <p:spPr>
            <a:xfrm>
              <a:off x="9035062" y="3223247"/>
              <a:ext cx="4228164" cy="1351663"/>
            </a:xfrm>
            <a:prstGeom prst="roundRect">
              <a:avLst>
                <a:gd name="adj" fmla="val 7142"/>
              </a:avLst>
            </a:prstGeom>
            <a:noFill/>
            <a:ln w="12700" cap="flat" cmpd="sng">
              <a:solidFill>
                <a:schemeClr val="tx2">
                  <a:lumMod val="75000"/>
                </a:schemeClr>
              </a:solidFill>
              <a:prstDash val="solid"/>
              <a:round/>
            </a:ln>
          </p:spPr>
          <p:txBody>
            <a:bodyPr vert="horz" wrap="square" lIns="0" tIns="0" rIns="0" bIns="0" rtlCol="0" anchor="ctr" anchorCtr="0"/>
            <a:lstStyle/>
            <a:p>
              <a:pPr marL="0" indent="0" algn="ctr">
                <a:lnSpc>
                  <a:spcPct val="125000"/>
                </a:lnSpc>
                <a:defRPr/>
              </a:pPr>
              <a:r>
                <a:rPr lang="zh-CN" altLang="en-US" b="1"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rPr>
                <a:t>一次性成功，保证装配质量和服役寿命</a:t>
              </a:r>
              <a:endParaRPr lang="en-US" b="1"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7" name="文本框 6">
            <a:extLst>
              <a:ext uri="{FF2B5EF4-FFF2-40B4-BE49-F238E27FC236}">
                <a16:creationId xmlns:a16="http://schemas.microsoft.com/office/drawing/2014/main" id="{D2073F9B-606E-EED2-01C6-7D00A7D8C8BD}"/>
              </a:ext>
            </a:extLst>
          </p:cNvPr>
          <p:cNvSpPr txBox="1"/>
          <p:nvPr/>
        </p:nvSpPr>
        <p:spPr>
          <a:xfrm>
            <a:off x="0" y="6533106"/>
            <a:ext cx="12192000" cy="307777"/>
          </a:xfrm>
          <a:prstGeom prst="rect">
            <a:avLst/>
          </a:prstGeom>
          <a:noFill/>
        </p:spPr>
        <p:txBody>
          <a:bodyPr wrap="square" rtlCol="0">
            <a:spAutoFit/>
          </a:bodyPr>
          <a:lstStyle/>
          <a:p>
            <a:pPr algn="r"/>
            <a:r>
              <a:rPr lang="en-US" altLang="zh-CN" sz="1400" dirty="0">
                <a:latin typeface="Times New Roman" panose="02020603050405020304" pitchFamily="18" charset="0"/>
                <a:cs typeface="Times New Roman" panose="02020603050405020304" pitchFamily="18" charset="0"/>
              </a:rPr>
              <a:t>5/12</a:t>
            </a:r>
            <a:endParaRPr lang="zh-CN" altLang="en-US" sz="1400" dirty="0">
              <a:latin typeface="Times New Roman" panose="02020603050405020304" pitchFamily="18" charset="0"/>
              <a:cs typeface="Times New Roman" panose="02020603050405020304" pitchFamily="18" charset="0"/>
            </a:endParaRPr>
          </a:p>
        </p:txBody>
      </p:sp>
      <p:sp>
        <p:nvSpPr>
          <p:cNvPr id="6" name="文本框 5">
            <a:extLst>
              <a:ext uri="{FF2B5EF4-FFF2-40B4-BE49-F238E27FC236}">
                <a16:creationId xmlns:a16="http://schemas.microsoft.com/office/drawing/2014/main" id="{A2C89D4C-3FE8-4311-AB95-A9098F107BC1}"/>
              </a:ext>
            </a:extLst>
          </p:cNvPr>
          <p:cNvSpPr txBox="1"/>
          <p:nvPr/>
        </p:nvSpPr>
        <p:spPr>
          <a:xfrm>
            <a:off x="339357" y="857341"/>
            <a:ext cx="11474785" cy="497957"/>
          </a:xfrm>
          <a:prstGeom prst="rect">
            <a:avLst/>
          </a:prstGeom>
          <a:solidFill>
            <a:schemeClr val="accent1">
              <a:lumMod val="75000"/>
            </a:schemeClr>
          </a:solidFill>
          <a:ln w="9525">
            <a:noFill/>
          </a:ln>
          <a:effectLst/>
        </p:spPr>
        <p:txBody>
          <a:bodyPr wrap="square" rtlCol="0" anchor="t">
            <a:spAutoFit/>
          </a:bodyPr>
          <a:lstStyle/>
          <a:p>
            <a:pPr algn="ctr" fontAlgn="auto">
              <a:lnSpc>
                <a:spcPct val="120000"/>
              </a:lnSpc>
            </a:pPr>
            <a:r>
              <a:rPr lang="zh-CN" altLang="en-US" sz="24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温差装配工艺机理：热胀扩孔、冷缩形成过盈连接</a:t>
            </a:r>
          </a:p>
        </p:txBody>
      </p:sp>
      <p:sp>
        <p:nvSpPr>
          <p:cNvPr id="8" name="文本框 7">
            <a:extLst>
              <a:ext uri="{FF2B5EF4-FFF2-40B4-BE49-F238E27FC236}">
                <a16:creationId xmlns:a16="http://schemas.microsoft.com/office/drawing/2014/main" id="{328F2FE1-93F0-3A08-137F-D2960F57ABD4}"/>
              </a:ext>
            </a:extLst>
          </p:cNvPr>
          <p:cNvSpPr txBox="1"/>
          <p:nvPr/>
        </p:nvSpPr>
        <p:spPr>
          <a:xfrm>
            <a:off x="339356" y="1495102"/>
            <a:ext cx="11474785" cy="396583"/>
          </a:xfrm>
          <a:prstGeom prst="rect">
            <a:avLst/>
          </a:prstGeom>
          <a:solidFill>
            <a:schemeClr val="accent1">
              <a:lumMod val="75000"/>
            </a:schemeClr>
          </a:solidFill>
          <a:ln w="9525">
            <a:noFill/>
          </a:ln>
          <a:effectLst/>
        </p:spPr>
        <p:txBody>
          <a:bodyPr wrap="square" rtlCol="0" anchor="t">
            <a:spAutoFit/>
          </a:bodyPr>
          <a:lstStyle/>
          <a:p>
            <a:pPr algn="ctr" fontAlgn="auto">
              <a:lnSpc>
                <a:spcPct val="120000"/>
              </a:lnSpc>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装配工艺要求</a:t>
            </a:r>
          </a:p>
        </p:txBody>
      </p:sp>
      <p:sp>
        <p:nvSpPr>
          <p:cNvPr id="10" name="矩形 9">
            <a:extLst>
              <a:ext uri="{FF2B5EF4-FFF2-40B4-BE49-F238E27FC236}">
                <a16:creationId xmlns:a16="http://schemas.microsoft.com/office/drawing/2014/main" id="{60181D72-FA39-6798-3520-8589279877F2}"/>
              </a:ext>
            </a:extLst>
          </p:cNvPr>
          <p:cNvSpPr/>
          <p:nvPr/>
        </p:nvSpPr>
        <p:spPr>
          <a:xfrm>
            <a:off x="352329" y="1494156"/>
            <a:ext cx="11461812" cy="2026069"/>
          </a:xfrm>
          <a:prstGeom prst="rect">
            <a:avLst/>
          </a:prstGeom>
          <a:noFill/>
          <a:ln w="19050"/>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36" name="箭头: 燕尾形 35">
            <a:extLst>
              <a:ext uri="{FF2B5EF4-FFF2-40B4-BE49-F238E27FC236}">
                <a16:creationId xmlns:a16="http://schemas.microsoft.com/office/drawing/2014/main" id="{E8694C8A-932C-C306-5A27-A7AB2CE858CE}"/>
              </a:ext>
            </a:extLst>
          </p:cNvPr>
          <p:cNvSpPr/>
          <p:nvPr/>
        </p:nvSpPr>
        <p:spPr>
          <a:xfrm>
            <a:off x="5256927" y="2442357"/>
            <a:ext cx="1017431" cy="528034"/>
          </a:xfrm>
          <a:prstGeom prst="notchedRightArrow">
            <a:avLst/>
          </a:prstGeom>
          <a:noFill/>
          <a:ln w="28575">
            <a:solidFill>
              <a:schemeClr val="tx2">
                <a:lumMod val="7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60" name="文本框 59">
            <a:extLst>
              <a:ext uri="{FF2B5EF4-FFF2-40B4-BE49-F238E27FC236}">
                <a16:creationId xmlns:a16="http://schemas.microsoft.com/office/drawing/2014/main" id="{152BB0D5-0C90-A003-4D49-6E3349EE2731}"/>
              </a:ext>
            </a:extLst>
          </p:cNvPr>
          <p:cNvSpPr txBox="1"/>
          <p:nvPr/>
        </p:nvSpPr>
        <p:spPr>
          <a:xfrm>
            <a:off x="330770" y="3745915"/>
            <a:ext cx="11474785" cy="396583"/>
          </a:xfrm>
          <a:prstGeom prst="rect">
            <a:avLst/>
          </a:prstGeom>
          <a:solidFill>
            <a:schemeClr val="accent6">
              <a:lumMod val="60000"/>
              <a:lumOff val="40000"/>
            </a:schemeClr>
          </a:solidFill>
          <a:ln w="9525">
            <a:noFill/>
          </a:ln>
          <a:effectLst/>
        </p:spPr>
        <p:txBody>
          <a:bodyPr wrap="square" rtlCol="0" anchor="t">
            <a:spAutoFit/>
          </a:bodyPr>
          <a:lstStyle/>
          <a:p>
            <a:pPr algn="ctr" fontAlgn="auto">
              <a:lnSpc>
                <a:spcPct val="120000"/>
              </a:lnSpc>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现有装配方式：热炉加热且关键工艺参数凭借人工经验确定，</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装配质量一致性差、装配效率低</a:t>
            </a:r>
          </a:p>
        </p:txBody>
      </p:sp>
      <p:sp>
        <p:nvSpPr>
          <p:cNvPr id="70" name="矩形 69">
            <a:extLst>
              <a:ext uri="{FF2B5EF4-FFF2-40B4-BE49-F238E27FC236}">
                <a16:creationId xmlns:a16="http://schemas.microsoft.com/office/drawing/2014/main" id="{6DD3226D-7C30-C44E-4632-2DDEAE04F1F2}"/>
              </a:ext>
            </a:extLst>
          </p:cNvPr>
          <p:cNvSpPr/>
          <p:nvPr/>
        </p:nvSpPr>
        <p:spPr>
          <a:xfrm>
            <a:off x="343743" y="3745915"/>
            <a:ext cx="11461812" cy="2680643"/>
          </a:xfrm>
          <a:prstGeom prst="rect">
            <a:avLst/>
          </a:prstGeom>
          <a:noFill/>
          <a:ln w="19050">
            <a:solidFill>
              <a:schemeClr val="accent6">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9DE5F0E8-8063-61AB-C2EE-9101ACE36F28}"/>
              </a:ext>
            </a:extLst>
          </p:cNvPr>
          <p:cNvPicPr>
            <a:picLocks noChangeAspect="1"/>
          </p:cNvPicPr>
          <p:nvPr/>
        </p:nvPicPr>
        <p:blipFill>
          <a:blip r:embed="rId3"/>
          <a:stretch>
            <a:fillRect/>
          </a:stretch>
        </p:blipFill>
        <p:spPr>
          <a:xfrm>
            <a:off x="1091432" y="4184569"/>
            <a:ext cx="1424037" cy="2104401"/>
          </a:xfrm>
          <a:prstGeom prst="rect">
            <a:avLst/>
          </a:prstGeom>
          <a:effectLst/>
        </p:spPr>
      </p:pic>
      <p:pic>
        <p:nvPicPr>
          <p:cNvPr id="11" name="图片 10">
            <a:extLst>
              <a:ext uri="{FF2B5EF4-FFF2-40B4-BE49-F238E27FC236}">
                <a16:creationId xmlns:a16="http://schemas.microsoft.com/office/drawing/2014/main" id="{579423D9-F35C-EBEA-C2C3-BCE4E13C0B41}"/>
              </a:ext>
            </a:extLst>
          </p:cNvPr>
          <p:cNvPicPr>
            <a:picLocks noChangeAspect="1"/>
          </p:cNvPicPr>
          <p:nvPr/>
        </p:nvPicPr>
        <p:blipFill>
          <a:blip r:embed="rId4"/>
          <a:stretch>
            <a:fillRect/>
          </a:stretch>
        </p:blipFill>
        <p:spPr>
          <a:xfrm>
            <a:off x="2568413" y="4184570"/>
            <a:ext cx="1424038" cy="2103733"/>
          </a:xfrm>
          <a:prstGeom prst="rect">
            <a:avLst/>
          </a:prstGeom>
          <a:effectLst/>
        </p:spPr>
      </p:pic>
      <mc:AlternateContent xmlns:mc="http://schemas.openxmlformats.org/markup-compatibility/2006" xmlns:a14="http://schemas.microsoft.com/office/drawing/2010/main">
        <mc:Choice Requires="a14">
          <p:graphicFrame>
            <p:nvGraphicFramePr>
              <p:cNvPr id="13" name="表格 12">
                <a:extLst>
                  <a:ext uri="{FF2B5EF4-FFF2-40B4-BE49-F238E27FC236}">
                    <a16:creationId xmlns:a16="http://schemas.microsoft.com/office/drawing/2014/main" id="{23C10F7E-F4F8-460A-D824-C19BC8870388}"/>
                  </a:ext>
                </a:extLst>
              </p:cNvPr>
              <p:cNvGraphicFramePr>
                <a:graphicFrameLocks noGrp="1"/>
              </p:cNvGraphicFramePr>
              <p:nvPr>
                <p:extLst>
                  <p:ext uri="{D42A27DB-BD31-4B8C-83A1-F6EECF244321}">
                    <p14:modId xmlns:p14="http://schemas.microsoft.com/office/powerpoint/2010/main" val="2478048804"/>
                  </p:ext>
                </p:extLst>
              </p:nvPr>
            </p:nvGraphicFramePr>
            <p:xfrm>
              <a:off x="5435740" y="4629488"/>
              <a:ext cx="5826761" cy="1423584"/>
            </p:xfrm>
            <a:graphic>
              <a:graphicData uri="http://schemas.openxmlformats.org/drawingml/2006/table">
                <a:tbl>
                  <a:tblPr firstRow="1" firstCol="1" bandRow="1"/>
                  <a:tblGrid>
                    <a:gridCol w="2388248">
                      <a:extLst>
                        <a:ext uri="{9D8B030D-6E8A-4147-A177-3AD203B41FA5}">
                          <a16:colId xmlns:a16="http://schemas.microsoft.com/office/drawing/2014/main" val="2820795827"/>
                        </a:ext>
                      </a:extLst>
                    </a:gridCol>
                    <a:gridCol w="1495791">
                      <a:extLst>
                        <a:ext uri="{9D8B030D-6E8A-4147-A177-3AD203B41FA5}">
                          <a16:colId xmlns:a16="http://schemas.microsoft.com/office/drawing/2014/main" val="3701736711"/>
                        </a:ext>
                      </a:extLst>
                    </a:gridCol>
                    <a:gridCol w="1942722">
                      <a:extLst>
                        <a:ext uri="{9D8B030D-6E8A-4147-A177-3AD203B41FA5}">
                          <a16:colId xmlns:a16="http://schemas.microsoft.com/office/drawing/2014/main" val="2411556121"/>
                        </a:ext>
                      </a:extLst>
                    </a:gridCol>
                  </a:tblGrid>
                  <a:tr h="355896">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国内</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国外</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7567028"/>
                      </a:ext>
                    </a:extLst>
                  </a:tr>
                  <a:tr h="355896">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转速</a:t>
                          </a: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a:t>
                          </a:r>
                          <a14:m>
                            <m:oMath xmlns:m="http://schemas.openxmlformats.org/officeDocument/2006/math">
                              <m:r>
                                <a:rPr lang="zh-CN" altLang="en-US" sz="2000" i="1" kern="100">
                                  <a:effectLst/>
                                  <a:latin typeface="Cambria Math" panose="02040503050406030204" pitchFamily="18" charset="0"/>
                                  <a:ea typeface="等线" panose="02010600030101010101" pitchFamily="2" charset="-122"/>
                                  <a:cs typeface="Times New Roman" panose="02020603050405020304" pitchFamily="18" charset="0"/>
                                </a:rPr>
                                <m:t>𝑟𝑝𝑚</m:t>
                              </m:r>
                            </m:oMath>
                          </a14:m>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16000</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20000</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9102724"/>
                      </a:ext>
                    </a:extLst>
                  </a:tr>
                  <a:tr h="355896">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跳动</a:t>
                          </a: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a:t>
                          </a:r>
                          <a14:m>
                            <m:oMath xmlns:m="http://schemas.openxmlformats.org/officeDocument/2006/math">
                              <m:r>
                                <a:rPr lang="zh-CN" altLang="en-US" sz="2000" i="1" kern="100">
                                  <a:effectLst/>
                                  <a:latin typeface="Cambria Math" panose="02040503050406030204" pitchFamily="18" charset="0"/>
                                  <a:ea typeface="等线" panose="02010600030101010101" pitchFamily="2" charset="-122"/>
                                  <a:cs typeface="Times New Roman" panose="02020603050405020304" pitchFamily="18" charset="0"/>
                                </a:rPr>
                                <m:t>𝑚𝑚</m:t>
                              </m:r>
                            </m:oMath>
                          </a14:m>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a:effectLst/>
                              <a:latin typeface="Times New Roman" panose="02020603050405020304" pitchFamily="18" charset="0"/>
                              <a:ea typeface="黑体" panose="02010609060101010101" pitchFamily="49" charset="-122"/>
                              <a:cs typeface="Times New Roman" panose="02020603050405020304" pitchFamily="18" charset="0"/>
                            </a:rPr>
                            <a:t>0.01</a:t>
                          </a:r>
                          <a:endParaRPr lang="zh-CN" sz="2000"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0.006</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6838919"/>
                      </a:ext>
                    </a:extLst>
                  </a:tr>
                  <a:tr h="355896">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同心度偏差</a:t>
                          </a: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a:t>
                          </a:r>
                          <a14:m>
                            <m:oMath xmlns:m="http://schemas.openxmlformats.org/officeDocument/2006/math">
                              <m:r>
                                <a:rPr lang="zh-CN" altLang="en-US" sz="2000" i="1" kern="100">
                                  <a:effectLst/>
                                  <a:latin typeface="Cambria Math" panose="02040503050406030204" pitchFamily="18" charset="0"/>
                                  <a:ea typeface="等线" panose="02010600030101010101" pitchFamily="2" charset="-122"/>
                                  <a:cs typeface="Times New Roman" panose="02020603050405020304" pitchFamily="18" charset="0"/>
                                </a:rPr>
                                <m:t>𝜇</m:t>
                              </m:r>
                              <m:r>
                                <a:rPr lang="zh-CN" altLang="en-US" sz="2000" i="1" kern="100">
                                  <a:effectLst/>
                                  <a:latin typeface="Cambria Math" panose="02040503050406030204" pitchFamily="18" charset="0"/>
                                  <a:ea typeface="等线" panose="02010600030101010101" pitchFamily="2" charset="-122"/>
                                  <a:cs typeface="Times New Roman" panose="02020603050405020304" pitchFamily="18" charset="0"/>
                                </a:rPr>
                                <m:t>𝑚</m:t>
                              </m:r>
                            </m:oMath>
                          </a14:m>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a:effectLst/>
                              <a:latin typeface="Times New Roman" panose="02020603050405020304" pitchFamily="18" charset="0"/>
                              <a:ea typeface="黑体" panose="02010609060101010101" pitchFamily="49" charset="-122"/>
                              <a:cs typeface="Times New Roman" panose="02020603050405020304" pitchFamily="18" charset="0"/>
                            </a:rPr>
                            <a:t>20</a:t>
                          </a:r>
                          <a:endParaRPr lang="zh-CN" sz="2000"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40</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7626989"/>
                      </a:ext>
                    </a:extLst>
                  </a:tr>
                </a:tbl>
              </a:graphicData>
            </a:graphic>
          </p:graphicFrame>
        </mc:Choice>
        <mc:Fallback xmlns="">
          <p:graphicFrame>
            <p:nvGraphicFramePr>
              <p:cNvPr id="13" name="表格 12">
                <a:extLst>
                  <a:ext uri="{FF2B5EF4-FFF2-40B4-BE49-F238E27FC236}">
                    <a16:creationId xmlns:a16="http://schemas.microsoft.com/office/drawing/2014/main" id="{23C10F7E-F4F8-460A-D824-C19BC8870388}"/>
                  </a:ext>
                </a:extLst>
              </p:cNvPr>
              <p:cNvGraphicFramePr>
                <a:graphicFrameLocks noGrp="1"/>
              </p:cNvGraphicFramePr>
              <p:nvPr>
                <p:extLst>
                  <p:ext uri="{D42A27DB-BD31-4B8C-83A1-F6EECF244321}">
                    <p14:modId xmlns:p14="http://schemas.microsoft.com/office/powerpoint/2010/main" val="2478048804"/>
                  </p:ext>
                </p:extLst>
              </p:nvPr>
            </p:nvGraphicFramePr>
            <p:xfrm>
              <a:off x="5435740" y="4629488"/>
              <a:ext cx="5826761" cy="1423584"/>
            </p:xfrm>
            <a:graphic>
              <a:graphicData uri="http://schemas.openxmlformats.org/drawingml/2006/table">
                <a:tbl>
                  <a:tblPr firstRow="1" firstCol="1" bandRow="1"/>
                  <a:tblGrid>
                    <a:gridCol w="2388248">
                      <a:extLst>
                        <a:ext uri="{9D8B030D-6E8A-4147-A177-3AD203B41FA5}">
                          <a16:colId xmlns:a16="http://schemas.microsoft.com/office/drawing/2014/main" val="2820795827"/>
                        </a:ext>
                      </a:extLst>
                    </a:gridCol>
                    <a:gridCol w="1495791">
                      <a:extLst>
                        <a:ext uri="{9D8B030D-6E8A-4147-A177-3AD203B41FA5}">
                          <a16:colId xmlns:a16="http://schemas.microsoft.com/office/drawing/2014/main" val="3701736711"/>
                        </a:ext>
                      </a:extLst>
                    </a:gridCol>
                    <a:gridCol w="1942722">
                      <a:extLst>
                        <a:ext uri="{9D8B030D-6E8A-4147-A177-3AD203B41FA5}">
                          <a16:colId xmlns:a16="http://schemas.microsoft.com/office/drawing/2014/main" val="2411556121"/>
                        </a:ext>
                      </a:extLst>
                    </a:gridCol>
                  </a:tblGrid>
                  <a:tr h="355896">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 </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国内</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zh-CN" sz="2000" kern="100" dirty="0">
                              <a:effectLst/>
                              <a:latin typeface="Times New Roman" panose="02020603050405020304" pitchFamily="18" charset="0"/>
                              <a:ea typeface="黑体" panose="02010609060101010101" pitchFamily="49" charset="-122"/>
                              <a:cs typeface="Times New Roman" panose="02020603050405020304" pitchFamily="18" charset="0"/>
                            </a:rPr>
                            <a:t>国外</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7567028"/>
                      </a:ext>
                    </a:extLst>
                  </a:tr>
                  <a:tr h="355896">
                    <a:tc>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255" t="-118966" r="-144643" b="-239655"/>
                          </a:stretch>
                        </a:blip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16000</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20000</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89102724"/>
                      </a:ext>
                    </a:extLst>
                  </a:tr>
                  <a:tr h="355896">
                    <a:tc>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255" t="-215254" r="-144643" b="-135593"/>
                          </a:stretch>
                        </a:blipFill>
                      </a:tcPr>
                    </a:tc>
                    <a:tc>
                      <a:txBody>
                        <a:bodyPr/>
                        <a:lstStyle/>
                        <a:p>
                          <a:pPr algn="ctr">
                            <a:buNone/>
                          </a:pPr>
                          <a:r>
                            <a:rPr lang="en-US" sz="2000" kern="100">
                              <a:effectLst/>
                              <a:latin typeface="Times New Roman" panose="02020603050405020304" pitchFamily="18" charset="0"/>
                              <a:ea typeface="黑体" panose="02010609060101010101" pitchFamily="49" charset="-122"/>
                              <a:cs typeface="Times New Roman" panose="02020603050405020304" pitchFamily="18" charset="0"/>
                            </a:rPr>
                            <a:t>0.01</a:t>
                          </a:r>
                          <a:endParaRPr lang="zh-CN" sz="2000"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0.006</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6838919"/>
                      </a:ext>
                    </a:extLst>
                  </a:tr>
                  <a:tr h="355896">
                    <a:tc>
                      <a:txBody>
                        <a:bodyPr/>
                        <a:lstStyle/>
                        <a:p>
                          <a:endParaRPr lang="zh-CN"/>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5"/>
                          <a:stretch>
                            <a:fillRect l="-255" t="-320690" r="-144643" b="-37931"/>
                          </a:stretch>
                        </a:blipFill>
                      </a:tcPr>
                    </a:tc>
                    <a:tc>
                      <a:txBody>
                        <a:bodyPr/>
                        <a:lstStyle/>
                        <a:p>
                          <a:pPr algn="ctr">
                            <a:buNone/>
                          </a:pPr>
                          <a:r>
                            <a:rPr lang="en-US" sz="2000" kern="100">
                              <a:effectLst/>
                              <a:latin typeface="Times New Roman" panose="02020603050405020304" pitchFamily="18" charset="0"/>
                              <a:ea typeface="黑体" panose="02010609060101010101" pitchFamily="49" charset="-122"/>
                              <a:cs typeface="Times New Roman" panose="02020603050405020304" pitchFamily="18" charset="0"/>
                            </a:rPr>
                            <a:t>20</a:t>
                          </a:r>
                          <a:endParaRPr lang="zh-CN" sz="2000" kern="10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buNone/>
                          </a:pPr>
                          <a:r>
                            <a:rPr lang="en-US" sz="2000" kern="100" dirty="0">
                              <a:effectLst/>
                              <a:latin typeface="Times New Roman" panose="02020603050405020304" pitchFamily="18" charset="0"/>
                              <a:ea typeface="黑体" panose="02010609060101010101" pitchFamily="49" charset="-122"/>
                              <a:cs typeface="Times New Roman" panose="02020603050405020304" pitchFamily="18" charset="0"/>
                            </a:rPr>
                            <a:t>40</a:t>
                          </a:r>
                          <a:endParaRPr lang="zh-CN" sz="2000" kern="100" dirty="0">
                            <a:effectLst/>
                            <a:latin typeface="Times New Roman" panose="02020603050405020304" pitchFamily="18" charset="0"/>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27626989"/>
                      </a:ext>
                    </a:extLst>
                  </a:tr>
                </a:tbl>
              </a:graphicData>
            </a:graphic>
          </p:graphicFrame>
        </mc:Fallback>
      </mc:AlternateContent>
      <p:sp>
        <p:nvSpPr>
          <p:cNvPr id="15" name="文本框 14">
            <a:extLst>
              <a:ext uri="{FF2B5EF4-FFF2-40B4-BE49-F238E27FC236}">
                <a16:creationId xmlns:a16="http://schemas.microsoft.com/office/drawing/2014/main" id="{23CEBCC9-D400-AE87-2F94-7923698B35B2}"/>
              </a:ext>
            </a:extLst>
          </p:cNvPr>
          <p:cNvSpPr txBox="1"/>
          <p:nvPr/>
        </p:nvSpPr>
        <p:spPr>
          <a:xfrm>
            <a:off x="5435740" y="4202991"/>
            <a:ext cx="5751708" cy="400110"/>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schemeClr val="tx2">
                    <a:lumMod val="50000"/>
                  </a:schemeClr>
                </a:solidFill>
                <a:effectLst/>
                <a:uLnTx/>
                <a:uFillTx/>
                <a:latin typeface="黑体" panose="02010609060101010101" pitchFamily="49" charset="-122"/>
                <a:ea typeface="黑体" panose="02010609060101010101" pitchFamily="49" charset="-122"/>
              </a:rPr>
              <a:t>国产压缩机关键质量特性与国外先进产品的差距</a:t>
            </a:r>
          </a:p>
        </p:txBody>
      </p:sp>
    </p:spTree>
    <p:extLst>
      <p:ext uri="{BB962C8B-B14F-4D97-AF65-F5344CB8AC3E}">
        <p14:creationId xmlns:p14="http://schemas.microsoft.com/office/powerpoint/2010/main" val="3525093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8E8C0-B1CC-4057-6D42-A1B34E239810}"/>
            </a:ext>
          </a:extLst>
        </p:cNvPr>
        <p:cNvGrpSpPr/>
        <p:nvPr/>
      </p:nvGrpSpPr>
      <p:grpSpPr>
        <a:xfrm>
          <a:off x="0" y="0"/>
          <a:ext cx="0" cy="0"/>
          <a:chOff x="0" y="0"/>
          <a:chExt cx="0" cy="0"/>
        </a:xfrm>
      </p:grpSpPr>
      <p:sp>
        <p:nvSpPr>
          <p:cNvPr id="4" name="标题 2">
            <a:extLst>
              <a:ext uri="{FF2B5EF4-FFF2-40B4-BE49-F238E27FC236}">
                <a16:creationId xmlns:a16="http://schemas.microsoft.com/office/drawing/2014/main" id="{6D2934E0-3266-6B7B-8847-288662A73C2A}"/>
              </a:ext>
            </a:extLst>
          </p:cNvPr>
          <p:cNvSpPr txBox="1"/>
          <p:nvPr/>
        </p:nvSpPr>
        <p:spPr bwMode="auto">
          <a:xfrm>
            <a:off x="240405" y="17117"/>
            <a:ext cx="876152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研究背景与工程需求</a:t>
            </a:r>
          </a:p>
        </p:txBody>
      </p:sp>
      <p:sp>
        <p:nvSpPr>
          <p:cNvPr id="7" name="文本框 6">
            <a:extLst>
              <a:ext uri="{FF2B5EF4-FFF2-40B4-BE49-F238E27FC236}">
                <a16:creationId xmlns:a16="http://schemas.microsoft.com/office/drawing/2014/main" id="{D7462277-F543-F295-4EA8-4F5106E5ACCD}"/>
              </a:ext>
            </a:extLst>
          </p:cNvPr>
          <p:cNvSpPr txBox="1"/>
          <p:nvPr/>
        </p:nvSpPr>
        <p:spPr>
          <a:xfrm>
            <a:off x="206" y="6533106"/>
            <a:ext cx="12192000" cy="307777"/>
          </a:xfrm>
          <a:prstGeom prst="rect">
            <a:avLst/>
          </a:prstGeom>
          <a:noFill/>
        </p:spPr>
        <p:txBody>
          <a:bodyPr wrap="square" rtlCol="0">
            <a:spAutoFit/>
          </a:bodyPr>
          <a:lstStyle/>
          <a:p>
            <a:pPr algn="r"/>
            <a:r>
              <a:rPr lang="en-US" altLang="zh-CN" sz="1400" dirty="0">
                <a:latin typeface="Times New Roman" panose="02020603050405020304" pitchFamily="18" charset="0"/>
                <a:cs typeface="Times New Roman" panose="02020603050405020304" pitchFamily="18" charset="0"/>
              </a:rPr>
              <a:t>6/12</a:t>
            </a:r>
            <a:endParaRPr lang="zh-CN" altLang="en-US" sz="1400"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BF13015C-0325-7F8C-0383-1B3705D17589}"/>
              </a:ext>
            </a:extLst>
          </p:cNvPr>
          <p:cNvSpPr txBox="1"/>
          <p:nvPr/>
        </p:nvSpPr>
        <p:spPr>
          <a:xfrm>
            <a:off x="352329" y="847506"/>
            <a:ext cx="11474785" cy="396583"/>
          </a:xfrm>
          <a:prstGeom prst="rect">
            <a:avLst/>
          </a:prstGeom>
          <a:solidFill>
            <a:schemeClr val="accent1">
              <a:lumMod val="75000"/>
            </a:schemeClr>
          </a:solidFill>
          <a:ln w="9525">
            <a:noFill/>
          </a:ln>
          <a:effectLst/>
        </p:spPr>
        <p:txBody>
          <a:bodyPr wrap="square" rtlCol="0" anchor="t">
            <a:spAutoFit/>
          </a:bodyPr>
          <a:lstStyle/>
          <a:p>
            <a:pPr algn="ctr" fontAlgn="auto">
              <a:lnSpc>
                <a:spcPct val="120000"/>
              </a:lnSpc>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全国首套大型压缩机转子智能化装配产线</a:t>
            </a:r>
          </a:p>
        </p:txBody>
      </p:sp>
      <p:sp>
        <p:nvSpPr>
          <p:cNvPr id="10" name="矩形 9">
            <a:extLst>
              <a:ext uri="{FF2B5EF4-FFF2-40B4-BE49-F238E27FC236}">
                <a16:creationId xmlns:a16="http://schemas.microsoft.com/office/drawing/2014/main" id="{61BE1345-0D28-F4A3-FC8E-AF96AAF0C0DE}"/>
              </a:ext>
            </a:extLst>
          </p:cNvPr>
          <p:cNvSpPr/>
          <p:nvPr/>
        </p:nvSpPr>
        <p:spPr>
          <a:xfrm>
            <a:off x="365302" y="846560"/>
            <a:ext cx="11461812" cy="2861132"/>
          </a:xfrm>
          <a:prstGeom prst="rect">
            <a:avLst/>
          </a:prstGeom>
          <a:noFill/>
          <a:ln w="19050"/>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44" name="文本框 43">
            <a:extLst>
              <a:ext uri="{FF2B5EF4-FFF2-40B4-BE49-F238E27FC236}">
                <a16:creationId xmlns:a16="http://schemas.microsoft.com/office/drawing/2014/main" id="{F0EE5D1B-C586-E68F-3B76-F31A6609890E}"/>
              </a:ext>
            </a:extLst>
          </p:cNvPr>
          <p:cNvSpPr txBox="1"/>
          <p:nvPr/>
        </p:nvSpPr>
        <p:spPr>
          <a:xfrm>
            <a:off x="352329" y="4002366"/>
            <a:ext cx="11461812" cy="511312"/>
          </a:xfrm>
          <a:prstGeom prst="rect">
            <a:avLst/>
          </a:prstGeom>
          <a:solidFill>
            <a:schemeClr val="accent1">
              <a:lumMod val="60000"/>
              <a:lumOff val="40000"/>
            </a:schemeClr>
          </a:solidFill>
          <a:effectLst/>
        </p:spPr>
        <p:txBody>
          <a:bodyPr wrap="square" rtlCol="0" anchor="ctr" anchorCtr="0">
            <a:noAutofit/>
          </a:bodyPr>
          <a:lstStyle/>
          <a:p>
            <a:pPr algn="ctr">
              <a:lnSpc>
                <a:spcPct val="120000"/>
              </a:lnSpc>
            </a:pPr>
            <a:r>
              <a:rPr lang="zh-CN" altLang="en-US" sz="2400" b="1" dirty="0">
                <a:solidFill>
                  <a:srgbClr val="C00000"/>
                </a:solidFill>
                <a:latin typeface="微软雅黑" panose="020B0503020204020204" pitchFamily="34" charset="-122"/>
                <a:ea typeface="微软雅黑" panose="020B0503020204020204" pitchFamily="34" charset="-122"/>
                <a:sym typeface="+mn-ea"/>
              </a:rPr>
              <a:t>加热过程</a:t>
            </a:r>
            <a:r>
              <a:rPr lang="zh-CN" altLang="en-US" sz="2400" b="1" dirty="0">
                <a:solidFill>
                  <a:schemeClr val="bg1"/>
                </a:solidFill>
                <a:latin typeface="微软雅黑" panose="020B0503020204020204" pitchFamily="34" charset="-122"/>
                <a:ea typeface="微软雅黑" panose="020B0503020204020204" pitchFamily="34" charset="-122"/>
                <a:sym typeface="+mn-ea"/>
              </a:rPr>
              <a:t>中叶轮</a:t>
            </a:r>
            <a:r>
              <a:rPr lang="zh-CN" altLang="en-US" sz="2400" b="1" dirty="0">
                <a:solidFill>
                  <a:srgbClr val="FFC000"/>
                </a:solidFill>
                <a:latin typeface="微软雅黑" panose="020B0503020204020204" pitchFamily="34" charset="-122"/>
                <a:ea typeface="微软雅黑" panose="020B0503020204020204" pitchFamily="34" charset="-122"/>
                <a:sym typeface="+mn-ea"/>
              </a:rPr>
              <a:t>温度均匀性</a:t>
            </a:r>
            <a:r>
              <a:rPr lang="zh-CN" altLang="en-US" sz="2400" b="1" dirty="0">
                <a:solidFill>
                  <a:schemeClr val="bg1"/>
                </a:solidFill>
                <a:latin typeface="微软雅黑" panose="020B0503020204020204" pitchFamily="34" charset="-122"/>
                <a:ea typeface="微软雅黑" panose="020B0503020204020204" pitchFamily="34" charset="-122"/>
                <a:sym typeface="+mn-ea"/>
              </a:rPr>
              <a:t>和</a:t>
            </a:r>
            <a:r>
              <a:rPr lang="zh-CN" altLang="en-US" sz="2400" b="1" dirty="0">
                <a:solidFill>
                  <a:srgbClr val="FFC000"/>
                </a:solidFill>
                <a:latin typeface="微软雅黑" panose="020B0503020204020204" pitchFamily="34" charset="-122"/>
                <a:ea typeface="微软雅黑" panose="020B0503020204020204" pitchFamily="34" charset="-122"/>
                <a:sym typeface="+mn-ea"/>
              </a:rPr>
              <a:t>膨胀量</a:t>
            </a:r>
            <a:r>
              <a:rPr lang="zh-CN" altLang="en-US" sz="2400" b="1" dirty="0">
                <a:solidFill>
                  <a:schemeClr val="bg1"/>
                </a:solidFill>
                <a:latin typeface="微软雅黑" panose="020B0503020204020204" pitchFamily="34" charset="-122"/>
                <a:ea typeface="微软雅黑" panose="020B0503020204020204" pitchFamily="34" charset="-122"/>
                <a:sym typeface="+mn-ea"/>
              </a:rPr>
              <a:t>是保证过盈装配质量和一次成功率的基础</a:t>
            </a:r>
          </a:p>
        </p:txBody>
      </p:sp>
      <p:sp>
        <p:nvSpPr>
          <p:cNvPr id="49" name="等腰三角形 48">
            <a:extLst>
              <a:ext uri="{FF2B5EF4-FFF2-40B4-BE49-F238E27FC236}">
                <a16:creationId xmlns:a16="http://schemas.microsoft.com/office/drawing/2014/main" id="{6770AD6D-09D3-4CCE-3562-EDD1A4F65A55}"/>
              </a:ext>
            </a:extLst>
          </p:cNvPr>
          <p:cNvSpPr/>
          <p:nvPr/>
        </p:nvSpPr>
        <p:spPr>
          <a:xfrm rot="10800000">
            <a:off x="1930980" y="3823938"/>
            <a:ext cx="7379594" cy="141153"/>
          </a:xfrm>
          <a:prstGeom prst="triangle">
            <a:avLst/>
          </a:prstGeom>
          <a:solidFill>
            <a:schemeClr val="accent1">
              <a:lumMod val="60000"/>
              <a:lumOff val="4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60" name="文本框 59">
            <a:extLst>
              <a:ext uri="{FF2B5EF4-FFF2-40B4-BE49-F238E27FC236}">
                <a16:creationId xmlns:a16="http://schemas.microsoft.com/office/drawing/2014/main" id="{D9908E64-4E63-CAC5-A53E-C5334AB36175}"/>
              </a:ext>
            </a:extLst>
          </p:cNvPr>
          <p:cNvSpPr txBox="1"/>
          <p:nvPr/>
        </p:nvSpPr>
        <p:spPr>
          <a:xfrm>
            <a:off x="364887" y="6062479"/>
            <a:ext cx="11474785" cy="430374"/>
          </a:xfrm>
          <a:prstGeom prst="rect">
            <a:avLst/>
          </a:prstGeom>
          <a:solidFill>
            <a:srgbClr val="C00000"/>
          </a:solidFill>
          <a:ln w="9525">
            <a:noFill/>
          </a:ln>
          <a:effectLst/>
        </p:spPr>
        <p:txBody>
          <a:bodyPr wrap="square" rtlCol="0" anchor="t">
            <a:spAutoFit/>
          </a:bodyPr>
          <a:lstStyle/>
          <a:p>
            <a:pPr algn="ctr" fontAlgn="auto">
              <a:lnSpc>
                <a:spcPct val="120000"/>
              </a:lnSpc>
            </a:pPr>
            <a:r>
              <a:rPr lang="zh-CN" altLang="en-US" sz="2000"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电磁感应加热工艺配方亟需优化</a:t>
            </a:r>
          </a:p>
        </p:txBody>
      </p:sp>
      <p:sp>
        <p:nvSpPr>
          <p:cNvPr id="70" name="矩形 69">
            <a:extLst>
              <a:ext uri="{FF2B5EF4-FFF2-40B4-BE49-F238E27FC236}">
                <a16:creationId xmlns:a16="http://schemas.microsoft.com/office/drawing/2014/main" id="{7E14F6A3-BF78-8AB4-A27D-06E8DA31EAE5}"/>
              </a:ext>
            </a:extLst>
          </p:cNvPr>
          <p:cNvSpPr/>
          <p:nvPr/>
        </p:nvSpPr>
        <p:spPr>
          <a:xfrm>
            <a:off x="365301" y="4593465"/>
            <a:ext cx="11461812" cy="1906073"/>
          </a:xfrm>
          <a:prstGeom prst="rect">
            <a:avLst/>
          </a:prstGeom>
          <a:noFill/>
          <a:ln w="28575">
            <a:solidFill>
              <a:srgbClr val="C00000"/>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pic>
        <p:nvPicPr>
          <p:cNvPr id="74" name="图片 73">
            <a:extLst>
              <a:ext uri="{FF2B5EF4-FFF2-40B4-BE49-F238E27FC236}">
                <a16:creationId xmlns:a16="http://schemas.microsoft.com/office/drawing/2014/main" id="{F3F28DEF-1C10-52CC-380D-51ECC20D853A}"/>
              </a:ext>
            </a:extLst>
          </p:cNvPr>
          <p:cNvPicPr>
            <a:picLocks noChangeAspect="1"/>
          </p:cNvPicPr>
          <p:nvPr/>
        </p:nvPicPr>
        <p:blipFill>
          <a:blip r:embed="rId3"/>
          <a:srcRect t="11323" r="49836"/>
          <a:stretch>
            <a:fillRect/>
          </a:stretch>
        </p:blipFill>
        <p:spPr>
          <a:xfrm>
            <a:off x="2271283" y="1296246"/>
            <a:ext cx="3159402" cy="2392560"/>
          </a:xfrm>
          <a:prstGeom prst="rect">
            <a:avLst/>
          </a:prstGeom>
          <a:effectLst/>
        </p:spPr>
      </p:pic>
      <p:sp>
        <p:nvSpPr>
          <p:cNvPr id="75" name="AutoShape 50">
            <a:extLst>
              <a:ext uri="{FF2B5EF4-FFF2-40B4-BE49-F238E27FC236}">
                <a16:creationId xmlns:a16="http://schemas.microsoft.com/office/drawing/2014/main" id="{49D3FBA1-0679-3945-B68D-C0B8C0E1DA43}"/>
              </a:ext>
            </a:extLst>
          </p:cNvPr>
          <p:cNvSpPr/>
          <p:nvPr/>
        </p:nvSpPr>
        <p:spPr>
          <a:xfrm>
            <a:off x="2524352" y="3343786"/>
            <a:ext cx="2446985" cy="304800"/>
          </a:xfrm>
          <a:prstGeom prst="roundRect">
            <a:avLst>
              <a:gd name="adj" fmla="val 8333"/>
            </a:avLst>
          </a:prstGeom>
          <a:solidFill>
            <a:srgbClr val="0D1B2A">
              <a:alpha val="85000"/>
            </a:srgbClr>
          </a:solidFill>
          <a:ln w="12700" cap="flat" cmpd="sng">
            <a:solidFill>
              <a:srgbClr val="C8785A">
                <a:alpha val="100000"/>
              </a:srgbClr>
            </a:solidFill>
            <a:prstDash val="solid"/>
            <a:round/>
          </a:ln>
          <a:effectLst/>
        </p:spPr>
        <p:txBody>
          <a:bodyPr vert="horz" wrap="square" lIns="0" tIns="0" rIns="0" bIns="0" rtlCol="0" anchor="ctr" anchorCtr="0"/>
          <a:lstStyle/>
          <a:p>
            <a:pPr marL="0" indent="0" algn="ctr">
              <a:lnSpc>
                <a:spcPct val="125000"/>
              </a:lnSpc>
              <a:defRPr/>
            </a:pPr>
            <a:r>
              <a:rPr lang="zh-CN" altLang="en-US" sz="1400" dirty="0">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电磁</a:t>
            </a:r>
            <a:r>
              <a:rPr lang="zh-CN" altLang="en-US" sz="1400" b="0" i="0" u="none" strike="noStrike" dirty="0">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感应加热设备</a:t>
            </a:r>
            <a:endParaRPr lang="en-US" sz="1400" dirty="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76" name="图片 75">
            <a:extLst>
              <a:ext uri="{FF2B5EF4-FFF2-40B4-BE49-F238E27FC236}">
                <a16:creationId xmlns:a16="http://schemas.microsoft.com/office/drawing/2014/main" id="{87377CA1-E2DC-1BC2-59E6-A1A7E852744C}"/>
              </a:ext>
            </a:extLst>
          </p:cNvPr>
          <p:cNvPicPr>
            <a:picLocks noChangeAspect="1"/>
          </p:cNvPicPr>
          <p:nvPr/>
        </p:nvPicPr>
        <p:blipFill>
          <a:blip r:embed="rId4"/>
          <a:stretch>
            <a:fillRect/>
          </a:stretch>
        </p:blipFill>
        <p:spPr>
          <a:xfrm>
            <a:off x="6993619" y="1267401"/>
            <a:ext cx="3122116" cy="2392560"/>
          </a:xfrm>
          <a:prstGeom prst="rect">
            <a:avLst/>
          </a:prstGeom>
          <a:effectLst/>
        </p:spPr>
      </p:pic>
      <p:sp>
        <p:nvSpPr>
          <p:cNvPr id="85" name="AutoShape 50">
            <a:extLst>
              <a:ext uri="{FF2B5EF4-FFF2-40B4-BE49-F238E27FC236}">
                <a16:creationId xmlns:a16="http://schemas.microsoft.com/office/drawing/2014/main" id="{D59AB396-D277-B68D-83D4-3E962067BC6E}"/>
              </a:ext>
            </a:extLst>
          </p:cNvPr>
          <p:cNvSpPr/>
          <p:nvPr/>
        </p:nvSpPr>
        <p:spPr>
          <a:xfrm>
            <a:off x="6987518" y="3338042"/>
            <a:ext cx="3122115" cy="304800"/>
          </a:xfrm>
          <a:prstGeom prst="roundRect">
            <a:avLst>
              <a:gd name="adj" fmla="val 8333"/>
            </a:avLst>
          </a:prstGeom>
          <a:solidFill>
            <a:srgbClr val="0D1B2A">
              <a:alpha val="85000"/>
            </a:srgbClr>
          </a:solidFill>
          <a:ln w="12700" cap="flat" cmpd="sng">
            <a:solidFill>
              <a:srgbClr val="C8785A">
                <a:alpha val="100000"/>
              </a:srgbClr>
            </a:solidFill>
            <a:prstDash val="solid"/>
            <a:round/>
          </a:ln>
          <a:effectLst/>
        </p:spPr>
        <p:txBody>
          <a:bodyPr vert="horz" wrap="square" lIns="0" tIns="0" rIns="0" bIns="0" rtlCol="0" anchor="ctr" anchorCtr="0"/>
          <a:lstStyle/>
          <a:p>
            <a:pPr marL="0" indent="0" algn="ctr">
              <a:lnSpc>
                <a:spcPct val="125000"/>
              </a:lnSpc>
              <a:defRPr/>
            </a:pPr>
            <a:r>
              <a:rPr lang="zh-CN" altLang="en-US" sz="14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轴插入过盈装配过程</a:t>
            </a:r>
            <a:endParaRPr lang="en-US" sz="1400" dirty="0">
              <a:solidFill>
                <a:schemeClr val="bg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8" name="箭头: 燕尾形 87">
            <a:extLst>
              <a:ext uri="{FF2B5EF4-FFF2-40B4-BE49-F238E27FC236}">
                <a16:creationId xmlns:a16="http://schemas.microsoft.com/office/drawing/2014/main" id="{1F3BD9FF-CECA-68B8-5D10-A8CA610F8B81}"/>
              </a:ext>
            </a:extLst>
          </p:cNvPr>
          <p:cNvSpPr/>
          <p:nvPr/>
        </p:nvSpPr>
        <p:spPr>
          <a:xfrm>
            <a:off x="5781242" y="2300281"/>
            <a:ext cx="1169714" cy="396583"/>
          </a:xfrm>
          <a:prstGeom prst="notchedRightArrow">
            <a:avLst/>
          </a:prstGeom>
          <a:noFill/>
          <a:ln w="28575">
            <a:solidFill>
              <a:schemeClr val="tx2">
                <a:lumMod val="7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pic>
        <p:nvPicPr>
          <p:cNvPr id="91" name="图片 90">
            <a:extLst>
              <a:ext uri="{FF2B5EF4-FFF2-40B4-BE49-F238E27FC236}">
                <a16:creationId xmlns:a16="http://schemas.microsoft.com/office/drawing/2014/main" id="{04B83ABB-66F9-DA4B-63E3-BA7953797CB6}"/>
              </a:ext>
            </a:extLst>
          </p:cNvPr>
          <p:cNvPicPr>
            <a:picLocks noChangeAspect="1"/>
          </p:cNvPicPr>
          <p:nvPr/>
        </p:nvPicPr>
        <p:blipFill>
          <a:blip r:embed="rId5"/>
          <a:srcRect l="7875" t="26604" r="2769" b="28263"/>
          <a:stretch>
            <a:fillRect/>
          </a:stretch>
        </p:blipFill>
        <p:spPr>
          <a:xfrm>
            <a:off x="8242479" y="4630513"/>
            <a:ext cx="3548869" cy="1425281"/>
          </a:xfrm>
          <a:prstGeom prst="rect">
            <a:avLst/>
          </a:prstGeom>
          <a:effectLst/>
        </p:spPr>
      </p:pic>
      <p:pic>
        <p:nvPicPr>
          <p:cNvPr id="93" name="图片 92">
            <a:extLst>
              <a:ext uri="{FF2B5EF4-FFF2-40B4-BE49-F238E27FC236}">
                <a16:creationId xmlns:a16="http://schemas.microsoft.com/office/drawing/2014/main" id="{347D9F45-D191-4144-9DA3-A6F21A410994}"/>
              </a:ext>
            </a:extLst>
          </p:cNvPr>
          <p:cNvPicPr>
            <a:picLocks noChangeAspect="1"/>
          </p:cNvPicPr>
          <p:nvPr/>
        </p:nvPicPr>
        <p:blipFill>
          <a:blip r:embed="rId6" cstate="print">
            <a:extLst>
              <a:ext uri="{28A0092B-C50C-407E-A947-70E740481C1C}">
                <a14:useLocalDpi xmlns:a14="http://schemas.microsoft.com/office/drawing/2010/main" val="0"/>
              </a:ext>
            </a:extLst>
          </a:blip>
          <a:srcRect l="7051" t="17277" r="840" b="23436"/>
          <a:stretch>
            <a:fillRect/>
          </a:stretch>
        </p:blipFill>
        <p:spPr>
          <a:xfrm>
            <a:off x="461485" y="4642873"/>
            <a:ext cx="1573380" cy="1350298"/>
          </a:xfrm>
          <a:prstGeom prst="rect">
            <a:avLst/>
          </a:prstGeom>
          <a:effectLst/>
        </p:spPr>
      </p:pic>
      <p:pic>
        <p:nvPicPr>
          <p:cNvPr id="95" name="图片 94">
            <a:extLst>
              <a:ext uri="{FF2B5EF4-FFF2-40B4-BE49-F238E27FC236}">
                <a16:creationId xmlns:a16="http://schemas.microsoft.com/office/drawing/2014/main" id="{0A7A050C-DD2D-64B8-DC84-ACEE0E43CE6A}"/>
              </a:ext>
            </a:extLst>
          </p:cNvPr>
          <p:cNvPicPr>
            <a:picLocks noChangeAspect="1"/>
          </p:cNvPicPr>
          <p:nvPr/>
        </p:nvPicPr>
        <p:blipFill>
          <a:blip r:embed="rId7" cstate="print">
            <a:extLst>
              <a:ext uri="{28A0092B-C50C-407E-A947-70E740481C1C}">
                <a14:useLocalDpi xmlns:a14="http://schemas.microsoft.com/office/drawing/2010/main" val="0"/>
              </a:ext>
            </a:extLst>
          </a:blip>
          <a:srcRect l="8252" t="22974" r="17019" b="11517"/>
          <a:stretch>
            <a:fillRect/>
          </a:stretch>
        </p:blipFill>
        <p:spPr>
          <a:xfrm>
            <a:off x="4057570" y="4630513"/>
            <a:ext cx="1195940" cy="1398398"/>
          </a:xfrm>
          <a:prstGeom prst="rect">
            <a:avLst/>
          </a:prstGeom>
          <a:effectLst/>
        </p:spPr>
      </p:pic>
      <p:sp>
        <p:nvSpPr>
          <p:cNvPr id="98" name="箭头: 五边形 97">
            <a:extLst>
              <a:ext uri="{FF2B5EF4-FFF2-40B4-BE49-F238E27FC236}">
                <a16:creationId xmlns:a16="http://schemas.microsoft.com/office/drawing/2014/main" id="{9E8DAF8D-8F41-2B63-4FFC-E916DEE5C3A3}"/>
              </a:ext>
            </a:extLst>
          </p:cNvPr>
          <p:cNvSpPr/>
          <p:nvPr/>
        </p:nvSpPr>
        <p:spPr>
          <a:xfrm>
            <a:off x="6568225" y="4859583"/>
            <a:ext cx="1667767" cy="352682"/>
          </a:xfrm>
          <a:prstGeom prst="homePlate">
            <a:avLst/>
          </a:prstGeom>
          <a:solidFill>
            <a:srgbClr val="C00000"/>
          </a:solidFill>
          <a:ln>
            <a:solidFill>
              <a:srgbClr val="C00000"/>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600" b="1" dirty="0">
                <a:solidFill>
                  <a:schemeClr val="bg1"/>
                </a:solidFill>
                <a:latin typeface="黑体" panose="02010609060101010101" pitchFamily="49" charset="-122"/>
                <a:ea typeface="黑体" panose="02010609060101010101" pitchFamily="49" charset="-122"/>
              </a:rPr>
              <a:t>加热均匀性差</a:t>
            </a:r>
          </a:p>
        </p:txBody>
      </p:sp>
      <p:sp>
        <p:nvSpPr>
          <p:cNvPr id="99" name="箭头: 五边形 98">
            <a:extLst>
              <a:ext uri="{FF2B5EF4-FFF2-40B4-BE49-F238E27FC236}">
                <a16:creationId xmlns:a16="http://schemas.microsoft.com/office/drawing/2014/main" id="{8DEE818B-C215-E4ED-8005-B39713ED8AF0}"/>
              </a:ext>
            </a:extLst>
          </p:cNvPr>
          <p:cNvSpPr/>
          <p:nvPr/>
        </p:nvSpPr>
        <p:spPr>
          <a:xfrm>
            <a:off x="2228452" y="5440569"/>
            <a:ext cx="1936247" cy="385908"/>
          </a:xfrm>
          <a:prstGeom prst="homePlate">
            <a:avLst/>
          </a:prstGeom>
          <a:solidFill>
            <a:srgbClr val="C00000"/>
          </a:solidFill>
          <a:ln>
            <a:solidFill>
              <a:srgbClr val="C00000"/>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600" b="1" dirty="0">
                <a:solidFill>
                  <a:schemeClr val="bg1"/>
                </a:solidFill>
                <a:latin typeface="黑体" panose="02010609060101010101" pitchFamily="49" charset="-122"/>
                <a:ea typeface="黑体" panose="02010609060101010101" pitchFamily="49" charset="-122"/>
              </a:rPr>
              <a:t>工艺参数经验依赖</a:t>
            </a:r>
          </a:p>
        </p:txBody>
      </p:sp>
      <p:sp>
        <p:nvSpPr>
          <p:cNvPr id="102" name="箭头: 五边形 101">
            <a:extLst>
              <a:ext uri="{FF2B5EF4-FFF2-40B4-BE49-F238E27FC236}">
                <a16:creationId xmlns:a16="http://schemas.microsoft.com/office/drawing/2014/main" id="{76F0FE1D-9EF4-3757-F577-8FD85FE8287D}"/>
              </a:ext>
            </a:extLst>
          </p:cNvPr>
          <p:cNvSpPr/>
          <p:nvPr/>
        </p:nvSpPr>
        <p:spPr>
          <a:xfrm flipH="1">
            <a:off x="1983346" y="4829526"/>
            <a:ext cx="1734269" cy="385908"/>
          </a:xfrm>
          <a:prstGeom prst="homePlate">
            <a:avLst/>
          </a:prstGeom>
          <a:solidFill>
            <a:srgbClr val="C00000"/>
          </a:solidFill>
          <a:ln>
            <a:solidFill>
              <a:srgbClr val="C00000"/>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600" b="1" dirty="0">
                <a:solidFill>
                  <a:schemeClr val="bg1"/>
                </a:solidFill>
                <a:latin typeface="黑体" panose="02010609060101010101" pitchFamily="49" charset="-122"/>
                <a:ea typeface="黑体" panose="02010609060101010101" pitchFamily="49" charset="-122"/>
              </a:rPr>
              <a:t>产品规格差异大</a:t>
            </a:r>
          </a:p>
        </p:txBody>
      </p:sp>
      <p:pic>
        <p:nvPicPr>
          <p:cNvPr id="104" name="图片 103">
            <a:extLst>
              <a:ext uri="{FF2B5EF4-FFF2-40B4-BE49-F238E27FC236}">
                <a16:creationId xmlns:a16="http://schemas.microsoft.com/office/drawing/2014/main" id="{C5DFC94E-5554-ED0D-E651-129B971F918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829" r="32685"/>
          <a:stretch>
            <a:fillRect/>
          </a:stretch>
        </p:blipFill>
        <p:spPr>
          <a:xfrm>
            <a:off x="5252812" y="4660981"/>
            <a:ext cx="971977" cy="1362941"/>
          </a:xfrm>
          <a:prstGeom prst="rect">
            <a:avLst/>
          </a:prstGeom>
          <a:effectLst/>
        </p:spPr>
      </p:pic>
      <p:sp>
        <p:nvSpPr>
          <p:cNvPr id="105" name="箭头: 五边形 104">
            <a:extLst>
              <a:ext uri="{FF2B5EF4-FFF2-40B4-BE49-F238E27FC236}">
                <a16:creationId xmlns:a16="http://schemas.microsoft.com/office/drawing/2014/main" id="{885113BC-8C36-D6EB-A23E-1461311BBF2D}"/>
              </a:ext>
            </a:extLst>
          </p:cNvPr>
          <p:cNvSpPr/>
          <p:nvPr/>
        </p:nvSpPr>
        <p:spPr>
          <a:xfrm flipH="1">
            <a:off x="6033833" y="5487827"/>
            <a:ext cx="1792230" cy="385908"/>
          </a:xfrm>
          <a:prstGeom prst="homePlate">
            <a:avLst/>
          </a:prstGeom>
          <a:solidFill>
            <a:srgbClr val="C00000"/>
          </a:solidFill>
          <a:ln>
            <a:solidFill>
              <a:srgbClr val="C00000"/>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600" b="1" dirty="0">
                <a:solidFill>
                  <a:schemeClr val="bg1"/>
                </a:solidFill>
                <a:latin typeface="黑体" panose="02010609060101010101" pitchFamily="49" charset="-122"/>
                <a:ea typeface="黑体" panose="02010609060101010101" pitchFamily="49" charset="-122"/>
              </a:rPr>
              <a:t>膨胀量难以测量</a:t>
            </a:r>
          </a:p>
        </p:txBody>
      </p:sp>
      <p:sp>
        <p:nvSpPr>
          <p:cNvPr id="3" name="矩形 2">
            <a:extLst>
              <a:ext uri="{FF2B5EF4-FFF2-40B4-BE49-F238E27FC236}">
                <a16:creationId xmlns:a16="http://schemas.microsoft.com/office/drawing/2014/main" id="{F3E0CF5D-6F9B-37D7-41AF-0406EC227C45}"/>
              </a:ext>
            </a:extLst>
          </p:cNvPr>
          <p:cNvSpPr/>
          <p:nvPr/>
        </p:nvSpPr>
        <p:spPr>
          <a:xfrm>
            <a:off x="3511733" y="1915832"/>
            <a:ext cx="1918952" cy="301128"/>
          </a:xfrm>
          <a:prstGeom prst="rect">
            <a:avLst/>
          </a:prstGeom>
          <a:solidFill>
            <a:schemeClr val="bg1"/>
          </a:solidFill>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b="1" dirty="0">
                <a:latin typeface="微软雅黑" panose="020B0503020204020204" pitchFamily="34" charset="-122"/>
                <a:ea typeface="微软雅黑" panose="020B0503020204020204" pitchFamily="34" charset="-122"/>
              </a:rPr>
              <a:t>加热快（小时→分钟）</a:t>
            </a:r>
          </a:p>
        </p:txBody>
      </p:sp>
    </p:spTree>
    <p:extLst>
      <p:ext uri="{BB962C8B-B14F-4D97-AF65-F5344CB8AC3E}">
        <p14:creationId xmlns:p14="http://schemas.microsoft.com/office/powerpoint/2010/main" val="182059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9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9" grpId="0" animBg="1"/>
      <p:bldP spid="60" grpId="0" animBg="1"/>
      <p:bldP spid="70" grpId="0" animBg="1"/>
      <p:bldP spid="75" grpId="0" animBg="1"/>
      <p:bldP spid="98" grpId="0" animBg="1"/>
      <p:bldP spid="99" grpId="0" animBg="1"/>
      <p:bldP spid="102" grpId="0" animBg="1"/>
      <p:bldP spid="105" grpId="0" animBg="1"/>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4B7A1-C530-9453-D8C2-4B2204A5049D}"/>
            </a:ext>
          </a:extLst>
        </p:cNvPr>
        <p:cNvGrpSpPr/>
        <p:nvPr/>
      </p:nvGrpSpPr>
      <p:grpSpPr>
        <a:xfrm>
          <a:off x="0" y="0"/>
          <a:ext cx="0" cy="0"/>
          <a:chOff x="0" y="0"/>
          <a:chExt cx="0" cy="0"/>
        </a:xfrm>
      </p:grpSpPr>
      <p:sp>
        <p:nvSpPr>
          <p:cNvPr id="27" name="矩形 26">
            <a:extLst>
              <a:ext uri="{FF2B5EF4-FFF2-40B4-BE49-F238E27FC236}">
                <a16:creationId xmlns:a16="http://schemas.microsoft.com/office/drawing/2014/main" id="{CE65412E-DDD4-7240-F932-041A37B4DAD1}"/>
              </a:ext>
            </a:extLst>
          </p:cNvPr>
          <p:cNvSpPr/>
          <p:nvPr/>
        </p:nvSpPr>
        <p:spPr>
          <a:xfrm>
            <a:off x="6044484" y="1293420"/>
            <a:ext cx="5782630" cy="2359887"/>
          </a:xfrm>
          <a:prstGeom prst="rect">
            <a:avLst/>
          </a:prstGeom>
          <a:noFill/>
          <a:ln w="19050">
            <a:solidFill>
              <a:schemeClr val="accent1">
                <a:lumMod val="40000"/>
                <a:lumOff val="6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26" name="标题 2">
            <a:extLst>
              <a:ext uri="{FF2B5EF4-FFF2-40B4-BE49-F238E27FC236}">
                <a16:creationId xmlns:a16="http://schemas.microsoft.com/office/drawing/2014/main" id="{B620D03E-28AC-D62B-6339-D42A58F8B3AF}"/>
              </a:ext>
            </a:extLst>
          </p:cNvPr>
          <p:cNvSpPr txBox="1"/>
          <p:nvPr/>
        </p:nvSpPr>
        <p:spPr bwMode="auto">
          <a:xfrm>
            <a:off x="217170" y="-25491"/>
            <a:ext cx="878475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latin typeface="微软雅黑" panose="020B0503020204020204" pitchFamily="34" charset="-122"/>
                <a:ea typeface="微软雅黑" panose="020B0503020204020204" pitchFamily="34" charset="-122"/>
                <a:cs typeface="+mn-ea"/>
              </a:rPr>
              <a:t>解决方案及技术路线</a:t>
            </a:r>
            <a:endParaRPr lang="zh-CN" altLang="en-US" sz="3200" b="1" kern="0" dirty="0">
              <a:solidFill>
                <a:srgbClr val="0065B0"/>
              </a:solidFill>
              <a:effectLst/>
              <a:latin typeface="微软雅黑" panose="020B0503020204020204" pitchFamily="34" charset="-122"/>
              <a:ea typeface="微软雅黑" panose="020B0503020204020204" pitchFamily="34" charset="-122"/>
              <a:cs typeface="+mn-ea"/>
            </a:endParaRPr>
          </a:p>
        </p:txBody>
      </p:sp>
      <p:sp>
        <p:nvSpPr>
          <p:cNvPr id="25" name="文本框 24">
            <a:extLst>
              <a:ext uri="{FF2B5EF4-FFF2-40B4-BE49-F238E27FC236}">
                <a16:creationId xmlns:a16="http://schemas.microsoft.com/office/drawing/2014/main" id="{5CD3CEE3-0AE7-5FD9-27E3-C1154FAD4D7E}"/>
              </a:ext>
            </a:extLst>
          </p:cNvPr>
          <p:cNvSpPr txBox="1"/>
          <p:nvPr/>
        </p:nvSpPr>
        <p:spPr>
          <a:xfrm>
            <a:off x="0" y="6533116"/>
            <a:ext cx="12192000" cy="307777"/>
          </a:xfrm>
          <a:prstGeom prst="rect">
            <a:avLst/>
          </a:prstGeom>
          <a:noFill/>
        </p:spPr>
        <p:txBody>
          <a:bodyPr wrap="square" rtlCol="0">
            <a:spAutoFit/>
          </a:bodyPr>
          <a:lstStyle/>
          <a:p>
            <a:pPr algn="r"/>
            <a:r>
              <a:rPr lang="en-US" altLang="zh-CN" sz="1400" dirty="0">
                <a:latin typeface="Times New Roman" panose="02020603050405020304" pitchFamily="18" charset="0"/>
                <a:cs typeface="Times New Roman" panose="02020603050405020304" pitchFamily="18" charset="0"/>
              </a:rPr>
              <a:t>7/12</a:t>
            </a:r>
            <a:endParaRPr lang="zh-CN" altLang="en-US" sz="1400" dirty="0">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8B7C1E8E-243C-8484-6B21-1B347AD4BB62}"/>
              </a:ext>
            </a:extLst>
          </p:cNvPr>
          <p:cNvSpPr txBox="1"/>
          <p:nvPr/>
        </p:nvSpPr>
        <p:spPr>
          <a:xfrm>
            <a:off x="352329" y="847506"/>
            <a:ext cx="11474785" cy="396583"/>
          </a:xfrm>
          <a:prstGeom prst="rect">
            <a:avLst/>
          </a:prstGeom>
          <a:solidFill>
            <a:schemeClr val="accent1">
              <a:lumMod val="75000"/>
            </a:schemeClr>
          </a:solidFill>
          <a:ln w="9525">
            <a:noFill/>
          </a:ln>
          <a:effectLst/>
        </p:spPr>
        <p:txBody>
          <a:bodyPr wrap="square" rtlCol="0" anchor="t">
            <a:spAutoFit/>
          </a:bodyPr>
          <a:lstStyle/>
          <a:p>
            <a:pPr algn="ctr" fontAlgn="auto">
              <a:lnSpc>
                <a:spcPct val="120000"/>
              </a:lnSpc>
            </a:pP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高保真</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多物理场</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仿真模型</a:t>
            </a: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建立与校准</a:t>
            </a:r>
          </a:p>
        </p:txBody>
      </p:sp>
      <p:sp>
        <p:nvSpPr>
          <p:cNvPr id="50" name="矩形 49">
            <a:extLst>
              <a:ext uri="{FF2B5EF4-FFF2-40B4-BE49-F238E27FC236}">
                <a16:creationId xmlns:a16="http://schemas.microsoft.com/office/drawing/2014/main" id="{79CC1CAE-1F18-63A2-710E-DE656A4A8025}"/>
              </a:ext>
            </a:extLst>
          </p:cNvPr>
          <p:cNvSpPr/>
          <p:nvPr/>
        </p:nvSpPr>
        <p:spPr>
          <a:xfrm>
            <a:off x="351912" y="4072278"/>
            <a:ext cx="11474785" cy="2530072"/>
          </a:xfrm>
          <a:prstGeom prst="rect">
            <a:avLst/>
          </a:prstGeom>
          <a:solidFill>
            <a:schemeClr val="bg1">
              <a:lumMod val="95000"/>
            </a:schemeClr>
          </a:solidFill>
          <a:ln w="19050">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51" name="文本框 50">
            <a:extLst>
              <a:ext uri="{FF2B5EF4-FFF2-40B4-BE49-F238E27FC236}">
                <a16:creationId xmlns:a16="http://schemas.microsoft.com/office/drawing/2014/main" id="{E86521D9-D34F-B66A-B88A-9780B7310600}"/>
              </a:ext>
            </a:extLst>
          </p:cNvPr>
          <p:cNvSpPr txBox="1"/>
          <p:nvPr/>
        </p:nvSpPr>
        <p:spPr>
          <a:xfrm>
            <a:off x="351913" y="4063911"/>
            <a:ext cx="11488176" cy="396583"/>
          </a:xfrm>
          <a:prstGeom prst="rect">
            <a:avLst/>
          </a:prstGeom>
          <a:solidFill>
            <a:schemeClr val="accent1">
              <a:lumMod val="75000"/>
            </a:schemeClr>
          </a:solidFill>
          <a:ln w="9525">
            <a:noFill/>
          </a:ln>
          <a:effectLst/>
        </p:spPr>
        <p:txBody>
          <a:bodyPr wrap="square" rtlCol="0" anchor="t">
            <a:spAutoFit/>
          </a:bodyPr>
          <a:lstStyle/>
          <a:p>
            <a:pPr algn="ctr" fontAlgn="auto">
              <a:lnSpc>
                <a:spcPct val="120000"/>
              </a:lnSpc>
            </a:pPr>
            <a:r>
              <a:rPr lang="zh-CN" altLang="en-US" b="1"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ea"/>
              </a:rPr>
              <a:t>内插间歇式电磁感应加热</a:t>
            </a:r>
            <a:r>
              <a:rPr lang="zh-CN" altLang="en-US"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sym typeface="+mn-ea"/>
              </a:rPr>
              <a:t>配方优化</a:t>
            </a:r>
          </a:p>
        </p:txBody>
      </p:sp>
      <p:sp>
        <p:nvSpPr>
          <p:cNvPr id="53" name="等腰三角形 52">
            <a:extLst>
              <a:ext uri="{FF2B5EF4-FFF2-40B4-BE49-F238E27FC236}">
                <a16:creationId xmlns:a16="http://schemas.microsoft.com/office/drawing/2014/main" id="{85B7057C-E105-0ED6-9CD4-04A7A2CD1E09}"/>
              </a:ext>
            </a:extLst>
          </p:cNvPr>
          <p:cNvSpPr/>
          <p:nvPr/>
        </p:nvSpPr>
        <p:spPr>
          <a:xfrm rot="10800000">
            <a:off x="2227193" y="3805601"/>
            <a:ext cx="7379594" cy="141153"/>
          </a:xfrm>
          <a:prstGeom prst="triangle">
            <a:avLst/>
          </a:prstGeom>
          <a:solidFill>
            <a:schemeClr val="accent1">
              <a:lumMod val="60000"/>
              <a:lumOff val="4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a16="http://schemas.microsoft.com/office/drawing/2014/main" id="{0C6564EB-4789-B78B-EBBA-6F098941E9D9}"/>
              </a:ext>
            </a:extLst>
          </p:cNvPr>
          <p:cNvSpPr/>
          <p:nvPr/>
        </p:nvSpPr>
        <p:spPr>
          <a:xfrm>
            <a:off x="378275" y="1299098"/>
            <a:ext cx="5489423" cy="338958"/>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大样本加热对象物料库建立</a:t>
            </a:r>
          </a:p>
        </p:txBody>
      </p:sp>
      <p:sp>
        <p:nvSpPr>
          <p:cNvPr id="4" name="矩形 3">
            <a:extLst>
              <a:ext uri="{FF2B5EF4-FFF2-40B4-BE49-F238E27FC236}">
                <a16:creationId xmlns:a16="http://schemas.microsoft.com/office/drawing/2014/main" id="{00DF8C82-3541-A7E3-0E49-218F2F2C0CA2}"/>
              </a:ext>
            </a:extLst>
          </p:cNvPr>
          <p:cNvSpPr/>
          <p:nvPr/>
        </p:nvSpPr>
        <p:spPr>
          <a:xfrm>
            <a:off x="6044485" y="1293420"/>
            <a:ext cx="5782629" cy="338958"/>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高保真模型</a:t>
            </a:r>
          </a:p>
        </p:txBody>
      </p:sp>
      <p:pic>
        <p:nvPicPr>
          <p:cNvPr id="6" name="图片 5">
            <a:extLst>
              <a:ext uri="{FF2B5EF4-FFF2-40B4-BE49-F238E27FC236}">
                <a16:creationId xmlns:a16="http://schemas.microsoft.com/office/drawing/2014/main" id="{A1941E01-F050-879E-ABB6-AFB89CF454CD}"/>
              </a:ext>
            </a:extLst>
          </p:cNvPr>
          <p:cNvPicPr>
            <a:picLocks noChangeAspect="1"/>
          </p:cNvPicPr>
          <p:nvPr/>
        </p:nvPicPr>
        <p:blipFill>
          <a:blip r:embed="rId3"/>
          <a:srcRect t="24243"/>
          <a:stretch>
            <a:fillRect/>
          </a:stretch>
        </p:blipFill>
        <p:spPr>
          <a:xfrm>
            <a:off x="9490256" y="2020668"/>
            <a:ext cx="2190030" cy="1549709"/>
          </a:xfrm>
          <a:prstGeom prst="rect">
            <a:avLst/>
          </a:prstGeom>
          <a:effectLst/>
        </p:spPr>
      </p:pic>
      <p:pic>
        <p:nvPicPr>
          <p:cNvPr id="7" name="图片 6">
            <a:extLst>
              <a:ext uri="{FF2B5EF4-FFF2-40B4-BE49-F238E27FC236}">
                <a16:creationId xmlns:a16="http://schemas.microsoft.com/office/drawing/2014/main" id="{AB94E4EB-EE94-EE6F-954E-607B101FD4C0}"/>
              </a:ext>
            </a:extLst>
          </p:cNvPr>
          <p:cNvPicPr>
            <a:picLocks noChangeAspect="1"/>
          </p:cNvPicPr>
          <p:nvPr/>
        </p:nvPicPr>
        <p:blipFill>
          <a:blip r:embed="rId4"/>
          <a:stretch>
            <a:fillRect/>
          </a:stretch>
        </p:blipFill>
        <p:spPr>
          <a:xfrm>
            <a:off x="6429330" y="2106494"/>
            <a:ext cx="2486738" cy="1345844"/>
          </a:xfrm>
          <a:prstGeom prst="rect">
            <a:avLst/>
          </a:prstGeom>
          <a:effectLst/>
        </p:spPr>
      </p:pic>
      <p:sp>
        <p:nvSpPr>
          <p:cNvPr id="8" name="文本框 7">
            <a:extLst>
              <a:ext uri="{FF2B5EF4-FFF2-40B4-BE49-F238E27FC236}">
                <a16:creationId xmlns:a16="http://schemas.microsoft.com/office/drawing/2014/main" id="{C71BE3D5-F384-D9EA-7495-B1EF927C626C}"/>
              </a:ext>
            </a:extLst>
          </p:cNvPr>
          <p:cNvSpPr txBox="1"/>
          <p:nvPr/>
        </p:nvSpPr>
        <p:spPr>
          <a:xfrm>
            <a:off x="7048542" y="1641857"/>
            <a:ext cx="1155299" cy="369332"/>
          </a:xfrm>
          <a:prstGeom prst="rect">
            <a:avLst/>
          </a:prstGeom>
          <a:noFill/>
          <a:effectLst/>
        </p:spPr>
        <p:txBody>
          <a:bodyPr wrap="square" rtlCol="0">
            <a:spAutoFit/>
          </a:bodyPr>
          <a:lstStyle/>
          <a:p>
            <a:r>
              <a:rPr lang="zh-CN" altLang="en-US" b="1" dirty="0">
                <a:solidFill>
                  <a:srgbClr val="C00000"/>
                </a:solidFill>
              </a:rPr>
              <a:t>模型构建</a:t>
            </a:r>
          </a:p>
        </p:txBody>
      </p:sp>
      <p:sp>
        <p:nvSpPr>
          <p:cNvPr id="9" name="文本框 8">
            <a:extLst>
              <a:ext uri="{FF2B5EF4-FFF2-40B4-BE49-F238E27FC236}">
                <a16:creationId xmlns:a16="http://schemas.microsoft.com/office/drawing/2014/main" id="{762CAEB2-C763-47CE-2548-1C27E355C882}"/>
              </a:ext>
            </a:extLst>
          </p:cNvPr>
          <p:cNvSpPr txBox="1"/>
          <p:nvPr/>
        </p:nvSpPr>
        <p:spPr>
          <a:xfrm>
            <a:off x="9787004" y="1632378"/>
            <a:ext cx="1155300" cy="369332"/>
          </a:xfrm>
          <a:prstGeom prst="rect">
            <a:avLst/>
          </a:prstGeom>
          <a:noFill/>
          <a:effectLst/>
        </p:spPr>
        <p:txBody>
          <a:bodyPr wrap="square" rtlCol="0">
            <a:spAutoFit/>
          </a:bodyPr>
          <a:lstStyle/>
          <a:p>
            <a:r>
              <a:rPr lang="zh-CN" altLang="en-US" b="1" dirty="0">
                <a:solidFill>
                  <a:srgbClr val="C00000"/>
                </a:solidFill>
              </a:rPr>
              <a:t>模型校准</a:t>
            </a:r>
          </a:p>
        </p:txBody>
      </p:sp>
      <p:sp>
        <p:nvSpPr>
          <p:cNvPr id="10" name="矩形 9">
            <a:extLst>
              <a:ext uri="{FF2B5EF4-FFF2-40B4-BE49-F238E27FC236}">
                <a16:creationId xmlns:a16="http://schemas.microsoft.com/office/drawing/2014/main" id="{93C3B43F-C8B4-D052-AA9C-4FC7769B93B5}"/>
              </a:ext>
            </a:extLst>
          </p:cNvPr>
          <p:cNvSpPr/>
          <p:nvPr/>
        </p:nvSpPr>
        <p:spPr>
          <a:xfrm>
            <a:off x="364886" y="1293420"/>
            <a:ext cx="5502813" cy="2359887"/>
          </a:xfrm>
          <a:prstGeom prst="rect">
            <a:avLst/>
          </a:prstGeom>
          <a:noFill/>
          <a:ln w="19050">
            <a:solidFill>
              <a:schemeClr val="accent1">
                <a:lumMod val="40000"/>
                <a:lumOff val="6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1" name="文本框 10">
            <a:extLst>
              <a:ext uri="{FF2B5EF4-FFF2-40B4-BE49-F238E27FC236}">
                <a16:creationId xmlns:a16="http://schemas.microsoft.com/office/drawing/2014/main" id="{9AB74810-9D90-FA11-E9F1-7C8462141A80}"/>
              </a:ext>
            </a:extLst>
          </p:cNvPr>
          <p:cNvSpPr txBox="1"/>
          <p:nvPr/>
        </p:nvSpPr>
        <p:spPr>
          <a:xfrm>
            <a:off x="1133342" y="1651336"/>
            <a:ext cx="1339402" cy="369332"/>
          </a:xfrm>
          <a:prstGeom prst="rect">
            <a:avLst/>
          </a:prstGeom>
          <a:noFill/>
          <a:effectLst/>
        </p:spPr>
        <p:txBody>
          <a:bodyPr wrap="square" rtlCol="0">
            <a:spAutoFit/>
          </a:bodyPr>
          <a:lstStyle/>
          <a:p>
            <a:r>
              <a:rPr lang="zh-CN" altLang="en-US" b="1" dirty="0">
                <a:solidFill>
                  <a:srgbClr val="C00000"/>
                </a:solidFill>
              </a:rPr>
              <a:t>几何模型库</a:t>
            </a:r>
          </a:p>
        </p:txBody>
      </p:sp>
      <p:sp>
        <p:nvSpPr>
          <p:cNvPr id="12" name="文本框 11">
            <a:extLst>
              <a:ext uri="{FF2B5EF4-FFF2-40B4-BE49-F238E27FC236}">
                <a16:creationId xmlns:a16="http://schemas.microsoft.com/office/drawing/2014/main" id="{D047155D-1FEF-0231-49D1-80BC65E42C3C}"/>
              </a:ext>
            </a:extLst>
          </p:cNvPr>
          <p:cNvSpPr txBox="1"/>
          <p:nvPr/>
        </p:nvSpPr>
        <p:spPr>
          <a:xfrm>
            <a:off x="3791620" y="1651336"/>
            <a:ext cx="1339402" cy="369332"/>
          </a:xfrm>
          <a:prstGeom prst="rect">
            <a:avLst/>
          </a:prstGeom>
          <a:noFill/>
          <a:effectLst/>
        </p:spPr>
        <p:txBody>
          <a:bodyPr wrap="square" rtlCol="0">
            <a:spAutoFit/>
          </a:bodyPr>
          <a:lstStyle/>
          <a:p>
            <a:r>
              <a:rPr lang="zh-CN" altLang="en-US" b="1" dirty="0">
                <a:solidFill>
                  <a:srgbClr val="C00000"/>
                </a:solidFill>
              </a:rPr>
              <a:t>材料模型库</a:t>
            </a:r>
          </a:p>
        </p:txBody>
      </p:sp>
      <p:sp>
        <p:nvSpPr>
          <p:cNvPr id="13" name="矩形: 圆角 12">
            <a:extLst>
              <a:ext uri="{FF2B5EF4-FFF2-40B4-BE49-F238E27FC236}">
                <a16:creationId xmlns:a16="http://schemas.microsoft.com/office/drawing/2014/main" id="{F29520E8-017E-B2A4-476A-6BE1EE5A2F29}"/>
              </a:ext>
            </a:extLst>
          </p:cNvPr>
          <p:cNvSpPr/>
          <p:nvPr/>
        </p:nvSpPr>
        <p:spPr>
          <a:xfrm>
            <a:off x="590282" y="2034508"/>
            <a:ext cx="2354686"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关键参数自动识别</a:t>
            </a:r>
          </a:p>
        </p:txBody>
      </p:sp>
      <p:sp>
        <p:nvSpPr>
          <p:cNvPr id="14" name="矩形: 圆角 13">
            <a:extLst>
              <a:ext uri="{FF2B5EF4-FFF2-40B4-BE49-F238E27FC236}">
                <a16:creationId xmlns:a16="http://schemas.microsoft.com/office/drawing/2014/main" id="{8DD0458C-BDB9-1753-2E65-9C15482D3EBA}"/>
              </a:ext>
            </a:extLst>
          </p:cNvPr>
          <p:cNvSpPr/>
          <p:nvPr/>
        </p:nvSpPr>
        <p:spPr>
          <a:xfrm>
            <a:off x="590282" y="2536904"/>
            <a:ext cx="2354686"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高保真几何模型自动生成</a:t>
            </a:r>
          </a:p>
        </p:txBody>
      </p:sp>
      <p:sp>
        <p:nvSpPr>
          <p:cNvPr id="15" name="矩形: 圆角 14">
            <a:extLst>
              <a:ext uri="{FF2B5EF4-FFF2-40B4-BE49-F238E27FC236}">
                <a16:creationId xmlns:a16="http://schemas.microsoft.com/office/drawing/2014/main" id="{C5BBF15C-1E48-D372-B50D-1194DA01F3ED}"/>
              </a:ext>
            </a:extLst>
          </p:cNvPr>
          <p:cNvSpPr/>
          <p:nvPr/>
        </p:nvSpPr>
        <p:spPr>
          <a:xfrm>
            <a:off x="590282" y="3111085"/>
            <a:ext cx="2354686"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几何模型创成式设计</a:t>
            </a:r>
          </a:p>
        </p:txBody>
      </p:sp>
      <p:cxnSp>
        <p:nvCxnSpPr>
          <p:cNvPr id="19" name="直接箭头连接符 18">
            <a:extLst>
              <a:ext uri="{FF2B5EF4-FFF2-40B4-BE49-F238E27FC236}">
                <a16:creationId xmlns:a16="http://schemas.microsoft.com/office/drawing/2014/main" id="{AA0385C4-B96C-5742-D54E-A0FCCF719425}"/>
              </a:ext>
            </a:extLst>
          </p:cNvPr>
          <p:cNvCxnSpPr>
            <a:stCxn id="13" idx="2"/>
            <a:endCxn id="14" idx="0"/>
          </p:cNvCxnSpPr>
          <p:nvPr/>
        </p:nvCxnSpPr>
        <p:spPr>
          <a:xfrm>
            <a:off x="1767625" y="2373465"/>
            <a:ext cx="0" cy="163439"/>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EC7AA830-AD51-E85B-C132-D4913FB6CF94}"/>
              </a:ext>
            </a:extLst>
          </p:cNvPr>
          <p:cNvCxnSpPr>
            <a:cxnSpLocks/>
            <a:stCxn id="14" idx="2"/>
            <a:endCxn id="15" idx="0"/>
          </p:cNvCxnSpPr>
          <p:nvPr/>
        </p:nvCxnSpPr>
        <p:spPr>
          <a:xfrm>
            <a:off x="1767625" y="2875861"/>
            <a:ext cx="0" cy="235224"/>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
        <p:nvSpPr>
          <p:cNvPr id="23" name="矩形: 圆角 22">
            <a:extLst>
              <a:ext uri="{FF2B5EF4-FFF2-40B4-BE49-F238E27FC236}">
                <a16:creationId xmlns:a16="http://schemas.microsoft.com/office/drawing/2014/main" id="{14050A49-5B0A-1436-1061-2FB5D4381A82}"/>
              </a:ext>
            </a:extLst>
          </p:cNvPr>
          <p:cNvSpPr/>
          <p:nvPr/>
        </p:nvSpPr>
        <p:spPr>
          <a:xfrm>
            <a:off x="3329814" y="2034508"/>
            <a:ext cx="2354686"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典型材料类别划分</a:t>
            </a:r>
          </a:p>
        </p:txBody>
      </p:sp>
      <p:sp>
        <p:nvSpPr>
          <p:cNvPr id="24" name="矩形: 圆角 23">
            <a:extLst>
              <a:ext uri="{FF2B5EF4-FFF2-40B4-BE49-F238E27FC236}">
                <a16:creationId xmlns:a16="http://schemas.microsoft.com/office/drawing/2014/main" id="{8A21561F-0CF3-9D8D-83ED-23B5C598C162}"/>
              </a:ext>
            </a:extLst>
          </p:cNvPr>
          <p:cNvSpPr/>
          <p:nvPr/>
        </p:nvSpPr>
        <p:spPr>
          <a:xfrm>
            <a:off x="3329814" y="2536904"/>
            <a:ext cx="2354686"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材料电磁</a:t>
            </a:r>
            <a:r>
              <a:rPr lang="en-US" altLang="zh-CN" sz="1400" dirty="0">
                <a:latin typeface="宋体" panose="02010600030101010101" pitchFamily="2" charset="-122"/>
                <a:ea typeface="宋体" panose="02010600030101010101" pitchFamily="2" charset="-122"/>
              </a:rPr>
              <a:t>-</a:t>
            </a:r>
            <a:r>
              <a:rPr lang="zh-CN" altLang="en-US" sz="1400" dirty="0">
                <a:latin typeface="宋体" panose="02010600030101010101" pitchFamily="2" charset="-122"/>
                <a:ea typeface="宋体" panose="02010600030101010101" pitchFamily="2" charset="-122"/>
              </a:rPr>
              <a:t>热</a:t>
            </a:r>
            <a:r>
              <a:rPr lang="en-US" altLang="zh-CN" sz="1400" dirty="0">
                <a:latin typeface="宋体" panose="02010600030101010101" pitchFamily="2" charset="-122"/>
                <a:ea typeface="宋体" panose="02010600030101010101" pitchFamily="2" charset="-122"/>
              </a:rPr>
              <a:t>-</a:t>
            </a:r>
            <a:r>
              <a:rPr lang="zh-CN" altLang="en-US" sz="1400" dirty="0">
                <a:latin typeface="宋体" panose="02010600030101010101" pitchFamily="2" charset="-122"/>
                <a:ea typeface="宋体" panose="02010600030101010101" pitchFamily="2" charset="-122"/>
              </a:rPr>
              <a:t>力物性检测</a:t>
            </a:r>
          </a:p>
        </p:txBody>
      </p:sp>
      <p:sp>
        <p:nvSpPr>
          <p:cNvPr id="28" name="矩形: 圆角 27">
            <a:extLst>
              <a:ext uri="{FF2B5EF4-FFF2-40B4-BE49-F238E27FC236}">
                <a16:creationId xmlns:a16="http://schemas.microsoft.com/office/drawing/2014/main" id="{E73F9640-41EC-3074-1B86-5BB0252D96B4}"/>
              </a:ext>
            </a:extLst>
          </p:cNvPr>
          <p:cNvSpPr/>
          <p:nvPr/>
        </p:nvSpPr>
        <p:spPr>
          <a:xfrm>
            <a:off x="3329814" y="3111085"/>
            <a:ext cx="2354686"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几何</a:t>
            </a:r>
            <a:r>
              <a:rPr lang="en-US" altLang="zh-CN" sz="1400" dirty="0">
                <a:latin typeface="宋体" panose="02010600030101010101" pitchFamily="2" charset="-122"/>
                <a:ea typeface="宋体" panose="02010600030101010101" pitchFamily="2" charset="-122"/>
              </a:rPr>
              <a:t>-</a:t>
            </a:r>
            <a:r>
              <a:rPr lang="zh-CN" altLang="en-US" sz="1400" dirty="0">
                <a:latin typeface="宋体" panose="02010600030101010101" pitchFamily="2" charset="-122"/>
                <a:ea typeface="宋体" panose="02010600030101010101" pitchFamily="2" charset="-122"/>
              </a:rPr>
              <a:t>材料匹配</a:t>
            </a:r>
          </a:p>
        </p:txBody>
      </p:sp>
      <p:cxnSp>
        <p:nvCxnSpPr>
          <p:cNvPr id="29" name="直接箭头连接符 28">
            <a:extLst>
              <a:ext uri="{FF2B5EF4-FFF2-40B4-BE49-F238E27FC236}">
                <a16:creationId xmlns:a16="http://schemas.microsoft.com/office/drawing/2014/main" id="{3912594B-1A3C-4BE4-B266-C985A656B290}"/>
              </a:ext>
            </a:extLst>
          </p:cNvPr>
          <p:cNvCxnSpPr>
            <a:stCxn id="23" idx="2"/>
            <a:endCxn id="24" idx="0"/>
          </p:cNvCxnSpPr>
          <p:nvPr/>
        </p:nvCxnSpPr>
        <p:spPr>
          <a:xfrm>
            <a:off x="4507157" y="2373465"/>
            <a:ext cx="0" cy="163439"/>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30" name="直接箭头连接符 29">
            <a:extLst>
              <a:ext uri="{FF2B5EF4-FFF2-40B4-BE49-F238E27FC236}">
                <a16:creationId xmlns:a16="http://schemas.microsoft.com/office/drawing/2014/main" id="{7A07139A-1213-E857-B914-663184B4EF87}"/>
              </a:ext>
            </a:extLst>
          </p:cNvPr>
          <p:cNvCxnSpPr>
            <a:cxnSpLocks/>
            <a:stCxn id="24" idx="2"/>
            <a:endCxn id="28" idx="0"/>
          </p:cNvCxnSpPr>
          <p:nvPr/>
        </p:nvCxnSpPr>
        <p:spPr>
          <a:xfrm>
            <a:off x="4507157" y="2875861"/>
            <a:ext cx="0" cy="235224"/>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
        <p:nvSpPr>
          <p:cNvPr id="33" name="箭头: 燕尾形 32">
            <a:extLst>
              <a:ext uri="{FF2B5EF4-FFF2-40B4-BE49-F238E27FC236}">
                <a16:creationId xmlns:a16="http://schemas.microsoft.com/office/drawing/2014/main" id="{3FEA248F-3071-7311-54A0-247045235C7A}"/>
              </a:ext>
            </a:extLst>
          </p:cNvPr>
          <p:cNvSpPr/>
          <p:nvPr/>
        </p:nvSpPr>
        <p:spPr>
          <a:xfrm>
            <a:off x="4588486" y="5474255"/>
            <a:ext cx="468149" cy="407320"/>
          </a:xfrm>
          <a:prstGeom prst="notchedRightArrow">
            <a:avLst/>
          </a:prstGeom>
          <a:noFill/>
          <a:ln w="28575"/>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a16="http://schemas.microsoft.com/office/drawing/2014/main" id="{5B3C3EF4-8F88-685F-CAB9-E23925ED9ACD}"/>
              </a:ext>
            </a:extLst>
          </p:cNvPr>
          <p:cNvSpPr/>
          <p:nvPr/>
        </p:nvSpPr>
        <p:spPr>
          <a:xfrm>
            <a:off x="5098835" y="5394364"/>
            <a:ext cx="2373129" cy="645756"/>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加热配方多目标优化</a:t>
            </a:r>
          </a:p>
        </p:txBody>
      </p:sp>
      <p:sp>
        <p:nvSpPr>
          <p:cNvPr id="35" name="矩形 34">
            <a:extLst>
              <a:ext uri="{FF2B5EF4-FFF2-40B4-BE49-F238E27FC236}">
                <a16:creationId xmlns:a16="http://schemas.microsoft.com/office/drawing/2014/main" id="{2417153C-2566-92C9-1714-5C514F08D778}"/>
              </a:ext>
            </a:extLst>
          </p:cNvPr>
          <p:cNvSpPr/>
          <p:nvPr/>
        </p:nvSpPr>
        <p:spPr>
          <a:xfrm>
            <a:off x="7988844" y="5392907"/>
            <a:ext cx="1366782" cy="645756"/>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工程验证</a:t>
            </a:r>
          </a:p>
        </p:txBody>
      </p:sp>
      <p:sp>
        <p:nvSpPr>
          <p:cNvPr id="38" name="矩形: 圆角 37">
            <a:extLst>
              <a:ext uri="{FF2B5EF4-FFF2-40B4-BE49-F238E27FC236}">
                <a16:creationId xmlns:a16="http://schemas.microsoft.com/office/drawing/2014/main" id="{B2FE8A99-F38A-9761-BBE0-708F00F1E1FE}"/>
              </a:ext>
            </a:extLst>
          </p:cNvPr>
          <p:cNvSpPr/>
          <p:nvPr/>
        </p:nvSpPr>
        <p:spPr>
          <a:xfrm>
            <a:off x="5170437" y="4571491"/>
            <a:ext cx="2131900"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膨胀量满足装配窗口</a:t>
            </a:r>
          </a:p>
        </p:txBody>
      </p:sp>
      <p:sp>
        <p:nvSpPr>
          <p:cNvPr id="39" name="矩形: 圆角 38">
            <a:extLst>
              <a:ext uri="{FF2B5EF4-FFF2-40B4-BE49-F238E27FC236}">
                <a16:creationId xmlns:a16="http://schemas.microsoft.com/office/drawing/2014/main" id="{3B7C3888-17F8-A762-54F7-182005D9CE89}"/>
              </a:ext>
            </a:extLst>
          </p:cNvPr>
          <p:cNvSpPr/>
          <p:nvPr/>
        </p:nvSpPr>
        <p:spPr>
          <a:xfrm>
            <a:off x="5170437" y="4967001"/>
            <a:ext cx="2131900"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内外圈温差最小</a:t>
            </a:r>
          </a:p>
        </p:txBody>
      </p:sp>
      <p:sp>
        <p:nvSpPr>
          <p:cNvPr id="40" name="矩形: 圆角 39">
            <a:extLst>
              <a:ext uri="{FF2B5EF4-FFF2-40B4-BE49-F238E27FC236}">
                <a16:creationId xmlns:a16="http://schemas.microsoft.com/office/drawing/2014/main" id="{F50786B2-4B14-FFDD-2F9C-67AF5D761C43}"/>
              </a:ext>
            </a:extLst>
          </p:cNvPr>
          <p:cNvSpPr/>
          <p:nvPr/>
        </p:nvSpPr>
        <p:spPr>
          <a:xfrm>
            <a:off x="5170437" y="6115180"/>
            <a:ext cx="2131900"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加热时间短</a:t>
            </a:r>
          </a:p>
        </p:txBody>
      </p:sp>
      <p:sp>
        <p:nvSpPr>
          <p:cNvPr id="41" name="箭头: 燕尾形 40">
            <a:extLst>
              <a:ext uri="{FF2B5EF4-FFF2-40B4-BE49-F238E27FC236}">
                <a16:creationId xmlns:a16="http://schemas.microsoft.com/office/drawing/2014/main" id="{54B08318-D39F-AC17-4BA4-45E1CF0DB9E5}"/>
              </a:ext>
            </a:extLst>
          </p:cNvPr>
          <p:cNvSpPr/>
          <p:nvPr/>
        </p:nvSpPr>
        <p:spPr>
          <a:xfrm>
            <a:off x="7538090" y="5474255"/>
            <a:ext cx="384628" cy="407320"/>
          </a:xfrm>
          <a:prstGeom prst="notchedRightArrow">
            <a:avLst/>
          </a:prstGeom>
          <a:noFill/>
          <a:ln w="28575"/>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42" name="右大括号 41">
            <a:extLst>
              <a:ext uri="{FF2B5EF4-FFF2-40B4-BE49-F238E27FC236}">
                <a16:creationId xmlns:a16="http://schemas.microsoft.com/office/drawing/2014/main" id="{36A16463-9C04-8FB1-80FA-4E4E2F97F0D5}"/>
              </a:ext>
            </a:extLst>
          </p:cNvPr>
          <p:cNvSpPr/>
          <p:nvPr/>
        </p:nvSpPr>
        <p:spPr>
          <a:xfrm>
            <a:off x="4310130" y="5044225"/>
            <a:ext cx="264964" cy="1167405"/>
          </a:xfrm>
          <a:prstGeom prst="rightBrace">
            <a:avLst/>
          </a:prstGeom>
          <a:ln w="28575">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3564D913-566F-009A-16DB-472145DE8B17}"/>
              </a:ext>
            </a:extLst>
          </p:cNvPr>
          <p:cNvSpPr/>
          <p:nvPr/>
        </p:nvSpPr>
        <p:spPr>
          <a:xfrm>
            <a:off x="714990" y="5613293"/>
            <a:ext cx="3587631" cy="859054"/>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多工况高保真数据库建立</a:t>
            </a:r>
            <a:endParaRPr lang="en-US" altLang="zh-CN" dirty="0">
              <a:latin typeface="黑体" panose="02010609060101010101" pitchFamily="49" charset="-122"/>
              <a:ea typeface="黑体" panose="02010609060101010101" pitchFamily="49" charset="-122"/>
            </a:endParaRPr>
          </a:p>
          <a:p>
            <a:pPr marL="214630" indent="-214630" algn="ctr"/>
            <a:endParaRPr lang="en-US" altLang="zh-CN" dirty="0">
              <a:latin typeface="黑体" panose="02010609060101010101" pitchFamily="49" charset="-122"/>
              <a:ea typeface="黑体" panose="02010609060101010101" pitchFamily="49" charset="-122"/>
            </a:endParaRPr>
          </a:p>
          <a:p>
            <a:pPr marL="214630" indent="-214630" algn="ctr"/>
            <a:r>
              <a:rPr lang="zh-CN" altLang="en-US" dirty="0">
                <a:latin typeface="黑体" panose="02010609060101010101" pitchFamily="49" charset="-122"/>
                <a:ea typeface="黑体" panose="02010609060101010101" pitchFamily="49" charset="-122"/>
              </a:rPr>
              <a:t>轻量化代理模型构建</a:t>
            </a:r>
          </a:p>
        </p:txBody>
      </p:sp>
      <p:sp>
        <p:nvSpPr>
          <p:cNvPr id="32" name="矩形 31">
            <a:extLst>
              <a:ext uri="{FF2B5EF4-FFF2-40B4-BE49-F238E27FC236}">
                <a16:creationId xmlns:a16="http://schemas.microsoft.com/office/drawing/2014/main" id="{DC3C16D4-5F10-41A5-89A3-3ED5272F5FE4}"/>
              </a:ext>
            </a:extLst>
          </p:cNvPr>
          <p:cNvSpPr/>
          <p:nvPr/>
        </p:nvSpPr>
        <p:spPr>
          <a:xfrm>
            <a:off x="699513" y="4797554"/>
            <a:ext cx="3626267" cy="605127"/>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电磁</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热</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力多物理场耦合机制及影响因素分析</a:t>
            </a:r>
          </a:p>
        </p:txBody>
      </p:sp>
      <p:sp>
        <p:nvSpPr>
          <p:cNvPr id="36" name="箭头: 下 35">
            <a:extLst>
              <a:ext uri="{FF2B5EF4-FFF2-40B4-BE49-F238E27FC236}">
                <a16:creationId xmlns:a16="http://schemas.microsoft.com/office/drawing/2014/main" id="{17A52A2F-3E40-8630-4B8F-F4A8BCC27811}"/>
              </a:ext>
            </a:extLst>
          </p:cNvPr>
          <p:cNvSpPr/>
          <p:nvPr/>
        </p:nvSpPr>
        <p:spPr>
          <a:xfrm>
            <a:off x="2357912" y="5962557"/>
            <a:ext cx="244699" cy="181943"/>
          </a:xfrm>
          <a:prstGeom prst="downArrow">
            <a:avLst/>
          </a:prstGeom>
          <a:solidFill>
            <a:schemeClr val="tx2">
              <a:lumMod val="20000"/>
              <a:lumOff val="80000"/>
            </a:schemeClr>
          </a:solidFill>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25F2999C-C234-B2D0-F66A-E6829999A6AC}"/>
              </a:ext>
            </a:extLst>
          </p:cNvPr>
          <p:cNvSpPr/>
          <p:nvPr/>
        </p:nvSpPr>
        <p:spPr>
          <a:xfrm>
            <a:off x="9870403" y="5381912"/>
            <a:ext cx="1870058" cy="645756"/>
          </a:xfrm>
          <a:prstGeom prst="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dirty="0">
                <a:latin typeface="黑体" panose="02010609060101010101" pitchFamily="49" charset="-122"/>
                <a:ea typeface="黑体" panose="02010609060101010101" pitchFamily="49" charset="-122"/>
              </a:rPr>
              <a:t>可快速查询</a:t>
            </a:r>
            <a:endParaRPr lang="en-US" altLang="zh-CN" dirty="0">
              <a:latin typeface="黑体" panose="02010609060101010101" pitchFamily="49" charset="-122"/>
              <a:ea typeface="黑体" panose="02010609060101010101" pitchFamily="49" charset="-122"/>
            </a:endParaRPr>
          </a:p>
          <a:p>
            <a:pPr marL="214630" indent="-214630" algn="ctr"/>
            <a:r>
              <a:rPr lang="zh-CN" altLang="en-US" dirty="0">
                <a:latin typeface="黑体" panose="02010609060101010101" pitchFamily="49" charset="-122"/>
                <a:ea typeface="黑体" panose="02010609060101010101" pitchFamily="49" charset="-122"/>
              </a:rPr>
              <a:t>加热工艺参数包</a:t>
            </a:r>
          </a:p>
        </p:txBody>
      </p:sp>
      <p:sp>
        <p:nvSpPr>
          <p:cNvPr id="49" name="箭头: 燕尾形 48">
            <a:extLst>
              <a:ext uri="{FF2B5EF4-FFF2-40B4-BE49-F238E27FC236}">
                <a16:creationId xmlns:a16="http://schemas.microsoft.com/office/drawing/2014/main" id="{3FD96685-4A39-1D8C-12A6-F017F9204CC0}"/>
              </a:ext>
            </a:extLst>
          </p:cNvPr>
          <p:cNvSpPr/>
          <p:nvPr/>
        </p:nvSpPr>
        <p:spPr>
          <a:xfrm>
            <a:off x="9421752" y="5512125"/>
            <a:ext cx="382525" cy="407320"/>
          </a:xfrm>
          <a:prstGeom prst="notchedRightArrow">
            <a:avLst/>
          </a:prstGeom>
          <a:noFill/>
          <a:ln w="28575"/>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52" name="矩形: 圆角 51">
            <a:extLst>
              <a:ext uri="{FF2B5EF4-FFF2-40B4-BE49-F238E27FC236}">
                <a16:creationId xmlns:a16="http://schemas.microsoft.com/office/drawing/2014/main" id="{B8D99266-6FB2-3EE6-22A0-2068AC3F85B2}"/>
              </a:ext>
            </a:extLst>
          </p:cNvPr>
          <p:cNvSpPr/>
          <p:nvPr/>
        </p:nvSpPr>
        <p:spPr>
          <a:xfrm>
            <a:off x="9870403" y="4816831"/>
            <a:ext cx="1870059" cy="338957"/>
          </a:xfrm>
          <a:prstGeom prst="roundRect">
            <a:avLst/>
          </a:prstGeom>
          <a:noFill/>
          <a:ln w="19050">
            <a:solidFill>
              <a:schemeClr val="tx1"/>
            </a:solidFill>
            <a:prstDash val="sysDash"/>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r>
              <a:rPr lang="zh-CN" altLang="en-US" sz="1400" dirty="0">
                <a:latin typeface="宋体" panose="02010600030101010101" pitchFamily="2" charset="-122"/>
                <a:ea typeface="宋体" panose="02010600030101010101" pitchFamily="2" charset="-122"/>
              </a:rPr>
              <a:t>关键结构和材料参数</a:t>
            </a:r>
          </a:p>
        </p:txBody>
      </p:sp>
      <p:cxnSp>
        <p:nvCxnSpPr>
          <p:cNvPr id="54" name="直接箭头连接符 53">
            <a:extLst>
              <a:ext uri="{FF2B5EF4-FFF2-40B4-BE49-F238E27FC236}">
                <a16:creationId xmlns:a16="http://schemas.microsoft.com/office/drawing/2014/main" id="{1563879B-1D6D-4B7E-3A1D-883D0DDFB91E}"/>
              </a:ext>
            </a:extLst>
          </p:cNvPr>
          <p:cNvCxnSpPr>
            <a:cxnSpLocks/>
            <a:endCxn id="43" idx="0"/>
          </p:cNvCxnSpPr>
          <p:nvPr/>
        </p:nvCxnSpPr>
        <p:spPr>
          <a:xfrm>
            <a:off x="10805432" y="5168450"/>
            <a:ext cx="0" cy="213462"/>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57" name="直接箭头连接符 56">
            <a:extLst>
              <a:ext uri="{FF2B5EF4-FFF2-40B4-BE49-F238E27FC236}">
                <a16:creationId xmlns:a16="http://schemas.microsoft.com/office/drawing/2014/main" id="{BB42396B-D50B-ADC3-A191-8B262B219987}"/>
              </a:ext>
            </a:extLst>
          </p:cNvPr>
          <p:cNvCxnSpPr>
            <a:cxnSpLocks/>
          </p:cNvCxnSpPr>
          <p:nvPr/>
        </p:nvCxnSpPr>
        <p:spPr>
          <a:xfrm>
            <a:off x="6257909" y="5275181"/>
            <a:ext cx="0" cy="168864"/>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61" name="直接箭头连接符 60">
            <a:extLst>
              <a:ext uri="{FF2B5EF4-FFF2-40B4-BE49-F238E27FC236}">
                <a16:creationId xmlns:a16="http://schemas.microsoft.com/office/drawing/2014/main" id="{558E9C50-93BC-31F2-CB7B-0AB19A576557}"/>
              </a:ext>
            </a:extLst>
          </p:cNvPr>
          <p:cNvCxnSpPr>
            <a:cxnSpLocks/>
          </p:cNvCxnSpPr>
          <p:nvPr/>
        </p:nvCxnSpPr>
        <p:spPr>
          <a:xfrm flipV="1">
            <a:off x="6268227" y="5984311"/>
            <a:ext cx="1" cy="181748"/>
          </a:xfrm>
          <a:prstGeom prst="straightConnector1">
            <a:avLst/>
          </a:prstGeom>
          <a:ln w="381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719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 grpId="0" animBg="1"/>
      <p:bldP spid="53" grpId="0" animBg="1"/>
      <p:bldP spid="2" grpId="0" animBg="1"/>
      <p:bldP spid="4" grpId="0" animBg="1"/>
      <p:bldP spid="8" grpId="0"/>
      <p:bldP spid="9" grpId="0"/>
      <p:bldP spid="10" grpId="0" animBg="1"/>
      <p:bldP spid="11" grpId="0"/>
      <p:bldP spid="12" grpId="0"/>
      <p:bldP spid="13" grpId="0" animBg="1"/>
      <p:bldP spid="14" grpId="0" animBg="1"/>
      <p:bldP spid="15" grpId="0" animBg="1"/>
      <p:bldP spid="23" grpId="0" animBg="1"/>
      <p:bldP spid="24" grpId="0" animBg="1"/>
      <p:bldP spid="2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1B5CF-C426-EFC7-F4B0-5B678D08FB5C}"/>
            </a:ext>
          </a:extLst>
        </p:cNvPr>
        <p:cNvGrpSpPr/>
        <p:nvPr/>
      </p:nvGrpSpPr>
      <p:grpSpPr>
        <a:xfrm>
          <a:off x="0" y="0"/>
          <a:ext cx="0" cy="0"/>
          <a:chOff x="0" y="0"/>
          <a:chExt cx="0" cy="0"/>
        </a:xfrm>
      </p:grpSpPr>
      <p:sp>
        <p:nvSpPr>
          <p:cNvPr id="64" name="矩形 63">
            <a:extLst>
              <a:ext uri="{FF2B5EF4-FFF2-40B4-BE49-F238E27FC236}">
                <a16:creationId xmlns:a16="http://schemas.microsoft.com/office/drawing/2014/main" id="{DAF1ADD9-A895-FA4C-0B9F-9E3E87C575CA}"/>
              </a:ext>
            </a:extLst>
          </p:cNvPr>
          <p:cNvSpPr/>
          <p:nvPr/>
        </p:nvSpPr>
        <p:spPr>
          <a:xfrm>
            <a:off x="351024" y="5195468"/>
            <a:ext cx="5427294" cy="1492960"/>
          </a:xfrm>
          <a:prstGeom prst="rect">
            <a:avLst/>
          </a:prstGeom>
          <a:solidFill>
            <a:schemeClr val="bg1">
              <a:lumMod val="95000"/>
            </a:schemeClr>
          </a:solidFill>
          <a:ln>
            <a:solidFill>
              <a:schemeClr val="bg1">
                <a:lumMod val="8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黑体" panose="02010609060101010101" pitchFamily="49" charset="-122"/>
              <a:ea typeface="黑体" panose="02010609060101010101" pitchFamily="49" charset="-122"/>
            </a:endParaRPr>
          </a:p>
        </p:txBody>
      </p:sp>
      <p:sp>
        <p:nvSpPr>
          <p:cNvPr id="63" name="矩形 62">
            <a:extLst>
              <a:ext uri="{FF2B5EF4-FFF2-40B4-BE49-F238E27FC236}">
                <a16:creationId xmlns:a16="http://schemas.microsoft.com/office/drawing/2014/main" id="{F26712B4-CC65-403A-01A2-C917B3B1ACD9}"/>
              </a:ext>
            </a:extLst>
          </p:cNvPr>
          <p:cNvSpPr/>
          <p:nvPr/>
        </p:nvSpPr>
        <p:spPr>
          <a:xfrm>
            <a:off x="3128499" y="3444356"/>
            <a:ext cx="2649821" cy="1670777"/>
          </a:xfrm>
          <a:prstGeom prst="rect">
            <a:avLst/>
          </a:prstGeom>
          <a:solidFill>
            <a:schemeClr val="bg1">
              <a:lumMod val="95000"/>
            </a:schemeClr>
          </a:solidFill>
          <a:ln>
            <a:solidFill>
              <a:schemeClr val="bg1">
                <a:lumMod val="8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黑体" panose="02010609060101010101" pitchFamily="49" charset="-122"/>
              <a:ea typeface="黑体" panose="02010609060101010101" pitchFamily="49" charset="-122"/>
            </a:endParaRPr>
          </a:p>
        </p:txBody>
      </p:sp>
      <p:sp>
        <p:nvSpPr>
          <p:cNvPr id="58" name="矩形 57">
            <a:extLst>
              <a:ext uri="{FF2B5EF4-FFF2-40B4-BE49-F238E27FC236}">
                <a16:creationId xmlns:a16="http://schemas.microsoft.com/office/drawing/2014/main" id="{1C75F256-6F43-7A68-F5FA-6702BD4A25DE}"/>
              </a:ext>
            </a:extLst>
          </p:cNvPr>
          <p:cNvSpPr/>
          <p:nvPr/>
        </p:nvSpPr>
        <p:spPr>
          <a:xfrm>
            <a:off x="351026" y="3444356"/>
            <a:ext cx="2657469" cy="1670777"/>
          </a:xfrm>
          <a:prstGeom prst="rect">
            <a:avLst/>
          </a:prstGeom>
          <a:solidFill>
            <a:schemeClr val="bg1">
              <a:lumMod val="95000"/>
            </a:schemeClr>
          </a:solidFill>
          <a:ln>
            <a:solidFill>
              <a:schemeClr val="bg1">
                <a:lumMod val="8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黑体" panose="02010609060101010101" pitchFamily="49" charset="-122"/>
              <a:ea typeface="黑体" panose="02010609060101010101" pitchFamily="49" charset="-122"/>
            </a:endParaRPr>
          </a:p>
        </p:txBody>
      </p:sp>
      <p:sp>
        <p:nvSpPr>
          <p:cNvPr id="6" name="标题 2">
            <a:extLst>
              <a:ext uri="{FF2B5EF4-FFF2-40B4-BE49-F238E27FC236}">
                <a16:creationId xmlns:a16="http://schemas.microsoft.com/office/drawing/2014/main" id="{A7ADF955-9BAB-BA5B-4BDA-2C861A5F296F}"/>
              </a:ext>
            </a:extLst>
          </p:cNvPr>
          <p:cNvSpPr txBox="1"/>
          <p:nvPr/>
        </p:nvSpPr>
        <p:spPr bwMode="auto">
          <a:xfrm>
            <a:off x="351024" y="267"/>
            <a:ext cx="11840976"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仿真进展与结果</a:t>
            </a:r>
          </a:p>
        </p:txBody>
      </p:sp>
      <p:sp>
        <p:nvSpPr>
          <p:cNvPr id="9" name="AutoShape 5">
            <a:extLst>
              <a:ext uri="{FF2B5EF4-FFF2-40B4-BE49-F238E27FC236}">
                <a16:creationId xmlns:a16="http://schemas.microsoft.com/office/drawing/2014/main" id="{2DF99332-9F54-4EA3-D627-F7E9D8E552D7}"/>
              </a:ext>
            </a:extLst>
          </p:cNvPr>
          <p:cNvSpPr/>
          <p:nvPr/>
        </p:nvSpPr>
        <p:spPr>
          <a:xfrm>
            <a:off x="351026" y="725894"/>
            <a:ext cx="11556642" cy="390632"/>
          </a:xfrm>
          <a:prstGeom prst="rect">
            <a:avLst/>
          </a:prstGeom>
          <a:solidFill>
            <a:srgbClr val="C00000"/>
          </a:solidFill>
          <a:ln w="12700" cap="flat" cmpd="sng">
            <a:noFill/>
            <a:prstDash val="solid"/>
            <a:round/>
          </a:ln>
          <a:effectLst/>
        </p:spPr>
        <p:txBody>
          <a:bodyPr vert="horz" wrap="square" lIns="0" tIns="0" rIns="0" bIns="0" rtlCol="0" anchor="ctr" anchorCtr="0"/>
          <a:lstStyle/>
          <a:p>
            <a:pPr marL="0" indent="0" algn="ctr">
              <a:lnSpc>
                <a:spcPct val="125000"/>
              </a:lnSpc>
              <a:defRPr/>
            </a:pPr>
            <a:r>
              <a:rPr lang="en-US" sz="1900" b="1" i="0" u="none" strike="noStrike" dirty="0" err="1">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已完成多物理场仿真模型搭建，可输出电磁场、温度场、应力与形变分布</a:t>
            </a:r>
            <a:r>
              <a:rPr lang="en-US" sz="1900" b="1" i="0" u="none" strike="noStrike"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zh-CN" altLang="en-US" sz="1900" b="1" i="0" u="none" strike="noStrike"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已</a:t>
            </a:r>
            <a:r>
              <a:rPr lang="zh-CN" altLang="en-US" sz="19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初步完成温度</a:t>
            </a:r>
            <a:r>
              <a:rPr lang="en-US" sz="1900" b="1" i="0" u="none" strike="noStrike" dirty="0" err="1">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校准</a:t>
            </a:r>
            <a:r>
              <a:rPr lang="zh-CN" altLang="en-US" sz="19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9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&gt;91%</a:t>
            </a:r>
            <a:r>
              <a:rPr lang="zh-CN" altLang="en-US" sz="19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endParaRPr lang="en-US" sz="19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8" name="AutoShape 12">
            <a:extLst>
              <a:ext uri="{FF2B5EF4-FFF2-40B4-BE49-F238E27FC236}">
                <a16:creationId xmlns:a16="http://schemas.microsoft.com/office/drawing/2014/main" id="{7BB9AD72-509A-0493-FE78-BF9A909DE308}"/>
              </a:ext>
            </a:extLst>
          </p:cNvPr>
          <p:cNvSpPr/>
          <p:nvPr/>
        </p:nvSpPr>
        <p:spPr>
          <a:xfrm>
            <a:off x="3127063" y="3444356"/>
            <a:ext cx="2638738" cy="262262"/>
          </a:xfrm>
          <a:prstGeom prst="roundRect">
            <a:avLst>
              <a:gd name="adj" fmla="val 7692"/>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en-US" sz="14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间歇加热事件控制策略</a:t>
            </a:r>
            <a:endParaRPr lang="en-US" sz="1400" b="1" dirty="0">
              <a:solidFill>
                <a:schemeClr val="bg1"/>
              </a:solidFill>
              <a:latin typeface="黑体" panose="02010609060101010101" pitchFamily="49" charset="-122"/>
              <a:ea typeface="黑体" panose="02010609060101010101" pitchFamily="49" charset="-122"/>
            </a:endParaRPr>
          </a:p>
        </p:txBody>
      </p:sp>
      <p:sp>
        <p:nvSpPr>
          <p:cNvPr id="19" name="AutoShape 13">
            <a:extLst>
              <a:ext uri="{FF2B5EF4-FFF2-40B4-BE49-F238E27FC236}">
                <a16:creationId xmlns:a16="http://schemas.microsoft.com/office/drawing/2014/main" id="{56D2825A-8148-1836-4C58-01F45B36587D}"/>
              </a:ext>
            </a:extLst>
          </p:cNvPr>
          <p:cNvSpPr/>
          <p:nvPr/>
        </p:nvSpPr>
        <p:spPr>
          <a:xfrm>
            <a:off x="351026" y="3444356"/>
            <a:ext cx="2657469" cy="262262"/>
          </a:xfrm>
          <a:prstGeom prst="roundRect">
            <a:avLst>
              <a:gd name="adj" fmla="val 7692"/>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en-US" sz="14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参数化几何建模</a:t>
            </a:r>
            <a:r>
              <a:rPr lang="zh-CN" altLang="en-US" sz="14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与创成设计</a:t>
            </a:r>
            <a:endParaRPr lang="en-US" sz="1400" b="1" dirty="0">
              <a:solidFill>
                <a:schemeClr val="bg1"/>
              </a:solidFill>
              <a:latin typeface="黑体" panose="02010609060101010101" pitchFamily="49" charset="-122"/>
              <a:ea typeface="黑体" panose="02010609060101010101" pitchFamily="49" charset="-122"/>
            </a:endParaRPr>
          </a:p>
        </p:txBody>
      </p:sp>
      <p:sp>
        <p:nvSpPr>
          <p:cNvPr id="21" name="AutoShape 15">
            <a:extLst>
              <a:ext uri="{FF2B5EF4-FFF2-40B4-BE49-F238E27FC236}">
                <a16:creationId xmlns:a16="http://schemas.microsoft.com/office/drawing/2014/main" id="{895BE3C9-4502-B79B-9B1B-68E611AF23B9}"/>
              </a:ext>
            </a:extLst>
          </p:cNvPr>
          <p:cNvSpPr/>
          <p:nvPr/>
        </p:nvSpPr>
        <p:spPr>
          <a:xfrm>
            <a:off x="6020530" y="1146577"/>
            <a:ext cx="5887138" cy="241303"/>
          </a:xfrm>
          <a:prstGeom prst="rect">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en-US" sz="14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模型验证进展（四级校准</a:t>
            </a:r>
            <a:r>
              <a:rPr lang="en-US" sz="14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a:t>
            </a:r>
            <a:endParaRPr lang="en-US" sz="1400" dirty="0">
              <a:solidFill>
                <a:schemeClr val="bg1"/>
              </a:solidFill>
              <a:latin typeface="黑体" panose="02010609060101010101" pitchFamily="49" charset="-122"/>
              <a:ea typeface="黑体" panose="02010609060101010101" pitchFamily="49" charset="-122"/>
            </a:endParaRPr>
          </a:p>
        </p:txBody>
      </p:sp>
      <p:sp>
        <p:nvSpPr>
          <p:cNvPr id="22" name="AutoShape 16">
            <a:extLst>
              <a:ext uri="{FF2B5EF4-FFF2-40B4-BE49-F238E27FC236}">
                <a16:creationId xmlns:a16="http://schemas.microsoft.com/office/drawing/2014/main" id="{68CD3BF9-FFF0-8039-7755-70C20FEA4A2A}"/>
              </a:ext>
            </a:extLst>
          </p:cNvPr>
          <p:cNvSpPr/>
          <p:nvPr/>
        </p:nvSpPr>
        <p:spPr>
          <a:xfrm>
            <a:off x="6120516" y="1422636"/>
            <a:ext cx="5707830" cy="457200"/>
          </a:xfrm>
          <a:prstGeom prst="roundRect">
            <a:avLst>
              <a:gd name="adj" fmla="val 8333"/>
            </a:avLst>
          </a:prstGeom>
          <a:solidFill>
            <a:srgbClr val="FFFFFF">
              <a:alpha val="100000"/>
            </a:srgbClr>
          </a:solidFill>
          <a:ln w="12700" cap="flat" cmpd="sng">
            <a:solidFill>
              <a:schemeClr val="tx2">
                <a:lumMod val="75000"/>
              </a:schemeClr>
            </a:solidFill>
            <a:prstDash val="sysDot"/>
            <a:round/>
          </a:ln>
          <a:effectLst/>
        </p:spPr>
        <p:txBody>
          <a:bodyPr vert="horz" wrap="square" lIns="63500" tIns="63500" rIns="63500" bIns="63500" rtlCol="0" anchor="ctr"/>
          <a:lstStyle/>
          <a:p>
            <a:pPr algn="ctr">
              <a:defRPr/>
            </a:pPr>
            <a:endParaRPr>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4" name="AutoShape 18">
            <a:extLst>
              <a:ext uri="{FF2B5EF4-FFF2-40B4-BE49-F238E27FC236}">
                <a16:creationId xmlns:a16="http://schemas.microsoft.com/office/drawing/2014/main" id="{F45AF846-94B7-0F83-A02E-77E246BB4060}"/>
              </a:ext>
            </a:extLst>
          </p:cNvPr>
          <p:cNvSpPr/>
          <p:nvPr/>
        </p:nvSpPr>
        <p:spPr>
          <a:xfrm>
            <a:off x="6307243" y="1511536"/>
            <a:ext cx="635000" cy="279400"/>
          </a:xfrm>
          <a:prstGeom prst="roundRect">
            <a:avLst>
              <a:gd name="adj" fmla="val 9090"/>
            </a:avLst>
          </a:prstGeom>
          <a:solidFill>
            <a:srgbClr val="00B050"/>
          </a:solidFill>
          <a:ln w="12700" cap="flat" cmpd="sng">
            <a:solidFill>
              <a:srgbClr val="00B050"/>
            </a:solidFill>
            <a:prstDash val="solid"/>
            <a:round/>
          </a:ln>
          <a:effectLst/>
        </p:spPr>
        <p:txBody>
          <a:bodyPr vert="horz" wrap="square" lIns="0" tIns="0" rIns="0" bIns="0" rtlCol="0" anchor="ctr" anchorCtr="0"/>
          <a:lstStyle/>
          <a:p>
            <a:pPr marL="0" indent="0" algn="ctr">
              <a:lnSpc>
                <a:spcPct val="125000"/>
              </a:lnSpc>
              <a:defRPr/>
            </a:pPr>
            <a:r>
              <a:rPr lang="en-US" sz="850" b="1" i="0" u="none" strike="noStrike" dirty="0" err="1">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已完成</a:t>
            </a:r>
            <a:endParaRPr lang="en-US" sz="11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AutoShape 19">
            <a:extLst>
              <a:ext uri="{FF2B5EF4-FFF2-40B4-BE49-F238E27FC236}">
                <a16:creationId xmlns:a16="http://schemas.microsoft.com/office/drawing/2014/main" id="{F356463F-4AF2-0805-EA57-D2B6A922DE0A}"/>
              </a:ext>
            </a:extLst>
          </p:cNvPr>
          <p:cNvSpPr/>
          <p:nvPr/>
        </p:nvSpPr>
        <p:spPr>
          <a:xfrm>
            <a:off x="8220172" y="1547352"/>
            <a:ext cx="3123371" cy="191071"/>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1400" b="1" i="0" u="none" strike="noStrike" dirty="0">
                <a:solidFill>
                  <a:srgbClr val="0D1B2A"/>
                </a:solidFill>
                <a:latin typeface="Times New Roman" panose="02020603050405020304" pitchFamily="18" charset="0"/>
                <a:ea typeface="黑体" panose="02010609060101010101" pitchFamily="49" charset="-122"/>
                <a:cs typeface="Times New Roman" panose="02020603050405020304" pitchFamily="18" charset="0"/>
                <a:sym typeface="Noto Sans SC"/>
              </a:rPr>
              <a:t>01 </a:t>
            </a:r>
            <a:r>
              <a:rPr lang="en-US" sz="1400" b="1" i="0" u="none" strike="noStrike" dirty="0" err="1">
                <a:solidFill>
                  <a:srgbClr val="0D1B2A"/>
                </a:solidFill>
                <a:latin typeface="Times New Roman" panose="02020603050405020304" pitchFamily="18" charset="0"/>
                <a:ea typeface="黑体" panose="02010609060101010101" pitchFamily="49" charset="-122"/>
                <a:cs typeface="Times New Roman" panose="02020603050405020304" pitchFamily="18" charset="0"/>
                <a:sym typeface="Noto Sans SC"/>
              </a:rPr>
              <a:t>功率标定</a:t>
            </a:r>
            <a:endParaRPr lang="en-US" sz="14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7" name="AutoShape 21">
            <a:extLst>
              <a:ext uri="{FF2B5EF4-FFF2-40B4-BE49-F238E27FC236}">
                <a16:creationId xmlns:a16="http://schemas.microsoft.com/office/drawing/2014/main" id="{F2CA671B-0769-3A38-BD04-CE4522F9105C}"/>
              </a:ext>
            </a:extLst>
          </p:cNvPr>
          <p:cNvSpPr/>
          <p:nvPr/>
        </p:nvSpPr>
        <p:spPr>
          <a:xfrm>
            <a:off x="6120516" y="1956036"/>
            <a:ext cx="5707830" cy="457200"/>
          </a:xfrm>
          <a:prstGeom prst="roundRect">
            <a:avLst>
              <a:gd name="adj" fmla="val 8333"/>
            </a:avLst>
          </a:prstGeom>
          <a:solidFill>
            <a:srgbClr val="FFFFFF">
              <a:alpha val="100000"/>
            </a:srgbClr>
          </a:solidFill>
          <a:ln w="12700" cap="flat" cmpd="sng">
            <a:solidFill>
              <a:schemeClr val="tx2">
                <a:lumMod val="75000"/>
              </a:schemeClr>
            </a:solidFill>
            <a:prstDash val="sysDot"/>
            <a:round/>
          </a:ln>
          <a:effectLst/>
        </p:spPr>
        <p:txBody>
          <a:bodyPr vert="horz" wrap="square" lIns="63500" tIns="63500" rIns="63500" bIns="63500" rtlCol="0" anchor="ctr"/>
          <a:lstStyle/>
          <a:p>
            <a:pPr algn="ctr">
              <a:defRPr/>
            </a:pPr>
            <a:endParaRPr>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AutoShape 24">
            <a:extLst>
              <a:ext uri="{FF2B5EF4-FFF2-40B4-BE49-F238E27FC236}">
                <a16:creationId xmlns:a16="http://schemas.microsoft.com/office/drawing/2014/main" id="{CF3AEAD4-6712-69D1-1ABF-7025B76A1738}"/>
              </a:ext>
            </a:extLst>
          </p:cNvPr>
          <p:cNvSpPr/>
          <p:nvPr/>
        </p:nvSpPr>
        <p:spPr>
          <a:xfrm>
            <a:off x="8220172" y="2080752"/>
            <a:ext cx="3123371" cy="191071"/>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1400" b="1" i="0" u="none" strike="noStrike">
                <a:solidFill>
                  <a:srgbClr val="0D1B2A"/>
                </a:solidFill>
                <a:latin typeface="Times New Roman" panose="02020603050405020304" pitchFamily="18" charset="0"/>
                <a:ea typeface="黑体" panose="02010609060101010101" pitchFamily="49" charset="-122"/>
                <a:cs typeface="Times New Roman" panose="02020603050405020304" pitchFamily="18" charset="0"/>
                <a:sym typeface="Noto Sans SC"/>
              </a:rPr>
              <a:t>02 磁场验证</a:t>
            </a:r>
            <a:endParaRPr lang="en-US" sz="14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 name="AutoShape 26">
            <a:extLst>
              <a:ext uri="{FF2B5EF4-FFF2-40B4-BE49-F238E27FC236}">
                <a16:creationId xmlns:a16="http://schemas.microsoft.com/office/drawing/2014/main" id="{920AF9F8-67D0-F4B0-65EB-298E0E06CD52}"/>
              </a:ext>
            </a:extLst>
          </p:cNvPr>
          <p:cNvSpPr/>
          <p:nvPr/>
        </p:nvSpPr>
        <p:spPr>
          <a:xfrm>
            <a:off x="6120515" y="2489436"/>
            <a:ext cx="5707832" cy="457200"/>
          </a:xfrm>
          <a:prstGeom prst="roundRect">
            <a:avLst>
              <a:gd name="adj" fmla="val 8333"/>
            </a:avLst>
          </a:prstGeom>
          <a:solidFill>
            <a:srgbClr val="FFFFFF">
              <a:alpha val="100000"/>
            </a:srgbClr>
          </a:solidFill>
          <a:ln w="12700" cap="flat" cmpd="sng">
            <a:solidFill>
              <a:schemeClr val="tx2">
                <a:lumMod val="75000"/>
              </a:schemeClr>
            </a:solidFill>
            <a:prstDash val="sysDot"/>
            <a:round/>
          </a:ln>
          <a:effectLst/>
        </p:spPr>
        <p:txBody>
          <a:bodyPr vert="horz" wrap="square" lIns="63500" tIns="63500" rIns="63500" bIns="63500" rtlCol="0" anchor="ctr"/>
          <a:lstStyle/>
          <a:p>
            <a:pPr algn="ctr">
              <a:defRPr/>
            </a:pPr>
            <a:endParaRPr>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4" name="AutoShape 28">
            <a:extLst>
              <a:ext uri="{FF2B5EF4-FFF2-40B4-BE49-F238E27FC236}">
                <a16:creationId xmlns:a16="http://schemas.microsoft.com/office/drawing/2014/main" id="{E3BACE2C-C43C-318B-E22C-CEF811A7947D}"/>
              </a:ext>
            </a:extLst>
          </p:cNvPr>
          <p:cNvSpPr/>
          <p:nvPr/>
        </p:nvSpPr>
        <p:spPr>
          <a:xfrm>
            <a:off x="6307243" y="2578336"/>
            <a:ext cx="635000" cy="279400"/>
          </a:xfrm>
          <a:prstGeom prst="roundRect">
            <a:avLst>
              <a:gd name="adj" fmla="val 9090"/>
            </a:avLst>
          </a:prstGeom>
          <a:solidFill>
            <a:srgbClr val="C8AA50">
              <a:alpha val="100000"/>
            </a:srgbClr>
          </a:solidFill>
          <a:ln w="12700" cap="flat" cmpd="sng">
            <a:solidFill>
              <a:srgbClr val="C8AA50">
                <a:alpha val="100000"/>
              </a:srgbClr>
            </a:solidFill>
            <a:prstDash val="solid"/>
            <a:round/>
          </a:ln>
          <a:effectLst/>
        </p:spPr>
        <p:txBody>
          <a:bodyPr vert="horz" wrap="square" lIns="0" tIns="0" rIns="0" bIns="0" rtlCol="0" anchor="ctr" anchorCtr="0"/>
          <a:lstStyle/>
          <a:p>
            <a:pPr marL="0" indent="0" algn="ctr">
              <a:lnSpc>
                <a:spcPct val="125000"/>
              </a:lnSpc>
              <a:defRPr/>
            </a:pPr>
            <a:r>
              <a:rPr lang="en-US" sz="850" b="1" i="0" u="none" strike="noStrike">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进行中</a:t>
            </a:r>
            <a:endParaRPr lang="en-US" sz="11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5" name="AutoShape 29">
            <a:extLst>
              <a:ext uri="{FF2B5EF4-FFF2-40B4-BE49-F238E27FC236}">
                <a16:creationId xmlns:a16="http://schemas.microsoft.com/office/drawing/2014/main" id="{98199FA2-DE6B-FCCD-7340-03016DEDCD58}"/>
              </a:ext>
            </a:extLst>
          </p:cNvPr>
          <p:cNvSpPr/>
          <p:nvPr/>
        </p:nvSpPr>
        <p:spPr>
          <a:xfrm>
            <a:off x="8220172" y="2614152"/>
            <a:ext cx="3123371" cy="191071"/>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1400" b="1" i="0" u="none" strike="noStrike">
                <a:solidFill>
                  <a:srgbClr val="0D1B2A"/>
                </a:solidFill>
                <a:latin typeface="Times New Roman" panose="02020603050405020304" pitchFamily="18" charset="0"/>
                <a:ea typeface="黑体" panose="02010609060101010101" pitchFamily="49" charset="-122"/>
                <a:cs typeface="Times New Roman" panose="02020603050405020304" pitchFamily="18" charset="0"/>
                <a:sym typeface="Noto Sans SC"/>
              </a:rPr>
              <a:t>03 热响应校验</a:t>
            </a:r>
            <a:endParaRPr lang="en-US" sz="140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7" name="AutoShape 31">
            <a:extLst>
              <a:ext uri="{FF2B5EF4-FFF2-40B4-BE49-F238E27FC236}">
                <a16:creationId xmlns:a16="http://schemas.microsoft.com/office/drawing/2014/main" id="{DDC59939-5BE2-DDC3-87B6-95315EA02AE5}"/>
              </a:ext>
            </a:extLst>
          </p:cNvPr>
          <p:cNvSpPr/>
          <p:nvPr/>
        </p:nvSpPr>
        <p:spPr>
          <a:xfrm>
            <a:off x="6120515" y="3022836"/>
            <a:ext cx="5707832" cy="457200"/>
          </a:xfrm>
          <a:prstGeom prst="roundRect">
            <a:avLst>
              <a:gd name="adj" fmla="val 8333"/>
            </a:avLst>
          </a:prstGeom>
          <a:solidFill>
            <a:srgbClr val="FFFFFF">
              <a:alpha val="100000"/>
            </a:srgbClr>
          </a:solidFill>
          <a:ln w="12700" cap="flat" cmpd="sng">
            <a:solidFill>
              <a:schemeClr val="tx2">
                <a:lumMod val="75000"/>
              </a:schemeClr>
            </a:solidFill>
            <a:prstDash val="sysDot"/>
            <a:round/>
          </a:ln>
          <a:effectLst/>
        </p:spPr>
        <p:txBody>
          <a:bodyPr vert="horz" wrap="square" lIns="63500" tIns="63500" rIns="63500" bIns="63500" rtlCol="0" anchor="ctr"/>
          <a:lstStyle/>
          <a:p>
            <a:pPr algn="ctr">
              <a:defRPr/>
            </a:pPr>
            <a:endParaRPr>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9" name="AutoShape 33">
            <a:extLst>
              <a:ext uri="{FF2B5EF4-FFF2-40B4-BE49-F238E27FC236}">
                <a16:creationId xmlns:a16="http://schemas.microsoft.com/office/drawing/2014/main" id="{31F5B52E-EF0C-2A1A-9029-11FF368125F6}"/>
              </a:ext>
            </a:extLst>
          </p:cNvPr>
          <p:cNvSpPr/>
          <p:nvPr/>
        </p:nvSpPr>
        <p:spPr>
          <a:xfrm>
            <a:off x="6307243" y="3111736"/>
            <a:ext cx="635000" cy="279400"/>
          </a:xfrm>
          <a:prstGeom prst="roundRect">
            <a:avLst>
              <a:gd name="adj" fmla="val 9090"/>
            </a:avLst>
          </a:prstGeom>
          <a:solidFill>
            <a:srgbClr val="5A82C8">
              <a:alpha val="100000"/>
            </a:srgbClr>
          </a:solidFill>
          <a:ln w="12700" cap="flat" cmpd="sng">
            <a:solidFill>
              <a:srgbClr val="5A82C8">
                <a:alpha val="100000"/>
              </a:srgbClr>
            </a:solidFill>
            <a:prstDash val="solid"/>
            <a:round/>
          </a:ln>
          <a:effectLst/>
        </p:spPr>
        <p:txBody>
          <a:bodyPr vert="horz" wrap="square" lIns="0" tIns="0" rIns="0" bIns="0" rtlCol="0" anchor="ctr" anchorCtr="0"/>
          <a:lstStyle/>
          <a:p>
            <a:pPr marL="0" indent="0" algn="ctr">
              <a:lnSpc>
                <a:spcPct val="125000"/>
              </a:lnSpc>
              <a:defRPr/>
            </a:pPr>
            <a:r>
              <a:rPr lang="zh-CN" altLang="en-US" sz="850" b="1" dirty="0">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待</a:t>
            </a:r>
            <a:r>
              <a:rPr lang="en-US" sz="850" b="1" i="0" u="none" strike="noStrike" dirty="0" err="1">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完成</a:t>
            </a:r>
            <a:endParaRPr lang="en-US" sz="1100" dirty="0">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0" name="AutoShape 34">
            <a:extLst>
              <a:ext uri="{FF2B5EF4-FFF2-40B4-BE49-F238E27FC236}">
                <a16:creationId xmlns:a16="http://schemas.microsoft.com/office/drawing/2014/main" id="{30F0D287-6A43-4E92-E951-3B6338FFE30B}"/>
              </a:ext>
            </a:extLst>
          </p:cNvPr>
          <p:cNvSpPr/>
          <p:nvPr/>
        </p:nvSpPr>
        <p:spPr>
          <a:xfrm>
            <a:off x="8220172" y="3194775"/>
            <a:ext cx="3123371" cy="191071"/>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1400" b="1" i="0" u="none" strike="noStrike">
                <a:solidFill>
                  <a:srgbClr val="0D1B2A"/>
                </a:solidFill>
                <a:latin typeface="Times New Roman" panose="02020603050405020304" pitchFamily="18" charset="0"/>
                <a:ea typeface="黑体" panose="02010609060101010101" pitchFamily="49" charset="-122"/>
                <a:cs typeface="Times New Roman" panose="02020603050405020304" pitchFamily="18" charset="0"/>
                <a:sym typeface="Noto Sans SC"/>
              </a:rPr>
              <a:t>04 膨胀量校验</a:t>
            </a:r>
            <a:endParaRPr lang="en-US" sz="1400">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54" name="组合 53">
            <a:extLst>
              <a:ext uri="{FF2B5EF4-FFF2-40B4-BE49-F238E27FC236}">
                <a16:creationId xmlns:a16="http://schemas.microsoft.com/office/drawing/2014/main" id="{753B2630-D410-738C-064A-1B9093E42E7E}"/>
              </a:ext>
            </a:extLst>
          </p:cNvPr>
          <p:cNvGrpSpPr/>
          <p:nvPr/>
        </p:nvGrpSpPr>
        <p:grpSpPr>
          <a:xfrm>
            <a:off x="377781" y="1143000"/>
            <a:ext cx="5400540" cy="2099364"/>
            <a:chOff x="502277" y="1116554"/>
            <a:chExt cx="5400540" cy="2099364"/>
          </a:xfrm>
          <a:effectLst/>
        </p:grpSpPr>
        <p:sp>
          <p:nvSpPr>
            <p:cNvPr id="14" name="AutoShape 8">
              <a:extLst>
                <a:ext uri="{FF2B5EF4-FFF2-40B4-BE49-F238E27FC236}">
                  <a16:creationId xmlns:a16="http://schemas.microsoft.com/office/drawing/2014/main" id="{A4F221BC-FC61-A0B0-BDA7-6CA8650D1F67}"/>
                </a:ext>
              </a:extLst>
            </p:cNvPr>
            <p:cNvSpPr/>
            <p:nvPr/>
          </p:nvSpPr>
          <p:spPr>
            <a:xfrm>
              <a:off x="648059" y="3063518"/>
              <a:ext cx="2603500" cy="1524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50" b="0" i="0" u="none" strike="noStrike" dirty="0" err="1">
                  <a:solidFill>
                    <a:schemeClr val="tx2">
                      <a:lumMod val="50000"/>
                    </a:schemeClr>
                  </a:solidFill>
                  <a:latin typeface="黑体" panose="02010609060101010101" pitchFamily="49" charset="-122"/>
                  <a:ea typeface="黑体" panose="02010609060101010101" pitchFamily="49" charset="-122"/>
                  <a:cs typeface="Noto Sans SC"/>
                  <a:sym typeface="Noto Sans SC"/>
                </a:rPr>
                <a:t>磁通密度分布（电磁场</a:t>
              </a:r>
              <a:r>
                <a:rPr lang="en-US" sz="850" b="0" i="0" u="none" strike="noStrike" dirty="0">
                  <a:solidFill>
                    <a:schemeClr val="tx2">
                      <a:lumMod val="50000"/>
                    </a:schemeClr>
                  </a:solidFill>
                  <a:latin typeface="黑体" panose="02010609060101010101" pitchFamily="49" charset="-122"/>
                  <a:ea typeface="黑体" panose="02010609060101010101" pitchFamily="49" charset="-122"/>
                  <a:cs typeface="Noto Sans SC"/>
                  <a:sym typeface="Noto Sans SC"/>
                </a:rPr>
                <a:t>）</a:t>
              </a:r>
              <a:endParaRPr lang="en-US" sz="1100" dirty="0">
                <a:solidFill>
                  <a:schemeClr val="tx2">
                    <a:lumMod val="50000"/>
                  </a:schemeClr>
                </a:solidFill>
                <a:latin typeface="黑体" panose="02010609060101010101" pitchFamily="49" charset="-122"/>
                <a:ea typeface="黑体" panose="02010609060101010101" pitchFamily="49" charset="-122"/>
              </a:endParaRPr>
            </a:p>
          </p:txBody>
        </p:sp>
        <p:sp>
          <p:nvSpPr>
            <p:cNvPr id="16" name="AutoShape 10">
              <a:extLst>
                <a:ext uri="{FF2B5EF4-FFF2-40B4-BE49-F238E27FC236}">
                  <a16:creationId xmlns:a16="http://schemas.microsoft.com/office/drawing/2014/main" id="{00D3DF8B-66BC-3824-E2BB-51C875A7FA58}"/>
                </a:ext>
              </a:extLst>
            </p:cNvPr>
            <p:cNvSpPr/>
            <p:nvPr/>
          </p:nvSpPr>
          <p:spPr>
            <a:xfrm>
              <a:off x="3614297" y="3041817"/>
              <a:ext cx="2227703" cy="168863"/>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850" b="0" i="0" u="none" strike="noStrike" dirty="0" err="1">
                  <a:solidFill>
                    <a:schemeClr val="tx2">
                      <a:lumMod val="50000"/>
                    </a:schemeClr>
                  </a:solidFill>
                  <a:latin typeface="黑体" panose="02010609060101010101" pitchFamily="49" charset="-122"/>
                  <a:ea typeface="黑体" panose="02010609060101010101" pitchFamily="49" charset="-122"/>
                  <a:cs typeface="Noto Sans SC"/>
                  <a:sym typeface="Noto Sans SC"/>
                </a:rPr>
                <a:t>位移大小分布</a:t>
              </a:r>
              <a:endParaRPr lang="en-US" sz="1100" dirty="0">
                <a:solidFill>
                  <a:schemeClr val="tx2">
                    <a:lumMod val="50000"/>
                  </a:schemeClr>
                </a:solidFill>
                <a:latin typeface="黑体" panose="02010609060101010101" pitchFamily="49" charset="-122"/>
                <a:ea typeface="黑体" panose="02010609060101010101" pitchFamily="49" charset="-122"/>
              </a:endParaRPr>
            </a:p>
          </p:txBody>
        </p:sp>
        <p:sp>
          <p:nvSpPr>
            <p:cNvPr id="17" name="AutoShape 11">
              <a:extLst>
                <a:ext uri="{FF2B5EF4-FFF2-40B4-BE49-F238E27FC236}">
                  <a16:creationId xmlns:a16="http://schemas.microsoft.com/office/drawing/2014/main" id="{FC901D2C-C6B3-E653-65C2-3592457BB2E3}"/>
                </a:ext>
              </a:extLst>
            </p:cNvPr>
            <p:cNvSpPr/>
            <p:nvPr/>
          </p:nvSpPr>
          <p:spPr>
            <a:xfrm>
              <a:off x="502277" y="1116554"/>
              <a:ext cx="5400540" cy="241303"/>
            </a:xfrm>
            <a:prstGeom prst="roundRect">
              <a:avLst>
                <a:gd name="adj" fmla="val 7692"/>
              </a:avLst>
            </a:prstGeom>
            <a:solidFill>
              <a:schemeClr val="tx2">
                <a:lumMod val="75000"/>
              </a:schemeClr>
            </a:solidFill>
            <a:ln w="12700" cap="flat" cmpd="sng">
              <a:solidFill>
                <a:schemeClr val="tx2">
                  <a:lumMod val="50000"/>
                </a:schemeClr>
              </a:solidFill>
              <a:prstDash val="solid"/>
              <a:round/>
            </a:ln>
          </p:spPr>
          <p:txBody>
            <a:bodyPr vert="horz" wrap="square" lIns="0" tIns="0" rIns="0" bIns="0" rtlCol="0" anchor="ctr" anchorCtr="0"/>
            <a:lstStyle/>
            <a:p>
              <a:pPr marL="0" indent="0" algn="ctr">
                <a:lnSpc>
                  <a:spcPct val="125000"/>
                </a:lnSpc>
                <a:defRPr/>
              </a:pPr>
              <a:r>
                <a:rPr lang="en-US" sz="14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电磁</a:t>
              </a:r>
              <a:r>
                <a:rPr lang="en-US" sz="14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-热-</a:t>
              </a:r>
              <a:r>
                <a:rPr lang="en-US" sz="14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力多物理场耦合</a:t>
              </a:r>
              <a:endParaRPr lang="en-US" sz="1400" b="1" dirty="0">
                <a:solidFill>
                  <a:schemeClr val="bg1"/>
                </a:solidFill>
                <a:latin typeface="黑体" panose="02010609060101010101" pitchFamily="49" charset="-122"/>
                <a:ea typeface="黑体" panose="02010609060101010101" pitchFamily="49" charset="-122"/>
              </a:endParaRPr>
            </a:p>
          </p:txBody>
        </p:sp>
        <p:pic>
          <p:nvPicPr>
            <p:cNvPr id="55" name="图片 54">
              <a:extLst>
                <a:ext uri="{FF2B5EF4-FFF2-40B4-BE49-F238E27FC236}">
                  <a16:creationId xmlns:a16="http://schemas.microsoft.com/office/drawing/2014/main" id="{2D9A683A-BE2F-2484-0A05-C67D32A52E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1377223"/>
              <a:ext cx="2227703" cy="1670777"/>
            </a:xfrm>
            <a:prstGeom prst="rect">
              <a:avLst/>
            </a:prstGeom>
          </p:spPr>
        </p:pic>
        <p:pic>
          <p:nvPicPr>
            <p:cNvPr id="57" name="图片 56">
              <a:extLst>
                <a:ext uri="{FF2B5EF4-FFF2-40B4-BE49-F238E27FC236}">
                  <a16:creationId xmlns:a16="http://schemas.microsoft.com/office/drawing/2014/main" id="{39D0BE24-4CBD-90D4-EC1E-4C4D48C7EB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7600" y="1368788"/>
              <a:ext cx="2184400" cy="1638300"/>
            </a:xfrm>
            <a:prstGeom prst="rect">
              <a:avLst/>
            </a:prstGeom>
          </p:spPr>
        </p:pic>
      </p:grpSp>
      <p:pic>
        <p:nvPicPr>
          <p:cNvPr id="59" name="图片 58">
            <a:extLst>
              <a:ext uri="{FF2B5EF4-FFF2-40B4-BE49-F238E27FC236}">
                <a16:creationId xmlns:a16="http://schemas.microsoft.com/office/drawing/2014/main" id="{4BF2497D-0EE2-907E-619D-7A357B070C80}"/>
              </a:ext>
            </a:extLst>
          </p:cNvPr>
          <p:cNvPicPr>
            <a:picLocks noChangeAspect="1"/>
          </p:cNvPicPr>
          <p:nvPr/>
        </p:nvPicPr>
        <p:blipFill>
          <a:blip r:embed="rId5"/>
          <a:stretch>
            <a:fillRect/>
          </a:stretch>
        </p:blipFill>
        <p:spPr>
          <a:xfrm>
            <a:off x="3492668" y="3805808"/>
            <a:ext cx="1997097" cy="1271485"/>
          </a:xfrm>
          <a:prstGeom prst="rect">
            <a:avLst/>
          </a:prstGeom>
          <a:effectLst/>
        </p:spPr>
      </p:pic>
      <p:sp>
        <p:nvSpPr>
          <p:cNvPr id="62" name="AutoShape 18">
            <a:extLst>
              <a:ext uri="{FF2B5EF4-FFF2-40B4-BE49-F238E27FC236}">
                <a16:creationId xmlns:a16="http://schemas.microsoft.com/office/drawing/2014/main" id="{C7866568-66AA-8830-8254-47A8E89D45FD}"/>
              </a:ext>
            </a:extLst>
          </p:cNvPr>
          <p:cNvSpPr/>
          <p:nvPr/>
        </p:nvSpPr>
        <p:spPr>
          <a:xfrm>
            <a:off x="6307243" y="2070336"/>
            <a:ext cx="635000" cy="279400"/>
          </a:xfrm>
          <a:prstGeom prst="roundRect">
            <a:avLst>
              <a:gd name="adj" fmla="val 9090"/>
            </a:avLst>
          </a:prstGeom>
          <a:solidFill>
            <a:srgbClr val="00B050"/>
          </a:solidFill>
          <a:ln w="12700" cap="flat" cmpd="sng">
            <a:solidFill>
              <a:srgbClr val="00B050"/>
            </a:solidFill>
            <a:prstDash val="solid"/>
            <a:round/>
          </a:ln>
          <a:effectLst/>
        </p:spPr>
        <p:txBody>
          <a:bodyPr vert="horz" wrap="square" lIns="0" tIns="0" rIns="0" bIns="0" rtlCol="0" anchor="ctr" anchorCtr="0"/>
          <a:lstStyle/>
          <a:p>
            <a:pPr marL="0" indent="0" algn="ctr">
              <a:lnSpc>
                <a:spcPct val="125000"/>
              </a:lnSpc>
              <a:defRPr/>
            </a:pPr>
            <a:r>
              <a:rPr lang="en-US" sz="850" b="1" i="0" u="none" strike="noStrike">
                <a:solidFill>
                  <a:srgbClr val="FFFFFF"/>
                </a:solidFill>
                <a:latin typeface="Times New Roman" panose="02020603050405020304" pitchFamily="18" charset="0"/>
                <a:ea typeface="黑体" panose="02010609060101010101" pitchFamily="49" charset="-122"/>
                <a:cs typeface="Times New Roman" panose="02020603050405020304" pitchFamily="18" charset="0"/>
                <a:sym typeface="Noto Sans SC"/>
              </a:rPr>
              <a:t>已完成</a:t>
            </a:r>
            <a:endParaRPr lang="en-US" sz="1100">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3" name="图片 2">
            <a:extLst>
              <a:ext uri="{FF2B5EF4-FFF2-40B4-BE49-F238E27FC236}">
                <a16:creationId xmlns:a16="http://schemas.microsoft.com/office/drawing/2014/main" id="{7CE2F030-BEE3-0AB5-2BC2-6C10EA3E6B14}"/>
              </a:ext>
            </a:extLst>
          </p:cNvPr>
          <p:cNvPicPr>
            <a:picLocks noChangeAspect="1"/>
          </p:cNvPicPr>
          <p:nvPr/>
        </p:nvPicPr>
        <p:blipFill>
          <a:blip r:embed="rId6"/>
          <a:stretch>
            <a:fillRect/>
          </a:stretch>
        </p:blipFill>
        <p:spPr>
          <a:xfrm>
            <a:off x="6383821" y="3911051"/>
            <a:ext cx="2245950" cy="1131706"/>
          </a:xfrm>
          <a:prstGeom prst="rect">
            <a:avLst/>
          </a:prstGeom>
          <a:effectLst/>
        </p:spPr>
      </p:pic>
      <p:pic>
        <p:nvPicPr>
          <p:cNvPr id="5" name="图片 4">
            <a:extLst>
              <a:ext uri="{FF2B5EF4-FFF2-40B4-BE49-F238E27FC236}">
                <a16:creationId xmlns:a16="http://schemas.microsoft.com/office/drawing/2014/main" id="{30D27A17-C5E7-690A-38AA-53A86A15E484}"/>
              </a:ext>
            </a:extLst>
          </p:cNvPr>
          <p:cNvPicPr>
            <a:picLocks noChangeAspect="1"/>
          </p:cNvPicPr>
          <p:nvPr/>
        </p:nvPicPr>
        <p:blipFill>
          <a:blip r:embed="rId7"/>
          <a:stretch>
            <a:fillRect/>
          </a:stretch>
        </p:blipFill>
        <p:spPr>
          <a:xfrm>
            <a:off x="6329606" y="5174601"/>
            <a:ext cx="2753391" cy="1206050"/>
          </a:xfrm>
          <a:prstGeom prst="rect">
            <a:avLst/>
          </a:prstGeom>
          <a:effectLst/>
        </p:spPr>
      </p:pic>
      <p:pic>
        <p:nvPicPr>
          <p:cNvPr id="8" name="图片 7">
            <a:extLst>
              <a:ext uri="{FF2B5EF4-FFF2-40B4-BE49-F238E27FC236}">
                <a16:creationId xmlns:a16="http://schemas.microsoft.com/office/drawing/2014/main" id="{F53CD9E6-4BAE-A95E-A5D7-C53D7B960329}"/>
              </a:ext>
            </a:extLst>
          </p:cNvPr>
          <p:cNvPicPr>
            <a:picLocks noChangeAspect="1"/>
          </p:cNvPicPr>
          <p:nvPr/>
        </p:nvPicPr>
        <p:blipFill>
          <a:blip r:embed="rId8"/>
          <a:stretch>
            <a:fillRect/>
          </a:stretch>
        </p:blipFill>
        <p:spPr>
          <a:xfrm>
            <a:off x="9446639" y="3911230"/>
            <a:ext cx="2322692" cy="1096509"/>
          </a:xfrm>
          <a:prstGeom prst="rect">
            <a:avLst/>
          </a:prstGeom>
          <a:effectLst/>
        </p:spPr>
      </p:pic>
      <p:pic>
        <p:nvPicPr>
          <p:cNvPr id="15" name="图片 14">
            <a:extLst>
              <a:ext uri="{FF2B5EF4-FFF2-40B4-BE49-F238E27FC236}">
                <a16:creationId xmlns:a16="http://schemas.microsoft.com/office/drawing/2014/main" id="{3B0CADEB-654E-0D16-65FA-B9C4F764BB9B}"/>
              </a:ext>
            </a:extLst>
          </p:cNvPr>
          <p:cNvPicPr>
            <a:picLocks noChangeAspect="1"/>
          </p:cNvPicPr>
          <p:nvPr/>
        </p:nvPicPr>
        <p:blipFill>
          <a:blip r:embed="rId9"/>
          <a:stretch>
            <a:fillRect/>
          </a:stretch>
        </p:blipFill>
        <p:spPr>
          <a:xfrm>
            <a:off x="1388190" y="5426859"/>
            <a:ext cx="3306077" cy="1227971"/>
          </a:xfrm>
          <a:prstGeom prst="rect">
            <a:avLst/>
          </a:prstGeom>
          <a:effectLst/>
        </p:spPr>
      </p:pic>
      <p:pic>
        <p:nvPicPr>
          <p:cNvPr id="42" name="图片 41">
            <a:extLst>
              <a:ext uri="{FF2B5EF4-FFF2-40B4-BE49-F238E27FC236}">
                <a16:creationId xmlns:a16="http://schemas.microsoft.com/office/drawing/2014/main" id="{AFB99518-E420-66CE-485B-86B7D1C665C7}"/>
              </a:ext>
            </a:extLst>
          </p:cNvPr>
          <p:cNvPicPr>
            <a:picLocks noChangeAspect="1"/>
          </p:cNvPicPr>
          <p:nvPr/>
        </p:nvPicPr>
        <p:blipFill>
          <a:blip r:embed="rId10"/>
          <a:srcRect t="7120"/>
          <a:stretch>
            <a:fillRect/>
          </a:stretch>
        </p:blipFill>
        <p:spPr>
          <a:xfrm>
            <a:off x="840727" y="3748445"/>
            <a:ext cx="1817732" cy="1324861"/>
          </a:xfrm>
          <a:prstGeom prst="rect">
            <a:avLst/>
          </a:prstGeom>
          <a:effectLst/>
        </p:spPr>
      </p:pic>
      <p:sp>
        <p:nvSpPr>
          <p:cNvPr id="60" name="AutoShape 12">
            <a:extLst>
              <a:ext uri="{FF2B5EF4-FFF2-40B4-BE49-F238E27FC236}">
                <a16:creationId xmlns:a16="http://schemas.microsoft.com/office/drawing/2014/main" id="{66713763-6B96-D336-D583-596B7FE90AF5}"/>
              </a:ext>
            </a:extLst>
          </p:cNvPr>
          <p:cNvSpPr/>
          <p:nvPr/>
        </p:nvSpPr>
        <p:spPr>
          <a:xfrm>
            <a:off x="351025" y="5185333"/>
            <a:ext cx="5427295" cy="241526"/>
          </a:xfrm>
          <a:prstGeom prst="roundRect">
            <a:avLst>
              <a:gd name="adj" fmla="val 7692"/>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zh-CN" altLang="en-US" sz="14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网格无关性验证与优化</a:t>
            </a:r>
            <a:endParaRPr lang="en-US" sz="1400" b="1" dirty="0">
              <a:solidFill>
                <a:schemeClr val="bg1"/>
              </a:solidFill>
              <a:latin typeface="黑体" panose="02010609060101010101" pitchFamily="49" charset="-122"/>
              <a:ea typeface="黑体" panose="02010609060101010101" pitchFamily="49" charset="-122"/>
            </a:endParaRPr>
          </a:p>
        </p:txBody>
      </p:sp>
      <p:sp>
        <p:nvSpPr>
          <p:cNvPr id="67" name="AutoShape 19">
            <a:extLst>
              <a:ext uri="{FF2B5EF4-FFF2-40B4-BE49-F238E27FC236}">
                <a16:creationId xmlns:a16="http://schemas.microsoft.com/office/drawing/2014/main" id="{2D74E23A-567A-6653-4636-BE1FC951D953}"/>
              </a:ext>
            </a:extLst>
          </p:cNvPr>
          <p:cNvSpPr/>
          <p:nvPr/>
        </p:nvSpPr>
        <p:spPr>
          <a:xfrm rot="16200000">
            <a:off x="5590860" y="4367187"/>
            <a:ext cx="1131707" cy="219791"/>
          </a:xfrm>
          <a:prstGeom prst="rect">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en-US" sz="12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功率标定</a:t>
            </a:r>
            <a:endParaRPr lang="en-US" sz="1200" dirty="0">
              <a:solidFill>
                <a:schemeClr val="bg1"/>
              </a:solidFill>
              <a:latin typeface="黑体" panose="02010609060101010101" pitchFamily="49" charset="-122"/>
              <a:ea typeface="黑体" panose="02010609060101010101" pitchFamily="49" charset="-122"/>
            </a:endParaRPr>
          </a:p>
        </p:txBody>
      </p:sp>
      <p:sp>
        <p:nvSpPr>
          <p:cNvPr id="68" name="AutoShape 19">
            <a:extLst>
              <a:ext uri="{FF2B5EF4-FFF2-40B4-BE49-F238E27FC236}">
                <a16:creationId xmlns:a16="http://schemas.microsoft.com/office/drawing/2014/main" id="{4994CC76-C701-4CF1-F408-024A094FDE06}"/>
              </a:ext>
            </a:extLst>
          </p:cNvPr>
          <p:cNvSpPr/>
          <p:nvPr/>
        </p:nvSpPr>
        <p:spPr>
          <a:xfrm rot="16200000">
            <a:off x="8738764" y="4362805"/>
            <a:ext cx="1140471" cy="219792"/>
          </a:xfrm>
          <a:prstGeom prst="rect">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zh-CN" altLang="en-US" sz="12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磁场分布分析</a:t>
            </a:r>
            <a:endParaRPr lang="en-US" sz="1200" dirty="0">
              <a:solidFill>
                <a:schemeClr val="bg1"/>
              </a:solidFill>
              <a:latin typeface="黑体" panose="02010609060101010101" pitchFamily="49" charset="-122"/>
              <a:ea typeface="黑体" panose="02010609060101010101" pitchFamily="49" charset="-122"/>
            </a:endParaRPr>
          </a:p>
        </p:txBody>
      </p:sp>
      <p:sp>
        <p:nvSpPr>
          <p:cNvPr id="69" name="AutoShape 19">
            <a:extLst>
              <a:ext uri="{FF2B5EF4-FFF2-40B4-BE49-F238E27FC236}">
                <a16:creationId xmlns:a16="http://schemas.microsoft.com/office/drawing/2014/main" id="{CF9773D0-6D02-B4A7-35B4-1819C86E21F0}"/>
              </a:ext>
            </a:extLst>
          </p:cNvPr>
          <p:cNvSpPr/>
          <p:nvPr/>
        </p:nvSpPr>
        <p:spPr>
          <a:xfrm rot="16200000">
            <a:off x="5601298" y="5725427"/>
            <a:ext cx="1133288" cy="219790"/>
          </a:xfrm>
          <a:prstGeom prst="rect">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zh-CN" altLang="en-US" sz="12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磁场验证</a:t>
            </a:r>
            <a:endParaRPr lang="en-US" sz="1200" dirty="0">
              <a:solidFill>
                <a:schemeClr val="bg1"/>
              </a:solidFill>
              <a:latin typeface="黑体" panose="02010609060101010101" pitchFamily="49" charset="-122"/>
              <a:ea typeface="黑体" panose="02010609060101010101" pitchFamily="49" charset="-122"/>
            </a:endParaRPr>
          </a:p>
        </p:txBody>
      </p:sp>
      <p:sp>
        <p:nvSpPr>
          <p:cNvPr id="70" name="AutoShape 19">
            <a:extLst>
              <a:ext uri="{FF2B5EF4-FFF2-40B4-BE49-F238E27FC236}">
                <a16:creationId xmlns:a16="http://schemas.microsoft.com/office/drawing/2014/main" id="{EB2213FA-67ED-7DBF-42DD-DB65FD3FD28B}"/>
              </a:ext>
            </a:extLst>
          </p:cNvPr>
          <p:cNvSpPr/>
          <p:nvPr/>
        </p:nvSpPr>
        <p:spPr>
          <a:xfrm rot="16200000">
            <a:off x="8724693" y="5694548"/>
            <a:ext cx="1195045" cy="219792"/>
          </a:xfrm>
          <a:prstGeom prst="rect">
            <a:avLst/>
          </a:prstGeom>
          <a:solidFill>
            <a:schemeClr val="tx2">
              <a:lumMod val="75000"/>
            </a:schemeClr>
          </a:solidFill>
          <a:ln w="12700" cap="flat" cmpd="sng">
            <a:solidFill>
              <a:schemeClr val="tx2">
                <a:lumMod val="50000"/>
              </a:schemeClr>
            </a:solidFill>
            <a:prstDash val="solid"/>
            <a:round/>
          </a:ln>
          <a:effectLst/>
        </p:spPr>
        <p:txBody>
          <a:bodyPr vert="horz" wrap="square" lIns="0" tIns="0" rIns="0" bIns="0" rtlCol="0" anchor="ctr" anchorCtr="0"/>
          <a:lstStyle/>
          <a:p>
            <a:pPr marL="0" indent="0" algn="ctr">
              <a:lnSpc>
                <a:spcPct val="125000"/>
              </a:lnSpc>
              <a:defRPr/>
            </a:pPr>
            <a:r>
              <a:rPr lang="zh-CN" altLang="en-US" sz="12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热响应</a:t>
            </a:r>
            <a:r>
              <a:rPr lang="en-US" altLang="zh-CN" sz="12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a:t>
            </a:r>
            <a:r>
              <a:rPr lang="zh-CN" altLang="en-US" sz="1200" b="1" i="0" u="none" strike="noStrike" dirty="0">
                <a:solidFill>
                  <a:schemeClr val="bg1"/>
                </a:solidFill>
                <a:latin typeface="黑体" panose="02010609060101010101" pitchFamily="49" charset="-122"/>
                <a:ea typeface="黑体" panose="02010609060101010101" pitchFamily="49" charset="-122"/>
                <a:cs typeface="Noto Sans SC"/>
                <a:sym typeface="Noto Sans SC"/>
              </a:rPr>
              <a:t>形变校验</a:t>
            </a:r>
            <a:endParaRPr lang="en-US" sz="1200" dirty="0">
              <a:solidFill>
                <a:schemeClr val="bg1"/>
              </a:solidFill>
              <a:latin typeface="黑体" panose="02010609060101010101" pitchFamily="49" charset="-122"/>
              <a:ea typeface="黑体" panose="02010609060101010101" pitchFamily="49" charset="-122"/>
            </a:endParaRPr>
          </a:p>
        </p:txBody>
      </p:sp>
      <p:sp>
        <p:nvSpPr>
          <p:cNvPr id="71" name="矩形 70">
            <a:extLst>
              <a:ext uri="{FF2B5EF4-FFF2-40B4-BE49-F238E27FC236}">
                <a16:creationId xmlns:a16="http://schemas.microsoft.com/office/drawing/2014/main" id="{314F9CE5-5A60-FEBC-B3D5-ABDED07DCF00}"/>
              </a:ext>
            </a:extLst>
          </p:cNvPr>
          <p:cNvSpPr/>
          <p:nvPr/>
        </p:nvSpPr>
        <p:spPr>
          <a:xfrm>
            <a:off x="6020530" y="3797212"/>
            <a:ext cx="5887138" cy="2891215"/>
          </a:xfrm>
          <a:prstGeom prst="rect">
            <a:avLst/>
          </a:prstGeom>
          <a:noFill/>
          <a:ln w="19050">
            <a:solidFill>
              <a:schemeClr val="bg1">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黑体" panose="02010609060101010101" pitchFamily="49" charset="-122"/>
              <a:ea typeface="黑体" panose="02010609060101010101" pitchFamily="49" charset="-122"/>
            </a:endParaRPr>
          </a:p>
        </p:txBody>
      </p:sp>
      <p:sp>
        <p:nvSpPr>
          <p:cNvPr id="72" name="矩形 71">
            <a:extLst>
              <a:ext uri="{FF2B5EF4-FFF2-40B4-BE49-F238E27FC236}">
                <a16:creationId xmlns:a16="http://schemas.microsoft.com/office/drawing/2014/main" id="{5D95206D-1B9D-1B4E-3AB7-1367B6F16FA4}"/>
              </a:ext>
            </a:extLst>
          </p:cNvPr>
          <p:cNvSpPr/>
          <p:nvPr/>
        </p:nvSpPr>
        <p:spPr>
          <a:xfrm>
            <a:off x="6020530" y="1143000"/>
            <a:ext cx="5887138" cy="2396948"/>
          </a:xfrm>
          <a:prstGeom prst="rect">
            <a:avLst/>
          </a:prstGeom>
          <a:noFill/>
          <a:ln w="19050">
            <a:solidFill>
              <a:schemeClr val="bg1">
                <a:lumMod val="50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黑体" panose="02010609060101010101" pitchFamily="49" charset="-122"/>
              <a:ea typeface="黑体" panose="02010609060101010101" pitchFamily="49" charset="-122"/>
            </a:endParaRPr>
          </a:p>
        </p:txBody>
      </p:sp>
      <p:sp>
        <p:nvSpPr>
          <p:cNvPr id="2" name="文本框 24">
            <a:extLst>
              <a:ext uri="{FF2B5EF4-FFF2-40B4-BE49-F238E27FC236}">
                <a16:creationId xmlns:a16="http://schemas.microsoft.com/office/drawing/2014/main" id="{3BA6048A-5609-2FD1-27E0-327CFA971491}"/>
              </a:ext>
            </a:extLst>
          </p:cNvPr>
          <p:cNvSpPr txBox="1"/>
          <p:nvPr/>
        </p:nvSpPr>
        <p:spPr>
          <a:xfrm>
            <a:off x="88909" y="6598262"/>
            <a:ext cx="1219200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latin typeface="Times New Roman" panose="02020603050405020304" pitchFamily="18" charset="0"/>
                <a:cs typeface="Times New Roman" panose="02020603050405020304" pitchFamily="18" charset="0"/>
              </a:rPr>
              <a:t>8/12</a:t>
            </a:r>
            <a:endParaRPr lang="zh-CN" altLang="en-US" sz="1400" dirty="0">
              <a:latin typeface="Times New Roman" panose="02020603050405020304" pitchFamily="18" charset="0"/>
              <a:cs typeface="Times New Roman" panose="02020603050405020304" pitchFamily="18" charset="0"/>
            </a:endParaRPr>
          </a:p>
        </p:txBody>
      </p:sp>
      <p:pic>
        <p:nvPicPr>
          <p:cNvPr id="7" name="图片 6">
            <a:extLst>
              <a:ext uri="{FF2B5EF4-FFF2-40B4-BE49-F238E27FC236}">
                <a16:creationId xmlns:a16="http://schemas.microsoft.com/office/drawing/2014/main" id="{BD8871E5-EFF4-9F87-BE91-E870203718A8}"/>
              </a:ext>
            </a:extLst>
          </p:cNvPr>
          <p:cNvPicPr>
            <a:picLocks noChangeAspect="1"/>
          </p:cNvPicPr>
          <p:nvPr/>
        </p:nvPicPr>
        <p:blipFill>
          <a:blip r:embed="rId11"/>
          <a:stretch>
            <a:fillRect/>
          </a:stretch>
        </p:blipFill>
        <p:spPr>
          <a:xfrm>
            <a:off x="9522875" y="5206921"/>
            <a:ext cx="2259671" cy="1219807"/>
          </a:xfrm>
          <a:prstGeom prst="rect">
            <a:avLst/>
          </a:prstGeom>
        </p:spPr>
      </p:pic>
      <p:sp>
        <p:nvSpPr>
          <p:cNvPr id="13" name="箭头: 燕尾形 12">
            <a:extLst>
              <a:ext uri="{FF2B5EF4-FFF2-40B4-BE49-F238E27FC236}">
                <a16:creationId xmlns:a16="http://schemas.microsoft.com/office/drawing/2014/main" id="{0DED91BA-B5AB-9D05-0D3C-1E63E6435E7D}"/>
              </a:ext>
            </a:extLst>
          </p:cNvPr>
          <p:cNvSpPr/>
          <p:nvPr/>
        </p:nvSpPr>
        <p:spPr>
          <a:xfrm rot="5400000">
            <a:off x="8885173" y="3509398"/>
            <a:ext cx="334851" cy="319440"/>
          </a:xfrm>
          <a:prstGeom prst="notchedRightArrow">
            <a:avLst/>
          </a:prstGeom>
          <a:noFill/>
          <a:ln w="28575">
            <a:solidFill>
              <a:srgbClr val="C00000"/>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79157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13D3F-6AEF-7426-9B62-EA9A4468184A}"/>
            </a:ext>
          </a:extLst>
        </p:cNvPr>
        <p:cNvGrpSpPr/>
        <p:nvPr/>
      </p:nvGrpSpPr>
      <p:grpSpPr>
        <a:xfrm>
          <a:off x="0" y="0"/>
          <a:ext cx="0" cy="0"/>
          <a:chOff x="0" y="0"/>
          <a:chExt cx="0" cy="0"/>
        </a:xfrm>
      </p:grpSpPr>
      <p:sp>
        <p:nvSpPr>
          <p:cNvPr id="36" name="矩形 35">
            <a:extLst>
              <a:ext uri="{FF2B5EF4-FFF2-40B4-BE49-F238E27FC236}">
                <a16:creationId xmlns:a16="http://schemas.microsoft.com/office/drawing/2014/main" id="{AF8BD4C6-FED6-50F0-4E9C-287F64EB4493}"/>
              </a:ext>
            </a:extLst>
          </p:cNvPr>
          <p:cNvSpPr/>
          <p:nvPr/>
        </p:nvSpPr>
        <p:spPr>
          <a:xfrm>
            <a:off x="442658" y="4283904"/>
            <a:ext cx="5199131" cy="2305786"/>
          </a:xfrm>
          <a:prstGeom prst="rect">
            <a:avLst/>
          </a:prstGeom>
          <a:solidFill>
            <a:schemeClr val="accent3">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40" name="矩形 139">
            <a:extLst>
              <a:ext uri="{FF2B5EF4-FFF2-40B4-BE49-F238E27FC236}">
                <a16:creationId xmlns:a16="http://schemas.microsoft.com/office/drawing/2014/main" id="{6ACA95DE-D650-68BD-9114-3611C1747A37}"/>
              </a:ext>
            </a:extLst>
          </p:cNvPr>
          <p:cNvSpPr/>
          <p:nvPr/>
        </p:nvSpPr>
        <p:spPr>
          <a:xfrm>
            <a:off x="381714" y="1948274"/>
            <a:ext cx="5199131" cy="2168674"/>
          </a:xfrm>
          <a:prstGeom prst="rect">
            <a:avLst/>
          </a:prstGeom>
          <a:solidFill>
            <a:schemeClr val="bg2">
              <a:lumMod val="9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35" name="矩形: 圆角 134">
            <a:extLst>
              <a:ext uri="{FF2B5EF4-FFF2-40B4-BE49-F238E27FC236}">
                <a16:creationId xmlns:a16="http://schemas.microsoft.com/office/drawing/2014/main" id="{B4675C69-CE59-22C2-841C-6A2F86736E4C}"/>
              </a:ext>
            </a:extLst>
          </p:cNvPr>
          <p:cNvSpPr/>
          <p:nvPr/>
        </p:nvSpPr>
        <p:spPr>
          <a:xfrm>
            <a:off x="5745559" y="1964726"/>
            <a:ext cx="6122590" cy="2898618"/>
          </a:xfrm>
          <a:prstGeom prst="roundRect">
            <a:avLst/>
          </a:prstGeom>
          <a:solidFill>
            <a:schemeClr val="accent1">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3" name="标题 2">
            <a:extLst>
              <a:ext uri="{FF2B5EF4-FFF2-40B4-BE49-F238E27FC236}">
                <a16:creationId xmlns:a16="http://schemas.microsoft.com/office/drawing/2014/main" id="{68871F5E-CC28-325B-4F2E-BF965EC5BD37}"/>
              </a:ext>
            </a:extLst>
          </p:cNvPr>
          <p:cNvSpPr txBox="1"/>
          <p:nvPr/>
        </p:nvSpPr>
        <p:spPr bwMode="auto">
          <a:xfrm>
            <a:off x="381715" y="-13389"/>
            <a:ext cx="11243256"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多物理场仿真对项目的作用</a:t>
            </a:r>
          </a:p>
        </p:txBody>
      </p:sp>
      <p:sp>
        <p:nvSpPr>
          <p:cNvPr id="5" name="AutoShape 5">
            <a:extLst>
              <a:ext uri="{FF2B5EF4-FFF2-40B4-BE49-F238E27FC236}">
                <a16:creationId xmlns:a16="http://schemas.microsoft.com/office/drawing/2014/main" id="{F721ECBA-EE36-419D-E2D3-5289EB5B8395}"/>
              </a:ext>
            </a:extLst>
          </p:cNvPr>
          <p:cNvSpPr/>
          <p:nvPr/>
        </p:nvSpPr>
        <p:spPr>
          <a:xfrm>
            <a:off x="381714" y="966611"/>
            <a:ext cx="11486435" cy="837259"/>
          </a:xfrm>
          <a:prstGeom prst="rect">
            <a:avLst/>
          </a:prstGeom>
          <a:solidFill>
            <a:srgbClr val="C00000"/>
          </a:solidFill>
          <a:ln w="12700" cap="flat" cmpd="sng">
            <a:noFill/>
            <a:prstDash val="solid"/>
            <a:round/>
          </a:ln>
          <a:effectLst/>
        </p:spPr>
        <p:txBody>
          <a:bodyPr vert="horz" wrap="square" lIns="0" tIns="0" rIns="0" bIns="0" rtlCol="0" anchor="ctr" anchorCtr="0"/>
          <a:lstStyle/>
          <a:p>
            <a:pPr algn="ctr">
              <a:lnSpc>
                <a:spcPct val="108333"/>
              </a:lnSpc>
              <a:defRPr/>
            </a:pPr>
            <a:r>
              <a:rPr lang="zh-CN" altLang="en-US"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从</a:t>
            </a:r>
            <a:r>
              <a:rPr lang="en-US" altLang="zh-CN"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zh-CN" altLang="en-US"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经验依赖</a:t>
            </a:r>
            <a:r>
              <a:rPr lang="en-US" altLang="zh-CN"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zh-CN" altLang="en-US"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走向</a:t>
            </a:r>
            <a:r>
              <a:rPr lang="en-US" altLang="zh-CN"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zh-CN" altLang="en-US"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仿真驱动</a:t>
            </a:r>
            <a:r>
              <a:rPr lang="en-US" altLang="zh-CN" sz="36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p>
        </p:txBody>
      </p:sp>
      <p:sp>
        <p:nvSpPr>
          <p:cNvPr id="2" name="AutoShape 6">
            <a:extLst>
              <a:ext uri="{FF2B5EF4-FFF2-40B4-BE49-F238E27FC236}">
                <a16:creationId xmlns:a16="http://schemas.microsoft.com/office/drawing/2014/main" id="{E8D84160-F8DC-AA85-B6F8-6CCDB76A08CA}"/>
              </a:ext>
            </a:extLst>
          </p:cNvPr>
          <p:cNvSpPr/>
          <p:nvPr/>
        </p:nvSpPr>
        <p:spPr>
          <a:xfrm>
            <a:off x="462359" y="1991203"/>
            <a:ext cx="5080000" cy="2005541"/>
          </a:xfrm>
          <a:prstGeom prst="roundRect">
            <a:avLst>
              <a:gd name="adj" fmla="val 5263"/>
            </a:avLst>
          </a:prstGeom>
          <a:noFill/>
          <a:ln w="28575" cap="flat" cmpd="sng">
            <a:solidFill>
              <a:schemeClr val="tx2">
                <a:lumMod val="75000"/>
              </a:schemeClr>
            </a:solidFill>
            <a:prstDash val="sysDot"/>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defRPr/>
            </a:pPr>
            <a:endParaRPr/>
          </a:p>
        </p:txBody>
      </p:sp>
      <p:sp>
        <p:nvSpPr>
          <p:cNvPr id="6" name="AutoShape 8">
            <a:extLst>
              <a:ext uri="{FF2B5EF4-FFF2-40B4-BE49-F238E27FC236}">
                <a16:creationId xmlns:a16="http://schemas.microsoft.com/office/drawing/2014/main" id="{0DA5F674-9568-4DB5-A72D-BDABBB8AAC24}"/>
              </a:ext>
            </a:extLst>
          </p:cNvPr>
          <p:cNvSpPr/>
          <p:nvPr/>
        </p:nvSpPr>
        <p:spPr>
          <a:xfrm>
            <a:off x="461048" y="2047925"/>
            <a:ext cx="5080000" cy="203200"/>
          </a:xfrm>
          <a:prstGeom prst="rect">
            <a:avLst/>
          </a:prstGeom>
          <a:noFill/>
          <a:ln w="12700" cap="flat" cmpd="sng">
            <a:noFill/>
            <a:prstDash val="solid"/>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25000"/>
              </a:lnSpc>
              <a:defRPr/>
            </a:pPr>
            <a:r>
              <a:rPr lang="zh-CN" altLang="en-US" sz="1200" b="1" dirty="0">
                <a:solidFill>
                  <a:srgbClr val="C00000"/>
                </a:solidFill>
                <a:latin typeface="Noto Sans SC"/>
                <a:ea typeface="Noto Sans SC"/>
                <a:sym typeface="Noto Sans SC"/>
              </a:rPr>
              <a:t>为自动化热装工艺的自主感知与决策提供物理模型基础</a:t>
            </a:r>
            <a:endParaRPr lang="en-US" sz="1200" dirty="0">
              <a:solidFill>
                <a:srgbClr val="C00000"/>
              </a:solidFill>
            </a:endParaRPr>
          </a:p>
        </p:txBody>
      </p:sp>
      <p:sp>
        <p:nvSpPr>
          <p:cNvPr id="25" name="AutoShape 26">
            <a:extLst>
              <a:ext uri="{FF2B5EF4-FFF2-40B4-BE49-F238E27FC236}">
                <a16:creationId xmlns:a16="http://schemas.microsoft.com/office/drawing/2014/main" id="{7E935080-5F3F-B509-C737-87182A69FD74}"/>
              </a:ext>
            </a:extLst>
          </p:cNvPr>
          <p:cNvSpPr/>
          <p:nvPr/>
        </p:nvSpPr>
        <p:spPr>
          <a:xfrm>
            <a:off x="462359" y="4382113"/>
            <a:ext cx="5080000" cy="2168673"/>
          </a:xfrm>
          <a:prstGeom prst="roundRect">
            <a:avLst>
              <a:gd name="adj" fmla="val 3333"/>
            </a:avLst>
          </a:prstGeom>
          <a:noFill/>
          <a:ln w="28575" cap="flat" cmpd="sng">
            <a:solidFill>
              <a:schemeClr val="tx2">
                <a:lumMod val="75000"/>
              </a:schemeClr>
            </a:solidFill>
            <a:prstDash val="sysDot"/>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defRPr/>
            </a:pPr>
            <a:endParaRPr>
              <a:solidFill>
                <a:schemeClr val="tx2">
                  <a:lumMod val="50000"/>
                </a:schemeClr>
              </a:solidFill>
            </a:endParaRPr>
          </a:p>
        </p:txBody>
      </p:sp>
      <p:sp>
        <p:nvSpPr>
          <p:cNvPr id="27" name="AutoShape 28">
            <a:extLst>
              <a:ext uri="{FF2B5EF4-FFF2-40B4-BE49-F238E27FC236}">
                <a16:creationId xmlns:a16="http://schemas.microsoft.com/office/drawing/2014/main" id="{7193CE95-7F4A-3099-4B61-37360854C0D7}"/>
              </a:ext>
            </a:extLst>
          </p:cNvPr>
          <p:cNvSpPr/>
          <p:nvPr/>
        </p:nvSpPr>
        <p:spPr>
          <a:xfrm>
            <a:off x="461047" y="4461448"/>
            <a:ext cx="5080000" cy="203200"/>
          </a:xfrm>
          <a:prstGeom prst="rect">
            <a:avLst/>
          </a:prstGeom>
          <a:noFill/>
          <a:ln w="12700" cap="flat" cmpd="sng">
            <a:noFill/>
            <a:prstDash val="solid"/>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indent="0" algn="ctr">
              <a:lnSpc>
                <a:spcPct val="100000"/>
              </a:lnSpc>
              <a:defRPr/>
            </a:pPr>
            <a:r>
              <a:rPr lang="zh-CN" altLang="en-US" sz="1200" b="1" i="0" u="none" strike="noStrike" dirty="0">
                <a:solidFill>
                  <a:srgbClr val="C00000"/>
                </a:solidFill>
                <a:latin typeface="Noto Sans SC"/>
                <a:ea typeface="Noto Sans SC"/>
                <a:cs typeface="Noto Sans SC"/>
                <a:sym typeface="Noto Sans SC"/>
              </a:rPr>
              <a:t>为自动化装配的感知</a:t>
            </a:r>
            <a:r>
              <a:rPr lang="en-US" altLang="zh-CN" sz="1200" b="1" i="0" u="none" strike="noStrike" dirty="0">
                <a:solidFill>
                  <a:srgbClr val="C00000"/>
                </a:solidFill>
                <a:latin typeface="Noto Sans SC"/>
                <a:ea typeface="Noto Sans SC"/>
                <a:cs typeface="Noto Sans SC"/>
                <a:sym typeface="Noto Sans SC"/>
              </a:rPr>
              <a:t>-</a:t>
            </a:r>
            <a:r>
              <a:rPr lang="zh-CN" altLang="en-US" sz="1200" b="1" i="0" u="none" strike="noStrike" dirty="0">
                <a:solidFill>
                  <a:srgbClr val="C00000"/>
                </a:solidFill>
                <a:latin typeface="Noto Sans SC"/>
                <a:ea typeface="Noto Sans SC"/>
                <a:cs typeface="Noto Sans SC"/>
                <a:sym typeface="Noto Sans SC"/>
              </a:rPr>
              <a:t>决策</a:t>
            </a:r>
            <a:r>
              <a:rPr lang="en-US" altLang="zh-CN" sz="1200" b="1" i="0" u="none" strike="noStrike" dirty="0">
                <a:solidFill>
                  <a:srgbClr val="C00000"/>
                </a:solidFill>
                <a:latin typeface="Noto Sans SC"/>
                <a:ea typeface="Noto Sans SC"/>
                <a:cs typeface="Noto Sans SC"/>
                <a:sym typeface="Noto Sans SC"/>
              </a:rPr>
              <a:t>-</a:t>
            </a:r>
            <a:r>
              <a:rPr lang="zh-CN" altLang="en-US" sz="1200" b="1" i="0" u="none" strike="noStrike" dirty="0">
                <a:solidFill>
                  <a:srgbClr val="C00000"/>
                </a:solidFill>
                <a:latin typeface="Noto Sans SC"/>
                <a:ea typeface="Noto Sans SC"/>
                <a:cs typeface="Noto Sans SC"/>
                <a:sym typeface="Noto Sans SC"/>
              </a:rPr>
              <a:t>执行闭环提供高保真仿真数据与快速推理接口</a:t>
            </a:r>
            <a:endParaRPr lang="en-US" sz="1100" dirty="0">
              <a:solidFill>
                <a:srgbClr val="C00000"/>
              </a:solidFill>
            </a:endParaRPr>
          </a:p>
        </p:txBody>
      </p:sp>
      <p:sp>
        <p:nvSpPr>
          <p:cNvPr id="35" name="AutoShape 36">
            <a:extLst>
              <a:ext uri="{FF2B5EF4-FFF2-40B4-BE49-F238E27FC236}">
                <a16:creationId xmlns:a16="http://schemas.microsoft.com/office/drawing/2014/main" id="{691902A0-7E67-213B-1E80-0704D81BF9AF}"/>
              </a:ext>
            </a:extLst>
          </p:cNvPr>
          <p:cNvSpPr/>
          <p:nvPr/>
        </p:nvSpPr>
        <p:spPr>
          <a:xfrm>
            <a:off x="5745559" y="5007336"/>
            <a:ext cx="6051489" cy="1582354"/>
          </a:xfrm>
          <a:prstGeom prst="roundRect">
            <a:avLst>
              <a:gd name="adj" fmla="val 3333"/>
            </a:avLst>
          </a:prstGeom>
          <a:noFill/>
          <a:ln w="28575" cap="flat" cmpd="sng">
            <a:solidFill>
              <a:schemeClr val="tx2">
                <a:lumMod val="75000"/>
              </a:schemeClr>
            </a:solidFill>
            <a:prstDash val="solid"/>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defRPr/>
            </a:pPr>
            <a:endParaRPr/>
          </a:p>
        </p:txBody>
      </p:sp>
      <p:sp>
        <p:nvSpPr>
          <p:cNvPr id="37" name="AutoShape 38">
            <a:extLst>
              <a:ext uri="{FF2B5EF4-FFF2-40B4-BE49-F238E27FC236}">
                <a16:creationId xmlns:a16="http://schemas.microsoft.com/office/drawing/2014/main" id="{714A6F63-AEC3-0BD8-7FE7-82B5CAEA9698}"/>
              </a:ext>
            </a:extLst>
          </p:cNvPr>
          <p:cNvSpPr/>
          <p:nvPr/>
        </p:nvSpPr>
        <p:spPr>
          <a:xfrm>
            <a:off x="5745558" y="5007336"/>
            <a:ext cx="6051489" cy="279400"/>
          </a:xfrm>
          <a:prstGeom prst="rect">
            <a:avLst/>
          </a:prstGeom>
          <a:noFill/>
          <a:ln w="12700" cap="flat" cmpd="sng">
            <a:noFill/>
            <a:prstDash val="solid"/>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indent="0" algn="ctr">
              <a:lnSpc>
                <a:spcPct val="125000"/>
              </a:lnSpc>
              <a:defRPr/>
            </a:pPr>
            <a:r>
              <a:rPr lang="zh-CN" altLang="en-US" sz="1200" b="1" i="0" u="none" strike="noStrike" dirty="0">
                <a:solidFill>
                  <a:srgbClr val="C00000"/>
                </a:solidFill>
                <a:latin typeface="Noto Sans SC"/>
                <a:ea typeface="Noto Sans SC"/>
                <a:cs typeface="Noto Sans SC"/>
                <a:sym typeface="Noto Sans SC"/>
              </a:rPr>
              <a:t>为具身智能在复杂制造工艺中的落地提供可迁移的物理先验架构</a:t>
            </a:r>
            <a:endParaRPr lang="en-US" sz="1100" dirty="0">
              <a:solidFill>
                <a:srgbClr val="C00000"/>
              </a:solidFill>
            </a:endParaRPr>
          </a:p>
        </p:txBody>
      </p:sp>
      <p:sp>
        <p:nvSpPr>
          <p:cNvPr id="84" name="AutoShape 45">
            <a:extLst>
              <a:ext uri="{FF2B5EF4-FFF2-40B4-BE49-F238E27FC236}">
                <a16:creationId xmlns:a16="http://schemas.microsoft.com/office/drawing/2014/main" id="{FB50AFAF-747C-A1BB-735B-77C901C8F8C0}"/>
              </a:ext>
            </a:extLst>
          </p:cNvPr>
          <p:cNvSpPr/>
          <p:nvPr/>
        </p:nvSpPr>
        <p:spPr>
          <a:xfrm>
            <a:off x="5834635" y="5248019"/>
            <a:ext cx="5873333" cy="508000"/>
          </a:xfrm>
          <a:prstGeom prst="rect">
            <a:avLst/>
          </a:prstGeom>
          <a:noFill/>
          <a:ln w="12700" cap="flat" cmpd="sng">
            <a:noFill/>
            <a:prstDash val="solid"/>
            <a:round/>
          </a:ln>
          <a:effectLst/>
        </p:spPr>
        <p:txBody>
          <a:bodyPr vert="horz" wrap="square" lIns="0" tIns="0" rIns="0" bIns="0" rtlCol="0" anchor="ctr" anchorCtr="0"/>
          <a:ls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L="457200"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L="914400"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L="1371600"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L="1828800"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L="2286000"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L="2743200"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L="3200400"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L="3657600"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defRPr/>
            </a:pPr>
            <a:r>
              <a:rPr lang="zh-CN" alt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建模</a:t>
            </a:r>
            <a:r>
              <a:rPr lang="en-US" altLang="zh-CN"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校准</a:t>
            </a:r>
            <a:r>
              <a:rPr lang="en-US" altLang="zh-CN"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反演</a:t>
            </a:r>
            <a:r>
              <a:rPr lang="en-US" altLang="zh-CN"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优化</a:t>
            </a:r>
            <a:r>
              <a:rPr lang="zh-CN" alt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方法体系可推广至</a:t>
            </a:r>
            <a:r>
              <a:rPr lang="zh-CN" alt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航空航天、能源电力和轨道交通等</a:t>
            </a:r>
            <a:r>
              <a:rPr lang="en-US" altLang="zh-CN" sz="1200"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高端装备</a:t>
            </a:r>
            <a:r>
              <a:rPr lang="zh-CN" alt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制造过程</a:t>
            </a:r>
            <a:r>
              <a:rPr lang="zh-CN" altLang="en-US" sz="1200" b="0"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endParaRPr 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34" name="图片 133">
            <a:extLst>
              <a:ext uri="{FF2B5EF4-FFF2-40B4-BE49-F238E27FC236}">
                <a16:creationId xmlns:a16="http://schemas.microsoft.com/office/drawing/2014/main" id="{75B234B4-382F-169F-6B04-9AE48E531C5D}"/>
              </a:ext>
            </a:extLst>
          </p:cNvPr>
          <p:cNvPicPr>
            <a:picLocks noChangeAspect="1"/>
          </p:cNvPicPr>
          <p:nvPr/>
        </p:nvPicPr>
        <p:blipFill>
          <a:blip r:embed="rId3"/>
          <a:stretch>
            <a:fillRect/>
          </a:stretch>
        </p:blipFill>
        <p:spPr>
          <a:xfrm>
            <a:off x="5884967" y="1978667"/>
            <a:ext cx="5740004" cy="2884677"/>
          </a:xfrm>
          <a:prstGeom prst="rect">
            <a:avLst/>
          </a:prstGeom>
          <a:effectLst/>
        </p:spPr>
      </p:pic>
      <p:sp>
        <p:nvSpPr>
          <p:cNvPr id="143" name="等腰三角形 142">
            <a:extLst>
              <a:ext uri="{FF2B5EF4-FFF2-40B4-BE49-F238E27FC236}">
                <a16:creationId xmlns:a16="http://schemas.microsoft.com/office/drawing/2014/main" id="{23C04EA6-7F8A-02E6-DBBD-858F3BC28540}"/>
              </a:ext>
            </a:extLst>
          </p:cNvPr>
          <p:cNvSpPr/>
          <p:nvPr/>
        </p:nvSpPr>
        <p:spPr>
          <a:xfrm rot="16200000">
            <a:off x="4945051" y="4633849"/>
            <a:ext cx="1408111" cy="133900"/>
          </a:xfrm>
          <a:prstGeom prst="triangle">
            <a:avLst/>
          </a:prstGeom>
          <a:solidFill>
            <a:schemeClr val="accent3">
              <a:lumMod val="40000"/>
              <a:lumOff val="6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44" name="等腰三角形 143">
            <a:extLst>
              <a:ext uri="{FF2B5EF4-FFF2-40B4-BE49-F238E27FC236}">
                <a16:creationId xmlns:a16="http://schemas.microsoft.com/office/drawing/2014/main" id="{80F7E3DB-388D-9B73-FF9A-5A27BB345C85}"/>
              </a:ext>
            </a:extLst>
          </p:cNvPr>
          <p:cNvSpPr/>
          <p:nvPr/>
        </p:nvSpPr>
        <p:spPr>
          <a:xfrm rot="16200000">
            <a:off x="4904689" y="3137886"/>
            <a:ext cx="1505123" cy="126513"/>
          </a:xfrm>
          <a:prstGeom prst="triangle">
            <a:avLst/>
          </a:prstGeom>
          <a:solidFill>
            <a:schemeClr val="bg2">
              <a:lumMod val="9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pic>
        <p:nvPicPr>
          <p:cNvPr id="146" name="图片 145">
            <a:extLst>
              <a:ext uri="{FF2B5EF4-FFF2-40B4-BE49-F238E27FC236}">
                <a16:creationId xmlns:a16="http://schemas.microsoft.com/office/drawing/2014/main" id="{0B607AD8-DB48-9F42-327C-54E39959F3B5}"/>
              </a:ext>
            </a:extLst>
          </p:cNvPr>
          <p:cNvPicPr>
            <a:picLocks noChangeAspect="1"/>
          </p:cNvPicPr>
          <p:nvPr/>
        </p:nvPicPr>
        <p:blipFill>
          <a:blip r:embed="rId4"/>
          <a:stretch>
            <a:fillRect/>
          </a:stretch>
        </p:blipFill>
        <p:spPr>
          <a:xfrm>
            <a:off x="6124931" y="5828015"/>
            <a:ext cx="5355595" cy="729463"/>
          </a:xfrm>
          <a:prstGeom prst="rect">
            <a:avLst/>
          </a:prstGeom>
          <a:effectLst/>
        </p:spPr>
      </p:pic>
      <p:sp>
        <p:nvSpPr>
          <p:cNvPr id="4" name="文本框 24">
            <a:extLst>
              <a:ext uri="{FF2B5EF4-FFF2-40B4-BE49-F238E27FC236}">
                <a16:creationId xmlns:a16="http://schemas.microsoft.com/office/drawing/2014/main" id="{68AD3C59-0562-AC79-777E-E3E167CE5DE8}"/>
              </a:ext>
            </a:extLst>
          </p:cNvPr>
          <p:cNvSpPr txBox="1"/>
          <p:nvPr/>
        </p:nvSpPr>
        <p:spPr>
          <a:xfrm>
            <a:off x="-4366" y="6538376"/>
            <a:ext cx="1219200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latin typeface="Times New Roman" panose="02020603050405020304" pitchFamily="18" charset="0"/>
                <a:cs typeface="Times New Roman" panose="02020603050405020304" pitchFamily="18" charset="0"/>
              </a:rPr>
              <a:t>9/12</a:t>
            </a:r>
            <a:endParaRPr lang="zh-CN" altLang="en-US" sz="1400" dirty="0">
              <a:latin typeface="Times New Roman" panose="02020603050405020304" pitchFamily="18" charset="0"/>
              <a:cs typeface="Times New Roman" panose="02020603050405020304" pitchFamily="18" charset="0"/>
            </a:endParaRPr>
          </a:p>
        </p:txBody>
      </p:sp>
      <p:sp>
        <p:nvSpPr>
          <p:cNvPr id="9" name="等腰三角形 8">
            <a:extLst>
              <a:ext uri="{FF2B5EF4-FFF2-40B4-BE49-F238E27FC236}">
                <a16:creationId xmlns:a16="http://schemas.microsoft.com/office/drawing/2014/main" id="{EE5C6551-698A-1964-062E-3F60AF95E557}"/>
              </a:ext>
            </a:extLst>
          </p:cNvPr>
          <p:cNvSpPr/>
          <p:nvPr/>
        </p:nvSpPr>
        <p:spPr>
          <a:xfrm rot="10800000">
            <a:off x="8002407" y="4872083"/>
            <a:ext cx="1505123" cy="126513"/>
          </a:xfrm>
          <a:prstGeom prst="triangle">
            <a:avLst/>
          </a:prstGeom>
          <a:solidFill>
            <a:schemeClr val="accent4">
              <a:lumMod val="20000"/>
              <a:lumOff val="80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0" name="AutoShape 11">
            <a:extLst>
              <a:ext uri="{FF2B5EF4-FFF2-40B4-BE49-F238E27FC236}">
                <a16:creationId xmlns:a16="http://schemas.microsoft.com/office/drawing/2014/main" id="{93AEDFA7-7A7B-4B06-4BA9-1551D02709DC}"/>
              </a:ext>
            </a:extLst>
          </p:cNvPr>
          <p:cNvSpPr/>
          <p:nvPr/>
        </p:nvSpPr>
        <p:spPr>
          <a:xfrm>
            <a:off x="1358486" y="2543627"/>
            <a:ext cx="2989073" cy="266069"/>
          </a:xfrm>
          <a:prstGeom prst="roundRect">
            <a:avLst>
              <a:gd name="adj" fmla="val 0"/>
            </a:avLst>
          </a:prstGeom>
          <a:solidFill>
            <a:srgbClr val="FFFFFF"/>
          </a:solidFill>
          <a:ln w="28575" cap="flat" cmpd="sng">
            <a:solidFill>
              <a:schemeClr val="tx2">
                <a:lumMod val="75000"/>
              </a:schemeClr>
            </a:solidFill>
            <a:prstDash val="solid"/>
            <a:round/>
          </a:ln>
          <a:effectLst/>
        </p:spPr>
        <p:txBody>
          <a:bodyPr vert="horz" wrap="square" lIns="0" tIns="0" rIns="0" bIns="0" rtlCol="0" anchor="ctr" anchorCtr="0"/>
          <a:lstStyle/>
          <a:p>
            <a:pPr marL="0" indent="0" algn="ctr">
              <a:lnSpc>
                <a:spcPct val="125000"/>
              </a:lnSpc>
              <a:defRPr/>
            </a:pPr>
            <a:r>
              <a:rPr lang="en-US" sz="1200" b="1"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高保真电磁-热-力模型+分层校准</a:t>
            </a:r>
            <a:endParaRPr lang="en-US" sz="1200" b="1"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11" name="Connector 12">
            <a:extLst>
              <a:ext uri="{FF2B5EF4-FFF2-40B4-BE49-F238E27FC236}">
                <a16:creationId xmlns:a16="http://schemas.microsoft.com/office/drawing/2014/main" id="{4F5C95B9-ED14-26F0-3C4C-2351C6856AAD}"/>
              </a:ext>
            </a:extLst>
          </p:cNvPr>
          <p:cNvCxnSpPr>
            <a:cxnSpLocks/>
            <a:stCxn id="10" idx="2"/>
            <a:endCxn id="12" idx="0"/>
          </p:cNvCxnSpPr>
          <p:nvPr/>
        </p:nvCxnSpPr>
        <p:spPr>
          <a:xfrm>
            <a:off x="2853023" y="2809696"/>
            <a:ext cx="0" cy="142388"/>
          </a:xfrm>
          <a:prstGeom prst="straightConnector1">
            <a:avLst/>
          </a:prstGeom>
          <a:solidFill>
            <a:srgbClr val="DEE0E3">
              <a:alpha val="100000"/>
            </a:srgbClr>
          </a:solidFill>
          <a:ln w="28575" cap="flat" cmpd="sng">
            <a:solidFill>
              <a:schemeClr val="tx2">
                <a:lumMod val="75000"/>
              </a:schemeClr>
            </a:solidFill>
            <a:prstDash val="solid"/>
            <a:round/>
            <a:headEnd type="none" w="med" len="med"/>
            <a:tailEnd type="arrow" w="sm" len="sm"/>
          </a:ln>
          <a:effectLst/>
        </p:spPr>
      </p:cxnSp>
      <p:sp>
        <p:nvSpPr>
          <p:cNvPr id="12" name="AutoShape 13">
            <a:extLst>
              <a:ext uri="{FF2B5EF4-FFF2-40B4-BE49-F238E27FC236}">
                <a16:creationId xmlns:a16="http://schemas.microsoft.com/office/drawing/2014/main" id="{565AA5B8-E516-044F-50F7-E59916C77600}"/>
              </a:ext>
            </a:extLst>
          </p:cNvPr>
          <p:cNvSpPr/>
          <p:nvPr/>
        </p:nvSpPr>
        <p:spPr>
          <a:xfrm>
            <a:off x="1358486" y="2952084"/>
            <a:ext cx="2989073" cy="266069"/>
          </a:xfrm>
          <a:prstGeom prst="roundRect">
            <a:avLst>
              <a:gd name="adj" fmla="val 0"/>
            </a:avLst>
          </a:prstGeom>
          <a:solidFill>
            <a:srgbClr val="FFFFFF"/>
          </a:solidFill>
          <a:ln w="28575" cap="flat" cmpd="sng">
            <a:solidFill>
              <a:schemeClr val="tx2">
                <a:lumMod val="75000"/>
              </a:schemeClr>
            </a:solidFill>
            <a:prstDash val="solid"/>
            <a:round/>
          </a:ln>
          <a:effectLst/>
        </p:spPr>
        <p:txBody>
          <a:bodyPr vert="horz" wrap="square" lIns="0" tIns="0" rIns="0" bIns="0" rtlCol="0" anchor="ctr" anchorCtr="0"/>
          <a:lstStyle/>
          <a:p>
            <a:pPr algn="ctr">
              <a:lnSpc>
                <a:spcPct val="125000"/>
              </a:lnSpc>
              <a:defRPr/>
            </a:pPr>
            <a:r>
              <a:rPr lang="en-US" sz="1200" b="1"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作为</a:t>
            </a:r>
            <a:r>
              <a:rPr lang="zh-CN" altLang="en-US" sz="1200"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b="1"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工艺世界模型</a:t>
            </a:r>
            <a:r>
              <a:rPr lang="zh-CN" altLang="en-US" sz="1200"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sz="1200"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 </a:t>
            </a:r>
            <a:r>
              <a:rPr lang="en-US" sz="1200" b="1"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嵌入控制系统</a:t>
            </a:r>
            <a:endParaRPr lang="en-US" sz="1200" b="1"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13" name="Connector 14">
            <a:extLst>
              <a:ext uri="{FF2B5EF4-FFF2-40B4-BE49-F238E27FC236}">
                <a16:creationId xmlns:a16="http://schemas.microsoft.com/office/drawing/2014/main" id="{AB816D3D-3B71-29DE-38E6-C354B27809E8}"/>
              </a:ext>
            </a:extLst>
          </p:cNvPr>
          <p:cNvCxnSpPr>
            <a:cxnSpLocks/>
            <a:stCxn id="12" idx="2"/>
            <a:endCxn id="15" idx="0"/>
          </p:cNvCxnSpPr>
          <p:nvPr/>
        </p:nvCxnSpPr>
        <p:spPr>
          <a:xfrm flipH="1">
            <a:off x="2853022" y="3218153"/>
            <a:ext cx="1" cy="134093"/>
          </a:xfrm>
          <a:prstGeom prst="straightConnector1">
            <a:avLst/>
          </a:prstGeom>
          <a:solidFill>
            <a:srgbClr val="DEE0E3">
              <a:alpha val="100000"/>
            </a:srgbClr>
          </a:solidFill>
          <a:ln w="28575" cap="flat" cmpd="sng">
            <a:solidFill>
              <a:schemeClr val="tx2">
                <a:lumMod val="75000"/>
              </a:schemeClr>
            </a:solidFill>
            <a:prstDash val="solid"/>
            <a:round/>
            <a:headEnd type="none" w="med" len="med"/>
            <a:tailEnd type="arrow" w="sm" len="sm"/>
          </a:ln>
          <a:effectLst/>
        </p:spPr>
      </p:cxnSp>
      <p:sp>
        <p:nvSpPr>
          <p:cNvPr id="15" name="AutoShape 15">
            <a:extLst>
              <a:ext uri="{FF2B5EF4-FFF2-40B4-BE49-F238E27FC236}">
                <a16:creationId xmlns:a16="http://schemas.microsoft.com/office/drawing/2014/main" id="{7D2801FB-BD6B-35D2-ADD0-BBFAC002811D}"/>
              </a:ext>
            </a:extLst>
          </p:cNvPr>
          <p:cNvSpPr/>
          <p:nvPr/>
        </p:nvSpPr>
        <p:spPr>
          <a:xfrm>
            <a:off x="1358485" y="3352246"/>
            <a:ext cx="2989073" cy="266069"/>
          </a:xfrm>
          <a:prstGeom prst="roundRect">
            <a:avLst>
              <a:gd name="adj" fmla="val 0"/>
            </a:avLst>
          </a:prstGeom>
          <a:solidFill>
            <a:srgbClr val="FFFFFF"/>
          </a:solidFill>
          <a:ln w="28575" cap="flat" cmpd="sng">
            <a:solidFill>
              <a:schemeClr val="tx2">
                <a:lumMod val="75000"/>
              </a:schemeClr>
            </a:solidFill>
            <a:prstDash val="solid"/>
            <a:round/>
          </a:ln>
          <a:effectLst/>
        </p:spPr>
        <p:txBody>
          <a:bodyPr vert="horz" wrap="square" lIns="0" tIns="0" rIns="0" bIns="0" rtlCol="0" anchor="ctr" anchorCtr="0"/>
          <a:lstStyle/>
          <a:p>
            <a:pPr marL="0" indent="0" algn="ctr">
              <a:lnSpc>
                <a:spcPct val="125000"/>
              </a:lnSpc>
              <a:defRPr/>
            </a:pPr>
            <a:r>
              <a:rPr lang="en-US" sz="1200" b="1" i="0" u="none" strike="noStrike">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由有限传感信号推断内部温度/热膨胀</a:t>
            </a:r>
            <a:endParaRPr lang="en-US" sz="1200" b="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5" name="AutoShape 23">
            <a:extLst>
              <a:ext uri="{FF2B5EF4-FFF2-40B4-BE49-F238E27FC236}">
                <a16:creationId xmlns:a16="http://schemas.microsoft.com/office/drawing/2014/main" id="{B8BCB700-8AC5-2A2C-0AB1-E6108E02F5EF}"/>
              </a:ext>
            </a:extLst>
          </p:cNvPr>
          <p:cNvSpPr/>
          <p:nvPr/>
        </p:nvSpPr>
        <p:spPr>
          <a:xfrm>
            <a:off x="1451636" y="5037745"/>
            <a:ext cx="2989073" cy="237178"/>
          </a:xfrm>
          <a:prstGeom prst="roundRect">
            <a:avLst>
              <a:gd name="adj" fmla="val 0"/>
            </a:avLst>
          </a:prstGeom>
          <a:solidFill>
            <a:schemeClr val="bg1"/>
          </a:solidFill>
          <a:ln w="28575" cap="flat" cmpd="sng">
            <a:solidFill>
              <a:schemeClr val="tx2">
                <a:lumMod val="75000"/>
              </a:schemeClr>
            </a:solidFill>
            <a:prstDash val="solid"/>
            <a:round/>
          </a:ln>
          <a:effectLst/>
        </p:spPr>
        <p:txBody>
          <a:bodyPr vert="horz" wrap="square" lIns="0" tIns="0" rIns="0" bIns="0" rtlCol="0" anchor="ctr" anchorCtr="0"/>
          <a:lstStyle/>
          <a:p>
            <a:pPr marL="0" indent="0" algn="ctr">
              <a:lnSpc>
                <a:spcPct val="125000"/>
              </a:lnSpc>
              <a:defRPr/>
            </a:pPr>
            <a:r>
              <a:rPr lang="en-US" sz="1200" b="1"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高保真模型批量生成仿真训练数据</a:t>
            </a:r>
            <a:endParaRPr lang="en-US" sz="1200" b="1"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46" name="Connector 24">
            <a:extLst>
              <a:ext uri="{FF2B5EF4-FFF2-40B4-BE49-F238E27FC236}">
                <a16:creationId xmlns:a16="http://schemas.microsoft.com/office/drawing/2014/main" id="{A73E57BE-31E0-A0EE-AE4A-1C9046A6BAB1}"/>
              </a:ext>
            </a:extLst>
          </p:cNvPr>
          <p:cNvCxnSpPr>
            <a:cxnSpLocks/>
            <a:stCxn id="45" idx="2"/>
            <a:endCxn id="47" idx="0"/>
          </p:cNvCxnSpPr>
          <p:nvPr/>
        </p:nvCxnSpPr>
        <p:spPr>
          <a:xfrm>
            <a:off x="2946173" y="5274923"/>
            <a:ext cx="0" cy="148066"/>
          </a:xfrm>
          <a:prstGeom prst="straightConnector1">
            <a:avLst/>
          </a:prstGeom>
          <a:solidFill>
            <a:srgbClr val="DEE0E3">
              <a:alpha val="100000"/>
            </a:srgbClr>
          </a:solidFill>
          <a:ln w="28575" cap="flat" cmpd="sng">
            <a:solidFill>
              <a:schemeClr val="tx2">
                <a:lumMod val="75000"/>
              </a:schemeClr>
            </a:solidFill>
            <a:prstDash val="solid"/>
            <a:round/>
            <a:headEnd type="none" w="med" len="med"/>
            <a:tailEnd type="arrow" w="sm" len="sm"/>
          </a:ln>
          <a:effectLst/>
        </p:spPr>
      </p:cxnSp>
      <p:sp>
        <p:nvSpPr>
          <p:cNvPr id="47" name="AutoShape 25">
            <a:extLst>
              <a:ext uri="{FF2B5EF4-FFF2-40B4-BE49-F238E27FC236}">
                <a16:creationId xmlns:a16="http://schemas.microsoft.com/office/drawing/2014/main" id="{495A43A0-8148-1CA7-6777-4F957F1AE288}"/>
              </a:ext>
            </a:extLst>
          </p:cNvPr>
          <p:cNvSpPr/>
          <p:nvPr/>
        </p:nvSpPr>
        <p:spPr>
          <a:xfrm>
            <a:off x="1451636" y="5422989"/>
            <a:ext cx="2989073" cy="237178"/>
          </a:xfrm>
          <a:prstGeom prst="roundRect">
            <a:avLst>
              <a:gd name="adj" fmla="val 0"/>
            </a:avLst>
          </a:prstGeom>
          <a:solidFill>
            <a:schemeClr val="bg1"/>
          </a:solidFill>
          <a:ln w="28575" cap="flat" cmpd="sng">
            <a:solidFill>
              <a:schemeClr val="tx2">
                <a:lumMod val="75000"/>
              </a:schemeClr>
            </a:solidFill>
            <a:prstDash val="solid"/>
            <a:round/>
          </a:ln>
          <a:effectLst/>
        </p:spPr>
        <p:txBody>
          <a:bodyPr vert="horz" wrap="square" lIns="0" tIns="0" rIns="0" bIns="0" rtlCol="0" anchor="ctr" anchorCtr="0"/>
          <a:lstStyle/>
          <a:p>
            <a:pPr marL="0" indent="0" algn="ctr">
              <a:lnSpc>
                <a:spcPct val="125000"/>
              </a:lnSpc>
              <a:defRPr/>
            </a:pPr>
            <a:r>
              <a:rPr lang="en-US" sz="1200" b="1" i="0" u="none" strike="noStrike">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代理模型将推理压缩至毫秒级</a:t>
            </a:r>
            <a:endParaRPr lang="en-US" sz="1200" b="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48" name="Connector 26">
            <a:extLst>
              <a:ext uri="{FF2B5EF4-FFF2-40B4-BE49-F238E27FC236}">
                <a16:creationId xmlns:a16="http://schemas.microsoft.com/office/drawing/2014/main" id="{4F592E2E-BA83-302A-0F3F-10BD2187EF89}"/>
              </a:ext>
            </a:extLst>
          </p:cNvPr>
          <p:cNvCxnSpPr>
            <a:cxnSpLocks/>
            <a:stCxn id="47" idx="2"/>
            <a:endCxn id="49" idx="0"/>
          </p:cNvCxnSpPr>
          <p:nvPr/>
        </p:nvCxnSpPr>
        <p:spPr>
          <a:xfrm flipH="1">
            <a:off x="2946172" y="5660167"/>
            <a:ext cx="1" cy="148066"/>
          </a:xfrm>
          <a:prstGeom prst="straightConnector1">
            <a:avLst/>
          </a:prstGeom>
          <a:solidFill>
            <a:srgbClr val="DEE0E3">
              <a:alpha val="100000"/>
            </a:srgbClr>
          </a:solidFill>
          <a:ln w="28575" cap="flat" cmpd="sng">
            <a:solidFill>
              <a:schemeClr val="tx2">
                <a:lumMod val="75000"/>
              </a:schemeClr>
            </a:solidFill>
            <a:prstDash val="solid"/>
            <a:round/>
            <a:headEnd type="none" w="med" len="med"/>
            <a:tailEnd type="arrow" w="sm" len="sm"/>
          </a:ln>
          <a:effectLst/>
        </p:spPr>
      </p:cxnSp>
      <p:sp>
        <p:nvSpPr>
          <p:cNvPr id="49" name="AutoShape 27">
            <a:extLst>
              <a:ext uri="{FF2B5EF4-FFF2-40B4-BE49-F238E27FC236}">
                <a16:creationId xmlns:a16="http://schemas.microsoft.com/office/drawing/2014/main" id="{50A498C5-E828-274E-63F4-EC8FF6B78BB2}"/>
              </a:ext>
            </a:extLst>
          </p:cNvPr>
          <p:cNvSpPr/>
          <p:nvPr/>
        </p:nvSpPr>
        <p:spPr>
          <a:xfrm>
            <a:off x="1451635" y="5808233"/>
            <a:ext cx="2989073" cy="237178"/>
          </a:xfrm>
          <a:prstGeom prst="roundRect">
            <a:avLst>
              <a:gd name="adj" fmla="val 0"/>
            </a:avLst>
          </a:prstGeom>
          <a:solidFill>
            <a:schemeClr val="bg1"/>
          </a:solidFill>
          <a:ln w="28575" cap="flat" cmpd="sng">
            <a:solidFill>
              <a:schemeClr val="tx2">
                <a:lumMod val="75000"/>
              </a:schemeClr>
            </a:solidFill>
            <a:prstDash val="solid"/>
            <a:round/>
          </a:ln>
          <a:effectLst/>
        </p:spPr>
        <p:txBody>
          <a:bodyPr vert="horz" wrap="square" lIns="0" tIns="0" rIns="0" bIns="0" rtlCol="0" anchor="ctr" anchorCtr="0"/>
          <a:lstStyle/>
          <a:p>
            <a:pPr algn="ctr">
              <a:lnSpc>
                <a:spcPct val="125000"/>
              </a:lnSpc>
              <a:defRPr/>
            </a:pPr>
            <a:r>
              <a:rPr lang="zh-CN" altLang="en-US" sz="1200"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altLang="zh-CN" sz="1200" b="1"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感知-预测-调整</a:t>
            </a:r>
            <a:r>
              <a:rPr lang="zh-CN" altLang="en-US" sz="1200"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t>
            </a:r>
            <a:r>
              <a:rPr lang="en-US" sz="1200" b="1"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 </a:t>
            </a:r>
            <a:r>
              <a:rPr lang="en-US" sz="1200" b="1"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实时闭环</a:t>
            </a:r>
            <a:endParaRPr lang="en-US" sz="1200" b="1"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2616215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60CE0-7703-6290-198A-865EBF4639C3}"/>
            </a:ext>
          </a:extLst>
        </p:cNvPr>
        <p:cNvGrpSpPr/>
        <p:nvPr/>
      </p:nvGrpSpPr>
      <p:grpSpPr>
        <a:xfrm>
          <a:off x="0" y="0"/>
          <a:ext cx="0" cy="0"/>
          <a:chOff x="0" y="0"/>
          <a:chExt cx="0" cy="0"/>
        </a:xfrm>
      </p:grpSpPr>
      <p:sp>
        <p:nvSpPr>
          <p:cNvPr id="3" name="标题 2">
            <a:extLst>
              <a:ext uri="{FF2B5EF4-FFF2-40B4-BE49-F238E27FC236}">
                <a16:creationId xmlns:a16="http://schemas.microsoft.com/office/drawing/2014/main" id="{E3F8E6C1-617B-6754-E816-BEC9F890C82A}"/>
              </a:ext>
            </a:extLst>
          </p:cNvPr>
          <p:cNvSpPr txBox="1"/>
          <p:nvPr/>
        </p:nvSpPr>
        <p:spPr bwMode="auto">
          <a:xfrm>
            <a:off x="433633" y="-13389"/>
            <a:ext cx="11191338"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能源动力装备精密装配团队介绍</a:t>
            </a:r>
          </a:p>
        </p:txBody>
      </p:sp>
      <p:sp>
        <p:nvSpPr>
          <p:cNvPr id="4" name="文本框 24">
            <a:extLst>
              <a:ext uri="{FF2B5EF4-FFF2-40B4-BE49-F238E27FC236}">
                <a16:creationId xmlns:a16="http://schemas.microsoft.com/office/drawing/2014/main" id="{9D5B159A-3D00-8735-AD92-21BA229F3270}"/>
              </a:ext>
            </a:extLst>
          </p:cNvPr>
          <p:cNvSpPr txBox="1"/>
          <p:nvPr/>
        </p:nvSpPr>
        <p:spPr>
          <a:xfrm>
            <a:off x="-4366" y="6538376"/>
            <a:ext cx="1219200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latin typeface="Times New Roman" panose="02020603050405020304" pitchFamily="18" charset="0"/>
                <a:cs typeface="Times New Roman" panose="02020603050405020304" pitchFamily="18" charset="0"/>
              </a:rPr>
              <a:t>10/12</a:t>
            </a:r>
            <a:endParaRPr lang="zh-CN" altLang="en-US" sz="1400" dirty="0">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id="{A921A940-66F2-F29E-8C02-D332F34ACFC1}"/>
              </a:ext>
            </a:extLst>
          </p:cNvPr>
          <p:cNvPicPr/>
          <p:nvPr/>
        </p:nvPicPr>
        <p:blipFill>
          <a:blip r:embed="rId3"/>
          <a:stretch>
            <a:fillRect/>
          </a:stretch>
        </p:blipFill>
        <p:spPr>
          <a:xfrm>
            <a:off x="732433" y="926201"/>
            <a:ext cx="1133468" cy="1441443"/>
          </a:xfrm>
          <a:prstGeom prst="rect">
            <a:avLst/>
          </a:prstGeom>
          <a:ln>
            <a:solidFill>
              <a:schemeClr val="bg1">
                <a:lumMod val="95000"/>
              </a:schemeClr>
            </a:solidFill>
          </a:ln>
        </p:spPr>
      </p:pic>
      <p:pic>
        <p:nvPicPr>
          <p:cNvPr id="16" name="图片 15">
            <a:extLst>
              <a:ext uri="{FF2B5EF4-FFF2-40B4-BE49-F238E27FC236}">
                <a16:creationId xmlns:a16="http://schemas.microsoft.com/office/drawing/2014/main" id="{058B62D3-61A3-F62A-6326-2634E21D3F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433" y="2605590"/>
            <a:ext cx="1104281" cy="1471221"/>
          </a:xfrm>
          <a:prstGeom prst="rect">
            <a:avLst/>
          </a:prstGeom>
        </p:spPr>
      </p:pic>
      <p:sp>
        <p:nvSpPr>
          <p:cNvPr id="17" name="矩形 16">
            <a:extLst>
              <a:ext uri="{FF2B5EF4-FFF2-40B4-BE49-F238E27FC236}">
                <a16:creationId xmlns:a16="http://schemas.microsoft.com/office/drawing/2014/main" id="{E8546229-0EFB-CF82-285B-42055CA0E0B9}"/>
              </a:ext>
            </a:extLst>
          </p:cNvPr>
          <p:cNvSpPr/>
          <p:nvPr/>
        </p:nvSpPr>
        <p:spPr>
          <a:xfrm>
            <a:off x="567029" y="868124"/>
            <a:ext cx="10995627" cy="1538091"/>
          </a:xfrm>
          <a:prstGeom prst="rect">
            <a:avLst/>
          </a:prstGeom>
          <a:noFill/>
          <a:ln w="28575">
            <a:solidFill>
              <a:schemeClr val="tx2">
                <a:lumMod val="7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48070D35-5E8B-33E5-5D71-66390EA69C85}"/>
              </a:ext>
            </a:extLst>
          </p:cNvPr>
          <p:cNvSpPr/>
          <p:nvPr/>
        </p:nvSpPr>
        <p:spPr>
          <a:xfrm>
            <a:off x="567028" y="2555524"/>
            <a:ext cx="10995627" cy="1538091"/>
          </a:xfrm>
          <a:prstGeom prst="rect">
            <a:avLst/>
          </a:prstGeom>
          <a:noFill/>
          <a:ln w="28575">
            <a:solidFill>
              <a:schemeClr val="tx2">
                <a:lumMod val="7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pic>
        <p:nvPicPr>
          <p:cNvPr id="30" name="图片 29">
            <a:extLst>
              <a:ext uri="{FF2B5EF4-FFF2-40B4-BE49-F238E27FC236}">
                <a16:creationId xmlns:a16="http://schemas.microsoft.com/office/drawing/2014/main" id="{29FCE3FF-4445-E4BE-34B2-A0C4722F5EBE}"/>
              </a:ext>
            </a:extLst>
          </p:cNvPr>
          <p:cNvPicPr>
            <a:picLocks noChangeAspect="1"/>
          </p:cNvPicPr>
          <p:nvPr/>
        </p:nvPicPr>
        <p:blipFill>
          <a:blip r:embed="rId5" cstate="print">
            <a:extLst>
              <a:ext uri="{28A0092B-C50C-407E-A947-70E740481C1C}">
                <a14:useLocalDpi xmlns:a14="http://schemas.microsoft.com/office/drawing/2010/main" val="0"/>
              </a:ext>
            </a:extLst>
          </a:blip>
          <a:srcRect t="6316"/>
          <a:stretch>
            <a:fillRect/>
          </a:stretch>
        </p:blipFill>
        <p:spPr>
          <a:xfrm>
            <a:off x="6658839" y="4496586"/>
            <a:ext cx="1047748" cy="1238121"/>
          </a:xfrm>
          <a:prstGeom prst="rect">
            <a:avLst/>
          </a:prstGeom>
        </p:spPr>
      </p:pic>
      <p:sp>
        <p:nvSpPr>
          <p:cNvPr id="34" name="文本框 33">
            <a:extLst>
              <a:ext uri="{FF2B5EF4-FFF2-40B4-BE49-F238E27FC236}">
                <a16:creationId xmlns:a16="http://schemas.microsoft.com/office/drawing/2014/main" id="{307F6C65-460C-05E7-4D2A-45436332B3EF}"/>
              </a:ext>
            </a:extLst>
          </p:cNvPr>
          <p:cNvSpPr txBox="1"/>
          <p:nvPr/>
        </p:nvSpPr>
        <p:spPr>
          <a:xfrm>
            <a:off x="1865900" y="850005"/>
            <a:ext cx="9696753" cy="1477328"/>
          </a:xfrm>
          <a:prstGeom prst="rect">
            <a:avLst/>
          </a:prstGeom>
          <a:noFill/>
        </p:spPr>
        <p:txBody>
          <a:bodyPr wrap="square">
            <a:spAutoFit/>
          </a:bodyPr>
          <a:lstStyle/>
          <a:p>
            <a:r>
              <a:rPr lang="zh-CN" altLang="zh-CN" b="1" dirty="0"/>
              <a:t>曾鹏</a:t>
            </a:r>
            <a:r>
              <a:rPr lang="zh-CN" altLang="zh-CN" dirty="0"/>
              <a:t>，</a:t>
            </a:r>
            <a:r>
              <a:rPr lang="zh-CN" altLang="zh-CN" b="1" dirty="0"/>
              <a:t>研究员、博导，中国科学院沈阳自动化研究所副所长，国家 "万人计划" 领军人才，全国五一劳动奖章获得者</a:t>
            </a:r>
            <a:r>
              <a:rPr lang="zh-CN" altLang="zh-CN" dirty="0"/>
              <a:t>。现任中国自动化学会边缘计算专委会主任、中科院网络化控制系统重点实验室主任，长期从事智能自动化系统研究。主持国家级项目 10 余项，获国家技术发明二等奖 1 项、省部级一等奖 5 项，发表 SCI 论文 170 余篇，授权国家发明专利 50 余项；研发的工业无线控制系统已在石化、电力等行业规模化应用，经济效益超 3 亿元。</a:t>
            </a:r>
            <a:endParaRPr lang="zh-CN" altLang="en-US" dirty="0"/>
          </a:p>
        </p:txBody>
      </p:sp>
      <p:pic>
        <p:nvPicPr>
          <p:cNvPr id="41" name="图片 40">
            <a:extLst>
              <a:ext uri="{FF2B5EF4-FFF2-40B4-BE49-F238E27FC236}">
                <a16:creationId xmlns:a16="http://schemas.microsoft.com/office/drawing/2014/main" id="{AF61FFE3-FFB5-8C05-824C-08B242EE2D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169671" y="4382923"/>
            <a:ext cx="1013485" cy="1351785"/>
          </a:xfrm>
          <a:prstGeom prst="rect">
            <a:avLst/>
          </a:prstGeom>
        </p:spPr>
      </p:pic>
      <p:sp>
        <p:nvSpPr>
          <p:cNvPr id="20" name="矩形 19">
            <a:extLst>
              <a:ext uri="{FF2B5EF4-FFF2-40B4-BE49-F238E27FC236}">
                <a16:creationId xmlns:a16="http://schemas.microsoft.com/office/drawing/2014/main" id="{49EAAE5A-A654-C0C5-1CCF-58D0A1872E7C}"/>
              </a:ext>
            </a:extLst>
          </p:cNvPr>
          <p:cNvSpPr/>
          <p:nvPr/>
        </p:nvSpPr>
        <p:spPr>
          <a:xfrm>
            <a:off x="567027" y="4350070"/>
            <a:ext cx="10995627" cy="2132936"/>
          </a:xfrm>
          <a:prstGeom prst="rect">
            <a:avLst/>
          </a:prstGeom>
          <a:noFill/>
          <a:ln w="28575">
            <a:solidFill>
              <a:schemeClr val="tx2">
                <a:lumMod val="75000"/>
              </a:schemeClr>
            </a:solid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50" name="文本框 49">
            <a:extLst>
              <a:ext uri="{FF2B5EF4-FFF2-40B4-BE49-F238E27FC236}">
                <a16:creationId xmlns:a16="http://schemas.microsoft.com/office/drawing/2014/main" id="{B8DD419A-D3D0-91A6-1626-CEAD77FA8C47}"/>
              </a:ext>
            </a:extLst>
          </p:cNvPr>
          <p:cNvSpPr txBox="1"/>
          <p:nvPr/>
        </p:nvSpPr>
        <p:spPr>
          <a:xfrm>
            <a:off x="1865900" y="2551837"/>
            <a:ext cx="9630158" cy="1477328"/>
          </a:xfrm>
          <a:prstGeom prst="rect">
            <a:avLst/>
          </a:prstGeom>
          <a:noFill/>
        </p:spPr>
        <p:txBody>
          <a:bodyPr wrap="square">
            <a:spAutoFit/>
          </a:bodyPr>
          <a:lstStyle/>
          <a:p>
            <a:r>
              <a:rPr lang="zh-CN" altLang="zh-CN" b="1" dirty="0"/>
              <a:t>王锴，研究员、博导，中国科学院沈阳自动化研究所，中科院特聘骨干，获国防科技进步一等奖</a:t>
            </a:r>
            <a:r>
              <a:rPr lang="zh-CN" altLang="zh-CN" dirty="0"/>
              <a:t>。任中国自动化学会故障诊断与安全性、工业人工智能专委会委员，研究方向为高端装备装配数字孪生建模、故障预测及智能运维。主持国家重点研发计划、国家自然科学基金等多项，制定预测性维护领域国家标准多项，发表论文近百篇，授权国家发明专利 20 余项；与</a:t>
            </a:r>
            <a:r>
              <a:rPr lang="zh-CN" altLang="en-US" dirty="0"/>
              <a:t>上市企业</a:t>
            </a:r>
            <a:r>
              <a:rPr lang="zh-CN" altLang="zh-CN" dirty="0"/>
              <a:t>合作研发转子装配数字孪生与质量调控系统，并在核电、化工领域实现示范应用。</a:t>
            </a:r>
            <a:endParaRPr lang="zh-CN" altLang="en-US" dirty="0"/>
          </a:p>
        </p:txBody>
      </p:sp>
      <p:pic>
        <p:nvPicPr>
          <p:cNvPr id="52" name="图片 51">
            <a:extLst>
              <a:ext uri="{FF2B5EF4-FFF2-40B4-BE49-F238E27FC236}">
                <a16:creationId xmlns:a16="http://schemas.microsoft.com/office/drawing/2014/main" id="{553782DD-CB2E-AB1F-B444-EC06C5482E6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1819" y="4389615"/>
            <a:ext cx="1013484" cy="1351576"/>
          </a:xfrm>
          <a:prstGeom prst="rect">
            <a:avLst/>
          </a:prstGeom>
        </p:spPr>
      </p:pic>
      <p:grpSp>
        <p:nvGrpSpPr>
          <p:cNvPr id="5" name="组合 4">
            <a:extLst>
              <a:ext uri="{FF2B5EF4-FFF2-40B4-BE49-F238E27FC236}">
                <a16:creationId xmlns:a16="http://schemas.microsoft.com/office/drawing/2014/main" id="{715152EB-4FE5-164F-7792-DC7F2D0AF725}"/>
              </a:ext>
            </a:extLst>
          </p:cNvPr>
          <p:cNvGrpSpPr/>
          <p:nvPr/>
        </p:nvGrpSpPr>
        <p:grpSpPr>
          <a:xfrm>
            <a:off x="529116" y="4445531"/>
            <a:ext cx="2100759" cy="1915727"/>
            <a:chOff x="4360878" y="4428349"/>
            <a:chExt cx="2100759" cy="1915727"/>
          </a:xfrm>
        </p:grpSpPr>
        <p:pic>
          <p:nvPicPr>
            <p:cNvPr id="22" name="图片 21">
              <a:extLst>
                <a:ext uri="{FF2B5EF4-FFF2-40B4-BE49-F238E27FC236}">
                  <a16:creationId xmlns:a16="http://schemas.microsoft.com/office/drawing/2014/main" id="{7083E5C7-FF6C-11C6-0356-E0B1CEED5F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24480" y="4428349"/>
              <a:ext cx="1149128" cy="1306359"/>
            </a:xfrm>
            <a:prstGeom prst="rect">
              <a:avLst/>
            </a:prstGeom>
          </p:spPr>
        </p:pic>
        <p:sp>
          <p:nvSpPr>
            <p:cNvPr id="53" name="文本框 52">
              <a:extLst>
                <a:ext uri="{FF2B5EF4-FFF2-40B4-BE49-F238E27FC236}">
                  <a16:creationId xmlns:a16="http://schemas.microsoft.com/office/drawing/2014/main" id="{7B2D0436-5628-C6E7-D66B-682181AFB96B}"/>
                </a:ext>
              </a:extLst>
            </p:cNvPr>
            <p:cNvSpPr txBox="1"/>
            <p:nvPr/>
          </p:nvSpPr>
          <p:spPr>
            <a:xfrm>
              <a:off x="4360878" y="5790078"/>
              <a:ext cx="2100759" cy="553998"/>
            </a:xfrm>
            <a:prstGeom prst="rect">
              <a:avLst/>
            </a:prstGeom>
            <a:noFill/>
          </p:spPr>
          <p:txBody>
            <a:bodyPr wrap="square">
              <a:spAutoFit/>
            </a:bodyPr>
            <a:lstStyle/>
            <a:p>
              <a:pPr algn="ctr"/>
              <a:r>
                <a:rPr lang="zh-CN" altLang="en-US" sz="1400" b="1" dirty="0"/>
                <a:t>单志成 博士</a:t>
              </a:r>
              <a:endParaRPr lang="en-US" altLang="zh-CN" sz="1400" b="1" dirty="0"/>
            </a:p>
            <a:p>
              <a:pPr algn="ctr"/>
              <a:r>
                <a:rPr lang="zh-CN" altLang="en-US" sz="1600" b="1" dirty="0"/>
                <a:t>多物理场仿真</a:t>
              </a:r>
              <a:endParaRPr lang="zh-CN" altLang="en-US" sz="1600" dirty="0"/>
            </a:p>
          </p:txBody>
        </p:sp>
      </p:grpSp>
      <p:grpSp>
        <p:nvGrpSpPr>
          <p:cNvPr id="6" name="组合 5">
            <a:extLst>
              <a:ext uri="{FF2B5EF4-FFF2-40B4-BE49-F238E27FC236}">
                <a16:creationId xmlns:a16="http://schemas.microsoft.com/office/drawing/2014/main" id="{A05B360D-B419-EB6E-7F6E-A4CE82899982}"/>
              </a:ext>
            </a:extLst>
          </p:cNvPr>
          <p:cNvGrpSpPr/>
          <p:nvPr/>
        </p:nvGrpSpPr>
        <p:grpSpPr>
          <a:xfrm>
            <a:off x="2437796" y="4400104"/>
            <a:ext cx="2100759" cy="1961154"/>
            <a:chOff x="2454607" y="4382922"/>
            <a:chExt cx="2100759" cy="1961154"/>
          </a:xfrm>
        </p:grpSpPr>
        <p:pic>
          <p:nvPicPr>
            <p:cNvPr id="24" name="图片 23">
              <a:extLst>
                <a:ext uri="{FF2B5EF4-FFF2-40B4-BE49-F238E27FC236}">
                  <a16:creationId xmlns:a16="http://schemas.microsoft.com/office/drawing/2014/main" id="{650CC40F-0D2B-FC24-EC4B-F3CC86352AD6}"/>
                </a:ext>
              </a:extLst>
            </p:cNvPr>
            <p:cNvPicPr>
              <a:picLocks noChangeAspect="1"/>
            </p:cNvPicPr>
            <p:nvPr/>
          </p:nvPicPr>
          <p:blipFill>
            <a:blip r:embed="rId9" cstate="print">
              <a:extLst>
                <a:ext uri="{28A0092B-C50C-407E-A947-70E740481C1C}">
                  <a14:useLocalDpi xmlns:a14="http://schemas.microsoft.com/office/drawing/2010/main" val="0"/>
                </a:ext>
              </a:extLst>
            </a:blip>
            <a:srcRect t="4803"/>
            <a:stretch>
              <a:fillRect/>
            </a:stretch>
          </p:blipFill>
          <p:spPr>
            <a:xfrm>
              <a:off x="2972491" y="4382922"/>
              <a:ext cx="1064992" cy="1351786"/>
            </a:xfrm>
            <a:prstGeom prst="rect">
              <a:avLst/>
            </a:prstGeom>
          </p:spPr>
        </p:pic>
        <p:sp>
          <p:nvSpPr>
            <p:cNvPr id="54" name="文本框 53">
              <a:extLst>
                <a:ext uri="{FF2B5EF4-FFF2-40B4-BE49-F238E27FC236}">
                  <a16:creationId xmlns:a16="http://schemas.microsoft.com/office/drawing/2014/main" id="{ADF28698-73AB-5398-8CC1-0176B3563854}"/>
                </a:ext>
              </a:extLst>
            </p:cNvPr>
            <p:cNvSpPr txBox="1"/>
            <p:nvPr/>
          </p:nvSpPr>
          <p:spPr>
            <a:xfrm>
              <a:off x="2454607" y="5790078"/>
              <a:ext cx="2100759" cy="553998"/>
            </a:xfrm>
            <a:prstGeom prst="rect">
              <a:avLst/>
            </a:prstGeom>
            <a:noFill/>
          </p:spPr>
          <p:txBody>
            <a:bodyPr wrap="square">
              <a:spAutoFit/>
            </a:bodyPr>
            <a:lstStyle/>
            <a:p>
              <a:pPr algn="ctr"/>
              <a:r>
                <a:rPr lang="zh-CN" altLang="en-US" sz="1400" b="1" dirty="0"/>
                <a:t>周 齐 博士</a:t>
              </a:r>
              <a:endParaRPr lang="en-US" altLang="zh-CN" sz="1400" b="1" dirty="0"/>
            </a:p>
            <a:p>
              <a:pPr algn="ctr"/>
              <a:r>
                <a:rPr lang="zh-CN" altLang="en-US" sz="1600" b="1" dirty="0"/>
                <a:t>数字孪生代理模型</a:t>
              </a:r>
              <a:endParaRPr lang="zh-CN" altLang="en-US" sz="1600" dirty="0"/>
            </a:p>
          </p:txBody>
        </p:sp>
      </p:grpSp>
      <p:grpSp>
        <p:nvGrpSpPr>
          <p:cNvPr id="2" name="组合 1">
            <a:extLst>
              <a:ext uri="{FF2B5EF4-FFF2-40B4-BE49-F238E27FC236}">
                <a16:creationId xmlns:a16="http://schemas.microsoft.com/office/drawing/2014/main" id="{65DB1960-5B8B-C24A-AFCC-DF7E829BC377}"/>
              </a:ext>
            </a:extLst>
          </p:cNvPr>
          <p:cNvGrpSpPr/>
          <p:nvPr/>
        </p:nvGrpSpPr>
        <p:grpSpPr>
          <a:xfrm>
            <a:off x="4389947" y="4413282"/>
            <a:ext cx="2100759" cy="1947976"/>
            <a:chOff x="554040" y="4391162"/>
            <a:chExt cx="2100759" cy="1947976"/>
          </a:xfrm>
        </p:grpSpPr>
        <p:pic>
          <p:nvPicPr>
            <p:cNvPr id="28" name="图片 27">
              <a:extLst>
                <a:ext uri="{FF2B5EF4-FFF2-40B4-BE49-F238E27FC236}">
                  <a16:creationId xmlns:a16="http://schemas.microsoft.com/office/drawing/2014/main" id="{8B16D1CA-14D9-B292-989F-CF4BC30B105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85423" y="4391162"/>
              <a:ext cx="1013484" cy="1338607"/>
            </a:xfrm>
            <a:prstGeom prst="rect">
              <a:avLst/>
            </a:prstGeom>
          </p:spPr>
        </p:pic>
        <p:sp>
          <p:nvSpPr>
            <p:cNvPr id="55" name="文本框 54">
              <a:extLst>
                <a:ext uri="{FF2B5EF4-FFF2-40B4-BE49-F238E27FC236}">
                  <a16:creationId xmlns:a16="http://schemas.microsoft.com/office/drawing/2014/main" id="{B1D2FF0A-8D84-9EA0-8677-F8BC13E9AA6C}"/>
                </a:ext>
              </a:extLst>
            </p:cNvPr>
            <p:cNvSpPr txBox="1"/>
            <p:nvPr/>
          </p:nvSpPr>
          <p:spPr>
            <a:xfrm>
              <a:off x="554040" y="5785140"/>
              <a:ext cx="2100759" cy="553998"/>
            </a:xfrm>
            <a:prstGeom prst="rect">
              <a:avLst/>
            </a:prstGeom>
            <a:noFill/>
          </p:spPr>
          <p:txBody>
            <a:bodyPr wrap="square">
              <a:spAutoFit/>
            </a:bodyPr>
            <a:lstStyle/>
            <a:p>
              <a:pPr algn="ctr"/>
              <a:r>
                <a:rPr lang="zh-CN" altLang="en-US" sz="1400" b="1" dirty="0">
                  <a:latin typeface="+mn-ea"/>
                </a:rPr>
                <a:t>王思瀚 博士</a:t>
              </a:r>
              <a:endParaRPr lang="en-US" altLang="zh-CN" sz="1400" b="1" dirty="0">
                <a:latin typeface="+mn-ea"/>
              </a:endParaRPr>
            </a:p>
            <a:p>
              <a:pPr algn="ctr"/>
              <a:r>
                <a:rPr lang="zh-CN" altLang="en-US" sz="1600" b="1" dirty="0"/>
                <a:t>物理信息机器学习</a:t>
              </a:r>
              <a:endParaRPr lang="zh-CN" altLang="en-US" sz="1600" dirty="0"/>
            </a:p>
          </p:txBody>
        </p:sp>
      </p:grpSp>
      <p:sp>
        <p:nvSpPr>
          <p:cNvPr id="56" name="文本框 55">
            <a:extLst>
              <a:ext uri="{FF2B5EF4-FFF2-40B4-BE49-F238E27FC236}">
                <a16:creationId xmlns:a16="http://schemas.microsoft.com/office/drawing/2014/main" id="{4B6FE89E-BEA0-3620-C981-456E184C7E47}"/>
              </a:ext>
            </a:extLst>
          </p:cNvPr>
          <p:cNvSpPr txBox="1"/>
          <p:nvPr/>
        </p:nvSpPr>
        <p:spPr>
          <a:xfrm>
            <a:off x="6204695" y="5790078"/>
            <a:ext cx="2100759" cy="553998"/>
          </a:xfrm>
          <a:prstGeom prst="rect">
            <a:avLst/>
          </a:prstGeom>
          <a:noFill/>
        </p:spPr>
        <p:txBody>
          <a:bodyPr wrap="square">
            <a:spAutoFit/>
          </a:bodyPr>
          <a:lstStyle/>
          <a:p>
            <a:pPr algn="ctr"/>
            <a:r>
              <a:rPr lang="zh-CN" altLang="en-US" sz="1400" b="1" dirty="0"/>
              <a:t>张博 硕士</a:t>
            </a:r>
            <a:endParaRPr lang="en-US" altLang="zh-CN" sz="1400" b="1" dirty="0"/>
          </a:p>
          <a:p>
            <a:pPr algn="ctr"/>
            <a:r>
              <a:rPr lang="zh-CN" altLang="en-US" sz="1600" b="1" dirty="0"/>
              <a:t>模型开发与部署</a:t>
            </a:r>
            <a:endParaRPr lang="zh-CN" altLang="en-US" sz="1600" dirty="0"/>
          </a:p>
        </p:txBody>
      </p:sp>
      <p:sp>
        <p:nvSpPr>
          <p:cNvPr id="57" name="文本框 56">
            <a:extLst>
              <a:ext uri="{FF2B5EF4-FFF2-40B4-BE49-F238E27FC236}">
                <a16:creationId xmlns:a16="http://schemas.microsoft.com/office/drawing/2014/main" id="{89038B47-5557-94E7-240E-37282BD7B4E5}"/>
              </a:ext>
            </a:extLst>
          </p:cNvPr>
          <p:cNvSpPr txBox="1"/>
          <p:nvPr/>
        </p:nvSpPr>
        <p:spPr>
          <a:xfrm>
            <a:off x="7894200" y="5790078"/>
            <a:ext cx="2100759" cy="553998"/>
          </a:xfrm>
          <a:prstGeom prst="rect">
            <a:avLst/>
          </a:prstGeom>
          <a:noFill/>
        </p:spPr>
        <p:txBody>
          <a:bodyPr wrap="square">
            <a:spAutoFit/>
          </a:bodyPr>
          <a:lstStyle/>
          <a:p>
            <a:pPr algn="ctr"/>
            <a:r>
              <a:rPr lang="zh-CN" altLang="en-US" sz="1400" b="1" dirty="0"/>
              <a:t>戴文熙 学士</a:t>
            </a:r>
            <a:endParaRPr lang="en-US" altLang="zh-CN" sz="1400" b="1" dirty="0"/>
          </a:p>
          <a:p>
            <a:pPr algn="ctr"/>
            <a:r>
              <a:rPr lang="zh-CN" altLang="en-US" sz="1600" b="1" dirty="0"/>
              <a:t>多物理场仿真</a:t>
            </a:r>
            <a:endParaRPr lang="zh-CN" altLang="en-US" sz="1600" dirty="0"/>
          </a:p>
        </p:txBody>
      </p:sp>
      <p:sp>
        <p:nvSpPr>
          <p:cNvPr id="59" name="文本框 58">
            <a:extLst>
              <a:ext uri="{FF2B5EF4-FFF2-40B4-BE49-F238E27FC236}">
                <a16:creationId xmlns:a16="http://schemas.microsoft.com/office/drawing/2014/main" id="{589F7916-C117-C8D5-F590-D7FE1471B3E6}"/>
              </a:ext>
            </a:extLst>
          </p:cNvPr>
          <p:cNvSpPr txBox="1"/>
          <p:nvPr/>
        </p:nvSpPr>
        <p:spPr>
          <a:xfrm>
            <a:off x="9616853" y="5790078"/>
            <a:ext cx="2100759" cy="553998"/>
          </a:xfrm>
          <a:prstGeom prst="rect">
            <a:avLst/>
          </a:prstGeom>
          <a:noFill/>
        </p:spPr>
        <p:txBody>
          <a:bodyPr wrap="square">
            <a:spAutoFit/>
          </a:bodyPr>
          <a:lstStyle/>
          <a:p>
            <a:pPr algn="ctr"/>
            <a:r>
              <a:rPr lang="zh-CN" altLang="en-US" sz="1400" b="1" dirty="0"/>
              <a:t>曾梓行 学士</a:t>
            </a:r>
            <a:endParaRPr lang="en-US" altLang="zh-CN" sz="1400" b="1" dirty="0"/>
          </a:p>
          <a:p>
            <a:pPr algn="ctr"/>
            <a:r>
              <a:rPr lang="zh-CN" altLang="en-US" sz="1600" b="1" dirty="0"/>
              <a:t>模型创成式设计</a:t>
            </a:r>
            <a:endParaRPr lang="zh-CN" altLang="en-US" sz="1600" dirty="0"/>
          </a:p>
        </p:txBody>
      </p:sp>
    </p:spTree>
    <p:extLst>
      <p:ext uri="{BB962C8B-B14F-4D97-AF65-F5344CB8AC3E}">
        <p14:creationId xmlns:p14="http://schemas.microsoft.com/office/powerpoint/2010/main" val="810068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308FE-9BFD-E83E-E269-A2ECBE340F66}"/>
            </a:ext>
          </a:extLst>
        </p:cNvPr>
        <p:cNvGrpSpPr/>
        <p:nvPr/>
      </p:nvGrpSpPr>
      <p:grpSpPr>
        <a:xfrm>
          <a:off x="0" y="0"/>
          <a:ext cx="0" cy="0"/>
          <a:chOff x="0" y="0"/>
          <a:chExt cx="0" cy="0"/>
        </a:xfrm>
      </p:grpSpPr>
      <p:sp>
        <p:nvSpPr>
          <p:cNvPr id="42" name="标题 2">
            <a:extLst>
              <a:ext uri="{FF2B5EF4-FFF2-40B4-BE49-F238E27FC236}">
                <a16:creationId xmlns:a16="http://schemas.microsoft.com/office/drawing/2014/main" id="{1E04BAD4-73DE-C23F-7651-E49C01B51F92}"/>
              </a:ext>
            </a:extLst>
          </p:cNvPr>
          <p:cNvSpPr txBox="1"/>
          <p:nvPr/>
        </p:nvSpPr>
        <p:spPr bwMode="auto">
          <a:xfrm>
            <a:off x="345583" y="0"/>
            <a:ext cx="7335801"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457200" indent="-457200" eaLnBrk="0" hangingPunct="0">
              <a:defRPr>
                <a:solidFill>
                  <a:schemeClr val="tx1"/>
                </a:solidFill>
                <a:latin typeface="Calibri" panose="020F0502020204030204" charset="0"/>
                <a:ea typeface="宋体" panose="02010600030101010101" pitchFamily="2" charset="-122"/>
              </a:defRPr>
            </a:lvl1pPr>
            <a:lvl2pPr marL="742950" indent="-285750" eaLnBrk="0" hangingPunct="0">
              <a:defRPr>
                <a:solidFill>
                  <a:schemeClr val="tx1"/>
                </a:solidFill>
                <a:latin typeface="Calibri" panose="020F0502020204030204" charset="0"/>
                <a:ea typeface="宋体" panose="02010600030101010101" pitchFamily="2" charset="-122"/>
              </a:defRPr>
            </a:lvl2pPr>
            <a:lvl3pPr marL="1143000" indent="-228600" eaLnBrk="0" hangingPunct="0">
              <a:defRPr>
                <a:solidFill>
                  <a:schemeClr val="tx1"/>
                </a:solidFill>
                <a:latin typeface="Calibri" panose="020F0502020204030204" charset="0"/>
                <a:ea typeface="宋体" panose="02010600030101010101" pitchFamily="2" charset="-122"/>
              </a:defRPr>
            </a:lvl3pPr>
            <a:lvl4pPr marL="1600200" indent="-228600" eaLnBrk="0" hangingPunct="0">
              <a:defRPr>
                <a:solidFill>
                  <a:schemeClr val="tx1"/>
                </a:solidFill>
                <a:latin typeface="Calibri" panose="020F0502020204030204" charset="0"/>
                <a:ea typeface="宋体" panose="02010600030101010101" pitchFamily="2" charset="-122"/>
              </a:defRPr>
            </a:lvl4pPr>
            <a:lvl5pPr marL="2057400" indent="-228600" eaLnBrk="0" hangingPunct="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eaLnBrk="1" fontAlgn="base" hangingPunct="1">
              <a:lnSpc>
                <a:spcPct val="130000"/>
              </a:lnSpc>
              <a:spcBef>
                <a:spcPts val="400"/>
              </a:spcBef>
              <a:buFont typeface="Arial" panose="020B0604020202020204" pitchFamily="34" charset="0"/>
            </a:pPr>
            <a:r>
              <a:rPr lang="zh-CN" altLang="en-US" sz="3200" b="1" kern="0" dirty="0">
                <a:solidFill>
                  <a:srgbClr val="0065B0"/>
                </a:solidFill>
                <a:effectLst/>
                <a:latin typeface="微软雅黑" panose="020B0503020204020204" pitchFamily="34" charset="-122"/>
                <a:ea typeface="微软雅黑" panose="020B0503020204020204" pitchFamily="34" charset="-122"/>
                <a:cs typeface="+mn-ea"/>
              </a:rPr>
              <a:t>研究条件与实验平台</a:t>
            </a:r>
          </a:p>
        </p:txBody>
      </p:sp>
      <p:sp>
        <p:nvSpPr>
          <p:cNvPr id="43" name="AutoShape 5">
            <a:extLst>
              <a:ext uri="{FF2B5EF4-FFF2-40B4-BE49-F238E27FC236}">
                <a16:creationId xmlns:a16="http://schemas.microsoft.com/office/drawing/2014/main" id="{1DDA943B-230D-F373-3D28-BF0C5B0A9250}"/>
              </a:ext>
            </a:extLst>
          </p:cNvPr>
          <p:cNvSpPr/>
          <p:nvPr/>
        </p:nvSpPr>
        <p:spPr>
          <a:xfrm>
            <a:off x="339143" y="864316"/>
            <a:ext cx="11513713" cy="440743"/>
          </a:xfrm>
          <a:prstGeom prst="rect">
            <a:avLst/>
          </a:prstGeom>
          <a:solidFill>
            <a:srgbClr val="C00000"/>
          </a:solidFill>
          <a:ln w="12700" cap="flat" cmpd="sng">
            <a:noFill/>
            <a:prstDash val="solid"/>
            <a:round/>
          </a:ln>
          <a:effectLst/>
        </p:spPr>
        <p:txBody>
          <a:bodyPr vert="horz" wrap="none" lIns="0" tIns="0" rIns="0" bIns="0" rtlCol="0" anchor="ctr" anchorCtr="0"/>
          <a:lstStyle/>
          <a:p>
            <a:pPr marL="0" indent="0" algn="ctr">
              <a:lnSpc>
                <a:spcPct val="125000"/>
              </a:lnSpc>
              <a:defRPr/>
            </a:pPr>
            <a:r>
              <a:rPr lang="en-US" sz="1600" b="1" i="0" u="none" strike="noStrike" dirty="0" err="1">
                <a:solidFill>
                  <a:schemeClr val="bg1"/>
                </a:solidFill>
                <a:latin typeface="黑体" panose="02010609060101010101" pitchFamily="49" charset="-122"/>
                <a:ea typeface="黑体" panose="02010609060101010101" pitchFamily="49" charset="-122"/>
                <a:cs typeface="Noto Sans SC"/>
                <a:sym typeface="Noto Sans SC"/>
              </a:rPr>
              <a:t>依托国家级实验室与企业产线，具备仿真计算、实验测量、工程验证完整闭环条件，支撑高保真多物理场建模与工艺优化研究</a:t>
            </a:r>
            <a:endParaRPr lang="en-US" sz="1600" b="1" dirty="0">
              <a:solidFill>
                <a:schemeClr val="bg1"/>
              </a:solidFill>
              <a:latin typeface="黑体" panose="02010609060101010101" pitchFamily="49" charset="-122"/>
              <a:ea typeface="黑体" panose="02010609060101010101" pitchFamily="49" charset="-122"/>
            </a:endParaRPr>
          </a:p>
        </p:txBody>
      </p:sp>
      <p:sp>
        <p:nvSpPr>
          <p:cNvPr id="44" name="AutoShape 6">
            <a:extLst>
              <a:ext uri="{FF2B5EF4-FFF2-40B4-BE49-F238E27FC236}">
                <a16:creationId xmlns:a16="http://schemas.microsoft.com/office/drawing/2014/main" id="{C47E7E50-1EED-240B-2C0C-F8575F4645F5}"/>
              </a:ext>
            </a:extLst>
          </p:cNvPr>
          <p:cNvSpPr/>
          <p:nvPr/>
        </p:nvSpPr>
        <p:spPr>
          <a:xfrm>
            <a:off x="339143" y="1400218"/>
            <a:ext cx="5080000" cy="1343161"/>
          </a:xfrm>
          <a:prstGeom prst="roundRect">
            <a:avLst>
              <a:gd name="adj" fmla="val 5405"/>
            </a:avLst>
          </a:prstGeom>
          <a:solidFill>
            <a:srgbClr val="FFFFFF">
              <a:alpha val="100000"/>
            </a:srgbClr>
          </a:solidFill>
          <a:ln w="28575" cap="flat" cmpd="sng">
            <a:solidFill>
              <a:srgbClr val="0D1B2A">
                <a:alpha val="100000"/>
              </a:srgbClr>
            </a:solidFill>
            <a:prstDash val="solid"/>
            <a:round/>
          </a:ln>
          <a:effectLst/>
        </p:spPr>
        <p:txBody>
          <a:bodyPr vert="horz" wrap="square" lIns="63500" tIns="63500" rIns="63500" bIns="63500" rtlCol="0" anchor="ctr"/>
          <a:lstStyle/>
          <a:p>
            <a:pPr algn="ctr">
              <a:defRPr/>
            </a:pPr>
            <a:endParaRPr/>
          </a:p>
        </p:txBody>
      </p:sp>
      <p:sp>
        <p:nvSpPr>
          <p:cNvPr id="45" name="AutoShape 7">
            <a:extLst>
              <a:ext uri="{FF2B5EF4-FFF2-40B4-BE49-F238E27FC236}">
                <a16:creationId xmlns:a16="http://schemas.microsoft.com/office/drawing/2014/main" id="{FDFBC06D-3EA9-B954-97F4-7F249FE304D4}"/>
              </a:ext>
            </a:extLst>
          </p:cNvPr>
          <p:cNvSpPr/>
          <p:nvPr/>
        </p:nvSpPr>
        <p:spPr>
          <a:xfrm>
            <a:off x="339143" y="1400219"/>
            <a:ext cx="5080000" cy="330200"/>
          </a:xfrm>
          <a:prstGeom prst="roundRect">
            <a:avLst>
              <a:gd name="adj" fmla="val 15384"/>
            </a:avLst>
          </a:prstGeom>
          <a:solidFill>
            <a:srgbClr val="0D1B2A">
              <a:alpha val="100000"/>
            </a:srgbClr>
          </a:solidFill>
          <a:ln w="12700" cap="flat" cmpd="sng">
            <a:solidFill>
              <a:srgbClr val="0D1B2A">
                <a:alpha val="100000"/>
              </a:srgbClr>
            </a:solidFill>
            <a:prstDash val="solid"/>
            <a:round/>
          </a:ln>
          <a:effectLst/>
        </p:spPr>
        <p:txBody>
          <a:bodyPr vert="horz" wrap="square" lIns="0" tIns="0" rIns="0" bIns="0" rtlCol="0" anchor="ctr" anchorCtr="0"/>
          <a:lstStyle/>
          <a:p>
            <a:pPr marL="0" indent="0" algn="ctr">
              <a:lnSpc>
                <a:spcPct val="125000"/>
              </a:lnSpc>
              <a:defRPr/>
            </a:pPr>
            <a:r>
              <a:rPr lang="en-US" b="1" i="0" u="none" strike="noStrike" dirty="0" err="1">
                <a:solidFill>
                  <a:srgbClr val="FFFFFF"/>
                </a:solidFill>
                <a:latin typeface="Noto Sans SC"/>
                <a:ea typeface="Noto Sans SC"/>
                <a:cs typeface="Noto Sans SC"/>
                <a:sym typeface="Noto Sans SC"/>
              </a:rPr>
              <a:t>仿真软件平台</a:t>
            </a:r>
            <a:endParaRPr lang="en-US" dirty="0"/>
          </a:p>
        </p:txBody>
      </p:sp>
      <p:sp>
        <p:nvSpPr>
          <p:cNvPr id="46" name="AutoShape 8">
            <a:extLst>
              <a:ext uri="{FF2B5EF4-FFF2-40B4-BE49-F238E27FC236}">
                <a16:creationId xmlns:a16="http://schemas.microsoft.com/office/drawing/2014/main" id="{BC191EE3-1206-46A8-D380-FCEFCA49C0B8}"/>
              </a:ext>
            </a:extLst>
          </p:cNvPr>
          <p:cNvSpPr/>
          <p:nvPr/>
        </p:nvSpPr>
        <p:spPr>
          <a:xfrm>
            <a:off x="491543" y="1781219"/>
            <a:ext cx="4826000" cy="177800"/>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1200" b="1" i="0" u="none" strike="noStrike" dirty="0">
                <a:solidFill>
                  <a:srgbClr val="0D1B2A"/>
                </a:solidFill>
                <a:latin typeface="Times New Roman" panose="02020603050405020304" pitchFamily="18" charset="0"/>
                <a:ea typeface="Noto Sans SC"/>
                <a:cs typeface="Times New Roman" panose="02020603050405020304" pitchFamily="18" charset="0"/>
                <a:sym typeface="Noto Sans SC"/>
              </a:rPr>
              <a:t>COMSOL Multiphysics </a:t>
            </a:r>
            <a:r>
              <a:rPr lang="en-US" sz="1200" b="1" i="0" u="none" strike="noStrike" dirty="0" err="1">
                <a:solidFill>
                  <a:srgbClr val="0D1B2A"/>
                </a:solidFill>
                <a:latin typeface="Times New Roman" panose="02020603050405020304" pitchFamily="18" charset="0"/>
                <a:ea typeface="Noto Sans SC"/>
                <a:cs typeface="Times New Roman" panose="02020603050405020304" pitchFamily="18" charset="0"/>
                <a:sym typeface="Noto Sans SC"/>
              </a:rPr>
              <a:t>全模块授权</a:t>
            </a:r>
            <a:endParaRPr lang="en-US" sz="1200" dirty="0">
              <a:latin typeface="Times New Roman" panose="02020603050405020304" pitchFamily="18" charset="0"/>
              <a:cs typeface="Times New Roman" panose="02020603050405020304" pitchFamily="18" charset="0"/>
            </a:endParaRPr>
          </a:p>
        </p:txBody>
      </p:sp>
      <p:sp>
        <p:nvSpPr>
          <p:cNvPr id="47" name="AutoShape 9">
            <a:extLst>
              <a:ext uri="{FF2B5EF4-FFF2-40B4-BE49-F238E27FC236}">
                <a16:creationId xmlns:a16="http://schemas.microsoft.com/office/drawing/2014/main" id="{7EBACD5B-2856-366D-2581-4F0625CD2B0C}"/>
              </a:ext>
            </a:extLst>
          </p:cNvPr>
          <p:cNvSpPr/>
          <p:nvPr/>
        </p:nvSpPr>
        <p:spPr>
          <a:xfrm>
            <a:off x="491543" y="2009819"/>
            <a:ext cx="1016000" cy="254000"/>
          </a:xfrm>
          <a:prstGeom prst="roundRect">
            <a:avLst>
              <a:gd name="adj" fmla="val 10000"/>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en-US" sz="1200" b="0" i="0" u="none" strike="noStrike">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AC/DC 电磁场</a:t>
            </a:r>
            <a:endParaRPr lang="en-US" sz="120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 name="AutoShape 10">
            <a:extLst>
              <a:ext uri="{FF2B5EF4-FFF2-40B4-BE49-F238E27FC236}">
                <a16:creationId xmlns:a16="http://schemas.microsoft.com/office/drawing/2014/main" id="{4EBA03CD-243B-0985-22FA-4A8530E4F828}"/>
              </a:ext>
            </a:extLst>
          </p:cNvPr>
          <p:cNvSpPr/>
          <p:nvPr/>
        </p:nvSpPr>
        <p:spPr>
          <a:xfrm>
            <a:off x="1583743" y="2009819"/>
            <a:ext cx="1016000" cy="254000"/>
          </a:xfrm>
          <a:prstGeom prst="roundRect">
            <a:avLst>
              <a:gd name="adj" fmla="val 10000"/>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zh-CN" altLang="en-US" sz="1200" b="0"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流固</a:t>
            </a:r>
            <a:r>
              <a:rPr lang="en-US" sz="1200" b="0"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传热</a:t>
            </a:r>
            <a:endParaRPr 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9" name="AutoShape 11">
            <a:extLst>
              <a:ext uri="{FF2B5EF4-FFF2-40B4-BE49-F238E27FC236}">
                <a16:creationId xmlns:a16="http://schemas.microsoft.com/office/drawing/2014/main" id="{AF0F175C-989C-2814-935B-0038D177F53E}"/>
              </a:ext>
            </a:extLst>
          </p:cNvPr>
          <p:cNvSpPr/>
          <p:nvPr/>
        </p:nvSpPr>
        <p:spPr>
          <a:xfrm>
            <a:off x="491543" y="2346999"/>
            <a:ext cx="1016000" cy="254000"/>
          </a:xfrm>
          <a:prstGeom prst="roundRect">
            <a:avLst>
              <a:gd name="adj" fmla="val 10000"/>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zh-CN" alt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固体</a:t>
            </a:r>
            <a:r>
              <a:rPr lang="en-US" sz="1200" b="0"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力学</a:t>
            </a:r>
            <a:endParaRPr 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 name="AutoShape 12">
            <a:extLst>
              <a:ext uri="{FF2B5EF4-FFF2-40B4-BE49-F238E27FC236}">
                <a16:creationId xmlns:a16="http://schemas.microsoft.com/office/drawing/2014/main" id="{94FCEC2F-C150-9F0D-50B4-EF82FB12514E}"/>
              </a:ext>
            </a:extLst>
          </p:cNvPr>
          <p:cNvSpPr/>
          <p:nvPr/>
        </p:nvSpPr>
        <p:spPr>
          <a:xfrm>
            <a:off x="1583743" y="2340018"/>
            <a:ext cx="1016000" cy="254000"/>
          </a:xfrm>
          <a:prstGeom prst="roundRect">
            <a:avLst>
              <a:gd name="adj" fmla="val 10000"/>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en-US" sz="1200" b="0" i="0" u="none" strike="noStrike" dirty="0" err="1">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流体</a:t>
            </a:r>
            <a:r>
              <a:rPr lang="zh-CN" altLang="en-US" sz="1200" b="0" i="0" u="none" strike="noStrike"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sym typeface="Noto Sans SC"/>
              </a:rPr>
              <a:t>流动</a:t>
            </a:r>
            <a:endParaRPr lang="en-US" sz="1200" dirty="0">
              <a:solidFill>
                <a:schemeClr val="tx2">
                  <a:lumMod val="50000"/>
                </a:scheme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 name="AutoShape 13">
            <a:extLst>
              <a:ext uri="{FF2B5EF4-FFF2-40B4-BE49-F238E27FC236}">
                <a16:creationId xmlns:a16="http://schemas.microsoft.com/office/drawing/2014/main" id="{8CC91431-16EA-7396-0472-4BF1CD0AB5F4}"/>
              </a:ext>
            </a:extLst>
          </p:cNvPr>
          <p:cNvSpPr/>
          <p:nvPr/>
        </p:nvSpPr>
        <p:spPr>
          <a:xfrm>
            <a:off x="339143" y="2844980"/>
            <a:ext cx="5080000" cy="1460857"/>
          </a:xfrm>
          <a:prstGeom prst="roundRect">
            <a:avLst>
              <a:gd name="adj" fmla="val 5000"/>
            </a:avLst>
          </a:prstGeom>
          <a:solidFill>
            <a:srgbClr val="FFFFFF">
              <a:alpha val="100000"/>
            </a:srgbClr>
          </a:solidFill>
          <a:ln w="28575" cap="flat" cmpd="sng">
            <a:solidFill>
              <a:srgbClr val="0D1B2A">
                <a:alpha val="100000"/>
              </a:srgbClr>
            </a:solidFill>
            <a:prstDash val="solid"/>
            <a:round/>
          </a:ln>
          <a:effectLst/>
        </p:spPr>
        <p:txBody>
          <a:bodyPr vert="horz" wrap="square" lIns="63500" tIns="63500" rIns="63500" bIns="63500" rtlCol="0" anchor="ctr"/>
          <a:lstStyle/>
          <a:p>
            <a:pPr algn="ctr">
              <a:defRPr/>
            </a:pPr>
            <a:endParaRPr/>
          </a:p>
        </p:txBody>
      </p:sp>
      <p:sp>
        <p:nvSpPr>
          <p:cNvPr id="52" name="AutoShape 14">
            <a:extLst>
              <a:ext uri="{FF2B5EF4-FFF2-40B4-BE49-F238E27FC236}">
                <a16:creationId xmlns:a16="http://schemas.microsoft.com/office/drawing/2014/main" id="{B8A779E3-93BA-D44D-F07D-12A91BF81097}"/>
              </a:ext>
            </a:extLst>
          </p:cNvPr>
          <p:cNvSpPr/>
          <p:nvPr/>
        </p:nvSpPr>
        <p:spPr>
          <a:xfrm>
            <a:off x="339143" y="2844981"/>
            <a:ext cx="5080000" cy="330200"/>
          </a:xfrm>
          <a:prstGeom prst="roundRect">
            <a:avLst>
              <a:gd name="adj" fmla="val 15384"/>
            </a:avLst>
          </a:prstGeom>
          <a:solidFill>
            <a:srgbClr val="0D1B2A">
              <a:alpha val="100000"/>
            </a:srgbClr>
          </a:solidFill>
          <a:ln w="12700" cap="flat" cmpd="sng">
            <a:solidFill>
              <a:srgbClr val="0D1B2A">
                <a:alpha val="100000"/>
              </a:srgbClr>
            </a:solidFill>
            <a:prstDash val="solid"/>
            <a:round/>
          </a:ln>
          <a:effectLst/>
        </p:spPr>
        <p:txBody>
          <a:bodyPr vert="horz" wrap="square" lIns="0" tIns="0" rIns="0" bIns="0" rtlCol="0" anchor="ctr" anchorCtr="0"/>
          <a:lstStyle/>
          <a:p>
            <a:pPr marL="0" indent="0" algn="ctr">
              <a:lnSpc>
                <a:spcPct val="125000"/>
              </a:lnSpc>
              <a:defRPr/>
            </a:pPr>
            <a:r>
              <a:rPr lang="en-US" b="1" i="0" u="none" strike="noStrike">
                <a:solidFill>
                  <a:srgbClr val="FFFFFF"/>
                </a:solidFill>
                <a:latin typeface="Noto Sans SC"/>
                <a:ea typeface="Noto Sans SC"/>
                <a:cs typeface="Noto Sans SC"/>
                <a:sym typeface="Noto Sans SC"/>
              </a:rPr>
              <a:t>计算硬件平台</a:t>
            </a:r>
            <a:endParaRPr lang="en-US"/>
          </a:p>
        </p:txBody>
      </p:sp>
      <p:sp>
        <p:nvSpPr>
          <p:cNvPr id="53" name="AutoShape 15">
            <a:extLst>
              <a:ext uri="{FF2B5EF4-FFF2-40B4-BE49-F238E27FC236}">
                <a16:creationId xmlns:a16="http://schemas.microsoft.com/office/drawing/2014/main" id="{8D8751A3-66CF-39E7-779A-0CA42F20ADA7}"/>
              </a:ext>
            </a:extLst>
          </p:cNvPr>
          <p:cNvSpPr/>
          <p:nvPr/>
        </p:nvSpPr>
        <p:spPr>
          <a:xfrm>
            <a:off x="491543" y="3251381"/>
            <a:ext cx="1778000" cy="457200"/>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2800" b="1" i="0" u="none" strike="noStrike" dirty="0">
                <a:solidFill>
                  <a:srgbClr val="0D1B2A"/>
                </a:solidFill>
                <a:latin typeface="Noto Sans SC"/>
                <a:ea typeface="Noto Sans SC"/>
                <a:cs typeface="Noto Sans SC"/>
                <a:sym typeface="Noto Sans SC"/>
              </a:rPr>
              <a:t>≥500核</a:t>
            </a:r>
            <a:endParaRPr lang="en-US" sz="1100" dirty="0"/>
          </a:p>
        </p:txBody>
      </p:sp>
      <p:sp>
        <p:nvSpPr>
          <p:cNvPr id="54" name="AutoShape 16">
            <a:extLst>
              <a:ext uri="{FF2B5EF4-FFF2-40B4-BE49-F238E27FC236}">
                <a16:creationId xmlns:a16="http://schemas.microsoft.com/office/drawing/2014/main" id="{02FA689B-8D0D-86A3-FBE0-8A9D244B3A0D}"/>
              </a:ext>
            </a:extLst>
          </p:cNvPr>
          <p:cNvSpPr/>
          <p:nvPr/>
        </p:nvSpPr>
        <p:spPr>
          <a:xfrm>
            <a:off x="491543" y="3683181"/>
            <a:ext cx="1778000" cy="152400"/>
          </a:xfrm>
          <a:prstGeom prst="rect">
            <a:avLst/>
          </a:prstGeom>
          <a:noFill/>
          <a:ln w="12700" cap="flat" cmpd="sng">
            <a:noFill/>
            <a:prstDash val="solid"/>
            <a:round/>
          </a:ln>
          <a:effectLst/>
        </p:spPr>
        <p:txBody>
          <a:bodyPr vert="horz" wrap="square" lIns="0" tIns="0" rIns="0" bIns="0" rtlCol="0" anchor="ctr" anchorCtr="0"/>
          <a:lstStyle/>
          <a:p>
            <a:pPr marL="0" indent="0" algn="l">
              <a:lnSpc>
                <a:spcPct val="125000"/>
              </a:lnSpc>
              <a:defRPr/>
            </a:pPr>
            <a:r>
              <a:rPr lang="en-US" sz="850" b="0" i="0" u="none" strike="noStrike" dirty="0" err="1">
                <a:solidFill>
                  <a:srgbClr val="64748B"/>
                </a:solidFill>
                <a:latin typeface="Noto Sans SC"/>
                <a:ea typeface="Noto Sans SC"/>
                <a:cs typeface="Noto Sans SC"/>
                <a:sym typeface="Noto Sans SC"/>
              </a:rPr>
              <a:t>高性能计算集群</a:t>
            </a:r>
            <a:endParaRPr lang="en-US" sz="1100" dirty="0"/>
          </a:p>
        </p:txBody>
      </p:sp>
      <p:sp>
        <p:nvSpPr>
          <p:cNvPr id="55" name="AutoShape 17">
            <a:extLst>
              <a:ext uri="{FF2B5EF4-FFF2-40B4-BE49-F238E27FC236}">
                <a16:creationId xmlns:a16="http://schemas.microsoft.com/office/drawing/2014/main" id="{46FDDAA8-47E1-6526-C6C0-A8B706CD39C6}"/>
              </a:ext>
            </a:extLst>
          </p:cNvPr>
          <p:cNvSpPr/>
          <p:nvPr/>
        </p:nvSpPr>
        <p:spPr>
          <a:xfrm>
            <a:off x="491543" y="3826190"/>
            <a:ext cx="2921000" cy="436092"/>
          </a:xfrm>
          <a:prstGeom prst="rect">
            <a:avLst/>
          </a:prstGeom>
          <a:noFill/>
          <a:ln w="12700" cap="flat" cmpd="sng">
            <a:noFill/>
            <a:prstDash val="solid"/>
            <a:round/>
          </a:ln>
          <a:effectLst/>
        </p:spPr>
        <p:txBody>
          <a:bodyPr vert="horz" wrap="square" lIns="0" tIns="0" rIns="0" bIns="0" rtlCol="0" anchor="ctr" anchorCtr="0"/>
          <a:lstStyle/>
          <a:p>
            <a:pPr marL="0" indent="0" algn="l">
              <a:lnSpc>
                <a:spcPct val="108333"/>
              </a:lnSpc>
              <a:defRPr/>
            </a:pPr>
            <a:r>
              <a:rPr lang="en-US" sz="1050" b="0" i="0" u="none" strike="noStrike" dirty="0">
                <a:solidFill>
                  <a:srgbClr val="465667"/>
                </a:solidFill>
                <a:latin typeface="Noto Sans SC"/>
                <a:ea typeface="Noto Sans SC"/>
                <a:cs typeface="Noto Sans SC"/>
                <a:sym typeface="Noto Sans SC"/>
              </a:rPr>
              <a:t>· </a:t>
            </a:r>
            <a:r>
              <a:rPr lang="en-US" sz="1050" b="0" i="0" u="none" strike="noStrike" dirty="0" err="1">
                <a:solidFill>
                  <a:srgbClr val="465667"/>
                </a:solidFill>
                <a:latin typeface="Noto Sans SC"/>
                <a:ea typeface="Noto Sans SC"/>
                <a:cs typeface="Noto Sans SC"/>
                <a:sym typeface="Noto Sans SC"/>
              </a:rPr>
              <a:t>大规模参数化扫描与多工况并行计算</a:t>
            </a:r>
            <a:endParaRPr lang="en-US" sz="1050" dirty="0"/>
          </a:p>
          <a:p>
            <a:pPr marL="0" indent="0" algn="l">
              <a:lnSpc>
                <a:spcPct val="108333"/>
              </a:lnSpc>
            </a:pPr>
            <a:r>
              <a:rPr lang="en-US" sz="1050" b="0" i="0" u="none" strike="noStrike" dirty="0">
                <a:solidFill>
                  <a:srgbClr val="465667"/>
                </a:solidFill>
                <a:latin typeface="Noto Sans SC"/>
                <a:ea typeface="Noto Sans SC"/>
                <a:cs typeface="Noto Sans SC"/>
                <a:sym typeface="Noto Sans SC"/>
              </a:rPr>
              <a:t>· </a:t>
            </a:r>
            <a:r>
              <a:rPr lang="en-US" sz="1050" b="0" i="0" u="none" strike="noStrike" dirty="0" err="1">
                <a:solidFill>
                  <a:srgbClr val="465667"/>
                </a:solidFill>
                <a:latin typeface="Noto Sans SC"/>
                <a:ea typeface="Noto Sans SC"/>
                <a:cs typeface="Noto Sans SC"/>
                <a:sym typeface="Noto Sans SC"/>
              </a:rPr>
              <a:t>高保真大样本数据库构建与代理模型训练</a:t>
            </a:r>
            <a:endParaRPr lang="en-US" sz="1050" b="0" i="0" u="none" strike="noStrike" dirty="0">
              <a:solidFill>
                <a:srgbClr val="465667"/>
              </a:solidFill>
              <a:latin typeface="Noto Sans SC"/>
              <a:ea typeface="Noto Sans SC"/>
              <a:cs typeface="Noto Sans SC"/>
              <a:sym typeface="Noto Sans SC"/>
            </a:endParaRPr>
          </a:p>
        </p:txBody>
      </p:sp>
      <p:sp>
        <p:nvSpPr>
          <p:cNvPr id="58" name="AutoShape 20">
            <a:extLst>
              <a:ext uri="{FF2B5EF4-FFF2-40B4-BE49-F238E27FC236}">
                <a16:creationId xmlns:a16="http://schemas.microsoft.com/office/drawing/2014/main" id="{6C3EC2A8-9C4E-BBA5-E490-F920CC500053}"/>
              </a:ext>
            </a:extLst>
          </p:cNvPr>
          <p:cNvSpPr/>
          <p:nvPr/>
        </p:nvSpPr>
        <p:spPr>
          <a:xfrm>
            <a:off x="345583" y="4375865"/>
            <a:ext cx="5080000" cy="1962319"/>
          </a:xfrm>
          <a:prstGeom prst="roundRect">
            <a:avLst>
              <a:gd name="adj" fmla="val 3076"/>
            </a:avLst>
          </a:prstGeom>
          <a:solidFill>
            <a:srgbClr val="FFFFFF">
              <a:alpha val="100000"/>
            </a:srgbClr>
          </a:solidFill>
          <a:ln w="28575" cap="flat" cmpd="sng">
            <a:solidFill>
              <a:srgbClr val="0D1B2A">
                <a:alpha val="100000"/>
              </a:srgbClr>
            </a:solidFill>
            <a:prstDash val="solid"/>
            <a:round/>
          </a:ln>
          <a:effectLst/>
        </p:spPr>
        <p:txBody>
          <a:bodyPr vert="horz" wrap="square" lIns="63500" tIns="63500" rIns="63500" bIns="63500" rtlCol="0" anchor="ctr"/>
          <a:lstStyle/>
          <a:p>
            <a:pPr algn="ctr">
              <a:defRPr/>
            </a:pPr>
            <a:endParaRPr/>
          </a:p>
        </p:txBody>
      </p:sp>
      <p:sp>
        <p:nvSpPr>
          <p:cNvPr id="59" name="AutoShape 21">
            <a:extLst>
              <a:ext uri="{FF2B5EF4-FFF2-40B4-BE49-F238E27FC236}">
                <a16:creationId xmlns:a16="http://schemas.microsoft.com/office/drawing/2014/main" id="{995BFA45-EAB8-1598-F6C8-1E425FFF39E7}"/>
              </a:ext>
            </a:extLst>
          </p:cNvPr>
          <p:cNvSpPr/>
          <p:nvPr/>
        </p:nvSpPr>
        <p:spPr>
          <a:xfrm>
            <a:off x="339143" y="4375865"/>
            <a:ext cx="5080000" cy="330200"/>
          </a:xfrm>
          <a:prstGeom prst="roundRect">
            <a:avLst>
              <a:gd name="adj" fmla="val 15384"/>
            </a:avLst>
          </a:prstGeom>
          <a:solidFill>
            <a:srgbClr val="0D1B2A">
              <a:alpha val="100000"/>
            </a:srgbClr>
          </a:solidFill>
          <a:ln w="12700" cap="flat" cmpd="sng">
            <a:solidFill>
              <a:srgbClr val="0D1B2A">
                <a:alpha val="100000"/>
              </a:srgbClr>
            </a:solidFill>
            <a:prstDash val="solid"/>
            <a:round/>
          </a:ln>
          <a:effectLst/>
        </p:spPr>
        <p:txBody>
          <a:bodyPr vert="horz" wrap="square" lIns="0" tIns="0" rIns="0" bIns="0" rtlCol="0" anchor="ctr" anchorCtr="0"/>
          <a:lstStyle/>
          <a:p>
            <a:pPr marL="0" indent="0" algn="ctr">
              <a:lnSpc>
                <a:spcPct val="125000"/>
              </a:lnSpc>
              <a:defRPr/>
            </a:pPr>
            <a:r>
              <a:rPr lang="en-US" b="1" i="0" u="none" strike="noStrike">
                <a:solidFill>
                  <a:srgbClr val="FFFFFF"/>
                </a:solidFill>
                <a:latin typeface="Noto Sans SC"/>
                <a:ea typeface="Noto Sans SC"/>
                <a:cs typeface="Noto Sans SC"/>
                <a:sym typeface="Noto Sans SC"/>
              </a:rPr>
              <a:t>实验测量平台</a:t>
            </a:r>
            <a:endParaRPr lang="en-US"/>
          </a:p>
        </p:txBody>
      </p:sp>
      <p:sp>
        <p:nvSpPr>
          <p:cNvPr id="61" name="AutoShape 23">
            <a:extLst>
              <a:ext uri="{FF2B5EF4-FFF2-40B4-BE49-F238E27FC236}">
                <a16:creationId xmlns:a16="http://schemas.microsoft.com/office/drawing/2014/main" id="{9225D19E-F20F-0E7D-8091-C58CDE7A2404}"/>
              </a:ext>
            </a:extLst>
          </p:cNvPr>
          <p:cNvSpPr/>
          <p:nvPr/>
        </p:nvSpPr>
        <p:spPr>
          <a:xfrm>
            <a:off x="2650543" y="4914449"/>
            <a:ext cx="1270000" cy="330200"/>
          </a:xfrm>
          <a:prstGeom prst="roundRect">
            <a:avLst>
              <a:gd name="adj" fmla="val 7692"/>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en-US" sz="900" b="0" i="0" u="none" strike="noStrike" dirty="0" err="1">
                <a:solidFill>
                  <a:schemeClr val="tx2">
                    <a:lumMod val="50000"/>
                  </a:schemeClr>
                </a:solidFill>
                <a:latin typeface="Noto Sans SC"/>
                <a:ea typeface="Noto Sans SC"/>
                <a:cs typeface="Noto Sans SC"/>
                <a:sym typeface="Noto Sans SC"/>
              </a:rPr>
              <a:t>热电偶</a:t>
            </a:r>
            <a:r>
              <a:rPr lang="en-US" sz="900" b="0" i="0" u="none" strike="noStrike" dirty="0">
                <a:solidFill>
                  <a:schemeClr val="tx2">
                    <a:lumMod val="50000"/>
                  </a:schemeClr>
                </a:solidFill>
                <a:latin typeface="Noto Sans SC"/>
                <a:ea typeface="Noto Sans SC"/>
                <a:cs typeface="Noto Sans SC"/>
                <a:sym typeface="Noto Sans SC"/>
              </a:rPr>
              <a:t>/</a:t>
            </a:r>
            <a:r>
              <a:rPr lang="zh-CN" altLang="en-US" sz="900" dirty="0">
                <a:solidFill>
                  <a:schemeClr val="tx2">
                    <a:lumMod val="50000"/>
                  </a:schemeClr>
                </a:solidFill>
                <a:latin typeface="Noto Sans SC"/>
                <a:ea typeface="Noto Sans SC"/>
                <a:cs typeface="Noto Sans SC"/>
                <a:sym typeface="Noto Sans SC"/>
              </a:rPr>
              <a:t>热像仪</a:t>
            </a:r>
            <a:r>
              <a:rPr lang="en-US" sz="900" b="0" i="0" u="none" strike="noStrike" dirty="0" err="1">
                <a:solidFill>
                  <a:schemeClr val="tx2">
                    <a:lumMod val="50000"/>
                  </a:schemeClr>
                </a:solidFill>
                <a:latin typeface="Noto Sans SC"/>
                <a:ea typeface="Noto Sans SC"/>
                <a:cs typeface="Noto Sans SC"/>
                <a:sym typeface="Noto Sans SC"/>
              </a:rPr>
              <a:t>测温</a:t>
            </a:r>
            <a:endParaRPr lang="en-US" sz="1100" dirty="0">
              <a:solidFill>
                <a:schemeClr val="tx2">
                  <a:lumMod val="50000"/>
                </a:schemeClr>
              </a:solidFill>
            </a:endParaRPr>
          </a:p>
        </p:txBody>
      </p:sp>
      <p:sp>
        <p:nvSpPr>
          <p:cNvPr id="62" name="AutoShape 24">
            <a:extLst>
              <a:ext uri="{FF2B5EF4-FFF2-40B4-BE49-F238E27FC236}">
                <a16:creationId xmlns:a16="http://schemas.microsoft.com/office/drawing/2014/main" id="{36D43E5F-2284-D1D0-1DB3-170D8B5F72A9}"/>
              </a:ext>
            </a:extLst>
          </p:cNvPr>
          <p:cNvSpPr/>
          <p:nvPr/>
        </p:nvSpPr>
        <p:spPr>
          <a:xfrm>
            <a:off x="4022143" y="4914449"/>
            <a:ext cx="1270000" cy="330200"/>
          </a:xfrm>
          <a:prstGeom prst="roundRect">
            <a:avLst>
              <a:gd name="adj" fmla="val 7692"/>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zh-CN" altLang="en-US" sz="900" b="0" i="0" u="none" strike="noStrike" dirty="0">
                <a:solidFill>
                  <a:schemeClr val="tx2">
                    <a:lumMod val="50000"/>
                  </a:schemeClr>
                </a:solidFill>
                <a:latin typeface="Noto Sans SC"/>
                <a:ea typeface="Noto Sans SC"/>
                <a:cs typeface="Noto Sans SC"/>
                <a:sym typeface="Noto Sans SC"/>
              </a:rPr>
              <a:t>高斯计</a:t>
            </a:r>
            <a:r>
              <a:rPr lang="en-US" sz="900" b="0" i="0" u="none" strike="noStrike" dirty="0" err="1">
                <a:solidFill>
                  <a:schemeClr val="tx2">
                    <a:lumMod val="50000"/>
                  </a:schemeClr>
                </a:solidFill>
                <a:latin typeface="Noto Sans SC"/>
                <a:ea typeface="Noto Sans SC"/>
                <a:cs typeface="Noto Sans SC"/>
                <a:sym typeface="Noto Sans SC"/>
              </a:rPr>
              <a:t>磁场测量</a:t>
            </a:r>
            <a:endParaRPr lang="en-US" sz="1100" dirty="0">
              <a:solidFill>
                <a:schemeClr val="tx2">
                  <a:lumMod val="50000"/>
                </a:schemeClr>
              </a:solidFill>
            </a:endParaRPr>
          </a:p>
        </p:txBody>
      </p:sp>
      <p:sp>
        <p:nvSpPr>
          <p:cNvPr id="63" name="AutoShape 25">
            <a:extLst>
              <a:ext uri="{FF2B5EF4-FFF2-40B4-BE49-F238E27FC236}">
                <a16:creationId xmlns:a16="http://schemas.microsoft.com/office/drawing/2014/main" id="{37F6D364-6736-85A2-07C3-79FB16C78F8A}"/>
              </a:ext>
            </a:extLst>
          </p:cNvPr>
          <p:cNvSpPr/>
          <p:nvPr/>
        </p:nvSpPr>
        <p:spPr>
          <a:xfrm>
            <a:off x="2650543" y="5346249"/>
            <a:ext cx="1270000" cy="330200"/>
          </a:xfrm>
          <a:prstGeom prst="roundRect">
            <a:avLst>
              <a:gd name="adj" fmla="val 7692"/>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zh-CN" altLang="en-US" sz="900" b="0" i="0" u="none" strike="noStrike" dirty="0">
                <a:solidFill>
                  <a:schemeClr val="tx2">
                    <a:lumMod val="50000"/>
                  </a:schemeClr>
                </a:solidFill>
                <a:latin typeface="Noto Sans SC"/>
                <a:ea typeface="Noto Sans SC"/>
                <a:cs typeface="Noto Sans SC"/>
                <a:sym typeface="Noto Sans SC"/>
              </a:rPr>
              <a:t>点云相机</a:t>
            </a:r>
            <a:r>
              <a:rPr lang="en-US" sz="900" b="0" i="0" u="none" strike="noStrike" dirty="0" err="1">
                <a:solidFill>
                  <a:schemeClr val="tx2">
                    <a:lumMod val="50000"/>
                  </a:schemeClr>
                </a:solidFill>
                <a:latin typeface="Noto Sans SC"/>
                <a:ea typeface="Noto Sans SC"/>
                <a:cs typeface="Noto Sans SC"/>
                <a:sym typeface="Noto Sans SC"/>
              </a:rPr>
              <a:t>形变测量</a:t>
            </a:r>
            <a:endParaRPr lang="en-US" sz="1100" dirty="0">
              <a:solidFill>
                <a:schemeClr val="tx2">
                  <a:lumMod val="50000"/>
                </a:schemeClr>
              </a:solidFill>
            </a:endParaRPr>
          </a:p>
        </p:txBody>
      </p:sp>
      <p:sp>
        <p:nvSpPr>
          <p:cNvPr id="64" name="AutoShape 26">
            <a:extLst>
              <a:ext uri="{FF2B5EF4-FFF2-40B4-BE49-F238E27FC236}">
                <a16:creationId xmlns:a16="http://schemas.microsoft.com/office/drawing/2014/main" id="{2FC2F8A0-F645-1547-8C04-0C30C0DC22A5}"/>
              </a:ext>
            </a:extLst>
          </p:cNvPr>
          <p:cNvSpPr/>
          <p:nvPr/>
        </p:nvSpPr>
        <p:spPr>
          <a:xfrm>
            <a:off x="4022143" y="5346249"/>
            <a:ext cx="1270000" cy="330200"/>
          </a:xfrm>
          <a:prstGeom prst="roundRect">
            <a:avLst>
              <a:gd name="adj" fmla="val 7692"/>
            </a:avLst>
          </a:prstGeom>
          <a:noFill/>
          <a:ln w="19050" cap="flat" cmpd="sng">
            <a:solidFill>
              <a:schemeClr val="tx2">
                <a:lumMod val="50000"/>
              </a:schemeClr>
            </a:solidFill>
            <a:prstDash val="sysDot"/>
            <a:round/>
          </a:ln>
          <a:effectLst/>
        </p:spPr>
        <p:txBody>
          <a:bodyPr vert="horz" wrap="square" lIns="0" tIns="0" rIns="0" bIns="0" rtlCol="0" anchor="ctr" anchorCtr="0"/>
          <a:lstStyle/>
          <a:p>
            <a:pPr marL="0" indent="0" algn="ctr">
              <a:lnSpc>
                <a:spcPct val="125000"/>
              </a:lnSpc>
              <a:defRPr/>
            </a:pPr>
            <a:r>
              <a:rPr lang="en-US" sz="900" b="0" i="0" u="none" strike="noStrike" dirty="0" err="1">
                <a:solidFill>
                  <a:schemeClr val="tx2">
                    <a:lumMod val="50000"/>
                  </a:schemeClr>
                </a:solidFill>
                <a:latin typeface="Noto Sans SC"/>
                <a:ea typeface="Noto Sans SC"/>
                <a:cs typeface="Noto Sans SC"/>
                <a:sym typeface="Noto Sans SC"/>
              </a:rPr>
              <a:t>传感器实验台</a:t>
            </a:r>
            <a:endParaRPr lang="en-US" sz="1100" dirty="0">
              <a:solidFill>
                <a:schemeClr val="tx2">
                  <a:lumMod val="50000"/>
                </a:schemeClr>
              </a:solidFill>
            </a:endParaRPr>
          </a:p>
        </p:txBody>
      </p:sp>
      <p:sp>
        <p:nvSpPr>
          <p:cNvPr id="65" name="AutoShape 27">
            <a:extLst>
              <a:ext uri="{FF2B5EF4-FFF2-40B4-BE49-F238E27FC236}">
                <a16:creationId xmlns:a16="http://schemas.microsoft.com/office/drawing/2014/main" id="{2C115ACA-4E04-0F46-995F-63D57681C493}"/>
              </a:ext>
            </a:extLst>
          </p:cNvPr>
          <p:cNvSpPr/>
          <p:nvPr/>
        </p:nvSpPr>
        <p:spPr>
          <a:xfrm>
            <a:off x="2650543" y="5778049"/>
            <a:ext cx="2641600" cy="431269"/>
          </a:xfrm>
          <a:prstGeom prst="rect">
            <a:avLst/>
          </a:prstGeom>
          <a:noFill/>
          <a:ln w="12700" cap="flat" cmpd="sng">
            <a:noFill/>
            <a:prstDash val="solid"/>
            <a:round/>
          </a:ln>
          <a:effectLst/>
        </p:spPr>
        <p:txBody>
          <a:bodyPr vert="horz" wrap="square" lIns="0" tIns="0" rIns="0" bIns="0" rtlCol="0" anchor="ctr" anchorCtr="0"/>
          <a:lstStyle/>
          <a:p>
            <a:pPr marL="0" indent="0" algn="ctr">
              <a:lnSpc>
                <a:spcPct val="108333"/>
              </a:lnSpc>
              <a:defRPr/>
            </a:pPr>
            <a:r>
              <a:rPr lang="zh-CN" altLang="en-US" sz="1200" b="0" i="0" u="none" strike="noStrike" dirty="0">
                <a:solidFill>
                  <a:schemeClr val="tx2">
                    <a:lumMod val="50000"/>
                  </a:schemeClr>
                </a:solidFill>
                <a:latin typeface="黑体" panose="02010609060101010101" pitchFamily="49" charset="-122"/>
                <a:ea typeface="黑体" panose="02010609060101010101" pitchFamily="49" charset="-122"/>
                <a:cs typeface="Noto Sans SC"/>
                <a:sym typeface="Noto Sans SC"/>
              </a:rPr>
              <a:t>实际产线与国家</a:t>
            </a:r>
            <a:r>
              <a:rPr lang="en-US" sz="1200" b="0" i="0" u="none" strike="noStrike" dirty="0" err="1">
                <a:solidFill>
                  <a:schemeClr val="tx2">
                    <a:lumMod val="50000"/>
                  </a:schemeClr>
                </a:solidFill>
                <a:latin typeface="黑体" panose="02010609060101010101" pitchFamily="49" charset="-122"/>
                <a:ea typeface="黑体" panose="02010609060101010101" pitchFamily="49" charset="-122"/>
                <a:cs typeface="Noto Sans SC"/>
                <a:sym typeface="Noto Sans SC"/>
              </a:rPr>
              <a:t>实验室中试平台</a:t>
            </a:r>
            <a:endParaRPr lang="en-US" sz="1200" b="0" i="0" u="none" strike="noStrike" dirty="0">
              <a:solidFill>
                <a:schemeClr val="tx2">
                  <a:lumMod val="50000"/>
                </a:schemeClr>
              </a:solidFill>
              <a:latin typeface="黑体" panose="02010609060101010101" pitchFamily="49" charset="-122"/>
              <a:ea typeface="黑体" panose="02010609060101010101" pitchFamily="49" charset="-122"/>
              <a:cs typeface="Noto Sans SC"/>
              <a:sym typeface="Noto Sans SC"/>
            </a:endParaRPr>
          </a:p>
          <a:p>
            <a:pPr marL="0" indent="0" algn="ctr">
              <a:lnSpc>
                <a:spcPct val="108333"/>
              </a:lnSpc>
              <a:defRPr/>
            </a:pPr>
            <a:r>
              <a:rPr lang="en-US" sz="1200" b="0" i="0" u="none" strike="noStrike" dirty="0" err="1">
                <a:solidFill>
                  <a:schemeClr val="tx2">
                    <a:lumMod val="50000"/>
                  </a:schemeClr>
                </a:solidFill>
                <a:latin typeface="黑体" panose="02010609060101010101" pitchFamily="49" charset="-122"/>
                <a:ea typeface="黑体" panose="02010609060101010101" pitchFamily="49" charset="-122"/>
                <a:cs typeface="Noto Sans SC"/>
                <a:sym typeface="Noto Sans SC"/>
              </a:rPr>
              <a:t>提供可控实验条件与多物理场测量手段</a:t>
            </a:r>
            <a:endParaRPr lang="en-US" sz="1200" dirty="0">
              <a:solidFill>
                <a:schemeClr val="tx2">
                  <a:lumMod val="50000"/>
                </a:schemeClr>
              </a:solidFill>
              <a:latin typeface="黑体" panose="02010609060101010101" pitchFamily="49" charset="-122"/>
              <a:ea typeface="黑体" panose="02010609060101010101" pitchFamily="49" charset="-122"/>
            </a:endParaRPr>
          </a:p>
        </p:txBody>
      </p:sp>
      <p:sp>
        <p:nvSpPr>
          <p:cNvPr id="66" name="AutoShape 28">
            <a:extLst>
              <a:ext uri="{FF2B5EF4-FFF2-40B4-BE49-F238E27FC236}">
                <a16:creationId xmlns:a16="http://schemas.microsoft.com/office/drawing/2014/main" id="{06D0DCC1-8D52-A7F4-82BE-02FE1FEA3C8B}"/>
              </a:ext>
            </a:extLst>
          </p:cNvPr>
          <p:cNvSpPr/>
          <p:nvPr/>
        </p:nvSpPr>
        <p:spPr>
          <a:xfrm>
            <a:off x="5644162" y="1411620"/>
            <a:ext cx="6202255" cy="4926564"/>
          </a:xfrm>
          <a:prstGeom prst="roundRect">
            <a:avLst>
              <a:gd name="adj" fmla="val 3448"/>
            </a:avLst>
          </a:prstGeom>
          <a:solidFill>
            <a:srgbClr val="FFFFFF">
              <a:alpha val="100000"/>
            </a:srgbClr>
          </a:solidFill>
          <a:ln w="28575" cap="flat" cmpd="sng">
            <a:solidFill>
              <a:srgbClr val="0D1B2A">
                <a:alpha val="100000"/>
              </a:srgbClr>
            </a:solidFill>
            <a:prstDash val="solid"/>
            <a:round/>
          </a:ln>
          <a:effectLst/>
        </p:spPr>
        <p:txBody>
          <a:bodyPr vert="horz" wrap="square" lIns="63500" tIns="63500" rIns="63500" bIns="63500" rtlCol="0" anchor="ctr"/>
          <a:lstStyle/>
          <a:p>
            <a:pPr algn="ctr">
              <a:defRPr/>
            </a:pPr>
            <a:endParaRPr/>
          </a:p>
        </p:txBody>
      </p:sp>
      <p:sp>
        <p:nvSpPr>
          <p:cNvPr id="67" name="AutoShape 29">
            <a:extLst>
              <a:ext uri="{FF2B5EF4-FFF2-40B4-BE49-F238E27FC236}">
                <a16:creationId xmlns:a16="http://schemas.microsoft.com/office/drawing/2014/main" id="{C493A74F-0152-2DD5-7CA1-D0EE782FE360}"/>
              </a:ext>
            </a:extLst>
          </p:cNvPr>
          <p:cNvSpPr/>
          <p:nvPr/>
        </p:nvSpPr>
        <p:spPr>
          <a:xfrm>
            <a:off x="5637721" y="1400218"/>
            <a:ext cx="6215135" cy="330200"/>
          </a:xfrm>
          <a:prstGeom prst="roundRect">
            <a:avLst>
              <a:gd name="adj" fmla="val 15384"/>
            </a:avLst>
          </a:prstGeom>
          <a:solidFill>
            <a:srgbClr val="0D1B2A">
              <a:alpha val="100000"/>
            </a:srgbClr>
          </a:solidFill>
          <a:ln w="12700" cap="flat" cmpd="sng">
            <a:solidFill>
              <a:srgbClr val="0D1B2A">
                <a:alpha val="100000"/>
              </a:srgbClr>
            </a:solidFill>
            <a:prstDash val="solid"/>
            <a:round/>
          </a:ln>
          <a:effectLst/>
        </p:spPr>
        <p:txBody>
          <a:bodyPr vert="horz" wrap="square" lIns="0" tIns="0" rIns="0" bIns="0" rtlCol="0" anchor="ctr" anchorCtr="0"/>
          <a:lstStyle/>
          <a:p>
            <a:pPr marL="0" indent="0" algn="ctr">
              <a:lnSpc>
                <a:spcPct val="125000"/>
              </a:lnSpc>
              <a:defRPr/>
            </a:pPr>
            <a:r>
              <a:rPr lang="en-US" b="1" i="0" u="none" strike="noStrike" dirty="0" err="1">
                <a:solidFill>
                  <a:srgbClr val="FFFFFF"/>
                </a:solidFill>
                <a:latin typeface="Noto Sans SC"/>
                <a:ea typeface="Noto Sans SC"/>
                <a:cs typeface="Noto Sans SC"/>
                <a:sym typeface="Noto Sans SC"/>
              </a:rPr>
              <a:t>工程验证平台</a:t>
            </a:r>
            <a:r>
              <a:rPr lang="zh-CN" altLang="en-US" b="1" i="0" u="none" strike="noStrike" dirty="0">
                <a:solidFill>
                  <a:srgbClr val="FFFFFF"/>
                </a:solidFill>
                <a:latin typeface="Noto Sans SC"/>
                <a:ea typeface="Noto Sans SC"/>
                <a:cs typeface="Noto Sans SC"/>
                <a:sym typeface="Noto Sans SC"/>
              </a:rPr>
              <a:t>（全国首套）</a:t>
            </a:r>
            <a:endParaRPr lang="en-US" dirty="0"/>
          </a:p>
        </p:txBody>
      </p:sp>
      <p:sp>
        <p:nvSpPr>
          <p:cNvPr id="68" name="AutoShape 30">
            <a:extLst>
              <a:ext uri="{FF2B5EF4-FFF2-40B4-BE49-F238E27FC236}">
                <a16:creationId xmlns:a16="http://schemas.microsoft.com/office/drawing/2014/main" id="{568C1C17-1FCD-6E64-33A3-3FC432FBE335}"/>
              </a:ext>
            </a:extLst>
          </p:cNvPr>
          <p:cNvSpPr/>
          <p:nvPr/>
        </p:nvSpPr>
        <p:spPr>
          <a:xfrm>
            <a:off x="5722513" y="1834882"/>
            <a:ext cx="2590405" cy="482600"/>
          </a:xfrm>
          <a:prstGeom prst="roundRect">
            <a:avLst>
              <a:gd name="adj" fmla="val 7894"/>
            </a:avLst>
          </a:prstGeom>
          <a:solidFill>
            <a:schemeClr val="tx2">
              <a:lumMod val="75000"/>
            </a:schemeClr>
          </a:solidFill>
          <a:ln w="12700" cap="flat" cmpd="sng">
            <a:solidFill>
              <a:srgbClr val="0D1B2A">
                <a:alpha val="100000"/>
              </a:srgbClr>
            </a:solidFill>
            <a:prstDash val="solid"/>
            <a:round/>
          </a:ln>
          <a:effectLst/>
        </p:spPr>
        <p:txBody>
          <a:bodyPr vert="horz" wrap="square" lIns="0" tIns="0" rIns="0" bIns="0" rtlCol="0" anchor="ctr" anchorCtr="0"/>
          <a:lstStyle/>
          <a:p>
            <a:pPr marL="0" indent="0" algn="ctr">
              <a:lnSpc>
                <a:spcPct val="108333"/>
              </a:lnSpc>
              <a:defRPr/>
            </a:pPr>
            <a:r>
              <a:rPr lang="zh-CN" altLang="en-US" sz="1400" b="1" i="0" u="none" strike="noStrike" dirty="0">
                <a:solidFill>
                  <a:srgbClr val="FFFFFF"/>
                </a:solidFill>
                <a:latin typeface="Noto Sans SC"/>
                <a:ea typeface="Noto Sans SC"/>
                <a:cs typeface="Noto Sans SC"/>
                <a:sym typeface="Noto Sans SC"/>
              </a:rPr>
              <a:t>企业</a:t>
            </a:r>
            <a:endParaRPr lang="en-US" altLang="zh-CN" sz="1400" b="1" i="0" u="none" strike="noStrike" dirty="0">
              <a:solidFill>
                <a:srgbClr val="FFFFFF"/>
              </a:solidFill>
              <a:latin typeface="Noto Sans SC"/>
              <a:ea typeface="Noto Sans SC"/>
              <a:cs typeface="Noto Sans SC"/>
              <a:sym typeface="Noto Sans SC"/>
            </a:endParaRPr>
          </a:p>
          <a:p>
            <a:pPr marL="0" indent="0" algn="ctr">
              <a:lnSpc>
                <a:spcPct val="108333"/>
              </a:lnSpc>
              <a:defRPr/>
            </a:pPr>
            <a:r>
              <a:rPr lang="en-US" sz="1400" b="0" i="0" u="none" strike="noStrike" dirty="0" err="1">
                <a:solidFill>
                  <a:srgbClr val="FFFFFF"/>
                </a:solidFill>
                <a:latin typeface="Noto Sans SC"/>
                <a:ea typeface="Noto Sans SC"/>
                <a:cs typeface="Noto Sans SC"/>
                <a:sym typeface="Noto Sans SC"/>
              </a:rPr>
              <a:t>实际产线</a:t>
            </a:r>
            <a:r>
              <a:rPr lang="en-US" sz="1400" b="0" i="0" u="none" strike="noStrike" dirty="0">
                <a:solidFill>
                  <a:srgbClr val="FFFFFF"/>
                </a:solidFill>
                <a:latin typeface="Noto Sans SC"/>
                <a:ea typeface="Noto Sans SC"/>
                <a:cs typeface="Noto Sans SC"/>
                <a:sym typeface="Noto Sans SC"/>
              </a:rPr>
              <a:t> · </a:t>
            </a:r>
            <a:r>
              <a:rPr lang="en-US" sz="1400" b="0" i="0" u="none" strike="noStrike" dirty="0" err="1">
                <a:solidFill>
                  <a:srgbClr val="FFFFFF"/>
                </a:solidFill>
                <a:latin typeface="Noto Sans SC"/>
                <a:ea typeface="Noto Sans SC"/>
                <a:cs typeface="Noto Sans SC"/>
                <a:sym typeface="Noto Sans SC"/>
              </a:rPr>
              <a:t>真实工况验证</a:t>
            </a:r>
            <a:endParaRPr lang="en-US" sz="1400" b="0" i="0" u="none" strike="noStrike" dirty="0">
              <a:solidFill>
                <a:srgbClr val="FFFFFF"/>
              </a:solidFill>
              <a:latin typeface="Noto Sans SC"/>
              <a:ea typeface="Noto Sans SC"/>
              <a:cs typeface="Noto Sans SC"/>
              <a:sym typeface="Noto Sans SC"/>
            </a:endParaRPr>
          </a:p>
        </p:txBody>
      </p:sp>
      <p:sp>
        <p:nvSpPr>
          <p:cNvPr id="69" name="AutoShape 31">
            <a:extLst>
              <a:ext uri="{FF2B5EF4-FFF2-40B4-BE49-F238E27FC236}">
                <a16:creationId xmlns:a16="http://schemas.microsoft.com/office/drawing/2014/main" id="{328D8748-E63A-9030-CCB4-8DD5FE5877A0}"/>
              </a:ext>
            </a:extLst>
          </p:cNvPr>
          <p:cNvSpPr/>
          <p:nvPr/>
        </p:nvSpPr>
        <p:spPr>
          <a:xfrm>
            <a:off x="8537936" y="1834882"/>
            <a:ext cx="3237661" cy="482600"/>
          </a:xfrm>
          <a:prstGeom prst="roundRect">
            <a:avLst>
              <a:gd name="adj" fmla="val 7894"/>
            </a:avLst>
          </a:prstGeom>
          <a:solidFill>
            <a:schemeClr val="tx2">
              <a:lumMod val="75000"/>
            </a:schemeClr>
          </a:solidFill>
          <a:ln w="12700" cap="flat" cmpd="sng">
            <a:solidFill>
              <a:srgbClr val="0D1B2A">
                <a:alpha val="100000"/>
              </a:srgbClr>
            </a:solidFill>
            <a:prstDash val="solid"/>
            <a:round/>
          </a:ln>
          <a:effectLst/>
        </p:spPr>
        <p:txBody>
          <a:bodyPr vert="horz" wrap="square" lIns="0" tIns="0" rIns="0" bIns="0" rtlCol="0" anchor="ctr" anchorCtr="0"/>
          <a:lstStyle/>
          <a:p>
            <a:pPr marL="0" indent="0" algn="ctr">
              <a:lnSpc>
                <a:spcPct val="108333"/>
              </a:lnSpc>
              <a:defRPr/>
            </a:pPr>
            <a:r>
              <a:rPr lang="en-US" sz="1400" b="1" i="0" u="none" strike="noStrike" dirty="0" err="1">
                <a:solidFill>
                  <a:schemeClr val="bg1"/>
                </a:solidFill>
                <a:latin typeface="Noto Sans SC"/>
                <a:ea typeface="Noto Sans SC"/>
                <a:cs typeface="Noto Sans SC"/>
                <a:sym typeface="Noto Sans SC"/>
              </a:rPr>
              <a:t>实验室</a:t>
            </a:r>
            <a:endParaRPr lang="en-US" sz="1400" dirty="0">
              <a:solidFill>
                <a:schemeClr val="bg1"/>
              </a:solidFill>
            </a:endParaRPr>
          </a:p>
          <a:p>
            <a:pPr marL="0" indent="0" algn="ctr">
              <a:lnSpc>
                <a:spcPct val="108333"/>
              </a:lnSpc>
            </a:pPr>
            <a:r>
              <a:rPr lang="en-US" sz="1400" b="0" i="0" u="none" strike="noStrike" dirty="0" err="1">
                <a:solidFill>
                  <a:schemeClr val="bg1"/>
                </a:solidFill>
                <a:latin typeface="Noto Sans SC"/>
                <a:ea typeface="Noto Sans SC"/>
                <a:cs typeface="Noto Sans SC"/>
                <a:sym typeface="Noto Sans SC"/>
              </a:rPr>
              <a:t>中试平台</a:t>
            </a:r>
            <a:r>
              <a:rPr lang="en-US" sz="1400" b="0" i="0" u="none" strike="noStrike" dirty="0">
                <a:solidFill>
                  <a:schemeClr val="bg1"/>
                </a:solidFill>
                <a:latin typeface="Noto Sans SC"/>
                <a:ea typeface="Noto Sans SC"/>
                <a:cs typeface="Noto Sans SC"/>
                <a:sym typeface="Noto Sans SC"/>
              </a:rPr>
              <a:t> · </a:t>
            </a:r>
            <a:r>
              <a:rPr lang="en-US" sz="1400" b="0" i="0" u="none" strike="noStrike" dirty="0" err="1">
                <a:solidFill>
                  <a:schemeClr val="bg1"/>
                </a:solidFill>
                <a:latin typeface="Noto Sans SC"/>
                <a:ea typeface="Noto Sans SC"/>
                <a:cs typeface="Noto Sans SC"/>
                <a:sym typeface="Noto Sans SC"/>
              </a:rPr>
              <a:t>可控实验条件</a:t>
            </a:r>
            <a:endParaRPr lang="en-US" sz="1400" b="0" i="0" u="none" strike="noStrike" dirty="0">
              <a:solidFill>
                <a:schemeClr val="bg1"/>
              </a:solidFill>
              <a:latin typeface="Noto Sans SC"/>
              <a:ea typeface="Noto Sans SC"/>
              <a:cs typeface="Noto Sans SC"/>
              <a:sym typeface="Noto Sans SC"/>
            </a:endParaRPr>
          </a:p>
        </p:txBody>
      </p:sp>
      <p:sp>
        <p:nvSpPr>
          <p:cNvPr id="70" name="AutoShape 32">
            <a:extLst>
              <a:ext uri="{FF2B5EF4-FFF2-40B4-BE49-F238E27FC236}">
                <a16:creationId xmlns:a16="http://schemas.microsoft.com/office/drawing/2014/main" id="{8EA2CF66-8068-4F93-04F0-AE1187A81FBA}"/>
              </a:ext>
            </a:extLst>
          </p:cNvPr>
          <p:cNvSpPr/>
          <p:nvPr/>
        </p:nvSpPr>
        <p:spPr>
          <a:xfrm>
            <a:off x="5554022" y="5818869"/>
            <a:ext cx="6221575" cy="381000"/>
          </a:xfrm>
          <a:prstGeom prst="rect">
            <a:avLst/>
          </a:prstGeom>
          <a:noFill/>
          <a:ln w="12700" cap="flat" cmpd="sng">
            <a:noFill/>
            <a:prstDash val="solid"/>
            <a:round/>
          </a:ln>
          <a:effectLst/>
        </p:spPr>
        <p:txBody>
          <a:bodyPr vert="horz" wrap="square" lIns="0" tIns="0" rIns="0" bIns="0" rtlCol="0" anchor="ctr" anchorCtr="0"/>
          <a:lstStyle/>
          <a:p>
            <a:pPr marL="0" indent="0" algn="ctr">
              <a:lnSpc>
                <a:spcPct val="108333"/>
              </a:lnSpc>
              <a:defRPr/>
            </a:pPr>
            <a:r>
              <a:rPr lang="en-US" sz="1400" b="1" i="0" u="none" strike="noStrike" dirty="0" err="1">
                <a:solidFill>
                  <a:schemeClr val="tx2">
                    <a:lumMod val="75000"/>
                  </a:schemeClr>
                </a:solidFill>
                <a:latin typeface="Noto Sans SC"/>
                <a:ea typeface="Noto Sans SC"/>
                <a:cs typeface="Noto Sans SC"/>
                <a:sym typeface="Noto Sans SC"/>
              </a:rPr>
              <a:t>产线实测数据与中试平台实验数据双重验证，确保模型高保真</a:t>
            </a:r>
            <a:r>
              <a:rPr lang="zh-CN" altLang="en-US" sz="1400" b="1" i="0" u="none" strike="noStrike" dirty="0">
                <a:solidFill>
                  <a:schemeClr val="tx2">
                    <a:lumMod val="75000"/>
                  </a:schemeClr>
                </a:solidFill>
                <a:latin typeface="Noto Sans SC"/>
                <a:ea typeface="Noto Sans SC"/>
                <a:cs typeface="Noto Sans SC"/>
                <a:sym typeface="Noto Sans SC"/>
              </a:rPr>
              <a:t>；</a:t>
            </a:r>
            <a:endParaRPr lang="en-US" altLang="zh-CN" sz="1400" b="1" i="0" u="none" strike="noStrike" dirty="0">
              <a:solidFill>
                <a:schemeClr val="tx2">
                  <a:lumMod val="75000"/>
                </a:schemeClr>
              </a:solidFill>
              <a:latin typeface="Noto Sans SC"/>
              <a:ea typeface="Noto Sans SC"/>
              <a:cs typeface="Noto Sans SC"/>
              <a:sym typeface="Noto Sans SC"/>
            </a:endParaRPr>
          </a:p>
          <a:p>
            <a:pPr marL="0" indent="0" algn="ctr">
              <a:lnSpc>
                <a:spcPct val="108333"/>
              </a:lnSpc>
              <a:defRPr/>
            </a:pPr>
            <a:r>
              <a:rPr lang="zh-CN" altLang="en-US" sz="1400" b="1" i="0" u="none" strike="noStrike" dirty="0">
                <a:solidFill>
                  <a:schemeClr val="tx2">
                    <a:lumMod val="75000"/>
                  </a:schemeClr>
                </a:solidFill>
                <a:latin typeface="Noto Sans SC"/>
                <a:ea typeface="Noto Sans SC"/>
                <a:cs typeface="Noto Sans SC"/>
                <a:sym typeface="Noto Sans SC"/>
              </a:rPr>
              <a:t>实现</a:t>
            </a:r>
            <a:r>
              <a:rPr lang="en-US" sz="1400" b="1" i="0" u="none" strike="noStrike" dirty="0" err="1">
                <a:solidFill>
                  <a:schemeClr val="tx2">
                    <a:lumMod val="75000"/>
                  </a:schemeClr>
                </a:solidFill>
                <a:latin typeface="Noto Sans SC"/>
                <a:ea typeface="Noto Sans SC"/>
                <a:cs typeface="Noto Sans SC"/>
                <a:sym typeface="Noto Sans SC"/>
              </a:rPr>
              <a:t>多规格叶轮加热配方工程验证与迭代优化</a:t>
            </a:r>
            <a:endParaRPr lang="en-US" sz="1400" b="1" dirty="0">
              <a:solidFill>
                <a:schemeClr val="tx2">
                  <a:lumMod val="75000"/>
                </a:schemeClr>
              </a:solidFill>
            </a:endParaRPr>
          </a:p>
        </p:txBody>
      </p:sp>
      <p:pic>
        <p:nvPicPr>
          <p:cNvPr id="82" name="图片 81">
            <a:extLst>
              <a:ext uri="{FF2B5EF4-FFF2-40B4-BE49-F238E27FC236}">
                <a16:creationId xmlns:a16="http://schemas.microsoft.com/office/drawing/2014/main" id="{B99E3A4F-1D42-7847-9A5C-4C50019F0B7F}"/>
              </a:ext>
            </a:extLst>
          </p:cNvPr>
          <p:cNvPicPr>
            <a:picLocks noChangeAspect="1"/>
          </p:cNvPicPr>
          <p:nvPr/>
        </p:nvPicPr>
        <p:blipFill>
          <a:blip r:embed="rId3"/>
          <a:stretch>
            <a:fillRect/>
          </a:stretch>
        </p:blipFill>
        <p:spPr>
          <a:xfrm>
            <a:off x="416403" y="4776093"/>
            <a:ext cx="1127124" cy="1506070"/>
          </a:xfrm>
          <a:prstGeom prst="rect">
            <a:avLst/>
          </a:prstGeom>
          <a:effectLst/>
        </p:spPr>
      </p:pic>
      <p:pic>
        <p:nvPicPr>
          <p:cNvPr id="84" name="图片 83">
            <a:extLst>
              <a:ext uri="{FF2B5EF4-FFF2-40B4-BE49-F238E27FC236}">
                <a16:creationId xmlns:a16="http://schemas.microsoft.com/office/drawing/2014/main" id="{4D87770F-C4F0-538C-75DC-49E20CEA5C9C}"/>
              </a:ext>
            </a:extLst>
          </p:cNvPr>
          <p:cNvPicPr>
            <a:picLocks noChangeAspect="1"/>
          </p:cNvPicPr>
          <p:nvPr/>
        </p:nvPicPr>
        <p:blipFill>
          <a:blip r:embed="rId4"/>
          <a:stretch>
            <a:fillRect/>
          </a:stretch>
        </p:blipFill>
        <p:spPr>
          <a:xfrm>
            <a:off x="1603776" y="4756636"/>
            <a:ext cx="881223" cy="660235"/>
          </a:xfrm>
          <a:prstGeom prst="rect">
            <a:avLst/>
          </a:prstGeom>
          <a:effectLst/>
        </p:spPr>
      </p:pic>
      <p:pic>
        <p:nvPicPr>
          <p:cNvPr id="86" name="Picture 55" descr="image.png">
            <a:extLst>
              <a:ext uri="{FF2B5EF4-FFF2-40B4-BE49-F238E27FC236}">
                <a16:creationId xmlns:a16="http://schemas.microsoft.com/office/drawing/2014/main" id="{3C2E00D1-AF35-A389-0F8E-972E4EDD87E6}"/>
              </a:ext>
            </a:extLst>
          </p:cNvPr>
          <p:cNvPicPr>
            <a:picLocks noChangeAspect="1"/>
          </p:cNvPicPr>
          <p:nvPr/>
        </p:nvPicPr>
        <p:blipFill>
          <a:blip r:embed="rId5"/>
          <a:srcRect r="41811"/>
          <a:stretch>
            <a:fillRect/>
          </a:stretch>
        </p:blipFill>
        <p:spPr>
          <a:xfrm>
            <a:off x="1583743" y="5587765"/>
            <a:ext cx="1024280" cy="551080"/>
          </a:xfrm>
          <a:prstGeom prst="rect">
            <a:avLst/>
          </a:prstGeom>
          <a:effectLst/>
        </p:spPr>
      </p:pic>
      <p:pic>
        <p:nvPicPr>
          <p:cNvPr id="89" name="图片 88">
            <a:extLst>
              <a:ext uri="{FF2B5EF4-FFF2-40B4-BE49-F238E27FC236}">
                <a16:creationId xmlns:a16="http://schemas.microsoft.com/office/drawing/2014/main" id="{478F5759-EF28-CBFB-14B2-E8CE731E60FB}"/>
              </a:ext>
            </a:extLst>
          </p:cNvPr>
          <p:cNvPicPr>
            <a:picLocks noChangeAspect="1"/>
          </p:cNvPicPr>
          <p:nvPr/>
        </p:nvPicPr>
        <p:blipFill>
          <a:blip r:embed="rId6"/>
          <a:stretch>
            <a:fillRect/>
          </a:stretch>
        </p:blipFill>
        <p:spPr>
          <a:xfrm>
            <a:off x="3271845" y="1800447"/>
            <a:ext cx="1640692" cy="903936"/>
          </a:xfrm>
          <a:prstGeom prst="rect">
            <a:avLst/>
          </a:prstGeom>
          <a:effectLst/>
        </p:spPr>
      </p:pic>
      <p:pic>
        <p:nvPicPr>
          <p:cNvPr id="91" name="图片 90">
            <a:extLst>
              <a:ext uri="{FF2B5EF4-FFF2-40B4-BE49-F238E27FC236}">
                <a16:creationId xmlns:a16="http://schemas.microsoft.com/office/drawing/2014/main" id="{492D5258-619B-BB1D-3EBE-C637D005725B}"/>
              </a:ext>
            </a:extLst>
          </p:cNvPr>
          <p:cNvPicPr>
            <a:picLocks noChangeAspect="1"/>
          </p:cNvPicPr>
          <p:nvPr/>
        </p:nvPicPr>
        <p:blipFill>
          <a:blip r:embed="rId7"/>
          <a:stretch>
            <a:fillRect/>
          </a:stretch>
        </p:blipFill>
        <p:spPr>
          <a:xfrm>
            <a:off x="3412543" y="3241611"/>
            <a:ext cx="1499994" cy="1019301"/>
          </a:xfrm>
          <a:prstGeom prst="rect">
            <a:avLst/>
          </a:prstGeom>
          <a:effectLst/>
        </p:spPr>
      </p:pic>
      <p:grpSp>
        <p:nvGrpSpPr>
          <p:cNvPr id="10" name="组合 9">
            <a:extLst>
              <a:ext uri="{FF2B5EF4-FFF2-40B4-BE49-F238E27FC236}">
                <a16:creationId xmlns:a16="http://schemas.microsoft.com/office/drawing/2014/main" id="{B3EF95C2-1FAE-8639-1ECA-1B0FBDBEDFD1}"/>
              </a:ext>
            </a:extLst>
          </p:cNvPr>
          <p:cNvGrpSpPr/>
          <p:nvPr/>
        </p:nvGrpSpPr>
        <p:grpSpPr>
          <a:xfrm>
            <a:off x="5722513" y="2406608"/>
            <a:ext cx="6143224" cy="3104741"/>
            <a:chOff x="5722513" y="2982442"/>
            <a:chExt cx="6143224" cy="3104741"/>
          </a:xfrm>
          <a:effectLst/>
        </p:grpSpPr>
        <p:pic>
          <p:nvPicPr>
            <p:cNvPr id="79" name="图片 78">
              <a:extLst>
                <a:ext uri="{FF2B5EF4-FFF2-40B4-BE49-F238E27FC236}">
                  <a16:creationId xmlns:a16="http://schemas.microsoft.com/office/drawing/2014/main" id="{4BF70986-4F47-A110-DA5F-DCC764BD6E36}"/>
                </a:ext>
              </a:extLst>
            </p:cNvPr>
            <p:cNvPicPr>
              <a:picLocks noChangeAspect="1"/>
            </p:cNvPicPr>
            <p:nvPr/>
          </p:nvPicPr>
          <p:blipFill>
            <a:blip r:embed="rId8"/>
            <a:stretch>
              <a:fillRect/>
            </a:stretch>
          </p:blipFill>
          <p:spPr>
            <a:xfrm>
              <a:off x="5722513" y="2982442"/>
              <a:ext cx="2590405" cy="1978517"/>
            </a:xfrm>
            <a:prstGeom prst="rect">
              <a:avLst/>
            </a:prstGeom>
            <a:noFill/>
            <a:ln>
              <a:noFill/>
            </a:ln>
          </p:spPr>
        </p:pic>
        <p:pic>
          <p:nvPicPr>
            <p:cNvPr id="3" name="图片 2">
              <a:extLst>
                <a:ext uri="{FF2B5EF4-FFF2-40B4-BE49-F238E27FC236}">
                  <a16:creationId xmlns:a16="http://schemas.microsoft.com/office/drawing/2014/main" id="{5E6C2BA2-60C9-FD07-5085-D8018AEFC913}"/>
                </a:ext>
              </a:extLst>
            </p:cNvPr>
            <p:cNvPicPr>
              <a:picLocks noChangeAspect="1"/>
            </p:cNvPicPr>
            <p:nvPr/>
          </p:nvPicPr>
          <p:blipFill>
            <a:blip r:embed="rId9"/>
            <a:stretch>
              <a:fillRect/>
            </a:stretch>
          </p:blipFill>
          <p:spPr>
            <a:xfrm>
              <a:off x="8537936" y="2984765"/>
              <a:ext cx="3237661" cy="1976193"/>
            </a:xfrm>
            <a:prstGeom prst="rect">
              <a:avLst/>
            </a:prstGeom>
          </p:spPr>
        </p:pic>
        <p:pic>
          <p:nvPicPr>
            <p:cNvPr id="5" name="图片 4">
              <a:extLst>
                <a:ext uri="{FF2B5EF4-FFF2-40B4-BE49-F238E27FC236}">
                  <a16:creationId xmlns:a16="http://schemas.microsoft.com/office/drawing/2014/main" id="{3238664A-DC88-B654-2A82-1556EDAF4E05}"/>
                </a:ext>
              </a:extLst>
            </p:cNvPr>
            <p:cNvPicPr>
              <a:picLocks noChangeAspect="1"/>
            </p:cNvPicPr>
            <p:nvPr/>
          </p:nvPicPr>
          <p:blipFill>
            <a:blip r:embed="rId10"/>
            <a:srcRect l="5538" r="7467"/>
            <a:stretch>
              <a:fillRect/>
            </a:stretch>
          </p:blipFill>
          <p:spPr>
            <a:xfrm>
              <a:off x="8454237" y="5127583"/>
              <a:ext cx="3411500" cy="959600"/>
            </a:xfrm>
            <a:prstGeom prst="rect">
              <a:avLst/>
            </a:prstGeom>
          </p:spPr>
        </p:pic>
        <p:pic>
          <p:nvPicPr>
            <p:cNvPr id="4" name="图片 3">
              <a:extLst>
                <a:ext uri="{FF2B5EF4-FFF2-40B4-BE49-F238E27FC236}">
                  <a16:creationId xmlns:a16="http://schemas.microsoft.com/office/drawing/2014/main" id="{92C78A5D-0476-3DEC-2FC8-44B204A29521}"/>
                </a:ext>
              </a:extLst>
            </p:cNvPr>
            <p:cNvPicPr>
              <a:picLocks noChangeAspect="1"/>
            </p:cNvPicPr>
            <p:nvPr/>
          </p:nvPicPr>
          <p:blipFill>
            <a:blip r:embed="rId11"/>
            <a:stretch>
              <a:fillRect/>
            </a:stretch>
          </p:blipFill>
          <p:spPr>
            <a:xfrm>
              <a:off x="5722513" y="5073451"/>
              <a:ext cx="1557502" cy="778678"/>
            </a:xfrm>
            <a:prstGeom prst="rect">
              <a:avLst/>
            </a:prstGeom>
          </p:spPr>
        </p:pic>
        <p:pic>
          <p:nvPicPr>
            <p:cNvPr id="7" name="pic-s1">
              <a:extLst>
                <a:ext uri="{FF2B5EF4-FFF2-40B4-BE49-F238E27FC236}">
                  <a16:creationId xmlns:a16="http://schemas.microsoft.com/office/drawing/2014/main" id="{A5CF6B04-3D4D-2AB3-4DC4-E9AACD23F15E}"/>
                </a:ext>
              </a:extLst>
            </p:cNvPr>
            <p:cNvPicPr/>
            <p:nvPr/>
          </p:nvPicPr>
          <p:blipFill>
            <a:blip r:embed="rId12"/>
            <a:srcRect/>
            <a:stretch>
              <a:fillRect l="195" r="195"/>
            </a:stretch>
          </p:blipFill>
          <p:spPr>
            <a:xfrm>
              <a:off x="7286456" y="5067520"/>
              <a:ext cx="1026462" cy="792817"/>
            </a:xfrm>
            <a:prstGeom prst="rect">
              <a:avLst/>
            </a:prstGeom>
            <a:ln>
              <a:noFill/>
            </a:ln>
          </p:spPr>
        </p:pic>
        <p:sp>
          <p:nvSpPr>
            <p:cNvPr id="8" name="文本框 7">
              <a:extLst>
                <a:ext uri="{FF2B5EF4-FFF2-40B4-BE49-F238E27FC236}">
                  <a16:creationId xmlns:a16="http://schemas.microsoft.com/office/drawing/2014/main" id="{3BB527A8-768F-208E-EDC2-DD3FF1959F15}"/>
                </a:ext>
              </a:extLst>
            </p:cNvPr>
            <p:cNvSpPr txBox="1"/>
            <p:nvPr/>
          </p:nvSpPr>
          <p:spPr>
            <a:xfrm>
              <a:off x="5722513" y="5843274"/>
              <a:ext cx="1519706" cy="215444"/>
            </a:xfrm>
            <a:prstGeom prst="rect">
              <a:avLst/>
            </a:prstGeom>
            <a:noFill/>
          </p:spPr>
          <p:txBody>
            <a:bodyPr wrap="square" rtlCol="0">
              <a:spAutoFit/>
            </a:bodyPr>
            <a:lstStyle/>
            <a:p>
              <a:pPr algn="ctr"/>
              <a:r>
                <a:rPr lang="zh-CN" altLang="en-US" sz="800" dirty="0">
                  <a:latin typeface="黑体" panose="02010609060101010101" pitchFamily="49" charset="-122"/>
                  <a:ea typeface="黑体" panose="02010609060101010101" pitchFamily="49" charset="-122"/>
                </a:rPr>
                <a:t>产线对接平台</a:t>
              </a:r>
            </a:p>
          </p:txBody>
        </p:sp>
        <p:sp>
          <p:nvSpPr>
            <p:cNvPr id="9" name="文本框 8">
              <a:extLst>
                <a:ext uri="{FF2B5EF4-FFF2-40B4-BE49-F238E27FC236}">
                  <a16:creationId xmlns:a16="http://schemas.microsoft.com/office/drawing/2014/main" id="{8D3D57A4-299C-DFBC-8A48-C9CD1AD98D5E}"/>
                </a:ext>
              </a:extLst>
            </p:cNvPr>
            <p:cNvSpPr txBox="1"/>
            <p:nvPr/>
          </p:nvSpPr>
          <p:spPr>
            <a:xfrm>
              <a:off x="7242220" y="5871739"/>
              <a:ext cx="1070698" cy="215444"/>
            </a:xfrm>
            <a:prstGeom prst="rect">
              <a:avLst/>
            </a:prstGeom>
            <a:noFill/>
          </p:spPr>
          <p:txBody>
            <a:bodyPr wrap="square" rtlCol="0">
              <a:spAutoFit/>
            </a:bodyPr>
            <a:lstStyle/>
            <a:p>
              <a:pPr algn="ctr"/>
              <a:r>
                <a:rPr lang="zh-CN" altLang="en-US" sz="800" dirty="0">
                  <a:latin typeface="黑体" panose="02010609060101010101" pitchFamily="49" charset="-122"/>
                  <a:ea typeface="黑体" panose="02010609060101010101" pitchFamily="49" charset="-122"/>
                </a:rPr>
                <a:t>对接过程感知装置</a:t>
              </a:r>
            </a:p>
          </p:txBody>
        </p:sp>
      </p:grpSp>
      <p:sp>
        <p:nvSpPr>
          <p:cNvPr id="13" name="等腰三角形 12">
            <a:extLst>
              <a:ext uri="{FF2B5EF4-FFF2-40B4-BE49-F238E27FC236}">
                <a16:creationId xmlns:a16="http://schemas.microsoft.com/office/drawing/2014/main" id="{FE6BF90F-5792-EBB4-155F-F626D6421829}"/>
              </a:ext>
            </a:extLst>
          </p:cNvPr>
          <p:cNvSpPr/>
          <p:nvPr/>
        </p:nvSpPr>
        <p:spPr>
          <a:xfrm rot="10800000">
            <a:off x="6907000" y="5565959"/>
            <a:ext cx="3689455" cy="123753"/>
          </a:xfrm>
          <a:prstGeom prst="triangle">
            <a:avLst/>
          </a:prstGeom>
          <a:solidFill>
            <a:schemeClr val="tx2">
              <a:lumMod val="75000"/>
            </a:schemeClr>
          </a:solidFill>
          <a:ln>
            <a:noFill/>
          </a:ln>
          <a:effectLst/>
        </p:spPr>
        <p:style>
          <a:lnRef idx="1">
            <a:schemeClr val="dk1"/>
          </a:lnRef>
          <a:fillRef idx="2">
            <a:schemeClr val="dk1"/>
          </a:fillRef>
          <a:effectRef idx="1">
            <a:schemeClr val="dk1"/>
          </a:effectRef>
          <a:fontRef idx="minor">
            <a:schemeClr val="dk1"/>
          </a:fontRef>
        </p:style>
        <p:txBody>
          <a:bodyPr wrap="square" rtlCol="0" anchor="ctr">
            <a:noAutofit/>
          </a:bodyPr>
          <a:lstStyle/>
          <a:p>
            <a:pPr marL="214630" indent="-214630" algn="ctr">
              <a:lnSpc>
                <a:spcPct val="150000"/>
              </a:lnSpc>
            </a:pPr>
            <a:endParaRPr lang="zh-CN" altLang="en-US" sz="1400" dirty="0">
              <a:latin typeface="微软雅黑" panose="020B0503020204020204" pitchFamily="34" charset="-122"/>
              <a:ea typeface="微软雅黑" panose="020B0503020204020204" pitchFamily="34" charset="-122"/>
            </a:endParaRPr>
          </a:p>
        </p:txBody>
      </p:sp>
      <p:sp>
        <p:nvSpPr>
          <p:cNvPr id="6" name="文本框 24">
            <a:extLst>
              <a:ext uri="{FF2B5EF4-FFF2-40B4-BE49-F238E27FC236}">
                <a16:creationId xmlns:a16="http://schemas.microsoft.com/office/drawing/2014/main" id="{50AAAA4B-87A5-A403-FE13-8C02926C86EC}"/>
              </a:ext>
            </a:extLst>
          </p:cNvPr>
          <p:cNvSpPr txBox="1"/>
          <p:nvPr/>
        </p:nvSpPr>
        <p:spPr>
          <a:xfrm>
            <a:off x="0" y="6497455"/>
            <a:ext cx="12192000"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ltLang="zh-CN" sz="1400" dirty="0">
                <a:latin typeface="Times New Roman" panose="02020603050405020304" pitchFamily="18" charset="0"/>
                <a:cs typeface="Times New Roman" panose="02020603050405020304" pitchFamily="18" charset="0"/>
              </a:rPr>
              <a:t>11/12</a:t>
            </a:r>
            <a:endParaRPr lang="zh-CN" altLang="en-US" sz="1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9029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3FA0CE-4954-C022-ABFE-9BE051738627}"/>
            </a:ext>
          </a:extLst>
        </p:cNvPr>
        <p:cNvGrpSpPr/>
        <p:nvPr/>
      </p:nvGrpSpPr>
      <p:grpSpPr>
        <a:xfrm>
          <a:off x="0" y="0"/>
          <a:ext cx="0" cy="0"/>
          <a:chOff x="0" y="0"/>
          <a:chExt cx="0" cy="0"/>
        </a:xfrm>
      </p:grpSpPr>
      <p:sp>
        <p:nvSpPr>
          <p:cNvPr id="6" name="文本框 5">
            <a:extLst>
              <a:ext uri="{FF2B5EF4-FFF2-40B4-BE49-F238E27FC236}">
                <a16:creationId xmlns:a16="http://schemas.microsoft.com/office/drawing/2014/main" id="{910632E0-297E-28DF-2350-AF88783D1753}"/>
              </a:ext>
            </a:extLst>
          </p:cNvPr>
          <p:cNvSpPr txBox="1"/>
          <p:nvPr/>
        </p:nvSpPr>
        <p:spPr>
          <a:xfrm>
            <a:off x="40005" y="666750"/>
            <a:ext cx="4064000" cy="368300"/>
          </a:xfrm>
          <a:prstGeom prst="rect">
            <a:avLst/>
          </a:prstGeom>
          <a:noFill/>
        </p:spPr>
        <p:txBody>
          <a:bodyPr wrap="square" rtlCol="0">
            <a:spAutoFit/>
          </a:bodyPr>
          <a:lstStyle/>
          <a:p>
            <a:endParaRPr lang="zh-CN" altLang="en-US"/>
          </a:p>
        </p:txBody>
      </p:sp>
      <p:sp>
        <p:nvSpPr>
          <p:cNvPr id="8" name="AutoShape 5">
            <a:extLst>
              <a:ext uri="{FF2B5EF4-FFF2-40B4-BE49-F238E27FC236}">
                <a16:creationId xmlns:a16="http://schemas.microsoft.com/office/drawing/2014/main" id="{01196827-E057-23D0-5C94-6C90E4A5D939}"/>
              </a:ext>
            </a:extLst>
          </p:cNvPr>
          <p:cNvSpPr/>
          <p:nvPr/>
        </p:nvSpPr>
        <p:spPr>
          <a:xfrm>
            <a:off x="-6658" y="1822450"/>
            <a:ext cx="12198658" cy="863600"/>
          </a:xfrm>
          <a:prstGeom prst="rect">
            <a:avLst/>
          </a:prstGeom>
          <a:noFill/>
          <a:ln w="12700" cap="flat" cmpd="sng">
            <a:noFill/>
            <a:prstDash val="solid"/>
            <a:round/>
          </a:ln>
        </p:spPr>
        <p:txBody>
          <a:bodyPr vert="horz" wrap="square" lIns="0" tIns="0" rIns="0" bIns="0" rtlCol="0" anchor="ctr" anchorCtr="0"/>
          <a:lstStyle/>
          <a:p>
            <a:pPr algn="ctr">
              <a:defRPr/>
            </a:pPr>
            <a:r>
              <a:rPr lang="zh-CN" altLang="zh-CN" sz="5400" b="1" dirty="0">
                <a:solidFill>
                  <a:schemeClr val="tx2">
                    <a:lumMod val="50000"/>
                  </a:schemeClr>
                </a:solidFill>
              </a:rPr>
              <a:t>感谢各位老师和专家！</a:t>
            </a:r>
            <a:endParaRPr lang="en-US" sz="5400" b="1" dirty="0">
              <a:solidFill>
                <a:schemeClr val="tx2">
                  <a:lumMod val="50000"/>
                </a:schemeClr>
              </a:solidFill>
            </a:endParaRPr>
          </a:p>
        </p:txBody>
      </p:sp>
      <p:cxnSp>
        <p:nvCxnSpPr>
          <p:cNvPr id="9" name="Connector 6">
            <a:extLst>
              <a:ext uri="{FF2B5EF4-FFF2-40B4-BE49-F238E27FC236}">
                <a16:creationId xmlns:a16="http://schemas.microsoft.com/office/drawing/2014/main" id="{5C44F2EC-91AF-CD8F-3A30-25AB91D5AD71}"/>
              </a:ext>
            </a:extLst>
          </p:cNvPr>
          <p:cNvCxnSpPr/>
          <p:nvPr/>
        </p:nvCxnSpPr>
        <p:spPr>
          <a:xfrm rot="-28647">
            <a:off x="4275096" y="3683000"/>
            <a:ext cx="1524000" cy="12700"/>
          </a:xfrm>
          <a:prstGeom prst="straightConnector1">
            <a:avLst/>
          </a:prstGeom>
          <a:solidFill>
            <a:srgbClr val="DEE0E3">
              <a:alpha val="100000"/>
            </a:srgbClr>
          </a:solidFill>
          <a:ln w="25400" cap="flat" cmpd="sng">
            <a:solidFill>
              <a:schemeClr val="tx2">
                <a:lumMod val="50000"/>
              </a:schemeClr>
            </a:solidFill>
            <a:prstDash val="solid"/>
            <a:round/>
            <a:headEnd type="none" w="lg" len="lg"/>
            <a:tailEnd type="none" w="lg" len="lg"/>
          </a:ln>
        </p:spPr>
      </p:cxnSp>
      <p:sp>
        <p:nvSpPr>
          <p:cNvPr id="10" name="AutoShape 7">
            <a:extLst>
              <a:ext uri="{FF2B5EF4-FFF2-40B4-BE49-F238E27FC236}">
                <a16:creationId xmlns:a16="http://schemas.microsoft.com/office/drawing/2014/main" id="{31B62453-93F9-2C6A-5FE3-F010F8F8F628}"/>
              </a:ext>
            </a:extLst>
          </p:cNvPr>
          <p:cNvSpPr/>
          <p:nvPr/>
        </p:nvSpPr>
        <p:spPr>
          <a:xfrm>
            <a:off x="5926070" y="3625850"/>
            <a:ext cx="127000" cy="127000"/>
          </a:xfrm>
          <a:prstGeom prst="ellipse">
            <a:avLst/>
          </a:prstGeom>
          <a:solidFill>
            <a:schemeClr val="tx2">
              <a:lumMod val="50000"/>
            </a:schemeClr>
          </a:solidFill>
          <a:ln w="25400" cap="flat" cmpd="sng">
            <a:solidFill>
              <a:schemeClr val="tx2">
                <a:lumMod val="50000"/>
              </a:schemeClr>
            </a:solidFill>
            <a:prstDash val="solid"/>
            <a:round/>
          </a:ln>
        </p:spPr>
        <p:txBody>
          <a:bodyPr vert="horz" wrap="square" lIns="63500" tIns="63500" rIns="63500" bIns="63500" rtlCol="0" anchor="ctr"/>
          <a:lstStyle/>
          <a:p>
            <a:pPr algn="ctr">
              <a:defRPr/>
            </a:pPr>
            <a:endParaRPr/>
          </a:p>
        </p:txBody>
      </p:sp>
      <p:cxnSp>
        <p:nvCxnSpPr>
          <p:cNvPr id="11" name="Connector 8">
            <a:extLst>
              <a:ext uri="{FF2B5EF4-FFF2-40B4-BE49-F238E27FC236}">
                <a16:creationId xmlns:a16="http://schemas.microsoft.com/office/drawing/2014/main" id="{9134C56E-5E11-40EB-8C2D-A107414178DB}"/>
              </a:ext>
            </a:extLst>
          </p:cNvPr>
          <p:cNvCxnSpPr/>
          <p:nvPr/>
        </p:nvCxnSpPr>
        <p:spPr>
          <a:xfrm rot="-26443">
            <a:off x="6180094" y="3683000"/>
            <a:ext cx="1651000" cy="12700"/>
          </a:xfrm>
          <a:prstGeom prst="straightConnector1">
            <a:avLst/>
          </a:prstGeom>
          <a:solidFill>
            <a:srgbClr val="DEE0E3">
              <a:alpha val="100000"/>
            </a:srgbClr>
          </a:solidFill>
          <a:ln w="25400" cap="flat" cmpd="sng">
            <a:solidFill>
              <a:schemeClr val="tx2">
                <a:lumMod val="50000"/>
              </a:schemeClr>
            </a:solidFill>
            <a:prstDash val="solid"/>
            <a:round/>
            <a:headEnd type="none" w="lg" len="lg"/>
            <a:tailEnd type="none" w="lg" len="lg"/>
          </a:ln>
        </p:spPr>
      </p:cxnSp>
      <p:sp>
        <p:nvSpPr>
          <p:cNvPr id="14" name="AutoShape 11">
            <a:extLst>
              <a:ext uri="{FF2B5EF4-FFF2-40B4-BE49-F238E27FC236}">
                <a16:creationId xmlns:a16="http://schemas.microsoft.com/office/drawing/2014/main" id="{E0B1897B-0BED-33BF-676F-E48544C195F8}"/>
              </a:ext>
            </a:extLst>
          </p:cNvPr>
          <p:cNvSpPr/>
          <p:nvPr/>
        </p:nvSpPr>
        <p:spPr>
          <a:xfrm>
            <a:off x="-6658" y="4044950"/>
            <a:ext cx="12198658" cy="746746"/>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dirty="0">
                <a:solidFill>
                  <a:srgbClr val="0D1B2A"/>
                </a:solidFill>
                <a:latin typeface="Noto Sans SC"/>
                <a:ea typeface="Noto Sans SC"/>
                <a:cs typeface="Noto Sans SC"/>
                <a:sym typeface="Noto Sans SC"/>
              </a:rPr>
              <a:t>汇报</a:t>
            </a:r>
            <a:r>
              <a:rPr lang="en-US" sz="3600" b="1" i="0" u="none" strike="noStrike" dirty="0" err="1">
                <a:solidFill>
                  <a:srgbClr val="0D1B2A"/>
                </a:solidFill>
                <a:latin typeface="Noto Sans SC"/>
                <a:ea typeface="Noto Sans SC"/>
                <a:cs typeface="Noto Sans SC"/>
                <a:sym typeface="Noto Sans SC"/>
              </a:rPr>
              <a:t>人：单志成</a:t>
            </a:r>
            <a:endParaRPr lang="en-US" sz="3600" dirty="0"/>
          </a:p>
        </p:txBody>
      </p:sp>
      <p:sp>
        <p:nvSpPr>
          <p:cNvPr id="17" name="AutoShape 14">
            <a:extLst>
              <a:ext uri="{FF2B5EF4-FFF2-40B4-BE49-F238E27FC236}">
                <a16:creationId xmlns:a16="http://schemas.microsoft.com/office/drawing/2014/main" id="{4AFF0716-6D93-0350-8F2E-5C0E8F529AE7}"/>
              </a:ext>
            </a:extLst>
          </p:cNvPr>
          <p:cNvSpPr/>
          <p:nvPr/>
        </p:nvSpPr>
        <p:spPr>
          <a:xfrm>
            <a:off x="-42930" y="4603749"/>
            <a:ext cx="12192000" cy="1014625"/>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0" i="0" u="none" strike="noStrike" dirty="0" err="1">
                <a:solidFill>
                  <a:srgbClr val="465667"/>
                </a:solidFill>
                <a:latin typeface="黑体" panose="02010609060101010101" pitchFamily="49" charset="-122"/>
                <a:ea typeface="黑体" panose="02010609060101010101" pitchFamily="49" charset="-122"/>
                <a:cs typeface="Noto Sans SC"/>
                <a:sym typeface="Noto Sans SC"/>
              </a:rPr>
              <a:t>中国科学院沈阳自动化研究所</a:t>
            </a:r>
            <a:endParaRPr lang="en-US" sz="2800" dirty="0">
              <a:latin typeface="黑体" panose="02010609060101010101" pitchFamily="49" charset="-122"/>
              <a:ea typeface="黑体" panose="02010609060101010101" pitchFamily="49" charset="-122"/>
            </a:endParaRPr>
          </a:p>
        </p:txBody>
      </p:sp>
      <p:sp>
        <p:nvSpPr>
          <p:cNvPr id="3" name="AutoShape 3">
            <a:extLst>
              <a:ext uri="{FF2B5EF4-FFF2-40B4-BE49-F238E27FC236}">
                <a16:creationId xmlns:a16="http://schemas.microsoft.com/office/drawing/2014/main" id="{BC66E3AC-7090-943D-99A9-C020AC1BF50A}"/>
              </a:ext>
            </a:extLst>
          </p:cNvPr>
          <p:cNvSpPr/>
          <p:nvPr/>
        </p:nvSpPr>
        <p:spPr>
          <a:xfrm>
            <a:off x="15026" y="2901950"/>
            <a:ext cx="12161948" cy="508000"/>
          </a:xfrm>
          <a:prstGeom prst="roundRect">
            <a:avLst>
              <a:gd name="adj" fmla="val 10000"/>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600" b="1" i="0" u="none" strike="noStrike" dirty="0">
                <a:solidFill>
                  <a:schemeClr val="tx2">
                    <a:lumMod val="50000"/>
                  </a:schemeClr>
                </a:solidFill>
                <a:latin typeface="Noto Sans SC"/>
                <a:ea typeface="Noto Sans SC"/>
                <a:cs typeface="Noto Sans SC"/>
                <a:sym typeface="Noto Sans SC"/>
              </a:rPr>
              <a:t>转子</a:t>
            </a:r>
            <a:r>
              <a:rPr lang="en-US" sz="3600" b="1" i="0" u="none" strike="noStrike" dirty="0" err="1">
                <a:solidFill>
                  <a:schemeClr val="tx2">
                    <a:lumMod val="50000"/>
                  </a:schemeClr>
                </a:solidFill>
                <a:latin typeface="Noto Sans SC"/>
                <a:ea typeface="Noto Sans SC"/>
                <a:cs typeface="Noto Sans SC"/>
                <a:sym typeface="Noto Sans SC"/>
              </a:rPr>
              <a:t>感应加热高保真多物理场模型构建与配方优化</a:t>
            </a:r>
            <a:endParaRPr lang="en-US" sz="3600" dirty="0">
              <a:solidFill>
                <a:schemeClr val="tx2">
                  <a:lumMod val="50000"/>
                </a:schemeClr>
              </a:solidFill>
            </a:endParaRPr>
          </a:p>
        </p:txBody>
      </p:sp>
      <p:pic>
        <p:nvPicPr>
          <p:cNvPr id="4" name="图片 3">
            <a:extLst>
              <a:ext uri="{FF2B5EF4-FFF2-40B4-BE49-F238E27FC236}">
                <a16:creationId xmlns:a16="http://schemas.microsoft.com/office/drawing/2014/main" id="{A5513000-5259-9CAA-7F9D-2E7723821A4F}"/>
              </a:ext>
            </a:extLst>
          </p:cNvPr>
          <p:cNvPicPr>
            <a:picLocks noChangeAspect="1"/>
          </p:cNvPicPr>
          <p:nvPr/>
        </p:nvPicPr>
        <p:blipFill>
          <a:blip r:embed="rId3"/>
          <a:stretch>
            <a:fillRect/>
          </a:stretch>
        </p:blipFill>
        <p:spPr>
          <a:xfrm>
            <a:off x="-6658" y="0"/>
            <a:ext cx="12198658" cy="1358900"/>
          </a:xfrm>
          <a:prstGeom prst="rect">
            <a:avLst/>
          </a:prstGeom>
        </p:spPr>
      </p:pic>
    </p:spTree>
    <p:extLst>
      <p:ext uri="{BB962C8B-B14F-4D97-AF65-F5344CB8AC3E}">
        <p14:creationId xmlns:p14="http://schemas.microsoft.com/office/powerpoint/2010/main" val="15688473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YmZjN2Q3OTIwMDExZTQ2YmZjYmUxYTZiZGExYTBmZWEifQ=="/>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noAutofit/>
      </a:bodyPr>
      <a:lstStyle>
        <a:defPPr marL="214630" indent="-214630" algn="ctr">
          <a:lnSpc>
            <a:spcPct val="150000"/>
          </a:lnSpc>
          <a:defRPr lang="en-US" altLang="zh-CN" sz="1400" dirty="0" smtClean="0">
            <a:latin typeface="微软雅黑" panose="020B0503020204020204" pitchFamily="34" charset="-122"/>
            <a:ea typeface="微软雅黑" panose="020B0503020204020204" pitchFamily="34" charset="-122"/>
          </a:defRPr>
        </a:defPPr>
      </a:lstStyle>
      <a:style>
        <a:lnRef idx="1">
          <a:schemeClr val="dk1"/>
        </a:lnRef>
        <a:fillRef idx="2">
          <a:schemeClr val="dk1"/>
        </a:fillRef>
        <a:effectRef idx="1">
          <a:schemeClr val="dk1"/>
        </a:effectRef>
        <a:fontRef idx="minor">
          <a:schemeClr val="dk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2125</TotalTime>
  <Words>1737</Words>
  <Application>Microsoft Office PowerPoint</Application>
  <PresentationFormat>宽屏</PresentationFormat>
  <Paragraphs>182</Paragraphs>
  <Slides>12</Slides>
  <Notes>11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12</vt:i4>
      </vt:variant>
    </vt:vector>
  </HeadingPairs>
  <TitlesOfParts>
    <vt:vector size="22" baseType="lpstr">
      <vt:lpstr>Noto Sans SC</vt:lpstr>
      <vt:lpstr>等线</vt:lpstr>
      <vt:lpstr>黑体</vt:lpstr>
      <vt:lpstr>宋体</vt:lpstr>
      <vt:lpstr>微软雅黑</vt:lpstr>
      <vt:lpstr>Arial</vt:lpstr>
      <vt:lpstr>Calibri</vt:lpstr>
      <vt:lpstr>Cambria Math</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志成 单</cp:lastModifiedBy>
  <cp:revision>913</cp:revision>
  <dcterms:created xsi:type="dcterms:W3CDTF">2024-07-01T06:48:00Z</dcterms:created>
  <dcterms:modified xsi:type="dcterms:W3CDTF">2026-09-29T01:32:28Z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8099932BC8AE42BB98C9C7E0B0E22580_13</vt:lpwstr>
  </property>
  <property fmtid="{D5CDD505-2E9C-101B-9397-08002B2CF9AE}" pid="3" name="KSOProductBuildVer">
    <vt:lpwstr>2052-12.1.0.23125</vt:lpwstr>
  </property>
</Properties>
</file>