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64" r:id="rId3"/>
    <p:sldMasterId id="2147483681" r:id="rId4"/>
    <p:sldMasterId id="2147483699" r:id="rId5"/>
  </p:sldMasterIdLst>
  <p:notesMasterIdLst>
    <p:notesMasterId r:id="rId42"/>
  </p:notesMasterIdLst>
  <p:sldIdLst>
    <p:sldId id="297" r:id="rId6"/>
    <p:sldId id="9610" r:id="rId7"/>
    <p:sldId id="9607" r:id="rId8"/>
    <p:sldId id="9542" r:id="rId9"/>
    <p:sldId id="9617" r:id="rId10"/>
    <p:sldId id="9630" r:id="rId11"/>
    <p:sldId id="9565" r:id="rId12"/>
    <p:sldId id="9624" r:id="rId13"/>
    <p:sldId id="9633" r:id="rId14"/>
    <p:sldId id="9558" r:id="rId15"/>
    <p:sldId id="9569" r:id="rId16"/>
    <p:sldId id="9636" r:id="rId17"/>
    <p:sldId id="9570" r:id="rId18"/>
    <p:sldId id="9627" r:id="rId19"/>
    <p:sldId id="9625" r:id="rId20"/>
    <p:sldId id="9574" r:id="rId21"/>
    <p:sldId id="9575" r:id="rId22"/>
    <p:sldId id="9634" r:id="rId23"/>
    <p:sldId id="9576" r:id="rId24"/>
    <p:sldId id="9637" r:id="rId25"/>
    <p:sldId id="9603" r:id="rId26"/>
    <p:sldId id="9579" r:id="rId27"/>
    <p:sldId id="9638" r:id="rId28"/>
    <p:sldId id="9639" r:id="rId29"/>
    <p:sldId id="9629" r:id="rId30"/>
    <p:sldId id="9640" r:id="rId31"/>
    <p:sldId id="9626" r:id="rId32"/>
    <p:sldId id="9635" r:id="rId33"/>
    <p:sldId id="9620" r:id="rId34"/>
    <p:sldId id="9584" r:id="rId35"/>
    <p:sldId id="9623" r:id="rId36"/>
    <p:sldId id="9632" r:id="rId37"/>
    <p:sldId id="9585" r:id="rId38"/>
    <p:sldId id="9611" r:id="rId39"/>
    <p:sldId id="9616" r:id="rId40"/>
    <p:sldId id="264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1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EA"/>
    <a:srgbClr val="4275C6"/>
    <a:srgbClr val="FFFFFF"/>
    <a:srgbClr val="FE00FE"/>
    <a:srgbClr val="007F7F"/>
    <a:srgbClr val="0000FF"/>
    <a:srgbClr val="CF1001"/>
    <a:srgbClr val="38E8BE"/>
    <a:srgbClr val="B8F6E7"/>
    <a:srgbClr val="E7F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88" autoAdjust="0"/>
    <p:restoredTop sz="86159" autoAdjust="0"/>
  </p:normalViewPr>
  <p:slideViewPr>
    <p:cSldViewPr snapToGrid="0" showGuides="1">
      <p:cViewPr varScale="1">
        <p:scale>
          <a:sx n="97" d="100"/>
          <a:sy n="97" d="100"/>
        </p:scale>
        <p:origin x="612" y="84"/>
      </p:cViewPr>
      <p:guideLst>
        <p:guide orient="horz" pos="2111"/>
        <p:guide pos="380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5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D9F0A-CDAE-4F66-AFA1-E2B9CDAD0E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AF680-9666-45E9-AC61-30942BB3ECC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dirty="0"/>
              <a:t>各位专家下午好，我是钟林康</a:t>
            </a:r>
            <a:endParaRPr lang="en-US" altLang="zh-CN" dirty="0"/>
          </a:p>
          <a:p>
            <a:pPr lvl="0" algn="l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dirty="0"/>
              <a:t>我今天的汇报题目是</a:t>
            </a: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环形</a:t>
            </a:r>
            <a:r>
              <a:rPr lang="en-US" altLang="zh-CN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U-Zr</a:t>
            </a: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芯体在热、力及辐照肿胀条件下的变形规律研究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项目答辩包括三个部分，首先是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研究背景和完成情况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sz="1200" b="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1" lang="en-US" altLang="zh-CN" sz="1200" b="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1" lang="zh-CN" altLang="en-US" sz="1200" b="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是当前钠冷快堆首先燃料之一，预期实现</a:t>
            </a:r>
            <a:r>
              <a:rPr kumimoji="1" lang="en-US" altLang="zh-CN" sz="1200" b="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30 at.%</a:t>
            </a:r>
            <a:r>
              <a:rPr kumimoji="1" lang="zh-CN" altLang="en-US" sz="1200" b="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的燃耗。</a:t>
            </a:r>
            <a:endParaRPr kumimoji="1" lang="en-US" altLang="zh-CN" sz="1200" b="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kumimoji="1" lang="en-US" altLang="zh-CN" sz="12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dirty="0"/>
              <a:t>上世纪</a:t>
            </a:r>
            <a:r>
              <a:rPr lang="en-US" altLang="zh-CN" dirty="0"/>
              <a:t>60</a:t>
            </a:r>
            <a:r>
              <a:rPr lang="zh-CN" altLang="en-US" dirty="0"/>
              <a:t>年代美国阿贡实验室就对</a:t>
            </a:r>
            <a:r>
              <a:rPr lang="en-US" altLang="zh-CN" dirty="0"/>
              <a:t>U-10Zr</a:t>
            </a:r>
            <a:r>
              <a:rPr lang="zh-CN" altLang="en-US" dirty="0"/>
              <a:t>开展堆内辐照，当时采用了是这种又宽又长的燃料棒，然而发现这种结构极易导致包壳的破损。因为铀锆燃料容易肿胀，会把包壳撑坏掉。</a:t>
            </a:r>
            <a:br>
              <a:rPr lang="en-US" altLang="zh-CN" dirty="0"/>
            </a:br>
            <a:r>
              <a:rPr lang="zh-CN" altLang="en-US" dirty="0"/>
              <a:t>针对该问题，阿贡实验室采用更短更细的燃料棒代替原先的结构，燃料极限燃耗可以达到</a:t>
            </a:r>
            <a:r>
              <a:rPr lang="en-US" altLang="zh-CN" dirty="0"/>
              <a:t>15 at.%</a:t>
            </a:r>
            <a:r>
              <a:rPr lang="zh-CN" altLang="en-US" dirty="0"/>
              <a:t>左右。</a:t>
            </a:r>
            <a:endParaRPr lang="en-US" altLang="zh-CN" dirty="0"/>
          </a:p>
          <a:p>
            <a:r>
              <a:rPr lang="zh-CN" altLang="en-US" dirty="0"/>
              <a:t>在</a:t>
            </a:r>
            <a:r>
              <a:rPr lang="en-US" altLang="zh-CN" dirty="0"/>
              <a:t>2011</a:t>
            </a:r>
            <a:r>
              <a:rPr lang="zh-CN" altLang="en-US" dirty="0"/>
              <a:t>年爱达荷实验室提出了环形</a:t>
            </a:r>
            <a:r>
              <a:rPr lang="en-US" altLang="zh-CN" dirty="0"/>
              <a:t>U-10Zr</a:t>
            </a:r>
            <a:r>
              <a:rPr lang="zh-CN" altLang="en-US" dirty="0"/>
              <a:t>，也就是在之前的基础上，将圆柱燃料中间挖空，通过向内肿胀来容纳辐照肿胀，据称具有</a:t>
            </a:r>
            <a:r>
              <a:rPr lang="en-US" altLang="zh-CN" dirty="0"/>
              <a:t>30 at.%</a:t>
            </a:r>
            <a:r>
              <a:rPr lang="zh-CN" altLang="en-US" dirty="0"/>
              <a:t>的燃耗潜力。</a:t>
            </a:r>
            <a:endParaRPr lang="en-US" altLang="zh-CN" dirty="0"/>
          </a:p>
          <a:p>
            <a:r>
              <a:rPr lang="zh-CN" altLang="en-US" dirty="0"/>
              <a:t>因此，可以总结</a:t>
            </a:r>
            <a:r>
              <a:rPr lang="en-US" altLang="zh-CN" sz="1200" dirty="0">
                <a:solidFill>
                  <a:schemeClr val="tx1"/>
                </a:solidFill>
              </a:rPr>
              <a:t>U-10Zr</a:t>
            </a:r>
            <a:r>
              <a:rPr lang="zh-CN" altLang="en-US" dirty="0"/>
              <a:t>燃料的核心挑战是肿胀，</a:t>
            </a:r>
            <a:r>
              <a:rPr lang="zh-CN" altLang="en-US" dirty="0">
                <a:solidFill>
                  <a:schemeClr val="tx1"/>
                </a:solidFill>
              </a:rPr>
              <a:t>预期</a:t>
            </a:r>
            <a:r>
              <a:rPr lang="zh-CN" altLang="en-US" dirty="0"/>
              <a:t>的解决方案是采用环形结构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然而实际情况下，由于环形</a:t>
            </a:r>
            <a:r>
              <a:rPr lang="en-US" altLang="zh-CN" dirty="0"/>
              <a:t>U-10Zr</a:t>
            </a:r>
            <a:r>
              <a:rPr lang="zh-CN" altLang="en-US" dirty="0"/>
              <a:t>变形机制复杂，存在显著的不规则肿胀现象，这阻碍了燃料的高燃耗应用。</a:t>
            </a:r>
            <a:endParaRPr lang="en-US" altLang="zh-CN" dirty="0"/>
          </a:p>
          <a:p>
            <a:r>
              <a:rPr lang="zh-CN" altLang="en-US" dirty="0"/>
              <a:t>如果燃料参数不合理，会导致</a:t>
            </a:r>
            <a:r>
              <a:rPr kumimoji="1"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低燃耗时肿胀占满空腔</a:t>
            </a:r>
            <a:r>
              <a:rPr lang="zh-CN" altLang="en-US" dirty="0"/>
              <a:t>。例如在</a:t>
            </a:r>
            <a:r>
              <a:rPr lang="en-US" altLang="zh-CN" dirty="0"/>
              <a:t>3.2 </a:t>
            </a:r>
            <a:r>
              <a:rPr lang="zh-CN" altLang="en-US" dirty="0"/>
              <a:t>燃耗就把空腔填满，远低于目标的</a:t>
            </a:r>
            <a:r>
              <a:rPr lang="en-US" altLang="zh-CN" dirty="0"/>
              <a:t>30</a:t>
            </a:r>
            <a:r>
              <a:rPr lang="zh-CN" altLang="en-US" dirty="0"/>
              <a:t>燃耗。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目前美国</a:t>
            </a:r>
            <a:r>
              <a:rPr lang="en-US" altLang="zh-CN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BISON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软件是唯一的理论预测手段，但它对国内禁运，并且</a:t>
            </a:r>
            <a:r>
              <a:rPr lang="en-US" altLang="zh-CN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BIOSN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存在</a:t>
            </a:r>
            <a:r>
              <a:rPr lang="en-US" altLang="zh-CN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个致命问题，就是</a:t>
            </a:r>
            <a:r>
              <a:rPr lang="zh-CN" altLang="en-US" sz="12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它</a:t>
            </a:r>
            <a:r>
              <a:rPr kumimoji="1"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耦合的物理场较少，无法与实验对得上</a:t>
            </a:r>
            <a:r>
              <a:rPr kumimoji="1" lang="zh-CN" altLang="en-US" sz="1200" b="0" kern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Symbol" panose="05050102010706020507" pitchFamily="18" charset="2"/>
              </a:rPr>
              <a:t>。</a:t>
            </a:r>
            <a:endParaRPr kumimoji="1" lang="en-US" altLang="zh-CN" sz="1200" b="0" kern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另外它采用经验肿胀模型，无法描述机理性的内容。因此，为实现金属燃料的高燃耗应用，我们</a:t>
            </a:r>
            <a:r>
              <a:rPr lang="zh-CN" altLang="en-US" sz="1200" b="0" dirty="0">
                <a:solidFill>
                  <a:schemeClr val="tx1"/>
                </a:solidFill>
              </a:rPr>
              <a:t>项目的核心目标：开发</a:t>
            </a:r>
            <a:r>
              <a:rPr lang="zh-CN" altLang="en-US" sz="1200" b="0" dirty="0">
                <a:solidFill>
                  <a:srgbClr val="C00000"/>
                </a:solidFill>
              </a:rPr>
              <a:t>国产化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BISON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，澄清其</a:t>
            </a:r>
            <a:r>
              <a:rPr lang="zh-CN" altLang="en-US" b="0" kern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非均匀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肿胀的行为规律</a:t>
            </a:r>
            <a:endParaRPr lang="zh-CN" altLang="en-US" sz="1200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为此需要开展三项研究内容，</a:t>
            </a:r>
            <a:br>
              <a:rPr lang="en-US" altLang="zh-CN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第一项是</a:t>
            </a:r>
            <a:r>
              <a:rPr lang="zh-CN" altLang="en-US" sz="1200" u="none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建立</a:t>
            </a:r>
            <a:r>
              <a:rPr lang="zh-CN" altLang="en-US" u="none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环形</a:t>
            </a:r>
            <a:r>
              <a:rPr lang="en-US" altLang="zh-CN" u="none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U-10Zr</a:t>
            </a:r>
            <a:r>
              <a:rPr lang="zh-CN" altLang="en-US" u="none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燃料热力耦合与辐照行为模型；</a:t>
            </a:r>
            <a:endParaRPr lang="en-US" altLang="zh-CN" u="none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u="none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第二项是开发精细化金属燃料性能分析程序；</a:t>
            </a:r>
            <a:endParaRPr lang="en-US" altLang="zh-CN" u="none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u="none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第三项是开展环形</a:t>
            </a:r>
            <a:r>
              <a:rPr lang="en-US" altLang="zh-CN" u="none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U-10Zr</a:t>
            </a:r>
            <a:r>
              <a:rPr lang="zh-CN" altLang="en-US" u="none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燃料变形规律研究。</a:t>
            </a:r>
            <a:endParaRPr lang="en-US" altLang="zh-CN" sz="1200" u="none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20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接下来介绍一下课题的主要研究成果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从三个层面介绍研究成果，先是两个程序的开发，再基于程序解释燃料行为规律。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首先是的</a:t>
            </a:r>
            <a:r>
              <a:rPr lang="en-US" altLang="zh-CN" sz="1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ANTHEM 1.0</a:t>
            </a: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程序开发。因为美国</a:t>
            </a:r>
            <a:r>
              <a:rPr lang="en-US" altLang="zh-CN" sz="1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BISON</a:t>
            </a: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是目前核燃料领域的权威。因此，我们的第一步就是要对标美国的</a:t>
            </a:r>
            <a:r>
              <a:rPr lang="en-US" altLang="zh-CN" sz="1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BISON</a:t>
            </a:r>
            <a:r>
              <a:rPr lang="zh-CN" altLang="en-US" sz="1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程序，从而保证基本功能的正确性。</a:t>
            </a:r>
            <a:endParaRPr lang="en-US" altLang="zh-CN" sz="1200" b="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基于环形</a:t>
            </a:r>
            <a:r>
              <a:rPr lang="en-US" altLang="zh-CN" dirty="0"/>
              <a:t>U-10Zr</a:t>
            </a:r>
            <a:r>
              <a:rPr lang="zh-CN" altLang="en-US" dirty="0"/>
              <a:t>的实际传热行为，我们分析出它有</a:t>
            </a:r>
            <a:r>
              <a:rPr lang="en-US" altLang="zh-CN" dirty="0"/>
              <a:t>5</a:t>
            </a:r>
            <a:r>
              <a:rPr lang="zh-CN" altLang="en-US" dirty="0"/>
              <a:t>个传热要素，包括</a:t>
            </a:r>
            <a:r>
              <a:rPr lang="zh-CN" altLang="en-US" b="0" dirty="0"/>
              <a:t>燃料和包壳的导热、包壳壁面的对流换热，以及间隙传热的三个机制，气体传热、接触传热、辐射换热。这里的难点在于实现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间隙传热与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应力应变的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耦合。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右边是本工作构建的部分传热模型，展示了间隙传热与应力应变的耦合关系，气体传热与间距相关，接触传热与接触应力相关。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力学行为有</a:t>
            </a:r>
            <a:r>
              <a:rPr lang="en-US" altLang="zh-CN" dirty="0"/>
              <a:t>7</a:t>
            </a:r>
            <a:r>
              <a:rPr lang="zh-CN" altLang="en-US" dirty="0"/>
              <a:t>个要素，燃料方面有热膨胀、热蠕变、辐照蠕变、固态产物肿胀、气态产物肿胀</a:t>
            </a:r>
            <a:r>
              <a:rPr lang="en-US" altLang="zh-CN" dirty="0"/>
              <a:t>4</a:t>
            </a:r>
            <a:r>
              <a:rPr lang="zh-CN" altLang="en-US" dirty="0"/>
              <a:t>个。包壳是热膨胀与热蠕变。燃料与包壳间的间隙有接触与摩擦作用。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核心难点是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构建正确的接触与摩擦模型。</a:t>
            </a:r>
            <a:endParaRPr lang="en-US" altLang="zh-CN" sz="120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右边展示了</a:t>
            </a:r>
            <a:r>
              <a:rPr lang="zh-CN" altLang="en-US" b="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本工作构建的接触和摩擦模型，接触采用了基于罚函数的接触模型，摩擦是本工作的原创模型，采用了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基于双曲正切与库伦摩擦的摩擦模型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第三个是气体释放采用了与</a:t>
            </a:r>
            <a:r>
              <a:rPr lang="en-US" altLang="zh-CN" dirty="0"/>
              <a:t>BISON</a:t>
            </a:r>
            <a:r>
              <a:rPr lang="zh-CN" altLang="en-US" dirty="0"/>
              <a:t>一样的阈值释放模型，即当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气态产物肿胀达到</a:t>
            </a:r>
            <a:r>
              <a:rPr lang="en-US" altLang="zh-CN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0.33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阈值，则触发</a:t>
            </a:r>
            <a:r>
              <a:rPr lang="en-US" altLang="zh-CN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FGR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，释放</a:t>
            </a:r>
            <a:r>
              <a:rPr lang="en-US" altLang="zh-CN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80%</a:t>
            </a:r>
            <a:r>
              <a:rPr lang="zh-CN" altLang="en-US" sz="120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积累的含量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，而后持续以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80%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释放。</a:t>
            </a:r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这里的难点是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构建“积累释放”与“动态气室体积”的模型。</a:t>
            </a:r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右边展示了</a:t>
            </a:r>
            <a:r>
              <a:rPr lang="zh-CN" altLang="en-US" b="0" dirty="0">
                <a:solidFill>
                  <a:prstClr val="black"/>
                </a:solidFill>
                <a:latin typeface="微软雅黑"/>
                <a:ea typeface="微软雅黑"/>
                <a:cs typeface="Times New Roman" panose="02020603050405020304" pitchFamily="18" charset="0"/>
              </a:rPr>
              <a:t>本工作构建的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气体释放模型，能实现这样的阈值释放过程。</a:t>
            </a:r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以及气室体积模型，气室体积等于燃料棒的棒内体积减去动态燃料体积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</a:t>
            </a:r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动态的开放孔隙体积。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芯体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ANTHEM 1.0 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的开放过程中存在一些技术难点。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包括定义位置变量，自定义辐照肿胀接口，以及如何准确描述摩擦的存在条件</a:t>
            </a:r>
            <a:endParaRPr lang="zh-CN" altLang="en-US" b="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245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在对传热、力学、气体三个物理场进行耦合后，我们开发了</a:t>
            </a:r>
            <a:r>
              <a:rPr kumimoji="0" lang="zh-CN" altLang="en-US" sz="12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国产化的“</a:t>
            </a:r>
            <a:r>
              <a:rPr kumimoji="0" lang="en-US" altLang="zh-CN" sz="12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BISON</a:t>
            </a:r>
            <a:r>
              <a:rPr kumimoji="0" lang="zh-CN" altLang="en-US" sz="12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”：环形</a:t>
            </a:r>
            <a:r>
              <a:rPr kumimoji="0" lang="en-US" altLang="zh-CN" sz="12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U-10Zr</a:t>
            </a:r>
            <a:r>
              <a:rPr kumimoji="0" lang="zh-CN" altLang="en-US" sz="1200" b="0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性能分析程序 </a:t>
            </a:r>
            <a:r>
              <a:rPr lang="en-US" altLang="zh-CN" sz="1200" b="0" kern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ANTHEM 1.0</a:t>
            </a:r>
            <a:r>
              <a:rPr lang="zh-CN" altLang="en-US" sz="1200" b="0" kern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对比在相同的辐照条件下，环形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U-10Zr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的温度、辐照肿胀行为、静水应力、气室压力随燃耗变化的预测结果，发现</a:t>
            </a:r>
            <a:r>
              <a:rPr lang="en-US" altLang="zh-CN" sz="1200" b="0" kern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ANTHEM 1.0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与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BISON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的结果符合极好。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这是</a:t>
            </a:r>
            <a:r>
              <a:rPr lang="en-US" altLang="zh-CN" b="0" dirty="0"/>
              <a:t>ANTHEM1.0</a:t>
            </a:r>
            <a:r>
              <a:rPr lang="zh-CN" altLang="en-US" b="0" dirty="0"/>
              <a:t>程序的界面，该程序适用于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与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HT-9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包壳材料，</a:t>
            </a:r>
            <a:r>
              <a:rPr lang="zh-CN" altLang="en-US" b="0" dirty="0"/>
              <a:t>可设定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几何参数、工况参数，计算燃料行为，并可视化展示温度、内径、气室压力与应力应变情况</a:t>
            </a:r>
            <a:endParaRPr lang="zh-CN" altLang="en-US" sz="1200" b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接下来就是</a:t>
            </a:r>
            <a:r>
              <a:rPr lang="en-US" altLang="zh-CN" dirty="0"/>
              <a:t>ANTHEM2.0</a:t>
            </a:r>
            <a:r>
              <a:rPr lang="zh-CN" altLang="en-US" dirty="0"/>
              <a:t>程序的开发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BISON</a:t>
            </a:r>
            <a:r>
              <a:rPr lang="zh-CN" altLang="en-US" b="0" dirty="0"/>
              <a:t>、以及刚刚开放的</a:t>
            </a:r>
            <a:r>
              <a:rPr lang="en-US" altLang="zh-CN" b="0" dirty="0"/>
              <a:t>ANTHEM1.0</a:t>
            </a:r>
            <a:r>
              <a:rPr lang="zh-CN" altLang="en-US" b="0" dirty="0"/>
              <a:t>版本，不能解释实验的现象。例如无法描述裂变气泡演化模型、肿胀率预测偏低、温度预测偏低、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无法描述实际的锆分布和相区分布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b="0" dirty="0"/>
              <a:t>原因是</a:t>
            </a:r>
            <a:r>
              <a:rPr lang="en-US" altLang="zh-CN" b="0" dirty="0"/>
              <a:t>BISON</a:t>
            </a:r>
            <a:r>
              <a:rPr lang="zh-CN" altLang="en-US" b="0" dirty="0"/>
              <a:t>采用了经验模型，对孔隙率预测偏低；此外，物理场考虑较少，未考虑不规则接触导致的热阻，以及未进行热扩散的修正等原因。</a:t>
            </a:r>
            <a:br>
              <a:rPr lang="en-US" altLang="zh-CN" b="0" dirty="0">
                <a:solidFill>
                  <a:srgbClr val="FF0000"/>
                </a:solidFill>
              </a:rPr>
            </a:br>
            <a:r>
              <a:rPr lang="zh-CN" altLang="en-US" b="0" dirty="0"/>
              <a:t>为了准确描述实验现象。我们要走</a:t>
            </a:r>
            <a:r>
              <a:rPr lang="en-US" altLang="zh-CN" b="0" dirty="0"/>
              <a:t>ANTHEM1.0</a:t>
            </a:r>
            <a:r>
              <a:rPr lang="zh-CN" altLang="en-US" b="0" dirty="0"/>
              <a:t>的版本上添加更多更机理的物理场。</a:t>
            </a:r>
          </a:p>
          <a:p>
            <a:endParaRPr lang="zh-CN" altLang="en-US" b="0" dirty="0">
              <a:solidFill>
                <a:srgbClr val="FF0000"/>
              </a:solidFill>
            </a:endParaRPr>
          </a:p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首先是采用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分群气泡模型代替经验肿胀模型。燃料的肿胀行为实际是分群气泡演化主导的过程。气泡演化包含</a:t>
            </a:r>
            <a:r>
              <a:rPr lang="en-US" altLang="zh-CN" sz="1200" b="0" kern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3</a:t>
            </a:r>
            <a:r>
              <a:rPr lang="zh-CN" altLang="en-US" sz="1200" b="0" kern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个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阶段、有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种气泡、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个气体行为机制。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kern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右图是本</a:t>
            </a:r>
            <a:r>
              <a:rPr lang="zh-CN" altLang="en-US" sz="1200" b="0" kern="1200" noProof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工作构建的</a:t>
            </a:r>
            <a:r>
              <a:rPr lang="zh-CN" altLang="en-US" sz="1200" b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三阶段气泡演化模型</a:t>
            </a:r>
            <a:r>
              <a:rPr lang="zh-CN" altLang="en-US" sz="1200" b="0" kern="1200" noProof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。基于速率理论描述不同气泡群的浓度演化。</a:t>
            </a:r>
            <a:endParaRPr lang="en-US" altLang="zh-CN" sz="1200" b="0" kern="1200" noProof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1200" b="0" kern="1200" noProof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燃料肿胀则根据气泡浓度与气泡大小来计算。</a:t>
            </a:r>
            <a:endParaRPr lang="en-US" altLang="zh-CN" sz="1200" b="0" kern="1200" noProof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其次是建立新的传热模型的构建，包括</a:t>
            </a:r>
            <a:r>
              <a:rPr lang="zh-CN" altLang="en-US" sz="1200" b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增加热阻模型和修正孔隙率。</a:t>
            </a:r>
            <a:endParaRPr lang="en-US" altLang="zh-CN" b="0" dirty="0"/>
          </a:p>
          <a:p>
            <a:endParaRPr lang="en-US" altLang="zh-CN" b="0" dirty="0"/>
          </a:p>
          <a:p>
            <a:r>
              <a:rPr lang="zh-CN" altLang="en-US" b="0" dirty="0"/>
              <a:t>这是基于两个实验现象，环形</a:t>
            </a:r>
            <a:r>
              <a:rPr lang="en-US" altLang="zh-CN" b="0" dirty="0"/>
              <a:t>U-10Zr</a:t>
            </a:r>
            <a:r>
              <a:rPr lang="zh-CN" altLang="en-US" b="0" dirty="0"/>
              <a:t>辐照实验观察到燃料与包壳的不规则接触。以及燃料基体存在大的不规则的开放孔隙。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右图是针对这两个实验现象建立的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热阻模型与孔隙率模型。热阻模型，是讲不规则接触等效为气膜热阻，并基于实验建立一个经验关系式。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孔隙率模型，则是基于实际机理，利用压力差以及蠕变模型来驱动孔隙的体积变化。</a:t>
            </a:r>
            <a:endParaRPr lang="en-US" altLang="zh-CN" sz="1200" b="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最后是</a:t>
            </a:r>
            <a:r>
              <a:rPr lang="zh-CN" altLang="en-US" dirty="0">
                <a:sym typeface="+mn-lt"/>
              </a:rPr>
              <a:t>锆迁移模型的构建，并对热扩散系数修正。</a:t>
            </a:r>
            <a:endParaRPr lang="en-US" altLang="zh-CN" dirty="0">
              <a:sym typeface="+mn-lt"/>
            </a:endParaRPr>
          </a:p>
          <a:p>
            <a:r>
              <a:rPr lang="en-US" altLang="zh-CN" b="0" dirty="0"/>
              <a:t>U-10Zr</a:t>
            </a:r>
            <a:r>
              <a:rPr lang="zh-CN" altLang="en-US" b="0" dirty="0"/>
              <a:t>里面的</a:t>
            </a:r>
            <a:r>
              <a:rPr lang="en-US" altLang="zh-CN" b="0" dirty="0"/>
              <a:t>Zr</a:t>
            </a:r>
            <a:r>
              <a:rPr lang="zh-CN" altLang="en-US" b="0" dirty="0"/>
              <a:t>会在温度、浓度梯度作用下迁移，导致组分重分布。并导致铀相区的变化。</a:t>
            </a:r>
            <a:endParaRPr lang="en-US" altLang="zh-CN" b="0" dirty="0"/>
          </a:p>
          <a:p>
            <a:r>
              <a:rPr lang="zh-CN" altLang="en-US" b="0" dirty="0"/>
              <a:t>右图是本工作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构建的锆迁移模型。锆迁移会导致燃料参数变化，因此建立了锆含量相关的物性模型。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最后</a:t>
            </a:r>
            <a:r>
              <a:rPr lang="zh-CN" altLang="en-US" dirty="0"/>
              <a:t>，考虑二维轴对称环形结构的几何特征，对热扩散系数进行了相应修正</a:t>
            </a:r>
            <a:endParaRPr lang="zh-CN" altLang="en-US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芯体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ANTHEM2.0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的开放过程中存在一些技术难点。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包括局部突变的收敛问题，蠕变驱动体积变化的接口问题，锆迁移物理场接口问题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908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最终相比</a:t>
            </a:r>
            <a:r>
              <a:rPr lang="en-US" altLang="zh-CN" dirty="0"/>
              <a:t>1.0</a:t>
            </a:r>
            <a:r>
              <a:rPr lang="zh-CN" altLang="en-US" dirty="0"/>
              <a:t>的版本，</a:t>
            </a:r>
            <a:r>
              <a:rPr lang="en-US" altLang="zh-CN" dirty="0"/>
              <a:t>2.0</a:t>
            </a:r>
            <a:r>
              <a:rPr lang="zh-CN" altLang="en-US" dirty="0"/>
              <a:t>版本新增了这些功能，包括气体、传热修正以及锆迁移物理场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4E232-01B0-1528-D723-949086AEB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61249C0-C31B-9297-C47C-8E94EF86F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783D7E7-3B5D-2CD5-FEA5-07EA38187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预测的结果非常良好，在顶部形貌、颈缩区域与实验一致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E18A8E6-CEFF-E68A-C37F-5C36115A5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978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B715D-95D3-66D8-7BD7-A8C2CBD60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6C6CFD8-DE6C-EF7C-5C81-E917384CC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CC7D553-F584-0F43-98F2-A808F2BD6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温度也一致，误差</a:t>
            </a:r>
            <a:r>
              <a:rPr lang="en-US" altLang="zh-CN" b="0" dirty="0"/>
              <a:t>&lt;10%</a:t>
            </a:r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2BF5BE-C68B-FFB7-8006-527DFC14CB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732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6FE0F-79AB-B360-63CF-CC503E2D4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19D7BC0-04EE-1EC3-F97A-EED2A6DA4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EC17147-13CF-059E-080A-4B4C39A28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肿胀也一致，内径、轴向伸长率误差</a:t>
            </a:r>
            <a:r>
              <a:rPr lang="en-US" altLang="zh-CN" b="0" dirty="0"/>
              <a:t>&lt;20%</a:t>
            </a:r>
            <a:endParaRPr lang="zh-CN" altLang="en-US" b="0" dirty="0"/>
          </a:p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7F4663-7E88-3B8E-0CFD-96366C7A6A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4637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20316-E8BE-6AEA-9CE5-D3AF7D507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488EB63-C203-1B36-066A-0B2033443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A402830-52A1-D401-8B23-83E169A77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裂变气体释放分数、气室压力也小于</a:t>
            </a:r>
            <a:r>
              <a:rPr lang="en-US" altLang="zh-CN" b="0" dirty="0"/>
              <a:t>20%</a:t>
            </a:r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8B3D9E-7CCC-0921-ED74-8000F83D0C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553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535E6-1790-36DB-C644-D788E6671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FA1268A-4B82-859B-2D18-C0459022D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80DFEE3-948F-FD7E-A820-0F0B72BA1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锆迁移现象也一致，无论锆分布情况还是相区情况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7A5EFB-7FAE-D249-EA98-691BFFC08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23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ANTHEM2.0 </a:t>
            </a:r>
            <a:r>
              <a:rPr lang="zh-CN" altLang="en-US" b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程序适用于</a:t>
            </a:r>
            <a:r>
              <a:rPr lang="en-US" altLang="zh-CN" b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U-Zr</a:t>
            </a:r>
            <a:r>
              <a:rPr lang="zh-CN" altLang="en-US" b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体系，可</a:t>
            </a:r>
            <a:r>
              <a:rPr lang="zh-CN" altLang="en-US" sz="1200" b="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设定几何参数、工况参数、初始锆含量，计算燃料性能。燃料的温度、尺寸变化、相区、气泡分布均能可视化。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基于开发的</a:t>
            </a:r>
            <a:r>
              <a:rPr lang="en-US" altLang="zh-CN" dirty="0"/>
              <a:t>ANTHEM2.0</a:t>
            </a:r>
            <a:r>
              <a:rPr lang="zh-CN" altLang="en-US" dirty="0"/>
              <a:t>分析了燃料的行为规律及其机制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计算发现燃料温度先下降后上升。机制分析发现，是因为间隙先闭合增强了传热，但是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后期气膜热阻和孔隙率增加导致传热恶化，温度上升。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计算发现燃料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向内肿胀由燃料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包壳接触压应力驱动。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因为在一开始内径其实是增加的，只有在接触之后才开始收缩，这是它的接触与内径动态云图。</a:t>
            </a:r>
            <a:endParaRPr lang="en-US" altLang="zh-CN" sz="1200" b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还分析了燃料体积增长主要源于气态裂变产物导致的肿胀，其中形成开放气泡所导致的肿胀是主要因素</a:t>
            </a:r>
          </a:p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开放气泡是肿胀的主要原因，分析了开放气泡的成因，发现开放气泡主要产生在第三阶段，主要是基体气体直接扩散，和小气泡生长并入导致。</a:t>
            </a:r>
            <a:endParaRPr lang="en-US" altLang="zh-CN" b="0" dirty="0"/>
          </a:p>
          <a:p>
            <a:r>
              <a:rPr lang="zh-CN" altLang="en-US" b="0" dirty="0"/>
              <a:t>并且再现了开放气泡环形分布的规律，其环形机制来自于静水应力的环形分布。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宏观来看，预测结果与实验一致，都预测出颈缩现象。</a:t>
            </a:r>
            <a:endParaRPr lang="en-US" altLang="zh-CN" b="0" dirty="0"/>
          </a:p>
          <a:p>
            <a:r>
              <a:rPr lang="zh-CN" altLang="en-US" b="0" dirty="0"/>
              <a:t>分析发现，这种颈缩其实起源于摩擦，然后在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高温蠕变、肿胀作用下孔隙集中在端部导致。</a:t>
            </a:r>
            <a:endParaRPr lang="en-US" altLang="zh-CN" b="0" dirty="0"/>
          </a:p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最后分析了锆迁移规律与机制。左图展示了程序预测的</a:t>
            </a:r>
            <a:r>
              <a:rPr lang="en-US" altLang="zh-CN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3A R4</a:t>
            </a:r>
            <a:r>
              <a:rPr lang="zh-CN" altLang="en-US" sz="1200" b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燃料棒径向锆分布情况，呈现中心高，并沿着半径逐渐下降的趋势。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右图展示了锆迁移的流线与箭头，可见锆在</a:t>
            </a:r>
            <a:r>
              <a:rPr lang="en-US" altLang="zh-CN" sz="1200" b="0" kern="120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Soret</a:t>
            </a:r>
            <a:r>
              <a:rPr lang="zh-CN" altLang="en-US" sz="1200" b="0" kern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效应驱动下的</a:t>
            </a:r>
            <a:r>
              <a:rPr lang="zh-CN" altLang="en-US" b="0" dirty="0"/>
              <a:t>向内迁移趋势</a:t>
            </a:r>
            <a:r>
              <a:rPr lang="zh-CN" altLang="en-US" sz="1200" b="0" kern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。并且比较</a:t>
            </a:r>
            <a:r>
              <a:rPr lang="zh-CN" altLang="en-US" b="0" dirty="0"/>
              <a:t>不同因素下的锆分布情况。发现什么都不修正时，我们的程序与</a:t>
            </a:r>
            <a:r>
              <a:rPr lang="en-US" altLang="zh-CN" b="0" dirty="0"/>
              <a:t>BISON</a:t>
            </a:r>
            <a:r>
              <a:rPr lang="zh-CN" altLang="en-US" b="0" dirty="0"/>
              <a:t>预测很接近。考虑肿胀修正后，也不能明显改善。只有修正热扩散系数后，才能完美契合实验。也就是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：“燃料收缩过程中，周向尺度随半径减小使向内迁移的</a:t>
            </a:r>
            <a:r>
              <a:rPr lang="en-US" altLang="zh-CN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Zr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进一步集中，基于此对热扩散系数需要修正。”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最后是</a:t>
            </a: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课题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总结和未来展望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0AF680-9666-45E9-AC61-30942BB3ECC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我们建立了详细完备且机理的行为模型，开发了对标美国</a:t>
            </a:r>
            <a:r>
              <a:rPr lang="en-US" altLang="zh-CN" b="0" dirty="0"/>
              <a:t>BISON</a:t>
            </a:r>
            <a:r>
              <a:rPr lang="zh-CN" altLang="en-US" b="0" dirty="0"/>
              <a:t>的程序</a:t>
            </a:r>
            <a:r>
              <a:rPr lang="en-US" altLang="zh-CN" b="0" dirty="0"/>
              <a:t>ANTHEM1.0</a:t>
            </a:r>
            <a:r>
              <a:rPr lang="zh-CN" altLang="en-US" b="0" dirty="0"/>
              <a:t>，以及对标</a:t>
            </a:r>
            <a:r>
              <a:rPr lang="en-US" altLang="zh-CN" b="0" dirty="0"/>
              <a:t>INL</a:t>
            </a:r>
            <a:r>
              <a:rPr lang="zh-CN" altLang="en-US" b="0" dirty="0"/>
              <a:t>辐照实验的程序</a:t>
            </a:r>
            <a:r>
              <a:rPr lang="en-US" altLang="zh-CN" b="0" dirty="0"/>
              <a:t>ANTHEM2.0</a:t>
            </a:r>
            <a:r>
              <a:rPr lang="zh-CN" altLang="en-US" b="0" dirty="0"/>
              <a:t>，计算结果均小于</a:t>
            </a:r>
            <a:r>
              <a:rPr lang="en-US" altLang="zh-CN" b="0" dirty="0"/>
              <a:t>20%</a:t>
            </a:r>
            <a:r>
              <a:rPr lang="zh-CN" altLang="en-US" b="0" dirty="0"/>
              <a:t>，阐明了燃料的行为规律以及机制</a:t>
            </a:r>
          </a:p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以上就是我今天所有</a:t>
            </a:r>
            <a:r>
              <a:rPr lang="zh-CN" altLang="en-US" dirty="0"/>
              <a:t>的汇报内容，敬请各位专家批评指正，谢谢！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0AF680-9666-45E9-AC61-30942BB3ECCC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5.wdp"/><Relationship Id="rId4" Type="http://schemas.openxmlformats.org/officeDocument/2006/relationships/image" Target="../media/image22.png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7.wdp"/><Relationship Id="rId4" Type="http://schemas.openxmlformats.org/officeDocument/2006/relationships/image" Target="../media/image25.png"/></Relationships>
</file>

<file path=ppt/slideLayouts/_rels/slideLayout3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7.wdp"/><Relationship Id="rId4" Type="http://schemas.openxmlformats.org/officeDocument/2006/relationships/image" Target="../media/image25.png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8.wdp"/><Relationship Id="rId4" Type="http://schemas.openxmlformats.org/officeDocument/2006/relationships/image" Target="../media/image26.png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3.png"/><Relationship Id="rId5" Type="http://schemas.microsoft.com/office/2007/relationships/hdphoto" Target="../media/hdphoto8.wdp"/><Relationship Id="rId4" Type="http://schemas.openxmlformats.org/officeDocument/2006/relationships/image" Target="../media/image26.png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microsoft.com/office/2007/relationships/hdphoto" Target="../media/hdphoto9.wdp"/><Relationship Id="rId4" Type="http://schemas.openxmlformats.org/officeDocument/2006/relationships/image" Target="../media/image27.png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microsoft.com/office/2007/relationships/hdphoto" Target="../media/hdphoto9.wdp"/><Relationship Id="rId4" Type="http://schemas.openxmlformats.org/officeDocument/2006/relationships/image" Target="../media/image27.png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microsoft.com/office/2007/relationships/hdphoto" Target="../media/hdphoto9.wdp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4" Type="http://schemas.microsoft.com/office/2007/relationships/hdphoto" Target="../media/hdphoto2.wdp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3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1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>
            <a:fillRect/>
          </a:stretch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/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/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>
            <a:fillRect/>
          </a:stretch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4">
              <a:alphaModFix amt="50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/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/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8765-80AB-4232-8B24-10519C1517F1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BEEDB-AC50-479F-9C8D-98D693D493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1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54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/>
          <p:cNvSpPr>
            <a:spLocks noGrp="1"/>
          </p:cNvSpPr>
          <p:nvPr>
            <p:ph sz="quarter" idx="10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>
            <a:fillRect/>
          </a:stretch>
        </p:blipFill>
        <p:spPr>
          <a:xfrm>
            <a:off x="8870172" y="356842"/>
            <a:ext cx="3002280" cy="411617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28587" y="6244170"/>
            <a:ext cx="7554800" cy="406590"/>
            <a:chOff x="2328587" y="6073254"/>
            <a:chExt cx="7554800" cy="406590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5">
              <a:alphaModFix amt="50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2" name="椭圆 11"/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直接连接符 14"/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399097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内容占位符 25"/>
          <p:cNvSpPr>
            <a:spLocks noGrp="1"/>
          </p:cNvSpPr>
          <p:nvPr>
            <p:ph sz="quarter" idx="11"/>
          </p:nvPr>
        </p:nvSpPr>
        <p:spPr>
          <a:xfrm>
            <a:off x="888484" y="6091547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888484" y="533759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标题 1"/>
          <p:cNvSpPr>
            <a:spLocks noGrp="1"/>
          </p:cNvSpPr>
          <p:nvPr>
            <p:ph type="title" hasCustomPrompt="1"/>
          </p:nvPr>
        </p:nvSpPr>
        <p:spPr>
          <a:xfrm>
            <a:off x="888484" y="4121272"/>
            <a:ext cx="77983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 b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>
            <a:fillRect/>
          </a:stretch>
        </p:blipFill>
        <p:spPr>
          <a:xfrm>
            <a:off x="8870172" y="6192838"/>
            <a:ext cx="3002280" cy="411617"/>
          </a:xfrm>
          <a:prstGeom prst="rect">
            <a:avLst/>
          </a:prstGeom>
        </p:spPr>
      </p:pic>
      <p:cxnSp>
        <p:nvCxnSpPr>
          <p:cNvPr id="11" name="直接连接符 10"/>
          <p:cNvCxnSpPr/>
          <p:nvPr userDrawn="1"/>
        </p:nvCxnSpPr>
        <p:spPr>
          <a:xfrm>
            <a:off x="-80735" y="4049349"/>
            <a:ext cx="12272735" cy="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内容占位符 25"/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>
            <a:fillRect/>
          </a:stretch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-dark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19050" y="0"/>
            <a:ext cx="611505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388100" y="0"/>
            <a:ext cx="58039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内容占位符 25"/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5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74359" r="1346"/>
          <a:stretch>
            <a:fillRect/>
          </a:stretch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cxnSp>
        <p:nvCxnSpPr>
          <p:cNvPr id="9" name="直接连接符 8"/>
          <p:cNvCxnSpPr/>
          <p:nvPr userDrawn="1"/>
        </p:nvCxnSpPr>
        <p:spPr>
          <a:xfrm>
            <a:off x="6261100" y="0"/>
            <a:ext cx="0" cy="68580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 userDrawn="1"/>
        </p:nvSpPr>
        <p:spPr>
          <a:xfrm>
            <a:off x="10515600" y="-25400"/>
            <a:ext cx="1676400" cy="6883400"/>
          </a:xfrm>
          <a:prstGeom prst="triangle">
            <a:avLst>
              <a:gd name="adj" fmla="val 99435"/>
            </a:avLst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5"/>
          <p:cNvSpPr>
            <a:spLocks noGrp="1"/>
          </p:cNvSpPr>
          <p:nvPr>
            <p:ph sz="quarter" idx="11"/>
          </p:nvPr>
        </p:nvSpPr>
        <p:spPr>
          <a:xfrm>
            <a:off x="360363" y="386715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60363" y="3113196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7" name="标题 1"/>
          <p:cNvSpPr>
            <a:spLocks noGrp="1"/>
          </p:cNvSpPr>
          <p:nvPr>
            <p:ph type="title" hasCustomPrompt="1"/>
          </p:nvPr>
        </p:nvSpPr>
        <p:spPr>
          <a:xfrm>
            <a:off x="360363" y="1896875"/>
            <a:ext cx="5740916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5589"/>
            <a:ext cx="2169174" cy="7130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 cstate="print"/>
          <a:srcRect l="74359" r="1346"/>
          <a:stretch>
            <a:fillRect/>
          </a:stretch>
        </p:blipFill>
        <p:spPr>
          <a:xfrm>
            <a:off x="310878" y="6192838"/>
            <a:ext cx="3002280" cy="411617"/>
          </a:xfrm>
          <a:prstGeom prst="rect">
            <a:avLst/>
          </a:prstGeom>
        </p:spPr>
      </p:pic>
      <p:sp>
        <p:nvSpPr>
          <p:cNvPr id="10" name="图片占位符 6"/>
          <p:cNvSpPr>
            <a:spLocks noGrp="1"/>
          </p:cNvSpPr>
          <p:nvPr>
            <p:ph type="pic" sz="quarter" idx="10"/>
          </p:nvPr>
        </p:nvSpPr>
        <p:spPr>
          <a:xfrm>
            <a:off x="5859400" y="0"/>
            <a:ext cx="6146801" cy="6858000"/>
          </a:xfrm>
          <a:prstGeom prst="parallelogram">
            <a:avLst>
              <a:gd name="adj" fmla="val 28125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5710548" y="-25400"/>
            <a:ext cx="1737055" cy="6883400"/>
          </a:xfrm>
          <a:prstGeom prst="line">
            <a:avLst/>
          </a:prstGeom>
          <a:ln w="31750"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建筑物&#10;&#10;自动生成的说明"/>
          <p:cNvPicPr>
            <a:picLocks noChangeAspect="1"/>
          </p:cNvPicPr>
          <p:nvPr userDrawn="1"/>
        </p:nvPicPr>
        <p:blipFill>
          <a:blip r:embed="rId2" cstate="print">
            <a:alphaModFix amt="1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710" y="2394097"/>
            <a:ext cx="8047290" cy="2590938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5460763" y="2407580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7" name="内容占位符 25"/>
          <p:cNvSpPr>
            <a:spLocks noGrp="1"/>
          </p:cNvSpPr>
          <p:nvPr>
            <p:ph sz="quarter" idx="10"/>
          </p:nvPr>
        </p:nvSpPr>
        <p:spPr>
          <a:xfrm>
            <a:off x="8946863" y="4107201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8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5460764" y="3997557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0" y="1415726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24558" y="4706725"/>
            <a:ext cx="3935296" cy="2092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271357"/>
            <a:ext cx="2169174" cy="7130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/>
        </p:nvGrpSpPr>
        <p:grpSpPr>
          <a:xfrm>
            <a:off x="391884" y="2278063"/>
            <a:ext cx="4122059" cy="1462680"/>
            <a:chOff x="304800" y="2709636"/>
            <a:chExt cx="4122059" cy="1462680"/>
          </a:xfrm>
        </p:grpSpPr>
        <p:grpSp>
          <p:nvGrpSpPr>
            <p:cNvPr id="12" name="组合 11"/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7" name="矩形 16"/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pic>
              <p:nvPicPr>
                <p:cNvPr id="18" name="图片 17" descr="图片包含 建筑物&#10;&#10;自动生成的说明"/>
                <p:cNvPicPr>
                  <a:picLocks noChangeAspect="1"/>
                </p:cNvPicPr>
                <p:nvPr/>
              </p:nvPicPr>
              <p:blipFill>
                <a:blip r:embed="rId2" cstate="print">
                  <a:alphaModFix amt="25000"/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5" name="文本框 14"/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  录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9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095999" y="0"/>
            <a:ext cx="6096001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4034971" y="689970"/>
            <a:ext cx="4122059" cy="1462680"/>
            <a:chOff x="304800" y="2709636"/>
            <a:chExt cx="4122059" cy="1462680"/>
          </a:xfrm>
        </p:grpSpPr>
        <p:grpSp>
          <p:nvGrpSpPr>
            <p:cNvPr id="4" name="组合 3"/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9" name="矩形 8"/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pic>
              <p:nvPicPr>
                <p:cNvPr id="10" name="图片 9" descr="图片包含 建筑物&#10;&#10;自动生成的说明"/>
                <p:cNvPicPr>
                  <a:picLocks noChangeAspect="1"/>
                </p:cNvPicPr>
                <p:nvPr/>
              </p:nvPicPr>
              <p:blipFill>
                <a:blip r:embed="rId2" cstate="print">
                  <a:alphaModFix amt="25000"/>
                  <a:duotone>
                    <a:srgbClr val="DBDBDB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7" name="文本框 6"/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5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  录</a:t>
                </a:r>
              </a:p>
            </p:txBody>
          </p:sp>
          <p:sp>
            <p:nvSpPr>
              <p:cNvPr id="8" name="矩形 7"/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gradFill>
                <a:gsLst>
                  <a:gs pos="100000">
                    <a:schemeClr val="accent4"/>
                  </a:gs>
                  <a:gs pos="62000">
                    <a:schemeClr val="tx2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1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" y="3240088"/>
            <a:ext cx="12192000" cy="3617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 hasCustomPrompt="1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11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69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69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/>
          <a:srcRect r="1346"/>
          <a:stretch>
            <a:fillRect/>
          </a:stretch>
        </p:blipFill>
        <p:spPr>
          <a:xfrm>
            <a:off x="516" y="6149854"/>
            <a:ext cx="12191484" cy="411617"/>
          </a:xfrm>
          <a:prstGeom prst="rect">
            <a:avLst/>
          </a:prstGeom>
        </p:spPr>
      </p:pic>
      <p:pic>
        <p:nvPicPr>
          <p:cNvPr id="13" name="图片 12" descr="文本&#10;&#10;中度可信度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162" y="263409"/>
            <a:ext cx="2305463" cy="757902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11706126" y="6552039"/>
            <a:ext cx="488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CE252E-1E44-48BE-9035-EDE018F94DB7}" type="slidenum"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1483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7468" y="85609"/>
            <a:ext cx="6895732" cy="53883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 hasCustomPrompt="1"/>
          </p:nvPr>
        </p:nvSpPr>
        <p:spPr>
          <a:xfrm>
            <a:off x="381368" y="1034104"/>
            <a:ext cx="11429264" cy="476185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11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69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69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10" name="图片 9" descr="图片包含 户外, 标牌, 黑色&#10;&#10;自动生成的说明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rcRect l="73973" r="3197"/>
          <a:stretch>
            <a:fillRect/>
          </a:stretch>
        </p:blipFill>
        <p:spPr>
          <a:xfrm>
            <a:off x="9046840" y="274621"/>
            <a:ext cx="2821309" cy="411617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9984433" y="6338955"/>
            <a:ext cx="18262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饮水思源   爱国荣校</a:t>
            </a:r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368" y="263408"/>
            <a:ext cx="8940432" cy="65771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10" hasCustomPrompt="1"/>
          </p:nvPr>
        </p:nvSpPr>
        <p:spPr>
          <a:xfrm>
            <a:off x="381368" y="1142440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5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11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190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69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69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-1" y="311884"/>
            <a:ext cx="360363" cy="560759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/>
          <a:srcRect l="74359" r="1346"/>
          <a:stretch>
            <a:fillRect/>
          </a:stretch>
        </p:blipFill>
        <p:spPr>
          <a:xfrm>
            <a:off x="8870172" y="360363"/>
            <a:ext cx="3002280" cy="411617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360362" y="6446383"/>
            <a:ext cx="11460164" cy="41161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9984433" y="6484482"/>
            <a:ext cx="18262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6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www.sjtu.edu.cn </a:t>
            </a:r>
            <a:endParaRPr lang="zh-CN" altLang="en-US" sz="1400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360364" y="6497182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饮水思源   爱国荣校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 userDrawn="1"/>
        </p:nvSpPr>
        <p:spPr>
          <a:xfrm>
            <a:off x="0" y="1523797"/>
            <a:ext cx="360363" cy="723900"/>
          </a:xfrm>
          <a:prstGeom prst="rect">
            <a:avLst/>
          </a:prstGeom>
          <a:gradFill>
            <a:gsLst>
              <a:gs pos="100000">
                <a:schemeClr val="accent4"/>
              </a:gs>
              <a:gs pos="62000">
                <a:schemeClr val="tx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just"/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11688025" y="6527549"/>
            <a:ext cx="485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64E38E71-E92F-4377-9056-B8407C4DD33F}" type="slidenum">
              <a:rPr lang="zh-CN" alt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图片占位符 33"/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标题 13"/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8" name="文本占位符 38"/>
          <p:cNvSpPr>
            <a:spLocks noGrp="1"/>
          </p:cNvSpPr>
          <p:nvPr>
            <p:ph type="body" sz="quarter" idx="11" hasCustomPrompt="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/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/>
          <p:cNvSpPr txBox="1"/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40" rtl="0" eaLnBrk="1" latinLnBrk="0" hangingPunct="1">
              <a:lnSpc>
                <a:spcPct val="100000"/>
              </a:lnSpc>
              <a:spcBef>
                <a:spcPts val="1060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80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7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11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54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41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8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15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902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89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4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" name="图片 15" descr="文本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242" y="806450"/>
            <a:ext cx="3841516" cy="2692400"/>
          </a:xfrm>
          <a:prstGeom prst="rect">
            <a:avLst/>
          </a:prstGeom>
        </p:spPr>
      </p:pic>
      <p:sp>
        <p:nvSpPr>
          <p:cNvPr id="17" name="标题 1"/>
          <p:cNvSpPr>
            <a:spLocks noGrp="1"/>
          </p:cNvSpPr>
          <p:nvPr>
            <p:ph type="title" hasCustomPrompt="1"/>
          </p:nvPr>
        </p:nvSpPr>
        <p:spPr>
          <a:xfrm>
            <a:off x="2351313" y="3700057"/>
            <a:ext cx="7561943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10118489" y="6215845"/>
            <a:ext cx="169214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饮水思源   爱国荣校</a:t>
            </a:r>
          </a:p>
        </p:txBody>
      </p:sp>
      <p:cxnSp>
        <p:nvCxnSpPr>
          <p:cNvPr id="21" name="直接连接符 20"/>
          <p:cNvCxnSpPr/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1" name="直接连接符 10"/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13" name="文本占位符 31"/>
          <p:cNvSpPr txBox="1"/>
          <p:nvPr userDrawn="1"/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40" rtl="0" eaLnBrk="1" latinLnBrk="0" hangingPunct="1">
              <a:lnSpc>
                <a:spcPct val="100000"/>
              </a:lnSpc>
              <a:spcBef>
                <a:spcPts val="1060"/>
              </a:spcBef>
              <a:buFontTx/>
              <a:buNone/>
              <a:defRPr sz="6000" b="1" kern="1200" spc="6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580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7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11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54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41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8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15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902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89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7740" rtl="0" eaLnBrk="1" fontAlgn="auto" latinLnBrk="0" hangingPunct="1">
              <a:lnSpc>
                <a:spcPct val="100000"/>
              </a:lnSpc>
              <a:spcBef>
                <a:spcPts val="106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9984433" y="6338955"/>
            <a:ext cx="18262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www.sjtu.edu.cn </a:t>
            </a:r>
            <a:endParaRPr lang="zh-CN" altLang="en-US" sz="1400" i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360364" y="6338955"/>
            <a:ext cx="22231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饮水思源   爱国荣校</a:t>
            </a:r>
          </a:p>
        </p:txBody>
      </p:sp>
      <p:cxnSp>
        <p:nvCxnSpPr>
          <p:cNvPr id="21" name="直接连接符 20"/>
          <p:cNvCxnSpPr/>
          <p:nvPr userDrawn="1"/>
        </p:nvCxnSpPr>
        <p:spPr>
          <a:xfrm>
            <a:off x="350837" y="6297613"/>
            <a:ext cx="11460162" cy="0"/>
          </a:xfrm>
          <a:prstGeom prst="line">
            <a:avLst/>
          </a:prstGeom>
          <a:ln>
            <a:gradFill>
              <a:gsLst>
                <a:gs pos="60000">
                  <a:schemeClr val="tx2"/>
                </a:gs>
                <a:gs pos="100000">
                  <a:schemeClr val="accent4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文本&#10;&#10;中度可信度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15" y="1918497"/>
            <a:ext cx="4717143" cy="1550721"/>
          </a:xfrm>
          <a:prstGeom prst="rect">
            <a:avLst/>
          </a:prstGeom>
        </p:spPr>
      </p:pic>
      <p:sp>
        <p:nvSpPr>
          <p:cNvPr id="12" name="标题 1"/>
          <p:cNvSpPr>
            <a:spLocks noGrp="1"/>
          </p:cNvSpPr>
          <p:nvPr>
            <p:ph type="title" hasCustomPrompt="1"/>
          </p:nvPr>
        </p:nvSpPr>
        <p:spPr>
          <a:xfrm>
            <a:off x="6096001" y="2179233"/>
            <a:ext cx="5613400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 userDrawn="1"/>
        </p:nvSpPr>
        <p:spPr>
          <a:xfrm>
            <a:off x="0" y="573058"/>
            <a:ext cx="12192000" cy="2857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6009" t="-18105" r="1201" b="1"/>
          <a:stretch>
            <a:fillRect/>
          </a:stretch>
        </p:blipFill>
        <p:spPr>
          <a:xfrm>
            <a:off x="-8468" y="2560319"/>
            <a:ext cx="12200467" cy="660689"/>
          </a:xfrm>
          <a:prstGeom prst="rect">
            <a:avLst/>
          </a:prstGeom>
        </p:spPr>
      </p:pic>
      <p:sp>
        <p:nvSpPr>
          <p:cNvPr id="13" name="内容占位符 2"/>
          <p:cNvSpPr>
            <a:spLocks noGrp="1"/>
          </p:cNvSpPr>
          <p:nvPr>
            <p:ph sz="quarter" idx="12" hasCustomPrompt="1"/>
          </p:nvPr>
        </p:nvSpPr>
        <p:spPr>
          <a:xfrm>
            <a:off x="4102835" y="4544189"/>
            <a:ext cx="3975953" cy="454025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</a:lstStyle>
          <a:p>
            <a:fld id="{E42970F4-9EF3-4E0A-91E0-2B480D8FBBAF}" type="datetime2">
              <a:rPr lang="zh-CN" altLang="en-US" smtClean="0"/>
              <a:t>​</a:t>
            </a:fld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" y="5086796"/>
            <a:ext cx="4225394" cy="13890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95" descr="图片包含 天空, 泰迪熊, 熊, 建筑物&#10;&#10;自动生成的说明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0" r="23380"/>
          <a:stretch>
            <a:fillRect/>
          </a:stretch>
        </p:blipFill>
        <p:spPr>
          <a:xfrm>
            <a:off x="0" y="2109743"/>
            <a:ext cx="3705223" cy="4748258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0" y="1"/>
            <a:ext cx="3705225" cy="3230879"/>
            <a:chOff x="0" y="1"/>
            <a:chExt cx="3705225" cy="3230879"/>
          </a:xfrm>
        </p:grpSpPr>
        <p:sp>
          <p:nvSpPr>
            <p:cNvPr id="6" name="矩形 5"/>
            <p:cNvSpPr/>
            <p:nvPr userDrawn="1"/>
          </p:nvSpPr>
          <p:spPr>
            <a:xfrm>
              <a:off x="0" y="1"/>
              <a:ext cx="3705225" cy="21234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0" y="2123439"/>
              <a:ext cx="3705225" cy="1107441"/>
            </a:xfrm>
            <a:prstGeom prst="rect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 descr="图片包含 建筑物&#10;&#10;自动生成的说明"/>
          <p:cNvPicPr>
            <a:picLocks noChangeAspect="1"/>
          </p:cNvPicPr>
          <p:nvPr userDrawn="1"/>
        </p:nvPicPr>
        <p:blipFill>
          <a:blip r:embed="rId3" cstate="print">
            <a:alphaModFix amt="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224" y="2047874"/>
            <a:ext cx="8486775" cy="345757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569118" y="1160150"/>
            <a:ext cx="256698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目  录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spcBef>
                <a:spcPts val="600"/>
              </a:spcBef>
            </a:pPr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rPr>
              <a:t>CONTENT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900" y="198623"/>
            <a:ext cx="2847974" cy="9362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760" t="-18106" r="1202" b="-17978"/>
          <a:stretch>
            <a:fillRect/>
          </a:stretch>
        </p:blipFill>
        <p:spPr>
          <a:xfrm>
            <a:off x="0" y="3660252"/>
            <a:ext cx="12200467" cy="689345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813832" y="0"/>
            <a:ext cx="4824967" cy="6858000"/>
            <a:chOff x="975757" y="0"/>
            <a:chExt cx="4824967" cy="685800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57" y="0"/>
              <a:ext cx="4824967" cy="6858000"/>
            </a:xfrm>
            <a:prstGeom prst="rect">
              <a:avLst/>
            </a:prstGeom>
            <a:effectLst>
              <a:outerShdw blurRad="114300" dist="139700" algn="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1" name="文本框 10"/>
            <p:cNvSpPr txBox="1"/>
            <p:nvPr userDrawn="1"/>
          </p:nvSpPr>
          <p:spPr>
            <a:xfrm>
              <a:off x="1565274" y="3089701"/>
              <a:ext cx="36459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j-ea"/>
                </a:rPr>
                <a:t>PART ONE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845" y="1068380"/>
              <a:ext cx="1867505" cy="152349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-2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258" y="0"/>
            <a:ext cx="4824967" cy="6858000"/>
          </a:xfrm>
          <a:prstGeom prst="rect">
            <a:avLst/>
          </a:prstGeom>
          <a:effectLst>
            <a:outerShdw blurRad="114300" dist="139700" algn="l" rotWithShape="0">
              <a:prstClr val="black">
                <a:alpha val="20000"/>
              </a:prstClr>
            </a:outerShdw>
          </a:effectLst>
        </p:spPr>
      </p:pic>
      <p:grpSp>
        <p:nvGrpSpPr>
          <p:cNvPr id="2" name="组合 1"/>
          <p:cNvGrpSpPr/>
          <p:nvPr userDrawn="1"/>
        </p:nvGrpSpPr>
        <p:grpSpPr>
          <a:xfrm>
            <a:off x="0" y="3667540"/>
            <a:ext cx="12192001" cy="682058"/>
            <a:chOff x="0" y="3667540"/>
            <a:chExt cx="12192001" cy="682058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-16667" r="1202" b="-17979"/>
            <a:stretch>
              <a:fillRect/>
            </a:stretch>
          </p:blipFill>
          <p:spPr>
            <a:xfrm>
              <a:off x="0" y="3667540"/>
              <a:ext cx="6500256" cy="68205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11456" r="39636" b="-17978"/>
            <a:stretch>
              <a:fillRect/>
            </a:stretch>
          </p:blipFill>
          <p:spPr>
            <a:xfrm>
              <a:off x="11141766" y="3809999"/>
              <a:ext cx="1050235" cy="539597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 userDrawn="1"/>
        </p:nvSpPr>
        <p:spPr>
          <a:xfrm>
            <a:off x="7089775" y="3089701"/>
            <a:ext cx="3645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rPr>
              <a:t>PART ONE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46" y="1068380"/>
            <a:ext cx="1867505" cy="1523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-2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760" t="-18106" r="1202" b="-17978"/>
          <a:stretch>
            <a:fillRect/>
          </a:stretch>
        </p:blipFill>
        <p:spPr>
          <a:xfrm>
            <a:off x="0" y="3660252"/>
            <a:ext cx="12200467" cy="689345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813833" y="0"/>
            <a:ext cx="4824966" cy="6858000"/>
            <a:chOff x="975758" y="0"/>
            <a:chExt cx="4824966" cy="6858000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58" y="0"/>
              <a:ext cx="4824966" cy="6858000"/>
            </a:xfrm>
            <a:prstGeom prst="rect">
              <a:avLst/>
            </a:prstGeom>
            <a:effectLst>
              <a:outerShdw blurRad="114300" dist="139700" algn="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1565274" y="3089701"/>
              <a:ext cx="36459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j-ea"/>
                </a:rPr>
                <a:t>PART TWO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845" y="1068380"/>
              <a:ext cx="1867505" cy="152349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过渡页-2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3667540"/>
            <a:ext cx="12192001" cy="682058"/>
            <a:chOff x="0" y="3667540"/>
            <a:chExt cx="12192001" cy="682058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-16667" r="1202" b="-17979"/>
            <a:stretch>
              <a:fillRect/>
            </a:stretch>
          </p:blipFill>
          <p:spPr>
            <a:xfrm>
              <a:off x="0" y="3667540"/>
              <a:ext cx="6500256" cy="68205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11456" r="39636" b="-17978"/>
            <a:stretch>
              <a:fillRect/>
            </a:stretch>
          </p:blipFill>
          <p:spPr>
            <a:xfrm>
              <a:off x="11141766" y="3809999"/>
              <a:ext cx="1050235" cy="539597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 userDrawn="1"/>
        </p:nvGrpSpPr>
        <p:grpSpPr>
          <a:xfrm>
            <a:off x="6500259" y="0"/>
            <a:ext cx="4824966" cy="6858000"/>
            <a:chOff x="975758" y="0"/>
            <a:chExt cx="4824966" cy="685800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58" y="0"/>
              <a:ext cx="4824966" cy="6858000"/>
            </a:xfrm>
            <a:prstGeom prst="rect">
              <a:avLst/>
            </a:prstGeom>
            <a:effectLst>
              <a:outerShdw blurRad="114300" dist="139700" algn="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1" name="文本框 10"/>
            <p:cNvSpPr txBox="1"/>
            <p:nvPr userDrawn="1"/>
          </p:nvSpPr>
          <p:spPr>
            <a:xfrm>
              <a:off x="1565274" y="3089701"/>
              <a:ext cx="36459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j-ea"/>
                </a:rPr>
                <a:t>PART TWO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845" y="1068380"/>
              <a:ext cx="1867505" cy="152349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-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760" t="-18106" r="1202" b="-17978"/>
          <a:stretch>
            <a:fillRect/>
          </a:stretch>
        </p:blipFill>
        <p:spPr>
          <a:xfrm>
            <a:off x="0" y="3660252"/>
            <a:ext cx="12200467" cy="689345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813831" y="0"/>
            <a:ext cx="4824967" cy="6858000"/>
            <a:chOff x="813831" y="0"/>
            <a:chExt cx="4824967" cy="6858000"/>
          </a:xfrm>
        </p:grpSpPr>
        <p:grpSp>
          <p:nvGrpSpPr>
            <p:cNvPr id="16" name="组合 15"/>
            <p:cNvGrpSpPr/>
            <p:nvPr userDrawn="1"/>
          </p:nvGrpSpPr>
          <p:grpSpPr>
            <a:xfrm>
              <a:off x="813831" y="0"/>
              <a:ext cx="4824967" cy="6858000"/>
              <a:chOff x="975756" y="0"/>
              <a:chExt cx="4824967" cy="6858000"/>
            </a:xfrm>
          </p:grpSpPr>
          <p:pic>
            <p:nvPicPr>
              <p:cNvPr id="8" name="图片 7"/>
              <p:cNvPicPr>
                <a:picLocks noChangeAspect="1"/>
              </p:cNvPicPr>
              <p:nvPr userDrawn="1"/>
            </p:nvPicPr>
            <p:blipFill>
              <a:blip r:embed="rId4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40000"/>
                        </a14:imgEffect>
                        <a14:imgEffect>
                          <a14:colorTemperature colorTemp="7200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5756" y="0"/>
                <a:ext cx="4824967" cy="6858000"/>
              </a:xfrm>
              <a:prstGeom prst="rect">
                <a:avLst/>
              </a:prstGeom>
              <a:effectLst>
                <a:outerShdw blurRad="114300" dist="139700" algn="l" rotWithShape="0">
                  <a:prstClr val="black">
                    <a:alpha val="20000"/>
                  </a:prstClr>
                </a:outerShdw>
              </a:effectLst>
            </p:spPr>
          </p:pic>
          <p:sp>
            <p:nvSpPr>
              <p:cNvPr id="11" name="文本框 10"/>
              <p:cNvSpPr txBox="1"/>
              <p:nvPr userDrawn="1"/>
            </p:nvSpPr>
            <p:spPr>
              <a:xfrm>
                <a:off x="1266825" y="3089701"/>
                <a:ext cx="425767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sz="4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j-ea"/>
                  </a:rPr>
                  <a:t>PART THREE</a:t>
                </a:r>
                <a:endParaRPr lang="zh-CN" altLang="en-US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j-ea"/>
                </a:endParaRPr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56845" y="1068380"/>
                <a:ext cx="1867505" cy="1523492"/>
              </a:xfrm>
              <a:prstGeom prst="rect">
                <a:avLst/>
              </a:prstGeom>
            </p:spPr>
          </p:pic>
        </p:grpSp>
        <p:sp>
          <p:nvSpPr>
            <p:cNvPr id="2" name="矩形 1"/>
            <p:cNvSpPr/>
            <p:nvPr userDrawn="1"/>
          </p:nvSpPr>
          <p:spPr>
            <a:xfrm>
              <a:off x="2738438" y="4081463"/>
              <a:ext cx="1204912" cy="369848"/>
            </a:xfrm>
            <a:prstGeom prst="rect">
              <a:avLst/>
            </a:prstGeom>
            <a:solidFill>
              <a:srgbClr val="B5A3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过渡页-2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3667540"/>
            <a:ext cx="12192001" cy="682058"/>
            <a:chOff x="0" y="3667540"/>
            <a:chExt cx="12192001" cy="682058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-16667" r="1202" b="-17979"/>
            <a:stretch>
              <a:fillRect/>
            </a:stretch>
          </p:blipFill>
          <p:spPr>
            <a:xfrm>
              <a:off x="0" y="3667540"/>
              <a:ext cx="6500256" cy="68205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11456" r="39636" b="-17978"/>
            <a:stretch>
              <a:fillRect/>
            </a:stretch>
          </p:blipFill>
          <p:spPr>
            <a:xfrm>
              <a:off x="11141766" y="3809999"/>
              <a:ext cx="1050235" cy="539597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 userDrawn="1"/>
        </p:nvGrpSpPr>
        <p:grpSpPr>
          <a:xfrm>
            <a:off x="6500256" y="0"/>
            <a:ext cx="4824967" cy="6858000"/>
            <a:chOff x="813831" y="0"/>
            <a:chExt cx="4824967" cy="6858000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  <a14:imgEffect>
                        <a14:colorTemperature colorTemp="72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831" y="0"/>
              <a:ext cx="4824967" cy="6858000"/>
            </a:xfrm>
            <a:prstGeom prst="rect">
              <a:avLst/>
            </a:prstGeom>
            <a:effectLst>
              <a:outerShdw blurRad="114300" dist="139700" algn="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2" name="矩形 11"/>
            <p:cNvSpPr/>
            <p:nvPr userDrawn="1"/>
          </p:nvSpPr>
          <p:spPr>
            <a:xfrm>
              <a:off x="2738438" y="4081463"/>
              <a:ext cx="1204912" cy="369848"/>
            </a:xfrm>
            <a:prstGeom prst="rect">
              <a:avLst/>
            </a:prstGeom>
            <a:solidFill>
              <a:srgbClr val="B5A3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>
            <a:off x="6500257" y="1068380"/>
            <a:ext cx="4824968" cy="2852318"/>
            <a:chOff x="975756" y="1068380"/>
            <a:chExt cx="4824968" cy="2852318"/>
          </a:xfrm>
        </p:grpSpPr>
        <p:sp>
          <p:nvSpPr>
            <p:cNvPr id="11" name="文本框 10"/>
            <p:cNvSpPr txBox="1"/>
            <p:nvPr userDrawn="1"/>
          </p:nvSpPr>
          <p:spPr>
            <a:xfrm>
              <a:off x="975756" y="3089701"/>
              <a:ext cx="48249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j-ea"/>
                </a:rPr>
                <a:t>PART THREE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845" y="1068380"/>
              <a:ext cx="1867505" cy="152349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-4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2760" t="-18106" r="1202" b="-17978"/>
          <a:stretch>
            <a:fillRect/>
          </a:stretch>
        </p:blipFill>
        <p:spPr>
          <a:xfrm>
            <a:off x="0" y="3660252"/>
            <a:ext cx="12200467" cy="689345"/>
          </a:xfrm>
          <a:prstGeom prst="rect">
            <a:avLst/>
          </a:prstGeom>
        </p:spPr>
      </p:pic>
      <p:grpSp>
        <p:nvGrpSpPr>
          <p:cNvPr id="17" name="组合 16"/>
          <p:cNvGrpSpPr/>
          <p:nvPr userDrawn="1"/>
        </p:nvGrpSpPr>
        <p:grpSpPr>
          <a:xfrm>
            <a:off x="821252" y="0"/>
            <a:ext cx="4824969" cy="6858000"/>
            <a:chOff x="975755" y="0"/>
            <a:chExt cx="4824969" cy="6858000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55" y="0"/>
              <a:ext cx="4824969" cy="6858000"/>
            </a:xfrm>
            <a:prstGeom prst="rect">
              <a:avLst/>
            </a:prstGeom>
            <a:effectLst>
              <a:outerShdw blurRad="114300" dist="139700" algn="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9" name="文本框 18"/>
            <p:cNvSpPr txBox="1"/>
            <p:nvPr userDrawn="1"/>
          </p:nvSpPr>
          <p:spPr>
            <a:xfrm>
              <a:off x="1295399" y="3089701"/>
              <a:ext cx="42195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j-ea"/>
                </a:rPr>
                <a:t>PART FOUR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845" y="1068380"/>
              <a:ext cx="1867505" cy="152349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-4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1348988"/>
            <a:ext cx="12192000" cy="3102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3719299"/>
            <a:ext cx="12192001" cy="682058"/>
            <a:chOff x="0" y="3667540"/>
            <a:chExt cx="12192001" cy="682058"/>
          </a:xfrm>
        </p:grpSpPr>
        <p:pic>
          <p:nvPicPr>
            <p:cNvPr id="13" name="图片 12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-16667" r="1202" b="-17979"/>
            <a:stretch>
              <a:fillRect/>
            </a:stretch>
          </p:blipFill>
          <p:spPr>
            <a:xfrm>
              <a:off x="0" y="3667540"/>
              <a:ext cx="6500256" cy="68205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52958" t="11456" r="39636" b="-17978"/>
            <a:stretch>
              <a:fillRect/>
            </a:stretch>
          </p:blipFill>
          <p:spPr>
            <a:xfrm>
              <a:off x="11141766" y="3809999"/>
              <a:ext cx="1050235" cy="539597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 userDrawn="1"/>
        </p:nvGrpSpPr>
        <p:grpSpPr>
          <a:xfrm>
            <a:off x="6500256" y="0"/>
            <a:ext cx="4824969" cy="6858000"/>
            <a:chOff x="975755" y="0"/>
            <a:chExt cx="4824969" cy="685800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55" y="0"/>
              <a:ext cx="4824969" cy="6858000"/>
            </a:xfrm>
            <a:prstGeom prst="rect">
              <a:avLst/>
            </a:prstGeom>
            <a:effectLst>
              <a:outerShdw blurRad="114300" dist="139700" algn="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1" name="文本框 10"/>
            <p:cNvSpPr txBox="1"/>
            <p:nvPr userDrawn="1"/>
          </p:nvSpPr>
          <p:spPr>
            <a:xfrm>
              <a:off x="1295399" y="3089701"/>
              <a:ext cx="42195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4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j-ea"/>
                </a:rPr>
                <a:t>PART FOUR</a:t>
              </a:r>
              <a:endPara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6845" y="1068380"/>
              <a:ext cx="1867505" cy="152349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728059"/>
            <a:ext cx="12192000" cy="129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-1" y="-1"/>
            <a:ext cx="12182477" cy="856212"/>
            <a:chOff x="-1" y="-1"/>
            <a:chExt cx="12182477" cy="856212"/>
          </a:xfrm>
        </p:grpSpPr>
        <p:sp>
          <p:nvSpPr>
            <p:cNvPr id="4" name="矩形 3"/>
            <p:cNvSpPr/>
            <p:nvPr userDrawn="1"/>
          </p:nvSpPr>
          <p:spPr>
            <a:xfrm>
              <a:off x="0" y="-1"/>
              <a:ext cx="12182476" cy="856212"/>
            </a:xfrm>
            <a:prstGeom prst="rect">
              <a:avLst/>
            </a:prstGeom>
            <a:gradFill>
              <a:gsLst>
                <a:gs pos="0">
                  <a:schemeClr val="accent1">
                    <a:alpha val="77000"/>
                  </a:schemeClr>
                </a:gs>
                <a:gs pos="100000">
                  <a:schemeClr val="accent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606" t="-18105" r="1201" b="1"/>
            <a:stretch>
              <a:fillRect/>
            </a:stretch>
          </p:blipFill>
          <p:spPr>
            <a:xfrm>
              <a:off x="-1" y="248846"/>
              <a:ext cx="12182477" cy="516766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524" y="-1"/>
              <a:ext cx="12172952" cy="856211"/>
            </a:xfrm>
            <a:prstGeom prst="rect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9524" y="1"/>
            <a:ext cx="12172952" cy="856210"/>
          </a:xfrm>
        </p:spPr>
        <p:txBody>
          <a:bodyPr lIns="144000" tIns="144000" rIns="144000" bIns="144000" anchor="ctr" anchorCtr="0"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单击此处编辑标题</a:t>
            </a:r>
          </a:p>
        </p:txBody>
      </p:sp>
      <p:sp>
        <p:nvSpPr>
          <p:cNvPr id="13" name="内容占位符 12"/>
          <p:cNvSpPr>
            <a:spLocks noGrp="1"/>
          </p:cNvSpPr>
          <p:nvPr>
            <p:ph sz="quarter" idx="11" hasCustomPrompt="1"/>
          </p:nvPr>
        </p:nvSpPr>
        <p:spPr>
          <a:xfrm>
            <a:off x="639763" y="1420813"/>
            <a:ext cx="10964862" cy="4656137"/>
          </a:xfrm>
        </p:spPr>
        <p:txBody>
          <a:bodyPr/>
          <a:lstStyle>
            <a:lvl1pPr marL="457200" indent="-4572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8001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2573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6573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1145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4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0982973" y="6348122"/>
            <a:ext cx="1037230" cy="342900"/>
          </a:xfrm>
        </p:spPr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419"/>
          <a:stretch>
            <a:fillRect/>
          </a:stretch>
        </p:blipFill>
        <p:spPr>
          <a:xfrm>
            <a:off x="193905" y="122669"/>
            <a:ext cx="659535" cy="61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-白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728059"/>
            <a:ext cx="12192000" cy="129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-1" y="-1"/>
            <a:ext cx="12182477" cy="856212"/>
            <a:chOff x="-1" y="-1"/>
            <a:chExt cx="12182477" cy="856212"/>
          </a:xfrm>
        </p:grpSpPr>
        <p:sp>
          <p:nvSpPr>
            <p:cNvPr id="4" name="矩形 3"/>
            <p:cNvSpPr/>
            <p:nvPr userDrawn="1"/>
          </p:nvSpPr>
          <p:spPr>
            <a:xfrm>
              <a:off x="0" y="-1"/>
              <a:ext cx="12182476" cy="856212"/>
            </a:xfrm>
            <a:prstGeom prst="rect">
              <a:avLst/>
            </a:prstGeom>
            <a:gradFill>
              <a:gsLst>
                <a:gs pos="0">
                  <a:schemeClr val="accent1">
                    <a:alpha val="77000"/>
                  </a:schemeClr>
                </a:gs>
                <a:gs pos="100000">
                  <a:schemeClr val="accent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606" t="-18105" r="1201" b="1"/>
            <a:stretch>
              <a:fillRect/>
            </a:stretch>
          </p:blipFill>
          <p:spPr>
            <a:xfrm>
              <a:off x="-1" y="248846"/>
              <a:ext cx="12182477" cy="516766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524" y="-1"/>
              <a:ext cx="12172952" cy="856211"/>
            </a:xfrm>
            <a:prstGeom prst="rect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419"/>
            <a:stretch>
              <a:fillRect/>
            </a:stretch>
          </p:blipFill>
          <p:spPr>
            <a:xfrm>
              <a:off x="193905" y="122669"/>
              <a:ext cx="659535" cy="610870"/>
            </a:xfrm>
            <a:prstGeom prst="rect">
              <a:avLst/>
            </a:prstGeom>
          </p:spPr>
        </p:pic>
      </p:grpSp>
      <p:sp>
        <p:nvSpPr>
          <p:cNvPr id="11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9524" y="1"/>
            <a:ext cx="12172952" cy="856210"/>
          </a:xfrm>
        </p:spPr>
        <p:txBody>
          <a:bodyPr lIns="144000" tIns="144000" rIns="144000" bIns="144000" anchor="ctr" anchorCtr="0"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单击此处编辑标题</a:t>
            </a:r>
          </a:p>
        </p:txBody>
      </p:sp>
      <p:sp>
        <p:nvSpPr>
          <p:cNvPr id="1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0982973" y="6348122"/>
            <a:ext cx="1037230" cy="342900"/>
          </a:xfrm>
        </p:spPr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页-白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728059"/>
            <a:ext cx="12192000" cy="129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-1" y="-1"/>
            <a:ext cx="12182477" cy="856212"/>
            <a:chOff x="-1" y="-1"/>
            <a:chExt cx="12182477" cy="856212"/>
          </a:xfrm>
        </p:grpSpPr>
        <p:sp>
          <p:nvSpPr>
            <p:cNvPr id="4" name="矩形 3"/>
            <p:cNvSpPr/>
            <p:nvPr userDrawn="1"/>
          </p:nvSpPr>
          <p:spPr>
            <a:xfrm>
              <a:off x="0" y="-1"/>
              <a:ext cx="12182476" cy="856212"/>
            </a:xfrm>
            <a:prstGeom prst="rect">
              <a:avLst/>
            </a:prstGeom>
            <a:gradFill>
              <a:gsLst>
                <a:gs pos="0">
                  <a:schemeClr val="accent1">
                    <a:alpha val="77000"/>
                  </a:schemeClr>
                </a:gs>
                <a:gs pos="100000">
                  <a:schemeClr val="accent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100000"/>
                      </a14:imgEffect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l="606" t="-18105" r="1201" b="1"/>
            <a:stretch>
              <a:fillRect/>
            </a:stretch>
          </p:blipFill>
          <p:spPr>
            <a:xfrm>
              <a:off x="-1" y="248846"/>
              <a:ext cx="12182477" cy="516766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524" y="-1"/>
              <a:ext cx="12172952" cy="856211"/>
            </a:xfrm>
            <a:prstGeom prst="rect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419"/>
            <a:stretch>
              <a:fillRect/>
            </a:stretch>
          </p:blipFill>
          <p:spPr>
            <a:xfrm>
              <a:off x="193905" y="122669"/>
              <a:ext cx="659535" cy="610870"/>
            </a:xfrm>
            <a:prstGeom prst="rect">
              <a:avLst/>
            </a:prstGeom>
          </p:spPr>
        </p:pic>
      </p:grpSp>
      <p:sp>
        <p:nvSpPr>
          <p:cNvPr id="11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9524" y="1"/>
            <a:ext cx="12172952" cy="856210"/>
          </a:xfrm>
        </p:spPr>
        <p:txBody>
          <a:bodyPr lIns="144000" tIns="144000" rIns="144000" bIns="144000" anchor="ctr" anchorCtr="0">
            <a:no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单击此处编辑标题</a:t>
            </a:r>
          </a:p>
        </p:txBody>
      </p:sp>
      <p:sp>
        <p:nvSpPr>
          <p:cNvPr id="1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0982973" y="6348122"/>
            <a:ext cx="1037230" cy="342900"/>
          </a:xfrm>
        </p:spPr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>
            <a:off x="140671" y="6291045"/>
            <a:ext cx="56697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SJTU ICON LIBRARY Copyright © 2021 Invictus. All rights reserved. 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纯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0982973" y="6348122"/>
            <a:ext cx="1037230" cy="342900"/>
          </a:xfrm>
        </p:spPr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10982973" y="6348122"/>
            <a:ext cx="1037230" cy="342900"/>
          </a:xfrm>
        </p:spPr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986" y="165372"/>
            <a:ext cx="3264645" cy="10732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 userDrawn="1"/>
        </p:nvSpPr>
        <p:spPr>
          <a:xfrm>
            <a:off x="0" y="573058"/>
            <a:ext cx="12192000" cy="3887182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6009" t="-18105" r="1201" b="1"/>
          <a:stretch>
            <a:fillRect/>
          </a:stretch>
        </p:blipFill>
        <p:spPr>
          <a:xfrm>
            <a:off x="-8468" y="3503541"/>
            <a:ext cx="12200467" cy="6606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" y="0"/>
            <a:ext cx="12192001" cy="6858000"/>
            <a:chOff x="-1" y="0"/>
            <a:chExt cx="12192001" cy="5409398"/>
          </a:xfrm>
        </p:grpSpPr>
        <p:sp>
          <p:nvSpPr>
            <p:cNvPr id="2" name="矩形 1"/>
            <p:cNvSpPr/>
            <p:nvPr userDrawn="1"/>
          </p:nvSpPr>
          <p:spPr>
            <a:xfrm>
              <a:off x="0" y="3295018"/>
              <a:ext cx="12192000" cy="2114380"/>
            </a:xfrm>
            <a:prstGeom prst="rect">
              <a:avLst/>
            </a:prstGeom>
            <a:gradFill>
              <a:gsLst>
                <a:gs pos="0">
                  <a:schemeClr val="accent1">
                    <a:alpha val="62000"/>
                  </a:schemeClr>
                </a:gs>
                <a:gs pos="100000">
                  <a:schemeClr val="accent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-1" y="0"/>
              <a:ext cx="12192001" cy="32950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6009" t="-18105" r="1201" b="1"/>
          <a:stretch>
            <a:fillRect/>
          </a:stretch>
        </p:blipFill>
        <p:spPr>
          <a:xfrm>
            <a:off x="0" y="5877294"/>
            <a:ext cx="12200467" cy="6606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40" y="350311"/>
            <a:ext cx="2534311" cy="20674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01BC9B-0166-42C5-B37F-02380ADE6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2BD3283-52FC-468E-A24B-8CA111DD0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63BA0B-DEAD-4B35-95BF-C38CA927B0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6C7906-51AA-424C-80D6-D7C1A536B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DBC569-6EDE-4CAD-900F-6FD69CB8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390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419CDD-8604-4284-A5EF-EEEFE6F2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3F19A8-9554-4BAC-8A0E-AB5BABF89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FEE584-6A90-4AE2-A308-45AC54D1A0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7AC3EE-4FD6-4158-B8B7-8270CFC9E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F24F19-F542-4EA9-8915-7CB700B3C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2462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76E27-D7D8-448C-BE6E-2A5677BFD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73A7860-BF20-4382-8AC6-007F5F5B9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DD20A2-88A1-4D68-9128-0D28D276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BB6A84-CE53-4510-8AF1-F73BA1832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EA2EDE-0888-4F62-8508-C7908ED4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08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F6623B-04F6-443F-81AB-86940BFF3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B51F54-00D6-4171-84C3-97869B0977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16594DB-394D-4E2E-9284-6830B6B1D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C55354-B307-475A-A523-E1EAAF9ACA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AB75EE-9446-4DBD-AD20-09D500BAA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814267-9BF3-4653-8E0C-A32CAD5C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1078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912A65-170C-4826-8221-B1E7B43A8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A87C57-07FF-49E9-B81A-0A418E8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BA58E6B-0830-4713-BDB0-12B58EB17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8CA67B-18D9-45AC-8438-0868A29B1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F5C6893-D3C3-4DB5-BE28-EB91DFC35A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C98A754-2BBE-4F45-BA1F-59F449E37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A720EA-9C3D-4D25-B1ED-3E46C443C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7C4711C-5F95-4FBF-866D-F9DF664E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6370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632A5-B71B-427C-B090-252DEE015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3EF7B7-05FB-41D8-8C06-F616B6286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1A0D5DF-3C43-4D8B-BDA6-A9AD028BE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2E357E-89A3-45DA-8D5C-19CA8E83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3341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04488D-7DE7-46EB-A77E-4358FC5CB5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25D4DFD-746B-4C79-9199-5E3F3FCF1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5C250E-54C4-4217-BCC3-12F317D3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1931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DA4BE4-01B1-4CFD-974A-A3C12F9A0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1C0EA7-8542-4C76-B59E-0E0E8EB6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F9C5FD2-43A1-422A-8C4A-40699B0E7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F7C4712-CFA1-47EC-9846-4661900A5C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8F5CEC-7FB6-44B7-9D08-2136C6CD0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29EA561-47E0-41B7-8DA2-389B0BB9D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3872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165A5A-FAA0-46FD-8F96-BAACCE193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D38E9B8-3705-4203-A1E4-3CC2519B23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E0B1E0-3F0C-44A7-93A2-5AEF38A4E3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278E5E5-2745-478E-BBDC-DF4CEEE83F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1FE2A7-CABE-4082-9B33-F2CE3381E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1A6CCF-3E75-4701-A9D7-75FA68520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97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9A4B5-DBF0-4271-9AFD-4DB76B751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DA3D1F-0B93-4286-9162-DF7EE7407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27CD2F-E615-4B39-B660-D6B79C22BC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E6BADCA-CB46-458B-A8E1-41599011B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E2CF95-788E-4510-8A3D-EA9DC0F1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0321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35150F9-4434-439F-AFD0-77EE53ECDA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B04484-8611-4D21-977B-CC721F1D6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890219-ECD4-474E-9D40-9B7AB04D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B5870B-3641-4A40-9565-965030FB24E9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E5D9EA-CB48-4F56-A1A6-F4D0735A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4E1F4A-D140-460A-B253-CD71DAEB0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10ED63-C1EE-4ED2-A765-3A0E56558C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07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4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35" indent="-241935" algn="l" defTabSz="967740" rtl="0" eaLnBrk="1" latinLnBrk="0" hangingPunct="1">
        <a:lnSpc>
          <a:spcPct val="90000"/>
        </a:lnSpc>
        <a:spcBef>
          <a:spcPts val="1060"/>
        </a:spcBef>
        <a:buFontTx/>
        <a:buBlip>
          <a:blip r:embed="rId5"/>
        </a:buBlip>
        <a:defRPr sz="296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80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7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211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54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41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8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15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902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89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7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4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61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8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35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22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709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96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049" descr="应用部分－2-07"/>
          <p:cNvPicPr>
            <a:picLocks noChangeAspect="1"/>
          </p:cNvPicPr>
          <p:nvPr userDrawn="1"/>
        </p:nvPicPr>
        <p:blipFill>
          <a:blip r:embed="rId13"/>
          <a:srcRect t="9190"/>
          <a:stretch>
            <a:fillRect/>
          </a:stretch>
        </p:blipFill>
        <p:spPr>
          <a:xfrm>
            <a:off x="0" y="822325"/>
            <a:ext cx="12188825" cy="6227763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6774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935" indent="-241935" algn="l" defTabSz="967740" rtl="0" eaLnBrk="1" latinLnBrk="0" hangingPunct="1">
        <a:lnSpc>
          <a:spcPct val="90000"/>
        </a:lnSpc>
        <a:spcBef>
          <a:spcPts val="1060"/>
        </a:spcBef>
        <a:buFontTx/>
        <a:buBlip>
          <a:blip r:embed="rId18"/>
        </a:buBlip>
        <a:defRPr sz="296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2580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2540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967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211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354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741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b="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6128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314515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62902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4112895" indent="-241935" algn="l" defTabSz="967740" rtl="0" eaLnBrk="1" latinLnBrk="0" hangingPunct="1">
        <a:lnSpc>
          <a:spcPct val="90000"/>
        </a:lnSpc>
        <a:spcBef>
          <a:spcPts val="530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8387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6774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5161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93548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41935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90322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8709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870960" algn="l" defTabSz="967740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4518D-F1E1-42FE-ADB3-4B6EED642878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756E6-AE62-4EF0-9CF6-DF3EBBB783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2049" descr="应用部分－2-07">
            <a:extLst>
              <a:ext uri="{FF2B5EF4-FFF2-40B4-BE49-F238E27FC236}">
                <a16:creationId xmlns:a16="http://schemas.microsoft.com/office/drawing/2014/main" id="{325AFDC8-4482-442D-BCB4-1B6912BB3AC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9190"/>
          <a:stretch>
            <a:fillRect/>
          </a:stretch>
        </p:blipFill>
        <p:spPr>
          <a:xfrm>
            <a:off x="0" y="822325"/>
            <a:ext cx="12188825" cy="6227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7418C50-A815-49CE-8664-59FD8CDF04C0}"/>
              </a:ext>
            </a:extLst>
          </p:cNvPr>
          <p:cNvSpPr txBox="1"/>
          <p:nvPr userDrawn="1"/>
        </p:nvSpPr>
        <p:spPr>
          <a:xfrm>
            <a:off x="11424592" y="6495128"/>
            <a:ext cx="6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A3B0D70-DC1E-4548-8391-C867B4A970B6}" type="slidenum">
              <a:rPr lang="zh-CN" alt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0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png"/><Relationship Id="rId5" Type="http://schemas.openxmlformats.org/officeDocument/2006/relationships/image" Target="../media/image63.png"/><Relationship Id="rId4" Type="http://schemas.openxmlformats.org/officeDocument/2006/relationships/image" Target="../media/image4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png"/><Relationship Id="rId11" Type="http://schemas.openxmlformats.org/officeDocument/2006/relationships/image" Target="../media/image55.GIF"/><Relationship Id="rId5" Type="http://schemas.openxmlformats.org/officeDocument/2006/relationships/image" Target="../media/image49.png"/><Relationship Id="rId10" Type="http://schemas.openxmlformats.org/officeDocument/2006/relationships/image" Target="../media/image54.GIF"/><Relationship Id="rId4" Type="http://schemas.openxmlformats.org/officeDocument/2006/relationships/image" Target="../media/image48.png"/><Relationship Id="rId9" Type="http://schemas.openxmlformats.org/officeDocument/2006/relationships/image" Target="../media/image53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png"/><Relationship Id="rId18" Type="http://schemas.openxmlformats.org/officeDocument/2006/relationships/image" Target="../media/image86.png"/><Relationship Id="rId3" Type="http://schemas.openxmlformats.org/officeDocument/2006/relationships/image" Target="../media/image74.png"/><Relationship Id="rId7" Type="http://schemas.openxmlformats.org/officeDocument/2006/relationships/image" Target="../media/image81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5" Type="http://schemas.openxmlformats.org/officeDocument/2006/relationships/image" Target="../media/image83.png"/><Relationship Id="rId19" Type="http://schemas.openxmlformats.org/officeDocument/2006/relationships/image" Target="../media/image88.png"/><Relationship Id="rId4" Type="http://schemas.openxmlformats.org/officeDocument/2006/relationships/image" Target="../media/image75.png"/><Relationship Id="rId14" Type="http://schemas.openxmlformats.org/officeDocument/2006/relationships/image" Target="../media/image8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900.png"/><Relationship Id="rId3" Type="http://schemas.openxmlformats.org/officeDocument/2006/relationships/image" Target="../media/image78.png"/><Relationship Id="rId7" Type="http://schemas.openxmlformats.org/officeDocument/2006/relationships/image" Target="../media/image66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40.png"/><Relationship Id="rId11" Type="http://schemas.openxmlformats.org/officeDocument/2006/relationships/image" Target="../media/image91.png"/><Relationship Id="rId5" Type="http://schemas.openxmlformats.org/officeDocument/2006/relationships/image" Target="../media/image80.png"/><Relationship Id="rId10" Type="http://schemas.openxmlformats.org/officeDocument/2006/relationships/image" Target="../media/image90.png"/><Relationship Id="rId4" Type="http://schemas.openxmlformats.org/officeDocument/2006/relationships/image" Target="../media/image79.png"/><Relationship Id="rId9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70.png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95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3.png"/><Relationship Id="rId11" Type="http://schemas.openxmlformats.org/officeDocument/2006/relationships/image" Target="../media/image116.png"/><Relationship Id="rId5" Type="http://schemas.openxmlformats.org/officeDocument/2006/relationships/image" Target="../media/image97.png"/><Relationship Id="rId10" Type="http://schemas.openxmlformats.org/officeDocument/2006/relationships/image" Target="../media/image115.png"/><Relationship Id="rId4" Type="http://schemas.openxmlformats.org/officeDocument/2006/relationships/image" Target="../media/image96.png"/><Relationship Id="rId9" Type="http://schemas.openxmlformats.org/officeDocument/2006/relationships/image" Target="../media/image1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19.png"/><Relationship Id="rId4" Type="http://schemas.openxmlformats.org/officeDocument/2006/relationships/image" Target="../media/image1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10" Type="http://schemas.openxmlformats.org/officeDocument/2006/relationships/image" Target="../media/image133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4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07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0.GIF"/><Relationship Id="rId5" Type="http://schemas.openxmlformats.org/officeDocument/2006/relationships/image" Target="../media/image41.GIF"/><Relationship Id="rId4" Type="http://schemas.openxmlformats.org/officeDocument/2006/relationships/image" Target="../media/image139.GIF"/><Relationship Id="rId9" Type="http://schemas.openxmlformats.org/officeDocument/2006/relationships/image" Target="../media/image1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6.png"/><Relationship Id="rId5" Type="http://schemas.openxmlformats.org/officeDocument/2006/relationships/image" Target="../media/image145.GIF"/><Relationship Id="rId4" Type="http://schemas.openxmlformats.org/officeDocument/2006/relationships/image" Target="../media/image1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1.GIF"/><Relationship Id="rId5" Type="http://schemas.openxmlformats.org/officeDocument/2006/relationships/image" Target="../media/image150.png"/><Relationship Id="rId4" Type="http://schemas.openxmlformats.org/officeDocument/2006/relationships/image" Target="../media/image149.png"/><Relationship Id="rId9" Type="http://schemas.openxmlformats.org/officeDocument/2006/relationships/image" Target="../media/image154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gif"/><Relationship Id="rId3" Type="http://schemas.openxmlformats.org/officeDocument/2006/relationships/image" Target="../media/image155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2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Relationship Id="rId9" Type="http://schemas.openxmlformats.org/officeDocument/2006/relationships/image" Target="../media/image1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60.png"/><Relationship Id="rId7" Type="http://schemas.openxmlformats.org/officeDocument/2006/relationships/image" Target="../media/image164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gif"/><Relationship Id="rId9" Type="http://schemas.openxmlformats.org/officeDocument/2006/relationships/image" Target="../media/image1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4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内容占位符 2"/>
          <p:cNvSpPr txBox="1"/>
          <p:nvPr/>
        </p:nvSpPr>
        <p:spPr>
          <a:xfrm>
            <a:off x="2143807" y="5564146"/>
            <a:ext cx="7041289" cy="454025"/>
          </a:xfrm>
          <a:prstGeom prst="rect">
            <a:avLst/>
          </a:prstGeom>
        </p:spPr>
        <p:txBody>
          <a:bodyPr anchor="ctr"/>
          <a:lstStyle>
            <a:lvl1pPr marL="241935" indent="-241935" algn="l" defTabSz="967740" rtl="0" eaLnBrk="1" latinLnBrk="0" hangingPunct="1">
              <a:lnSpc>
                <a:spcPct val="90000"/>
              </a:lnSpc>
              <a:spcBef>
                <a:spcPts val="1060"/>
              </a:spcBef>
              <a:buFontTx/>
              <a:buBlip>
                <a:blip r:embed="rId3"/>
              </a:buBlip>
              <a:defRPr sz="296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2580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7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11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54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41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8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15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902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89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zh-CN" alt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单位：上海交通大学智慧能源创新学院</a:t>
            </a:r>
          </a:p>
        </p:txBody>
      </p:sp>
      <p:sp>
        <p:nvSpPr>
          <p:cNvPr id="22" name="文本占位符 3"/>
          <p:cNvSpPr txBox="1"/>
          <p:nvPr/>
        </p:nvSpPr>
        <p:spPr>
          <a:xfrm>
            <a:off x="3514990" y="4632743"/>
            <a:ext cx="4549043" cy="598488"/>
          </a:xfrm>
          <a:prstGeom prst="rect">
            <a:avLst/>
          </a:prstGeom>
        </p:spPr>
        <p:txBody>
          <a:bodyPr anchor="ctr"/>
          <a:lstStyle>
            <a:lvl1pPr marL="0" indent="0" algn="ctr" defTabSz="967740" rtl="0" eaLnBrk="1" latinLnBrk="0" hangingPunct="1">
              <a:lnSpc>
                <a:spcPct val="100000"/>
              </a:lnSpc>
              <a:spcBef>
                <a:spcPts val="106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2580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540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967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211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354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741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b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6128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4515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902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2895" indent="-241935" algn="l" defTabSz="967740" rtl="0" eaLnBrk="1" latinLnBrk="0" hangingPunct="1">
              <a:lnSpc>
                <a:spcPct val="90000"/>
              </a:lnSpc>
              <a:spcBef>
                <a:spcPts val="530"/>
              </a:spcBef>
              <a:buFont typeface="Arial" panose="020B0604020202020204" pitchFamily="34" charset="0"/>
              <a:buChar char="•"/>
              <a:defRPr sz="19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汇报人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/>
                <a:cs typeface="+mn-cs"/>
              </a:rPr>
              <a:t>：</a:t>
            </a:r>
            <a:r>
              <a:rPr lang="zh-CN" altLang="en-US" sz="2800" dirty="0">
                <a:solidFill>
                  <a:schemeClr val="tx1"/>
                </a:solidFill>
              </a:rPr>
              <a:t>钟林康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/>
              <a:cs typeface="+mn-cs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91490" y="1457472"/>
            <a:ext cx="8996045" cy="265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ctr" anchorCtr="0" compatLnSpc="1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16388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33CC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2" charset="-122"/>
              </a:defRPr>
            </a:lvl9pPr>
          </a:lstStyle>
          <a:p>
            <a:pPr lvl="0"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环形 </a:t>
            </a:r>
            <a:r>
              <a:rPr lang="en-US" altLang="zh-CN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U-</a:t>
            </a:r>
            <a:r>
              <a:rPr lang="en-US" altLang="zh-CN" sz="40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Zr</a:t>
            </a:r>
            <a:r>
              <a:rPr lang="en-US" altLang="zh-CN" sz="4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0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芯</a:t>
            </a:r>
            <a:r>
              <a:rPr lang="zh-CN" altLang="en-US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体在热、力及</a:t>
            </a:r>
            <a:endParaRPr lang="en-US" altLang="zh-CN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4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辐照肿胀条件下的变形规律研究</a:t>
            </a:r>
            <a:endParaRPr lang="zh-CN" altLang="en-US" sz="4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9" name="直线连接符 14"/>
          <p:cNvCxnSpPr>
            <a:cxnSpLocks noChangeShapeType="1"/>
          </p:cNvCxnSpPr>
          <p:nvPr/>
        </p:nvCxnSpPr>
        <p:spPr bwMode="auto">
          <a:xfrm>
            <a:off x="71966" y="814138"/>
            <a:ext cx="12048067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527">
        <p14:doors dir="vert"/>
      </p:transition>
    </mc:Choice>
    <mc:Fallback xmlns="">
      <p:transition spd="slow" advTm="552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5"/>
          <p:cNvSpPr>
            <a:spLocks noChangeArrowheads="1"/>
          </p:cNvSpPr>
          <p:nvPr/>
        </p:nvSpPr>
        <p:spPr bwMode="auto">
          <a:xfrm>
            <a:off x="4172789" y="1570449"/>
            <a:ext cx="7771725" cy="359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一、研究背景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研究成果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总结与展望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2"/>
          <p:cNvSpPr/>
          <p:nvPr>
            <p:custDataLst>
              <p:tags r:id="rId1"/>
            </p:custDataLst>
          </p:nvPr>
        </p:nvSpPr>
        <p:spPr bwMode="auto">
          <a:xfrm>
            <a:off x="1095635" y="1342949"/>
            <a:ext cx="1870149" cy="4577703"/>
          </a:xfrm>
          <a:prstGeom prst="roundRect">
            <a:avLst/>
          </a:prstGeom>
          <a:noFill/>
          <a:ln w="76200">
            <a:solidFill>
              <a:schemeClr val="accent1"/>
            </a:solidFill>
            <a:rou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215342" y="2848371"/>
            <a:ext cx="1648291" cy="1044116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目录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7486" y="2140232"/>
            <a:ext cx="1696298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none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CONTENT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5"/>
          <p:cNvSpPr>
            <a:spLocks noChangeArrowheads="1"/>
          </p:cNvSpPr>
          <p:nvPr/>
        </p:nvSpPr>
        <p:spPr bwMode="auto">
          <a:xfrm>
            <a:off x="4172789" y="1570449"/>
            <a:ext cx="7771725" cy="359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一、研究背景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研究成果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</a:t>
            </a: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总结与展望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2"/>
          <p:cNvSpPr/>
          <p:nvPr>
            <p:custDataLst>
              <p:tags r:id="rId1"/>
            </p:custDataLst>
          </p:nvPr>
        </p:nvSpPr>
        <p:spPr bwMode="auto">
          <a:xfrm>
            <a:off x="1095635" y="1342949"/>
            <a:ext cx="1870149" cy="4577703"/>
          </a:xfrm>
          <a:prstGeom prst="roundRect">
            <a:avLst/>
          </a:prstGeom>
          <a:noFill/>
          <a:ln w="76200">
            <a:solidFill>
              <a:schemeClr val="accent1"/>
            </a:solidFill>
            <a:rou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215342" y="2848371"/>
            <a:ext cx="1648291" cy="1044116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目录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7486" y="2140232"/>
            <a:ext cx="1696298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none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CONTENT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6534" y="253907"/>
            <a:ext cx="110122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研究背景：</a:t>
            </a:r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U-10Zr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金属燃料的发展脉络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095" y="2184672"/>
            <a:ext cx="324000" cy="3306276"/>
          </a:xfrm>
          <a:prstGeom prst="rect">
            <a:avLst/>
          </a:prstGeom>
        </p:spPr>
      </p:pic>
      <p:sp>
        <p:nvSpPr>
          <p:cNvPr id="21" name="箭头: 右 49"/>
          <p:cNvSpPr/>
          <p:nvPr/>
        </p:nvSpPr>
        <p:spPr>
          <a:xfrm rot="10800000" flipH="1">
            <a:off x="3893846" y="3468085"/>
            <a:ext cx="234697" cy="369725"/>
          </a:xfrm>
          <a:prstGeom prst="rightArrow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9067" y="1537187"/>
            <a:ext cx="3312368" cy="451066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23" name="矩形: 圆角 22"/>
          <p:cNvSpPr/>
          <p:nvPr/>
        </p:nvSpPr>
        <p:spPr bwMode="auto">
          <a:xfrm>
            <a:off x="306534" y="5357704"/>
            <a:ext cx="3505784" cy="666891"/>
          </a:xfrm>
          <a:prstGeom prst="roundRect">
            <a:avLst>
              <a:gd name="adj" fmla="val 50000"/>
            </a:avLst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0" rIns="90000" bIns="0" numCol="1" rtlCol="0" anchor="ctr" anchorCtr="0" compatLnSpc="1">
            <a:noAutofit/>
          </a:bodyPr>
          <a:lstStyle/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at.%</a:t>
            </a:r>
            <a:r>
              <a:rPr kumimoji="1"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燃耗导致包壳破损</a:t>
            </a: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381" y="3464011"/>
            <a:ext cx="1023907" cy="1020952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2154069" y="3209203"/>
            <a:ext cx="17321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at%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时肿胀</a:t>
            </a:r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30 %</a:t>
            </a:r>
            <a:endParaRPr lang="zh-CN" altLang="en-US" sz="12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1819407" y="3472736"/>
            <a:ext cx="511974" cy="373676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7" name="直接箭头连接符 26"/>
          <p:cNvCxnSpPr/>
          <p:nvPr/>
        </p:nvCxnSpPr>
        <p:spPr>
          <a:xfrm>
            <a:off x="1843493" y="4069580"/>
            <a:ext cx="456290" cy="354072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8" name="矩形 27"/>
          <p:cNvSpPr/>
          <p:nvPr/>
        </p:nvSpPr>
        <p:spPr>
          <a:xfrm>
            <a:off x="1711395" y="3887154"/>
            <a:ext cx="132098" cy="151159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27874" y="1537187"/>
            <a:ext cx="3312368" cy="451066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303313" y="1564086"/>
            <a:ext cx="3312368" cy="451066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31" name="箭头: 右 49"/>
          <p:cNvSpPr/>
          <p:nvPr/>
        </p:nvSpPr>
        <p:spPr>
          <a:xfrm rot="10800000" flipH="1">
            <a:off x="7839573" y="3468085"/>
            <a:ext cx="234697" cy="369725"/>
          </a:xfrm>
          <a:prstGeom prst="rightArrow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矩形: 圆角 31"/>
          <p:cNvSpPr/>
          <p:nvPr/>
        </p:nvSpPr>
        <p:spPr bwMode="auto">
          <a:xfrm>
            <a:off x="6487595" y="3447320"/>
            <a:ext cx="1046981" cy="543060"/>
          </a:xfrm>
          <a:prstGeom prst="roundRect">
            <a:avLst>
              <a:gd name="adj" fmla="val 50000"/>
            </a:avLst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0" rIns="90000" bIns="0" numCol="1" rtlCol="0" anchor="ctr" anchorCtr="0" compatLnSpc="1">
            <a:noAutofit/>
          </a:bodyPr>
          <a:lstStyle/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容纳气体，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缓解肿胀</a:t>
            </a:r>
          </a:p>
        </p:txBody>
      </p:sp>
      <p:sp>
        <p:nvSpPr>
          <p:cNvPr id="33" name="TextBox 98"/>
          <p:cNvSpPr txBox="1"/>
          <p:nvPr/>
        </p:nvSpPr>
        <p:spPr>
          <a:xfrm rot="1374759">
            <a:off x="5702208" y="2895476"/>
            <a:ext cx="96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 defTabSz="457200">
              <a:defRPr/>
            </a:pPr>
            <a:r>
              <a:rPr lang="zh-CN" altLang="en-US" sz="1200" kern="0" dirty="0">
                <a:solidFill>
                  <a:prstClr val="black"/>
                </a:solidFill>
              </a:rPr>
              <a:t>①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气腔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457200"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增大</a:t>
            </a:r>
          </a:p>
        </p:txBody>
      </p:sp>
      <p:sp>
        <p:nvSpPr>
          <p:cNvPr id="34" name="TextBox 98"/>
          <p:cNvSpPr txBox="1"/>
          <p:nvPr/>
        </p:nvSpPr>
        <p:spPr>
          <a:xfrm rot="20173045">
            <a:off x="5625035" y="3673396"/>
            <a:ext cx="1023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 defTabSz="457200">
              <a:defRPr/>
            </a:pPr>
            <a:r>
              <a:rPr lang="zh-CN" altLang="en-US" sz="1200" kern="0" dirty="0">
                <a:solidFill>
                  <a:prstClr val="black"/>
                </a:solidFill>
              </a:rPr>
              <a:t>②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间距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defTabSz="457200"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增大</a:t>
            </a:r>
          </a:p>
        </p:txBody>
      </p:sp>
      <p:sp>
        <p:nvSpPr>
          <p:cNvPr id="39" name="矩形: 圆角 38"/>
          <p:cNvSpPr/>
          <p:nvPr/>
        </p:nvSpPr>
        <p:spPr bwMode="auto">
          <a:xfrm>
            <a:off x="4214160" y="1474231"/>
            <a:ext cx="3539795" cy="588536"/>
          </a:xfrm>
          <a:prstGeom prst="roundRect">
            <a:avLst>
              <a:gd name="adj" fmla="val 50000"/>
            </a:avLst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0" rIns="90000" bIns="0" numCol="1" rtlCol="0" anchor="ctr" anchorCtr="0" compatLnSpc="1">
            <a:noAutofit/>
          </a:bodyPr>
          <a:lstStyle/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美国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ANL</a:t>
            </a: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改进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燃料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(1974)</a:t>
            </a: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6841" y="1634645"/>
            <a:ext cx="350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美国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ANL</a:t>
            </a: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早期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燃料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(1960)</a:t>
            </a:r>
            <a:endParaRPr lang="zh-CN" alt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0" name="矩形: 圆角 59"/>
          <p:cNvSpPr/>
          <p:nvPr/>
        </p:nvSpPr>
        <p:spPr bwMode="auto">
          <a:xfrm>
            <a:off x="4179342" y="5422209"/>
            <a:ext cx="3595142" cy="522940"/>
          </a:xfrm>
          <a:prstGeom prst="roundRect">
            <a:avLst>
              <a:gd name="adj" fmla="val 50000"/>
            </a:avLst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0" rIns="90000" bIns="0" numCol="1" rtlCol="0" anchor="ctr" anchorCtr="0" compatLnSpc="1">
            <a:noAutofit/>
          </a:bodyPr>
          <a:lstStyle/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 at.%</a:t>
            </a:r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燃耗导致包壳破损</a:t>
            </a:r>
          </a:p>
        </p:txBody>
      </p:sp>
      <p:cxnSp>
        <p:nvCxnSpPr>
          <p:cNvPr id="61" name="直接箭头连接符 60"/>
          <p:cNvCxnSpPr/>
          <p:nvPr/>
        </p:nvCxnSpPr>
        <p:spPr>
          <a:xfrm>
            <a:off x="5812713" y="3158685"/>
            <a:ext cx="699218" cy="336997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62" name="图片 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9537" y="2197915"/>
            <a:ext cx="324000" cy="3284182"/>
          </a:xfrm>
          <a:prstGeom prst="rect">
            <a:avLst/>
          </a:prstGeom>
        </p:spPr>
      </p:pic>
      <p:sp>
        <p:nvSpPr>
          <p:cNvPr id="63" name="矩形: 圆角 62"/>
          <p:cNvSpPr/>
          <p:nvPr/>
        </p:nvSpPr>
        <p:spPr bwMode="auto">
          <a:xfrm>
            <a:off x="8186392" y="1497795"/>
            <a:ext cx="3568653" cy="588536"/>
          </a:xfrm>
          <a:prstGeom prst="roundRect">
            <a:avLst>
              <a:gd name="adj" fmla="val 50000"/>
            </a:avLst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0" rIns="90000" bIns="0" numCol="1" rtlCol="0" anchor="ctr" anchorCtr="0" compatLnSpc="1">
            <a:noAutofit/>
          </a:bodyPr>
          <a:lstStyle/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美国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INL</a:t>
            </a:r>
            <a:r>
              <a:rPr kumimoji="1" lang="zh-CN" altLang="en-US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1"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燃料</a:t>
            </a:r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(2011)</a:t>
            </a: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878147" y="3617429"/>
            <a:ext cx="13640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向内肿胀</a:t>
            </a:r>
            <a:endParaRPr lang="zh-CN" altLang="en-US" sz="1400" b="1" dirty="0">
              <a:solidFill>
                <a:srgbClr val="C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65" name="矩形: 圆角 64"/>
          <p:cNvSpPr/>
          <p:nvPr/>
        </p:nvSpPr>
        <p:spPr bwMode="auto">
          <a:xfrm>
            <a:off x="8173148" y="5482097"/>
            <a:ext cx="3595142" cy="429939"/>
          </a:xfrm>
          <a:prstGeom prst="roundRect">
            <a:avLst>
              <a:gd name="adj" fmla="val 50000"/>
            </a:avLst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0" rIns="90000" bIns="0" numCol="1" rtlCol="0" anchor="ctr" anchorCtr="0" compatLnSpc="1">
            <a:noAutofit/>
          </a:bodyPr>
          <a:lstStyle/>
          <a:p>
            <a:pPr algn="ctr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具有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30 at.%</a:t>
            </a:r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燃耗的潜力</a:t>
            </a:r>
          </a:p>
        </p:txBody>
      </p:sp>
      <p:sp>
        <p:nvSpPr>
          <p:cNvPr id="66" name="内容占位符 2"/>
          <p:cNvSpPr txBox="1"/>
          <p:nvPr/>
        </p:nvSpPr>
        <p:spPr bwMode="auto">
          <a:xfrm>
            <a:off x="376841" y="6170190"/>
            <a:ext cx="11305256" cy="513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Wingdings" panose="05000000000000000000" pitchFamily="2" charset="2"/>
              <a:buChar char="r"/>
              <a:defRPr sz="24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方正舒体" pitchFamily="2" charset="-122"/>
              <a:buChar char="-"/>
              <a:defRPr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u"/>
              <a:defRPr sz="18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en-US" altLang="zh-CN" sz="2400" dirty="0">
                <a:solidFill>
                  <a:schemeClr val="tx1"/>
                </a:solidFill>
              </a:rPr>
              <a:t>U-10Zr</a:t>
            </a:r>
            <a:r>
              <a:rPr lang="zh-CN" altLang="en-US" sz="2400" dirty="0">
                <a:solidFill>
                  <a:schemeClr val="tx1"/>
                </a:solidFill>
              </a:rPr>
              <a:t>燃料的核心挑战是</a:t>
            </a:r>
            <a:r>
              <a:rPr lang="zh-CN" altLang="en-US" sz="2400" dirty="0">
                <a:solidFill>
                  <a:srgbClr val="C00000"/>
                </a:solidFill>
              </a:rPr>
              <a:t>辐照肿胀</a:t>
            </a:r>
            <a:r>
              <a:rPr lang="zh-CN" altLang="en-US" sz="2400" dirty="0">
                <a:solidFill>
                  <a:schemeClr val="tx1"/>
                </a:solidFill>
              </a:rPr>
              <a:t>问题，</a:t>
            </a:r>
            <a:r>
              <a:rPr lang="zh-CN" altLang="en-US" dirty="0">
                <a:solidFill>
                  <a:schemeClr val="tx1"/>
                </a:solidFill>
              </a:rPr>
              <a:t>预期</a:t>
            </a:r>
            <a:r>
              <a:rPr lang="zh-CN" altLang="en-US" sz="2400" dirty="0">
                <a:solidFill>
                  <a:schemeClr val="tx1"/>
                </a:solidFill>
              </a:rPr>
              <a:t>可通过</a:t>
            </a:r>
            <a:r>
              <a:rPr lang="zh-CN" altLang="en-US" sz="2400" dirty="0">
                <a:solidFill>
                  <a:srgbClr val="C00000"/>
                </a:solidFill>
              </a:rPr>
              <a:t>环形的向内肿胀</a:t>
            </a:r>
            <a:r>
              <a:rPr lang="zh-CN" altLang="en-US" sz="2400" dirty="0">
                <a:solidFill>
                  <a:schemeClr val="tx1"/>
                </a:solidFill>
              </a:rPr>
              <a:t>解决</a:t>
            </a: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081" y="2212269"/>
            <a:ext cx="324000" cy="3306276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1383713" y="1034340"/>
            <a:ext cx="9720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1"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1"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是当前钠冷快堆首先燃料之一，预期实现</a:t>
            </a:r>
            <a:r>
              <a:rPr kumimoji="1"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30 at.%</a:t>
            </a:r>
            <a:r>
              <a:rPr kumimoji="1"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的燃耗</a:t>
            </a:r>
          </a:p>
        </p:txBody>
      </p:sp>
      <p:cxnSp>
        <p:nvCxnSpPr>
          <p:cNvPr id="69" name="直接箭头连接符 68"/>
          <p:cNvCxnSpPr/>
          <p:nvPr/>
        </p:nvCxnSpPr>
        <p:spPr>
          <a:xfrm flipV="1">
            <a:off x="5829209" y="3952658"/>
            <a:ext cx="711751" cy="304392"/>
          </a:xfrm>
          <a:prstGeom prst="straightConnector1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" name="文本框 1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6534" y="253907"/>
            <a:ext cx="110122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研究背景：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环形</a:t>
            </a:r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U-10Zr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燃料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非均匀肿胀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的行为规律亟待澄清</a:t>
            </a:r>
          </a:p>
        </p:txBody>
      </p:sp>
      <p:sp>
        <p:nvSpPr>
          <p:cNvPr id="2" name="矩形 1"/>
          <p:cNvSpPr/>
          <p:nvPr/>
        </p:nvSpPr>
        <p:spPr>
          <a:xfrm>
            <a:off x="361137" y="1177061"/>
            <a:ext cx="11305256" cy="986913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4045" y="1090997"/>
            <a:ext cx="11222948" cy="568966"/>
          </a:xfrm>
          <a:prstGeom prst="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342900" marR="0" lvl="1" indent="-342900" algn="just" defTabSz="4572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环形</a:t>
            </a:r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燃料变形机制复杂，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存在非均匀肿胀现象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，阻碍其高燃耗应用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4045" y="1588462"/>
            <a:ext cx="11222948" cy="568966"/>
          </a:xfrm>
          <a:prstGeom prst="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342900" marR="0" lvl="1" indent="-342900" algn="just" defTabSz="4572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美国爱达荷实验室</a:t>
            </a:r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BISON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软件是目前唯一的理论预测手段，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但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只能预测</a:t>
            </a:r>
            <a:r>
              <a:rPr lang="zh-CN" altLang="en-US" sz="220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均匀</a:t>
            </a: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肿胀</a:t>
            </a:r>
            <a:endParaRPr kumimoji="0" lang="en-US" altLang="zh-CN" sz="2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1137" y="2346826"/>
            <a:ext cx="5568061" cy="3420176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93786" y="2346827"/>
            <a:ext cx="5400599" cy="3420176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19692" y="2429845"/>
            <a:ext cx="5073377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defTabSz="4572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1"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BISON</a:t>
            </a:r>
            <a:r>
              <a:rPr kumimoji="1"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软件是爱达荷实验室基于有限元编写，广泛应用于各类核燃料的多物理场耦合仿真，处行业垄断地位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306" y="3358942"/>
            <a:ext cx="1582074" cy="86566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319691" y="4378965"/>
            <a:ext cx="5073377" cy="102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defTabSz="4572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1"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BISON</a:t>
            </a:r>
            <a:r>
              <a:rPr kumimoji="1"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局限性</a:t>
            </a:r>
            <a:endParaRPr kumimoji="1"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ymbol" panose="05050102010706020507" pitchFamily="18" charset="2"/>
            </a:endParaRPr>
          </a:p>
          <a:p>
            <a:pPr marL="285750" indent="-285750" algn="just" defTabSz="4572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kumimoji="1"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耦合的物理场较少，计算的肿胀率</a:t>
            </a:r>
            <a:r>
              <a:rPr kumimoji="1"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&lt;</a:t>
            </a:r>
            <a:r>
              <a:rPr kumimoji="1"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实际的肿胀率</a:t>
            </a:r>
            <a:endParaRPr kumimoji="1"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ymbol" panose="05050102010706020507" pitchFamily="18" charset="2"/>
            </a:endParaRPr>
          </a:p>
          <a:p>
            <a:pPr marL="285750" indent="-285750" algn="just" defTabSz="4572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kumimoji="1"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采用经验模型，无法描述裂变气体演化导致的非均匀肿胀</a:t>
            </a:r>
            <a:endParaRPr kumimoji="1"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ymbol" panose="05050102010706020507" pitchFamily="18" charset="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6724" y="2474732"/>
            <a:ext cx="29383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defTabSz="457200">
              <a:spcBef>
                <a:spcPct val="0"/>
              </a:spcBef>
              <a:buFont typeface="Wingdings" panose="05000000000000000000" pitchFamily="2" charset="2"/>
              <a:buChar char="p"/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多因素耦合导致非均匀肿胀</a:t>
            </a:r>
            <a:endParaRPr lang="zh-CN" altLang="en-US" sz="1400" b="1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099273" y="2899033"/>
            <a:ext cx="1299083" cy="327799"/>
            <a:chOff x="569684" y="2383154"/>
            <a:chExt cx="1299083" cy="327799"/>
          </a:xfrm>
        </p:grpSpPr>
        <p:sp>
          <p:nvSpPr>
            <p:cNvPr id="36" name="矩形: 圆角 55"/>
            <p:cNvSpPr/>
            <p:nvPr/>
          </p:nvSpPr>
          <p:spPr>
            <a:xfrm>
              <a:off x="569684" y="2383154"/>
              <a:ext cx="1265532" cy="327799"/>
            </a:xfrm>
            <a:prstGeom prst="roundRect">
              <a:avLst>
                <a:gd name="adj" fmla="val 19713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87693" y="2399543"/>
              <a:ext cx="1281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组分重分布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452245" y="2888432"/>
            <a:ext cx="1299083" cy="327799"/>
            <a:chOff x="569684" y="2383154"/>
            <a:chExt cx="1299083" cy="327799"/>
          </a:xfrm>
        </p:grpSpPr>
        <p:sp>
          <p:nvSpPr>
            <p:cNvPr id="39" name="矩形: 圆角 55"/>
            <p:cNvSpPr/>
            <p:nvPr/>
          </p:nvSpPr>
          <p:spPr>
            <a:xfrm>
              <a:off x="569684" y="2383154"/>
              <a:ext cx="1265532" cy="327799"/>
            </a:xfrm>
            <a:prstGeom prst="roundRect">
              <a:avLst>
                <a:gd name="adj" fmla="val 19713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87693" y="2399543"/>
              <a:ext cx="12810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气泡演化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5143" y="2904500"/>
            <a:ext cx="754362" cy="327799"/>
            <a:chOff x="569684" y="2383154"/>
            <a:chExt cx="981540" cy="327799"/>
          </a:xfrm>
        </p:grpSpPr>
        <p:sp>
          <p:nvSpPr>
            <p:cNvPr id="42" name="矩形: 圆角 55"/>
            <p:cNvSpPr/>
            <p:nvPr/>
          </p:nvSpPr>
          <p:spPr>
            <a:xfrm>
              <a:off x="569684" y="2383154"/>
              <a:ext cx="933365" cy="327799"/>
            </a:xfrm>
            <a:prstGeom prst="roundRect">
              <a:avLst>
                <a:gd name="adj" fmla="val 19713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73941" y="2403176"/>
              <a:ext cx="97728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热膨胀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422727" y="2904500"/>
            <a:ext cx="821725" cy="327799"/>
            <a:chOff x="569684" y="2383154"/>
            <a:chExt cx="1069189" cy="327799"/>
          </a:xfrm>
        </p:grpSpPr>
        <p:sp>
          <p:nvSpPr>
            <p:cNvPr id="45" name="矩形: 圆角 55"/>
            <p:cNvSpPr/>
            <p:nvPr/>
          </p:nvSpPr>
          <p:spPr>
            <a:xfrm>
              <a:off x="569684" y="2383154"/>
              <a:ext cx="933365" cy="327799"/>
            </a:xfrm>
            <a:prstGeom prst="roundRect">
              <a:avLst>
                <a:gd name="adj" fmla="val 19713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61590" y="2395297"/>
              <a:ext cx="97728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蠕变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75083" y="2902678"/>
            <a:ext cx="978653" cy="327799"/>
            <a:chOff x="530509" y="2383154"/>
            <a:chExt cx="1273377" cy="327799"/>
          </a:xfrm>
        </p:grpSpPr>
        <p:sp>
          <p:nvSpPr>
            <p:cNvPr id="48" name="矩形: 圆角 47"/>
            <p:cNvSpPr/>
            <p:nvPr/>
          </p:nvSpPr>
          <p:spPr>
            <a:xfrm>
              <a:off x="569684" y="2383154"/>
              <a:ext cx="1054288" cy="327799"/>
            </a:xfrm>
            <a:prstGeom prst="roundRect">
              <a:avLst>
                <a:gd name="adj" fmla="val 19713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30509" y="2393164"/>
              <a:ext cx="127337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辐照肿胀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3652656" y="3228518"/>
            <a:ext cx="0" cy="252000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51" name="直接连接符 50"/>
          <p:cNvCxnSpPr/>
          <p:nvPr/>
        </p:nvCxnSpPr>
        <p:spPr>
          <a:xfrm>
            <a:off x="988360" y="3221565"/>
            <a:ext cx="0" cy="252000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52" name="直接连接符 51"/>
          <p:cNvCxnSpPr/>
          <p:nvPr/>
        </p:nvCxnSpPr>
        <p:spPr>
          <a:xfrm>
            <a:off x="1636432" y="3216823"/>
            <a:ext cx="0" cy="252000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sp>
        <p:nvSpPr>
          <p:cNvPr id="53" name="矩形: 圆角 55"/>
          <p:cNvSpPr/>
          <p:nvPr/>
        </p:nvSpPr>
        <p:spPr>
          <a:xfrm>
            <a:off x="651765" y="3521442"/>
            <a:ext cx="5066012" cy="327799"/>
          </a:xfrm>
          <a:prstGeom prst="roundRect">
            <a:avLst>
              <a:gd name="adj" fmla="val 19713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834874" y="3532571"/>
            <a:ext cx="10136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zh-CN" altLang="en-US" sz="1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变形</a:t>
            </a:r>
            <a:endParaRPr lang="en-US" altLang="zh-CN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2500528" y="3225111"/>
            <a:ext cx="0" cy="252000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56" name="直接连接符 55"/>
          <p:cNvCxnSpPr/>
          <p:nvPr/>
        </p:nvCxnSpPr>
        <p:spPr>
          <a:xfrm>
            <a:off x="4906327" y="3221565"/>
            <a:ext cx="0" cy="252000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57" name="直接连接符 56"/>
          <p:cNvCxnSpPr/>
          <p:nvPr/>
        </p:nvCxnSpPr>
        <p:spPr>
          <a:xfrm flipV="1">
            <a:off x="2716552" y="3226306"/>
            <a:ext cx="0" cy="242517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58" name="直接连接符 57"/>
          <p:cNvCxnSpPr/>
          <p:nvPr/>
        </p:nvCxnSpPr>
        <p:spPr>
          <a:xfrm flipV="1">
            <a:off x="3868680" y="3221565"/>
            <a:ext cx="0" cy="242517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81" name="直接连接符 80"/>
          <p:cNvCxnSpPr/>
          <p:nvPr/>
        </p:nvCxnSpPr>
        <p:spPr>
          <a:xfrm flipV="1">
            <a:off x="1852456" y="3221564"/>
            <a:ext cx="0" cy="242517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pic>
        <p:nvPicPr>
          <p:cNvPr id="91" name="图片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351" y="3431408"/>
            <a:ext cx="1925157" cy="821977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522" y="3263091"/>
            <a:ext cx="458166" cy="996329"/>
          </a:xfrm>
          <a:prstGeom prst="rect">
            <a:avLst/>
          </a:prstGeom>
        </p:spPr>
      </p:pic>
      <p:sp>
        <p:nvSpPr>
          <p:cNvPr id="19" name="内容占位符 2"/>
          <p:cNvSpPr txBox="1"/>
          <p:nvPr/>
        </p:nvSpPr>
        <p:spPr bwMode="auto">
          <a:xfrm>
            <a:off x="344355" y="6077761"/>
            <a:ext cx="11305256" cy="513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50000"/>
              </a:schemeClr>
            </a:solidFill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rgbClr val="000099"/>
              </a:buClr>
              <a:buSzPct val="80000"/>
              <a:buFont typeface="Wingdings" panose="05000000000000000000" pitchFamily="2" charset="2"/>
              <a:buChar char="r"/>
              <a:defRPr sz="24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rgbClr val="000099"/>
              </a:buClr>
              <a:buSzPct val="70000"/>
              <a:buFont typeface="方正舒体" pitchFamily="2" charset="-122"/>
              <a:buChar char="-"/>
              <a:defRPr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u"/>
              <a:defRPr sz="18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0">
              <a:lnSpc>
                <a:spcPct val="125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 sz="2000" b="1">
                <a:solidFill>
                  <a:srgbClr val="000066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项目的核心目标：开发</a:t>
            </a:r>
            <a:r>
              <a:rPr lang="zh-CN" altLang="en-US" sz="2400" dirty="0">
                <a:solidFill>
                  <a:srgbClr val="C00000"/>
                </a:solidFill>
              </a:rPr>
              <a:t>国产化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BISON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，澄清其</a:t>
            </a:r>
            <a:r>
              <a:rPr lang="zh-CN" altLang="en-US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非均匀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肿胀的行为规律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5168091" y="3212598"/>
            <a:ext cx="0" cy="242517"/>
          </a:xfrm>
          <a:prstGeom prst="line">
            <a:avLst/>
          </a:prstGeom>
          <a:noFill/>
          <a:ln w="31750" cap="flat" cmpd="sng" algn="ctr">
            <a:solidFill>
              <a:srgbClr val="4472C4"/>
            </a:solidFill>
            <a:prstDash val="solid"/>
            <a:miter lim="800000"/>
            <a:tailEnd type="arrow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454045" y="3915568"/>
            <a:ext cx="40070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defTabSz="457200">
              <a:spcBef>
                <a:spcPct val="0"/>
              </a:spcBef>
              <a:buFont typeface="Wingdings" panose="05000000000000000000" pitchFamily="2" charset="2"/>
              <a:buChar char="p"/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r>
              <a:rPr kumimoji="1"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合理参数下，低燃耗时肿胀仍会占满空腔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5284" y="4277179"/>
            <a:ext cx="17590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占满空腔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109666" y="4274873"/>
            <a:ext cx="17590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sz="14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不规则形貌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115" y="4515616"/>
            <a:ext cx="1121536" cy="1080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9899" y="4503065"/>
            <a:ext cx="1080000" cy="10800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61361" y="4522493"/>
            <a:ext cx="15762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 at.%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316860" y="4582650"/>
            <a:ext cx="15762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3.4 at.%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4200" y="4521892"/>
            <a:ext cx="1080000" cy="106482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4118177" y="4629731"/>
            <a:ext cx="15762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 at.%</a:t>
            </a: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1852456" y="5072631"/>
            <a:ext cx="5880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1574402" y="4778617"/>
            <a:ext cx="11215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减小间隙</a:t>
            </a:r>
          </a:p>
        </p:txBody>
      </p:sp>
      <p:cxnSp>
        <p:nvCxnSpPr>
          <p:cNvPr id="61" name="直接箭头连接符 60"/>
          <p:cNvCxnSpPr/>
          <p:nvPr/>
        </p:nvCxnSpPr>
        <p:spPr>
          <a:xfrm>
            <a:off x="3619424" y="5092944"/>
            <a:ext cx="5880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3341370" y="4798930"/>
            <a:ext cx="11215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rPr>
              <a:t>降低功率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6534" y="253907"/>
            <a:ext cx="110122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项目目标及内容</a:t>
            </a:r>
            <a:endParaRPr lang="zh-CN" altLang="en-US" sz="2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3377" y="1084746"/>
            <a:ext cx="11604845" cy="1645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研究目标： </a:t>
            </a:r>
            <a:endParaRPr lang="en-US" altLang="zh-CN" sz="20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基于有限元方法建立环形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U-10Zr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芯体热力耦合和辐照行为模型；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开发精细化金属燃料性能分析程序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，对环形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U-10Zr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芯体在辐照工况下的热力耦合行为进行模拟仿真；揭示其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变形规律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并预测环形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U-10Zr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芯体变形趋势及燃料的服役性能。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63377" y="2820948"/>
            <a:ext cx="11529610" cy="4138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研究内容： </a:t>
            </a:r>
            <a:endParaRPr lang="en-US" altLang="zh-CN" sz="20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构建环形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U-10Zr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燃料热力耦合与辐照行为模型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。综合考虑组分重分布、辐照肿胀、裂变气体释放等辐照行为，以及热膨胀、蠕变和弹性变形等力学过程，建立适用于环形几何结构的热力耦合解析模型。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开发精细化金属燃料性能分析程序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。采用有限元方法，将燃料辐照行为模型模块化，并与传热和力学模型进行耦合，合理设置燃料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包壳传热、接触及力学边界条件，实现辐照工况下环形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U-10Zr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燃料热力行为的数值模拟。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开展环形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U-10Zr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燃料变形规律研究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。利用所开发的燃料性能分析程序模拟燃料在辐照过程中的温度、应力、应变及尺寸变化，并与宏观变形实验数据进行对比，分析其径向和轴向变形特征，预测燃料的变形趋势及服役性能。</a:t>
            </a:r>
          </a:p>
          <a:p>
            <a:pPr algn="just"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5"/>
          <p:cNvSpPr>
            <a:spLocks noChangeArrowheads="1"/>
          </p:cNvSpPr>
          <p:nvPr/>
        </p:nvSpPr>
        <p:spPr bwMode="auto">
          <a:xfrm>
            <a:off x="4172789" y="1570449"/>
            <a:ext cx="7771725" cy="359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一、研究背景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研究成果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</a:t>
            </a: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总结与展望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2"/>
          <p:cNvSpPr/>
          <p:nvPr>
            <p:custDataLst>
              <p:tags r:id="rId1"/>
            </p:custDataLst>
          </p:nvPr>
        </p:nvSpPr>
        <p:spPr bwMode="auto">
          <a:xfrm>
            <a:off x="1095635" y="1342949"/>
            <a:ext cx="1870149" cy="4577703"/>
          </a:xfrm>
          <a:prstGeom prst="roundRect">
            <a:avLst/>
          </a:prstGeom>
          <a:noFill/>
          <a:ln w="76200">
            <a:solidFill>
              <a:schemeClr val="accent1"/>
            </a:solidFill>
            <a:rou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215342" y="2848371"/>
            <a:ext cx="1648291" cy="1044116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目录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7486" y="2140232"/>
            <a:ext cx="1696298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none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CONTENT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5"/>
          <p:cNvSpPr>
            <a:spLocks noChangeArrowheads="1"/>
          </p:cNvSpPr>
          <p:nvPr/>
        </p:nvSpPr>
        <p:spPr bwMode="auto">
          <a:xfrm>
            <a:off x="3928600" y="1364236"/>
            <a:ext cx="6785834" cy="412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研究成果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arenBoth"/>
              <a:defRPr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ANTHEM 1.0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程序开发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indent="-7429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AutoNum type="arabicParenBoth"/>
              <a:defRPr/>
            </a:pPr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ANTHEM 2.0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程序开发</a:t>
            </a:r>
            <a:endParaRPr lang="en-US" altLang="zh-CN" sz="3200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indent="-7429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AutoNum type="arabicParenBoth"/>
              <a:defRPr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环形</a:t>
            </a:r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U-10Zr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行为规律研究</a:t>
            </a:r>
            <a:endParaRPr lang="en-US" altLang="zh-CN" sz="3200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2"/>
          <p:cNvSpPr/>
          <p:nvPr>
            <p:custDataLst>
              <p:tags r:id="rId1"/>
            </p:custDataLst>
          </p:nvPr>
        </p:nvSpPr>
        <p:spPr bwMode="auto">
          <a:xfrm>
            <a:off x="1095635" y="1342949"/>
            <a:ext cx="1870149" cy="4577703"/>
          </a:xfrm>
          <a:prstGeom prst="roundRect">
            <a:avLst/>
          </a:prstGeom>
          <a:noFill/>
          <a:ln w="76200">
            <a:solidFill>
              <a:schemeClr val="accent1"/>
            </a:solidFill>
            <a:rou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215342" y="2848371"/>
            <a:ext cx="1648291" cy="1044116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目录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7486" y="2140232"/>
            <a:ext cx="1696298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none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CONTENT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5819016" y="1881177"/>
            <a:ext cx="5529192" cy="4692492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62" name="文本框 7"/>
          <p:cNvSpPr txBox="1"/>
          <p:nvPr/>
        </p:nvSpPr>
        <p:spPr>
          <a:xfrm>
            <a:off x="5891444" y="2029837"/>
            <a:ext cx="537564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本工作构建的传热模型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18810" y="1207187"/>
            <a:ext cx="11049579" cy="464635"/>
            <a:chOff x="386062" y="1288393"/>
            <a:chExt cx="11049579" cy="464635"/>
          </a:xfrm>
        </p:grpSpPr>
        <p:sp>
          <p:nvSpPr>
            <p:cNvPr id="63" name="矩形 15"/>
            <p:cNvSpPr>
              <a:spLocks noChangeArrowheads="1"/>
            </p:cNvSpPr>
            <p:nvPr/>
          </p:nvSpPr>
          <p:spPr bwMode="auto">
            <a:xfrm>
              <a:off x="386062" y="1288393"/>
              <a:ext cx="10962146" cy="46463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algn="ctr">
              <a:solidFill>
                <a:schemeClr val="accent1">
                  <a:lumMod val="75000"/>
                </a:schemeClr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18000" rIns="0" bIns="7200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53971" y="1291363"/>
              <a:ext cx="1078167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 defTabSz="457200"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传热</a:t>
              </a:r>
              <a:r>
                <a:rPr lang="zh-CN" altLang="en-US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包括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5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个要素，</a:t>
              </a:r>
              <a:r>
                <a:rPr lang="zh-CN" altLang="en-US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难点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在于“</a:t>
              </a:r>
              <a:r>
                <a:rPr lang="zh-CN" altLang="en-US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间隙传热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”</a:t>
              </a:r>
              <a:r>
                <a:rPr lang="zh-CN" altLang="en-US" sz="24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与“应力应变” 耦合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68149" y="284331"/>
            <a:ext cx="69524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1.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芯体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燃料的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传热机制和模型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9471" y="3509912"/>
            <a:ext cx="1684487" cy="2957878"/>
          </a:xfrm>
          <a:prstGeom prst="rect">
            <a:avLst/>
          </a:prstGeom>
        </p:spPr>
      </p:pic>
      <p:sp>
        <p:nvSpPr>
          <p:cNvPr id="22" name="文本框 7"/>
          <p:cNvSpPr txBox="1"/>
          <p:nvPr/>
        </p:nvSpPr>
        <p:spPr>
          <a:xfrm>
            <a:off x="493985" y="1993455"/>
            <a:ext cx="5013435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传热机制</a:t>
            </a:r>
          </a:p>
        </p:txBody>
      </p:sp>
      <p:sp>
        <p:nvSpPr>
          <p:cNvPr id="23" name="矩形 22"/>
          <p:cNvSpPr/>
          <p:nvPr/>
        </p:nvSpPr>
        <p:spPr>
          <a:xfrm>
            <a:off x="386063" y="1881176"/>
            <a:ext cx="5197262" cy="4692491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534940" y="2398258"/>
            <a:ext cx="366713" cy="292894"/>
            <a:chOff x="2732952" y="717328"/>
            <a:chExt cx="366713" cy="292894"/>
          </a:xfrm>
        </p:grpSpPr>
        <p:sp>
          <p:nvSpPr>
            <p:cNvPr id="26" name="矩形: 圆角 25"/>
            <p:cNvSpPr/>
            <p:nvPr/>
          </p:nvSpPr>
          <p:spPr>
            <a:xfrm>
              <a:off x="2732952" y="745903"/>
              <a:ext cx="366713" cy="264319"/>
            </a:xfrm>
            <a:prstGeom prst="roundRect">
              <a:avLst/>
            </a:prstGeom>
            <a:solidFill>
              <a:srgbClr val="44546A">
                <a:lumMod val="60000"/>
                <a:lumOff val="40000"/>
              </a:srgbClr>
            </a:solidFill>
            <a:ln w="28575" cap="flat" cmpd="sng" algn="ctr">
              <a:solidFill>
                <a:srgbClr val="4472C4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zh-CN" altLang="en-US" sz="12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859514" y="717328"/>
              <a:ext cx="113588" cy="9286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zh-CN" altLang="en-US" sz="12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1529454" y="2640997"/>
            <a:ext cx="0" cy="3617737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9" name="直接连接符 28"/>
          <p:cNvCxnSpPr/>
          <p:nvPr/>
        </p:nvCxnSpPr>
        <p:spPr>
          <a:xfrm>
            <a:off x="1901653" y="2640997"/>
            <a:ext cx="0" cy="3617737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30" name="组合 29"/>
          <p:cNvGrpSpPr/>
          <p:nvPr/>
        </p:nvGrpSpPr>
        <p:grpSpPr>
          <a:xfrm rot="10800000">
            <a:off x="1534940" y="6172062"/>
            <a:ext cx="366713" cy="292894"/>
            <a:chOff x="2732952" y="717328"/>
            <a:chExt cx="366713" cy="292894"/>
          </a:xfrm>
        </p:grpSpPr>
        <p:sp>
          <p:nvSpPr>
            <p:cNvPr id="31" name="矩形: 圆角 30"/>
            <p:cNvSpPr/>
            <p:nvPr/>
          </p:nvSpPr>
          <p:spPr>
            <a:xfrm>
              <a:off x="2732952" y="745903"/>
              <a:ext cx="366713" cy="264319"/>
            </a:xfrm>
            <a:prstGeom prst="roundRect">
              <a:avLst/>
            </a:prstGeom>
            <a:solidFill>
              <a:srgbClr val="44546A">
                <a:lumMod val="60000"/>
                <a:lumOff val="40000"/>
              </a:srgbClr>
            </a:solidFill>
            <a:ln w="28575" cap="flat" cmpd="sng" algn="ctr">
              <a:solidFill>
                <a:srgbClr val="4472C4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859514" y="717328"/>
              <a:ext cx="113588" cy="9286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defRPr/>
              </a:pPr>
              <a:endParaRPr lang="zh-CN" altLang="en-US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559903" y="4449865"/>
            <a:ext cx="114525" cy="1710467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762965" y="4449865"/>
            <a:ext cx="105662" cy="1710467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720158" y="4421290"/>
            <a:ext cx="272603" cy="178719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sz="1600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箭头: 右 43"/>
          <p:cNvSpPr/>
          <p:nvPr/>
        </p:nvSpPr>
        <p:spPr>
          <a:xfrm>
            <a:off x="2337577" y="5134627"/>
            <a:ext cx="259786" cy="276999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154515" y="2500073"/>
            <a:ext cx="566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导热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152242" y="3265776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气体导热</a:t>
            </a:r>
            <a:endParaRPr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142607" y="2884239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对流换热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966178" y="2543442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973433" y="2899078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976160" y="3289827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890751" y="5365461"/>
            <a:ext cx="336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燃料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53654" y="5343089"/>
            <a:ext cx="336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包壳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238264" y="5273127"/>
            <a:ext cx="45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altLang="zh-CN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He</a:t>
            </a:r>
          </a:p>
          <a:p>
            <a:pPr algn="ctr" defTabSz="457200">
              <a:defRPr/>
            </a:pPr>
            <a:r>
              <a:rPr lang="zh-CN" altLang="en-US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间隙</a:t>
            </a:r>
            <a:endParaRPr lang="en-US" altLang="zh-CN" sz="12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147144" y="2832464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接触传热</a:t>
            </a:r>
            <a:endParaRPr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167404" y="3187654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辐射换热</a:t>
            </a:r>
            <a:endParaRPr lang="en-US" altLang="zh-CN" sz="12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007945" y="2909565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007945" y="3239819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36448" y="4814067"/>
            <a:ext cx="238918" cy="344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080877" y="4152547"/>
            <a:ext cx="238918" cy="344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4142818" y="4360707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358541" y="4606450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347607" y="4872171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336753" y="5116307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5812412" y="3148771"/>
                <a:ext cx="3380548" cy="565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𝑯𝒆</m:t>
                          </m:r>
                        </m:sub>
                      </m:sSub>
                      <m:r>
                        <a:rPr kumimoji="0" lang="zh-CN" altLang="en-US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a:rPr kumimoji="0" lang="en-US" altLang="zh-CN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r>
                                <a:rPr lang="en-US" altLang="zh-CN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sub>
                          </m:sSub>
                          <m:r>
                            <a:rPr kumimoji="0" lang="zh-CN" alt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zh-CN" altLang="en-US" sz="1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zh-CN" altLang="en-US" sz="1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kumimoji="0" lang="zh-CN" altLang="en-US" sz="14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zh-CN" altLang="en-US" sz="1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zh-CN" altLang="en-US" sz="1400" b="1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kumimoji="0" lang="zh-CN" altLang="en-US" sz="1400" b="1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zh-CN" alt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kumimoji="0" lang="zh-CN" alt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2412" y="3148771"/>
                <a:ext cx="3380548" cy="565348"/>
              </a:xfrm>
              <a:prstGeom prst="rect">
                <a:avLst/>
              </a:prstGeom>
              <a:blipFill rotWithShape="1">
                <a:blip r:embed="rId4"/>
                <a:stretch>
                  <a:fillRect l="-8" t="-78" r="2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5891444" y="5068747"/>
                <a:ext cx="2721897" cy="5365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e>
                        <m:sub>
                          <m: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𝒔𝒐𝒍𝒊𝒅</m:t>
                          </m:r>
                        </m:sub>
                      </m:sSub>
                      <m:r>
                        <a:rPr kumimoji="0" lang="zh-CN" altLang="en-US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𝑪</m:t>
                          </m:r>
                        </m:e>
                        <m:sub>
                          <m: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𝒔</m:t>
                          </m:r>
                        </m:sub>
                      </m:sSub>
                      <m:f>
                        <m:fPr>
                          <m:ctrlP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zh-CN" alt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𝟐</m:t>
                          </m:r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𝒌</m:t>
                              </m:r>
                            </m:e>
                            <m:sub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𝒌</m:t>
                              </m:r>
                            </m:e>
                            <m:sub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𝒌</m:t>
                              </m:r>
                            </m:e>
                            <m:sub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𝟏</m:t>
                              </m:r>
                            </m:sub>
                          </m:sSub>
                          <m:r>
                            <a:rPr kumimoji="0" lang="zh-CN" altLang="en-US" sz="1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𝒌</m:t>
                              </m:r>
                            </m:e>
                            <m:sub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zh-CN" altLang="en-US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𝑷</m:t>
                              </m:r>
                            </m:e>
                            <m:sub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𝑪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zh-CN" altLang="en-US" sz="14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𝜹</m:t>
                              </m:r>
                            </m:e>
                            <m:sup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𝟎</m:t>
                              </m:r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.</m:t>
                              </m:r>
                              <m:r>
                                <a:rPr kumimoji="0" lang="zh-CN" altLang="en-US" sz="14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𝟓</m:t>
                              </m:r>
                            </m:sup>
                          </m:sSup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𝑯</m:t>
                          </m:r>
                        </m:den>
                      </m:f>
                    </m:oMath>
                  </m:oMathPara>
                </a14:m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1444" y="5068747"/>
                <a:ext cx="2721897" cy="536557"/>
              </a:xfrm>
              <a:prstGeom prst="rect">
                <a:avLst/>
              </a:prstGeom>
              <a:blipFill rotWithShape="1">
                <a:blip r:embed="rId5"/>
                <a:stretch>
                  <a:fillRect l="-20" t="-33" r="7" b="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9497637" y="3385952"/>
                <a:ext cx="1195605" cy="328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间距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zh-CN" altLang="en-US" sz="1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</m:oMath>
                </a14:m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相关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7637" y="3385952"/>
                <a:ext cx="1195605" cy="328167"/>
              </a:xfrm>
              <a:prstGeom prst="rect">
                <a:avLst/>
              </a:prstGeom>
              <a:blipFill rotWithShape="1">
                <a:blip r:embed="rId6"/>
                <a:stretch>
                  <a:fillRect l="-48" t="-40" r="40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9316798" y="5001175"/>
                <a:ext cx="16990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457200"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接触应力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1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zh-CN" altLang="en-US" sz="1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sub>
                    </m:sSub>
                  </m:oMath>
                </a14:m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相关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98" y="5001175"/>
                <a:ext cx="1699003" cy="307777"/>
              </a:xfrm>
              <a:prstGeom prst="rect">
                <a:avLst/>
              </a:prstGeom>
              <a:blipFill rotWithShape="1">
                <a:blip r:embed="rId7"/>
                <a:stretch>
                  <a:fillRect l="-5" t="-179" r="27" b="1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箭头: 下 6"/>
          <p:cNvSpPr/>
          <p:nvPr/>
        </p:nvSpPr>
        <p:spPr>
          <a:xfrm>
            <a:off x="9820863" y="4045827"/>
            <a:ext cx="435125" cy="8589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8" name="箭头: 下 7"/>
          <p:cNvSpPr/>
          <p:nvPr/>
        </p:nvSpPr>
        <p:spPr>
          <a:xfrm rot="10800000">
            <a:off x="9838438" y="4583570"/>
            <a:ext cx="435125" cy="8589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9" name="文本框 8"/>
          <p:cNvSpPr txBox="1"/>
          <p:nvPr/>
        </p:nvSpPr>
        <p:spPr>
          <a:xfrm>
            <a:off x="9316798" y="4210721"/>
            <a:ext cx="1535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与应力应变耦合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95145" y="2820007"/>
            <a:ext cx="2136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He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气导热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19197" y="4783029"/>
            <a:ext cx="2136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  <a:defRPr/>
            </a:pPr>
            <a:r>
              <a:rPr lang="zh-CN" altLang="en-US" sz="1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接触传热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5909749" y="1926768"/>
            <a:ext cx="5688083" cy="4646901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33" name="文本框 7"/>
          <p:cNvSpPr txBox="1"/>
          <p:nvPr/>
        </p:nvSpPr>
        <p:spPr>
          <a:xfrm>
            <a:off x="6024664" y="2044818"/>
            <a:ext cx="548353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本工作构建的接触和摩擦模型</a:t>
            </a:r>
          </a:p>
        </p:txBody>
      </p:sp>
      <p:sp>
        <p:nvSpPr>
          <p:cNvPr id="47" name="矩形 15"/>
          <p:cNvSpPr>
            <a:spLocks noChangeArrowheads="1"/>
          </p:cNvSpPr>
          <p:nvPr/>
        </p:nvSpPr>
        <p:spPr bwMode="auto">
          <a:xfrm>
            <a:off x="419571" y="1323832"/>
            <a:ext cx="11178261" cy="4646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94168" y="1326802"/>
            <a:ext cx="10818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肿胀受到</a:t>
            </a:r>
            <a:r>
              <a:rPr lang="en-US" altLang="zh-CN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个要素影响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难点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在于构建正确的</a:t>
            </a: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接触和摩擦模型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149" y="284331"/>
            <a:ext cx="94593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2.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芯体的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肿胀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机制和模型</a:t>
            </a:r>
          </a:p>
        </p:txBody>
      </p:sp>
      <p:sp>
        <p:nvSpPr>
          <p:cNvPr id="43" name="文本框 7"/>
          <p:cNvSpPr txBox="1"/>
          <p:nvPr/>
        </p:nvSpPr>
        <p:spPr>
          <a:xfrm>
            <a:off x="533177" y="2045708"/>
            <a:ext cx="5028866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肿胀机制</a:t>
            </a:r>
          </a:p>
        </p:txBody>
      </p:sp>
      <p:sp>
        <p:nvSpPr>
          <p:cNvPr id="56" name="矩形 55"/>
          <p:cNvSpPr/>
          <p:nvPr/>
        </p:nvSpPr>
        <p:spPr>
          <a:xfrm>
            <a:off x="419571" y="1926768"/>
            <a:ext cx="5285297" cy="4646901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429" y="2499752"/>
            <a:ext cx="1147638" cy="2971564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2255813" y="4486488"/>
            <a:ext cx="336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燃料</a:t>
            </a:r>
            <a:endParaRPr lang="en-US" altLang="zh-CN" sz="12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880880" y="4453896"/>
            <a:ext cx="336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包壳</a:t>
            </a:r>
            <a:endParaRPr lang="en-US" altLang="zh-CN" sz="12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307998" y="5667638"/>
            <a:ext cx="690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热膨胀</a:t>
            </a:r>
            <a:endParaRPr lang="en-US" altLang="zh-CN" sz="12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179333" y="5652522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热蠕变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125269" y="5680184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061081" y="5700333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950244" y="5699430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968636" y="5699430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ker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167723" y="6058042"/>
            <a:ext cx="846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气态产物肿胀</a:t>
            </a: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156113" y="5623872"/>
            <a:ext cx="846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固态产物肿胀</a:t>
            </a:r>
            <a:endParaRPr lang="en-US" altLang="zh-CN" sz="12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746222" y="3565130"/>
            <a:ext cx="123825" cy="174625"/>
          </a:xfrm>
          <a:prstGeom prst="rect">
            <a:avLst/>
          </a:prstGeom>
          <a:noFill/>
          <a:ln w="12700" cap="flat" cmpd="sng" algn="ctr">
            <a:solidFill>
              <a:srgbClr val="1026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5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746221" y="3882014"/>
            <a:ext cx="123825" cy="174625"/>
          </a:xfrm>
          <a:prstGeom prst="rect">
            <a:avLst/>
          </a:prstGeom>
          <a:noFill/>
          <a:ln w="12700" cap="flat" cmpd="sng" algn="ctr">
            <a:solidFill>
              <a:srgbClr val="1026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6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147465" y="6180263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087843" y="6168075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265291" y="6151877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接触</a:t>
            </a:r>
            <a:endParaRPr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2192425" y="6132156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摩擦</a:t>
            </a:r>
            <a:endParaRPr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047610" y="5659222"/>
            <a:ext cx="8462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辐照蠕变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233544" y="4297858"/>
            <a:ext cx="179407" cy="174625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1026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7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2995999" y="6157635"/>
            <a:ext cx="194732" cy="222527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rgbClr val="44546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蓝色的门&#10;&#10;AI 生成的内容可能不正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67" y="2986356"/>
            <a:ext cx="1685149" cy="12638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7865579" y="3253989"/>
                <a:ext cx="3222690" cy="890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zh-CN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altLang="zh-CN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kumimoji="0" lang="en-US" altLang="zh-CN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𝑒𝑠𝑡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altLang="zh-CN" sz="1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kumimoji="0" lang="en-US" altLang="zh-CN" sz="1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kumimoji="0" lang="en-US" altLang="zh-CN" sz="1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  <m:t>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  <m:t>𝑓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  <m:t>𝑑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  <m:t>𝑝𝑒𝑛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  <m:t>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altLang="zh-CN" sz="14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  <m:t>𝑒𝑠𝑡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  </m:t>
                              </m:r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，</m:t>
                              </m:r>
                              <m:sSub>
                                <m:sSubPr>
                                  <m:ctrlP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𝑝𝑒𝑛</m:t>
                                  </m:r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 </m:t>
                                  </m:r>
                                </m:sub>
                              </m:sSub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&lt;0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𝑒𝑠𝑡</m:t>
                                  </m:r>
                                </m:sub>
                              </m:sSub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𝑓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𝑝𝑒𝑛</m:t>
                                  </m:r>
                                </m:sub>
                              </m:sSub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      </m:t>
                              </m:r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，</m:t>
                              </m:r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  </m:t>
                              </m:r>
                              <m:sSub>
                                <m:sSubPr>
                                  <m:ctrlP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𝑝𝑒𝑛</m:t>
                                  </m:r>
                                  <m:r>
                                    <a:rPr kumimoji="0" lang="en-US" altLang="zh-CN" sz="1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 </m:t>
                                  </m:r>
                                </m:sub>
                              </m:sSub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579" y="3253989"/>
                <a:ext cx="3222690" cy="890052"/>
              </a:xfrm>
              <a:prstGeom prst="rect">
                <a:avLst/>
              </a:prstGeom>
              <a:blipFill rotWithShape="1">
                <a:blip r:embed="rId5"/>
                <a:stretch>
                  <a:fillRect l="-15" t="-28" r="17" b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6097197" y="2499752"/>
            <a:ext cx="2068250" cy="360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基于罚函数的接触模型：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5561" y="5280883"/>
            <a:ext cx="3354953" cy="6410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97245" y="4611305"/>
            <a:ext cx="3163340" cy="360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基于双曲正切与库伦定律的摩擦模型：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9145" y="5120322"/>
            <a:ext cx="1993976" cy="1094631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132893" y="5168156"/>
            <a:ext cx="468131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燃料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97430" y="5179501"/>
            <a:ext cx="468131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包壳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655106" y="5092016"/>
            <a:ext cx="292335" cy="844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运动趋势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26859" y="5147321"/>
            <a:ext cx="468131" cy="267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接触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70174" y="5601420"/>
            <a:ext cx="292335" cy="4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摩擦</a:t>
            </a:r>
            <a:endParaRPr kumimoji="0" lang="en-US" altLang="zh-CN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148" y="284331"/>
            <a:ext cx="103871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芯体的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裂变气体释放机制和模型</a:t>
            </a:r>
          </a:p>
        </p:txBody>
      </p:sp>
      <p:sp>
        <p:nvSpPr>
          <p:cNvPr id="3" name="文本框 7"/>
          <p:cNvSpPr txBox="1"/>
          <p:nvPr/>
        </p:nvSpPr>
        <p:spPr>
          <a:xfrm>
            <a:off x="680118" y="2154826"/>
            <a:ext cx="453390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裂变气体释放机制</a:t>
            </a:r>
          </a:p>
        </p:txBody>
      </p:sp>
      <p:sp>
        <p:nvSpPr>
          <p:cNvPr id="5" name="矩形 4"/>
          <p:cNvSpPr/>
          <p:nvPr/>
        </p:nvSpPr>
        <p:spPr>
          <a:xfrm>
            <a:off x="476796" y="1918610"/>
            <a:ext cx="4884206" cy="4655059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909750" y="1926768"/>
            <a:ext cx="5529192" cy="4646901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46" name="文本框 7"/>
          <p:cNvSpPr txBox="1"/>
          <p:nvPr/>
        </p:nvSpPr>
        <p:spPr>
          <a:xfrm>
            <a:off x="6096000" y="2167756"/>
            <a:ext cx="519457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本工作构建的气体释放和气室体积模型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矩形 15"/>
          <p:cNvSpPr>
            <a:spLocks noChangeArrowheads="1"/>
          </p:cNvSpPr>
          <p:nvPr/>
        </p:nvSpPr>
        <p:spPr bwMode="auto">
          <a:xfrm>
            <a:off x="506834" y="1323832"/>
            <a:ext cx="10962146" cy="4646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14834" y="1326802"/>
            <a:ext cx="10497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难点在于实现“积累释放”与“动态气室体积”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708291" y="2666060"/>
            <a:ext cx="4477559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若气态产物肿胀达到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0.33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阈值，则触发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FGR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，释放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80%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积累的含量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，而后持续以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80%</a:t>
            </a: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释放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6096000" y="4590102"/>
            <a:ext cx="3551065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动态的气室体积模型：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1384411" y="4173151"/>
            <a:ext cx="2574263" cy="1956810"/>
            <a:chOff x="5922302" y="4451428"/>
            <a:chExt cx="2574263" cy="1956810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2302" y="4451428"/>
              <a:ext cx="2438441" cy="1956810"/>
            </a:xfrm>
            <a:prstGeom prst="rect">
              <a:avLst/>
            </a:prstGeom>
          </p:spPr>
        </p:pic>
        <p:sp>
          <p:nvSpPr>
            <p:cNvPr id="79" name="文本框 78"/>
            <p:cNvSpPr txBox="1"/>
            <p:nvPr/>
          </p:nvSpPr>
          <p:spPr>
            <a:xfrm>
              <a:off x="6377291" y="5829480"/>
              <a:ext cx="8578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释放前</a:t>
              </a:r>
              <a:endParaRPr kumimoji="0" lang="en-US" altLang="zh-CN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7638724" y="4861630"/>
              <a:ext cx="8578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释放后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044323" y="2775433"/>
            <a:ext cx="4095122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积累释放模型：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3687" y="3664376"/>
            <a:ext cx="4771429" cy="571429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7110066" y="3607151"/>
            <a:ext cx="2018830" cy="68588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271740" y="3607150"/>
            <a:ext cx="2018830" cy="68588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020487" y="3236103"/>
            <a:ext cx="2197987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释放阈值前积累的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0.8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563105" y="3212075"/>
            <a:ext cx="1659053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阈值后持续释放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955049" y="3804104"/>
            <a:ext cx="704616" cy="334605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475807" y="5287595"/>
            <a:ext cx="41794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20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plenum</a:t>
            </a:r>
            <a:r>
              <a:rPr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​(t)=V</a:t>
            </a:r>
            <a:r>
              <a:rPr lang="en-US" altLang="zh-CN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rod,0</a:t>
            </a:r>
            <a:r>
              <a:rPr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​−</a:t>
            </a:r>
            <a:r>
              <a:rPr lang="en-US" altLang="zh-CN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20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fuel</a:t>
            </a:r>
            <a:r>
              <a:rPr lang="en-US" altLang="zh-CN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​(t)</a:t>
            </a:r>
            <a:r>
              <a:rPr lang="en-US" altLang="zh-CN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zh-CN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zh-CN" sz="20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lang="en-US" altLang="zh-CN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​(t)</a:t>
            </a:r>
            <a:endParaRPr lang="zh-CN" altLang="en-US" sz="20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V="1">
            <a:off x="7684851" y="5705091"/>
            <a:ext cx="186681" cy="261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861578" y="5967007"/>
            <a:ext cx="109347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棒内体积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8571432" y="5687705"/>
            <a:ext cx="0" cy="229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871532" y="5974995"/>
            <a:ext cx="141337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动态燃料体积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8" name="直接箭头连接符 27"/>
          <p:cNvCxnSpPr/>
          <p:nvPr/>
        </p:nvCxnSpPr>
        <p:spPr>
          <a:xfrm flipH="1" flipV="1">
            <a:off x="9370997" y="5667138"/>
            <a:ext cx="161579" cy="253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9315002" y="5967007"/>
            <a:ext cx="1907156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动态开放孔隙体积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148" y="284331"/>
            <a:ext cx="103871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4.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芯体</a:t>
            </a:r>
            <a:r>
              <a:rPr lang="zh-CN" altLang="en-US" sz="2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</a:t>
            </a:r>
            <a:r>
              <a:rPr lang="en-US" altLang="zh-CN" sz="2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ANTHEM 1.0 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技术难点</a:t>
            </a:r>
          </a:p>
        </p:txBody>
      </p:sp>
      <p:sp>
        <p:nvSpPr>
          <p:cNvPr id="3" name="矩形 2"/>
          <p:cNvSpPr/>
          <p:nvPr/>
        </p:nvSpPr>
        <p:spPr>
          <a:xfrm>
            <a:off x="373034" y="1478604"/>
            <a:ext cx="3654217" cy="509506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31672" y="1478605"/>
            <a:ext cx="3654217" cy="509506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90310" y="1478604"/>
            <a:ext cx="3654217" cy="509506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4173" y="2714951"/>
            <a:ext cx="812575" cy="194830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27866" y="5431094"/>
            <a:ext cx="25602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zh-CN" sz="14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Cladding(r)- </a:t>
            </a:r>
            <a:r>
              <a:rPr lang="en-US" altLang="zh-CN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Pellet_surf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(r)</a:t>
            </a:r>
            <a:endParaRPr lang="zh-CN" alt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60046" y="3971236"/>
            <a:ext cx="145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燃料外壁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Pellet_surf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(r)</a:t>
            </a:r>
            <a:endParaRPr lang="zh-CN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48558" y="3451398"/>
            <a:ext cx="14544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包壳内壁</a:t>
            </a:r>
            <a:endParaRPr lang="en-US" altLang="zh-C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Cladding(r)</a:t>
            </a:r>
            <a:endParaRPr lang="zh-CN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7473" y="4729148"/>
            <a:ext cx="3579778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基于位置变量构建传热与应力应变的耦合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1458735" y="5912951"/>
                <a:ext cx="1482812" cy="3250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𝑷𝒄</m:t>
                    </m:r>
                    <m:r>
                      <a:rPr lang="en-US" altLang="zh-CN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b="1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zh-CN" sz="1400" b="1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endParaRPr lang="zh-CN" altLang="en-US" sz="1400" b="1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735" y="5912951"/>
                <a:ext cx="1482812" cy="325025"/>
              </a:xfrm>
              <a:prstGeom prst="rect">
                <a:avLst/>
              </a:prstGeom>
              <a:blipFill rotWithShape="1">
                <a:blip r:embed="rId4"/>
                <a:stretch>
                  <a:fillRect l="-9" t="-143" r="15" b="1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/>
          <p:cNvSpPr txBox="1"/>
          <p:nvPr/>
        </p:nvSpPr>
        <p:spPr>
          <a:xfrm>
            <a:off x="447473" y="2279585"/>
            <a:ext cx="3729249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基于广义拉伸功能，解决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位置变量的定义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7"/>
          <p:cNvSpPr txBox="1"/>
          <p:nvPr/>
        </p:nvSpPr>
        <p:spPr>
          <a:xfrm>
            <a:off x="501743" y="1616912"/>
            <a:ext cx="3396797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耦合间隙传热与应力应变</a:t>
            </a:r>
            <a:endParaRPr lang="zh-CN" altLang="en-US" dirty="0"/>
          </a:p>
        </p:txBody>
      </p:sp>
      <p:sp>
        <p:nvSpPr>
          <p:cNvPr id="18" name="文本框 7"/>
          <p:cNvSpPr txBox="1"/>
          <p:nvPr/>
        </p:nvSpPr>
        <p:spPr>
          <a:xfrm>
            <a:off x="4360381" y="1616912"/>
            <a:ext cx="3396797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自定义辐照肿胀接口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68927" y="5401856"/>
            <a:ext cx="626473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间距：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8927" y="5884105"/>
            <a:ext cx="91616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接触应力：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4332413" y="3489958"/>
                <a:ext cx="2343893" cy="5609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∆</m:t>
                              </m:r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𝑔𝑓𝑝</m:t>
                              </m:r>
                            </m:sub>
                          </m:sSub>
                        </m:num>
                        <m:den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𝑉</m:t>
                          </m:r>
                        </m:den>
                      </m:f>
                      <m:r>
                        <a:rPr kumimoji="0" lang="zh-CN" alt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zh-CN" altLang="en-US" sz="1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3.59×</m:t>
                          </m:r>
                          <m:sSup>
                            <m:sSupPr>
                              <m:ctrlP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zh-CN" altLang="en-US" sz="1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zh-CN" altLang="en-US" sz="1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−24</m:t>
                              </m:r>
                            </m:sup>
                          </m:sSup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𝐹𝑇</m:t>
                          </m:r>
                        </m:num>
                        <m:den>
                          <m:r>
                            <a:rPr kumimoji="0" lang="zh-CN" altLang="en-US" sz="1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1.01×</m:t>
                          </m:r>
                          <m:sSup>
                            <m:sSupPr>
                              <m:ctrlP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zh-CN" altLang="en-US" sz="1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zh-CN" altLang="en-US" sz="14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7</m:t>
                              </m:r>
                            </m:sup>
                          </m:sSup>
                          <m:r>
                            <a:rPr kumimoji="0" lang="zh-CN" altLang="en-US" sz="1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𝜎</m:t>
                              </m:r>
                            </m:e>
                            <m:sub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0" lang="zh-CN" altLang="en-US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charset="-122"/>
                  <a:cs typeface="+mn-cs"/>
                </a:endParaRPr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413" y="3489958"/>
                <a:ext cx="2343893" cy="560923"/>
              </a:xfrm>
              <a:prstGeom prst="rect">
                <a:avLst/>
              </a:prstGeom>
              <a:blipFill rotWithShape="1">
                <a:blip r:embed="rId5"/>
                <a:stretch>
                  <a:fillRect l="-19" t="-113" r="24" b="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/>
          <p:cNvSpPr txBox="1"/>
          <p:nvPr/>
        </p:nvSpPr>
        <p:spPr>
          <a:xfrm>
            <a:off x="4391378" y="2972587"/>
            <a:ext cx="170462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以辐照肿胀为例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391378" y="4729148"/>
            <a:ext cx="2862500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ODE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方程构建接口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3984418" y="5306573"/>
                <a:ext cx="4003681" cy="1062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0</m:t>
                      </m:r>
                      <m:f>
                        <m:fPr>
                          <m:ctrlPr>
                            <a:rPr kumimoji="0" lang="zh-CN" altLang="en-US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zh-CN" altLang="en-US" sz="12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zh-CN" altLang="en-US" sz="12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0" lang="en-US" altLang="zh-CN" sz="12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kumimoji="0" lang="zh-CN" altLang="en-US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0" lang="en-US" altLang="zh-CN" sz="12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2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0" lang="en-US" altLang="zh-CN" sz="12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kumimoji="0" lang="zh-CN" altLang="en-US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zh-CN" altLang="en-US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kumimoji="0" lang="zh-CN" altLang="en-US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+0</m:t>
                          </m:r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r>
                            <a:rPr kumimoji="0" lang="en-US" altLang="zh-CN" sz="12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−0 </m:t>
                          </m:r>
                        </m:e>
                      </m:d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kumimoji="0" lang="zh-CN" altLang="en-US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0" lang="zh-CN" altLang="en-US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</m:t>
                      </m:r>
                      <m:r>
                        <a:rPr kumimoji="0" lang="en-US" altLang="zh-CN" sz="12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kumimoji="0" lang="en-US" altLang="zh-CN" sz="12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lang="en-US" altLang="zh-CN" sz="1200" i="1" kern="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b="0" i="1" u="none" strike="noStrike" kern="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0" lang="zh-CN" altLang="en-US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zh-CN" altLang="en-US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kumimoji="0" lang="zh-CN" altLang="en-US" sz="16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kumimoji="0" lang="zh-CN" altLang="en-US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59</m:t>
                        </m:r>
                        <m:r>
                          <a:rPr kumimoji="0" lang="zh-CN" altLang="en-US" sz="16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kumimoji="0" lang="zh-CN" altLang="en-US" sz="16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24</m:t>
                            </m:r>
                          </m:sup>
                        </m:sSup>
                        <m:r>
                          <a:rPr kumimoji="0" lang="zh-CN" altLang="en-US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𝐹𝑇</m:t>
                        </m:r>
                      </m:num>
                      <m:den>
                        <m:r>
                          <a:rPr kumimoji="0" lang="zh-CN" altLang="en-US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kumimoji="0" lang="zh-CN" altLang="en-US" sz="16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kumimoji="0" lang="zh-CN" altLang="en-US" sz="16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01</m:t>
                        </m:r>
                        <m:r>
                          <a:rPr kumimoji="0" lang="zh-CN" altLang="en-US" sz="16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kumimoji="0" lang="zh-CN" altLang="en-US" sz="16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zh-CN" altLang="en-US" sz="16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den>
                    </m:f>
                  </m:oMath>
                </a14:m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418" y="5306573"/>
                <a:ext cx="4003681" cy="1062663"/>
              </a:xfrm>
              <a:prstGeom prst="rect">
                <a:avLst/>
              </a:prstGeom>
              <a:blipFill rotWithShape="1">
                <a:blip r:embed="rId6"/>
                <a:stretch>
                  <a:fillRect l="-11" t="-48" r="11" b="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7"/>
          <p:cNvSpPr txBox="1"/>
          <p:nvPr/>
        </p:nvSpPr>
        <p:spPr>
          <a:xfrm>
            <a:off x="8219019" y="1616912"/>
            <a:ext cx="3396797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描述运动趋势建立摩擦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8132085" y="2275920"/>
            <a:ext cx="361244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基于状态变量功能，解决时间变量的定义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085" y="3141094"/>
            <a:ext cx="3354953" cy="641074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8219019" y="2826702"/>
            <a:ext cx="170462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以摩擦为例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/>
            </p:nvSpPr>
            <p:spPr>
              <a:xfrm>
                <a:off x="8233684" y="3928052"/>
                <a:ext cx="3253354" cy="337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14:m>
                  <m:oMath xmlns:m="http://schemas.openxmlformats.org/officeDocument/2006/math">
                    <m:r>
                      <a:rPr kumimoji="0" lang="en-US" altLang="zh-CN" sz="1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kumimoji="0" lang="en-US" altLang="zh-CN" sz="1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𝑺</m:t>
                    </m:r>
                  </m:oMath>
                </a14:m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描述燃料端部是否存在运动趋势</a:t>
                </a:r>
                <a:endPara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684" y="3928052"/>
                <a:ext cx="3253354" cy="337015"/>
              </a:xfrm>
              <a:prstGeom prst="rect">
                <a:avLst/>
              </a:prstGeom>
              <a:blipFill rotWithShape="1">
                <a:blip r:embed="rId8"/>
                <a:stretch>
                  <a:fillRect l="-8" t="-171" r="16" b="1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/>
          <p:cNvSpPr txBox="1"/>
          <p:nvPr/>
        </p:nvSpPr>
        <p:spPr>
          <a:xfrm>
            <a:off x="8185096" y="4749801"/>
            <a:ext cx="3559431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基于时间步变量构建运动趋势，描述摩擦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8324112" y="5404805"/>
                <a:ext cx="2285390" cy="3340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altLang="zh-CN" sz="1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𝑺</m:t>
                    </m:r>
                    <m:r>
                      <a:rPr lang="en-US" altLang="zh-CN" sz="1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slip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_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now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slip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_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old</m:t>
                    </m:r>
                    <m:r>
                      <m:rPr>
                        <m:nor/>
                      </m:rPr>
                      <a:rPr lang="zh-CN" altLang="en-US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	</m:t>
                    </m:r>
                  </m:oMath>
                </a14:m>
                <a:r>
                  <a:rPr lang="zh-CN" altLang="en-US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112" y="5404805"/>
                <a:ext cx="2285390" cy="334066"/>
              </a:xfrm>
              <a:prstGeom prst="rect">
                <a:avLst/>
              </a:prstGeom>
              <a:blipFill rotWithShape="1">
                <a:blip r:embed="rId9"/>
                <a:stretch>
                  <a:fillRect l="-23" t="-96" r="24" b="1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文本框 35"/>
          <p:cNvSpPr txBox="1"/>
          <p:nvPr/>
        </p:nvSpPr>
        <p:spPr>
          <a:xfrm>
            <a:off x="4423373" y="2261640"/>
            <a:ext cx="361244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自定义方程功能，解决接口问题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822469"/>
              </p:ext>
            </p:extLst>
          </p:nvPr>
        </p:nvGraphicFramePr>
        <p:xfrm>
          <a:off x="142137" y="1876436"/>
          <a:ext cx="5901179" cy="4539574"/>
        </p:xfrm>
        <a:graphic>
          <a:graphicData uri="http://schemas.openxmlformats.org/drawingml/2006/table">
            <a:tbl>
              <a:tblPr/>
              <a:tblGrid>
                <a:gridCol w="5901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3957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081209"/>
            <a:ext cx="12166903" cy="411617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2108896" y="5225062"/>
            <a:ext cx="3606308" cy="939218"/>
            <a:chOff x="2000740" y="5156323"/>
            <a:chExt cx="3667519" cy="939218"/>
          </a:xfrm>
        </p:grpSpPr>
        <p:grpSp>
          <p:nvGrpSpPr>
            <p:cNvPr id="37" name="组合 36"/>
            <p:cNvGrpSpPr/>
            <p:nvPr/>
          </p:nvGrpSpPr>
          <p:grpSpPr>
            <a:xfrm>
              <a:off x="2000740" y="5221878"/>
              <a:ext cx="3667519" cy="873663"/>
              <a:chOff x="2136338" y="2595905"/>
              <a:chExt cx="1484862" cy="502752"/>
            </a:xfrm>
            <a:solidFill>
              <a:srgbClr val="30C0B4">
                <a:lumMod val="20000"/>
                <a:lumOff val="80000"/>
              </a:srgbClr>
            </a:solidFill>
          </p:grpSpPr>
          <p:sp>
            <p:nvSpPr>
              <p:cNvPr id="48" name="矩形 47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grpFill/>
              <a:ln w="12700" cap="flat" cmpd="tri" algn="ctr">
                <a:solidFill>
                  <a:srgbClr val="30C0B4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2136338" y="2595905"/>
                <a:ext cx="1484861" cy="502752"/>
              </a:xfrm>
              <a:prstGeom prst="rect">
                <a:avLst/>
              </a:prstGeom>
              <a:grpFill/>
              <a:ln w="12700" cap="flat" cmpd="tri" algn="ctr">
                <a:gradFill flip="none" rotWithShape="1">
                  <a:gsLst>
                    <a:gs pos="0">
                      <a:srgbClr val="4874CB">
                        <a:lumMod val="89000"/>
                      </a:srgbClr>
                    </a:gs>
                    <a:gs pos="23000">
                      <a:srgbClr val="4874CB">
                        <a:lumMod val="89000"/>
                      </a:srgbClr>
                    </a:gs>
                    <a:gs pos="69000">
                      <a:srgbClr val="4874CB">
                        <a:lumMod val="75000"/>
                      </a:srgbClr>
                    </a:gs>
                    <a:gs pos="97000">
                      <a:srgbClr val="4874CB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3239032" y="5156323"/>
              <a:ext cx="1133378" cy="445166"/>
            </a:xfrm>
            <a:prstGeom prst="rect">
              <a:avLst/>
            </a:prstGeom>
            <a:noFill/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just" fontAlgn="base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气体释放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303034" y="5606893"/>
              <a:ext cx="971284" cy="363380"/>
              <a:chOff x="2136338" y="2595905"/>
              <a:chExt cx="1484862" cy="502752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cmpd="tri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2136338" y="2595905"/>
                <a:ext cx="1484861" cy="502752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 cmpd="tri">
                <a:gradFill flip="none" rotWithShape="1">
                  <a:gsLst>
                    <a:gs pos="0">
                      <a:schemeClr val="accent1">
                        <a:lumMod val="89000"/>
                      </a:schemeClr>
                    </a:gs>
                    <a:gs pos="23000">
                      <a:schemeClr val="accent1">
                        <a:lumMod val="89000"/>
                      </a:schemeClr>
                    </a:gs>
                    <a:gs pos="69000">
                      <a:schemeClr val="accent1">
                        <a:lumMod val="75000"/>
                      </a:schemeClr>
                    </a:gs>
                    <a:gs pos="97000">
                      <a:schemeClr val="accent1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lang="zh-CN" altLang="en-US" sz="14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经验释放</a:t>
                </a:r>
                <a:endParaRPr lang="en-US" altLang="zh-CN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482600" y="5609549"/>
              <a:ext cx="1001403" cy="363380"/>
              <a:chOff x="2136338" y="2595905"/>
              <a:chExt cx="1484862" cy="502752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cmpd="tri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2136338" y="2595905"/>
                <a:ext cx="1484861" cy="502752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 cmpd="tri">
                <a:gradFill flip="none" rotWithShape="1">
                  <a:gsLst>
                    <a:gs pos="0">
                      <a:schemeClr val="accent1">
                        <a:lumMod val="89000"/>
                      </a:schemeClr>
                    </a:gs>
                    <a:gs pos="23000">
                      <a:schemeClr val="accent1">
                        <a:lumMod val="89000"/>
                      </a:schemeClr>
                    </a:gs>
                    <a:gs pos="69000">
                      <a:schemeClr val="accent1">
                        <a:lumMod val="75000"/>
                      </a:schemeClr>
                    </a:gs>
                    <a:gs pos="97000">
                      <a:schemeClr val="accent1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气室压力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120009" y="5606893"/>
              <a:ext cx="971284" cy="363380"/>
              <a:chOff x="2136338" y="2595905"/>
              <a:chExt cx="1484862" cy="502752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cmpd="tri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136338" y="2595905"/>
                <a:ext cx="1484861" cy="502752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  <a:ln cmpd="tri">
                <a:gradFill flip="none" rotWithShape="1">
                  <a:gsLst>
                    <a:gs pos="0">
                      <a:schemeClr val="accent1">
                        <a:lumMod val="89000"/>
                      </a:schemeClr>
                    </a:gs>
                    <a:gs pos="23000">
                      <a:schemeClr val="accent1">
                        <a:lumMod val="89000"/>
                      </a:schemeClr>
                    </a:gs>
                    <a:gs pos="69000">
                      <a:schemeClr val="accent1">
                        <a:lumMod val="75000"/>
                      </a:schemeClr>
                    </a:gs>
                    <a:gs pos="97000">
                      <a:schemeClr val="accent1">
                        <a:lumMod val="7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气体产生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59" name="文本框 58"/>
          <p:cNvSpPr txBox="1"/>
          <p:nvPr/>
        </p:nvSpPr>
        <p:spPr>
          <a:xfrm>
            <a:off x="556061" y="249406"/>
            <a:ext cx="10974509" cy="531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445" algn="ctr" eaLnBrk="0">
              <a:lnSpc>
                <a:spcPct val="120000"/>
              </a:lnSpc>
            </a:pPr>
            <a:r>
              <a:rPr lang="zh-CN" altLang="en-US" sz="26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研发出</a:t>
            </a:r>
            <a:r>
              <a:rPr kumimoji="0" lang="zh-CN" altLang="en-US" sz="26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国产化“</a:t>
            </a:r>
            <a:r>
              <a:rPr kumimoji="0" lang="en-US" altLang="zh-CN" sz="26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BISON</a:t>
            </a:r>
            <a:r>
              <a:rPr kumimoji="0" lang="zh-CN" altLang="en-US" sz="26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  <a:endParaRPr lang="zh-CN" altLang="en-US" sz="2600" b="1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060" y="1961227"/>
            <a:ext cx="3597980" cy="152061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3060" y="3593144"/>
            <a:ext cx="3597980" cy="1520611"/>
          </a:xfrm>
          <a:prstGeom prst="rect">
            <a:avLst/>
          </a:prstGeom>
        </p:spPr>
      </p:pic>
      <p:graphicFrame>
        <p:nvGraphicFramePr>
          <p:cNvPr id="68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583210"/>
              </p:ext>
            </p:extLst>
          </p:nvPr>
        </p:nvGraphicFramePr>
        <p:xfrm>
          <a:off x="6198240" y="1876436"/>
          <a:ext cx="5894069" cy="4539574"/>
        </p:xfrm>
        <a:graphic>
          <a:graphicData uri="http://schemas.openxmlformats.org/drawingml/2006/table">
            <a:tbl>
              <a:tblPr/>
              <a:tblGrid>
                <a:gridCol w="5894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3957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9" name="textbox 108"/>
          <p:cNvSpPr/>
          <p:nvPr/>
        </p:nvSpPr>
        <p:spPr>
          <a:xfrm>
            <a:off x="10416436" y="6590321"/>
            <a:ext cx="1766384" cy="191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lang="zh-CN" altLang="en-US" sz="1400" i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核技术</a:t>
            </a:r>
            <a:r>
              <a:rPr sz="1400" i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 </a:t>
            </a:r>
            <a:r>
              <a:rPr sz="1400" b="1" i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202</a:t>
            </a:r>
            <a:r>
              <a:rPr lang="en-US" sz="1400" b="1" i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r>
              <a:rPr sz="1400" b="1" i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 </a:t>
            </a:r>
            <a:r>
              <a:rPr lang="en-US" sz="1400" i="1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05(49)</a:t>
            </a:r>
            <a:endParaRPr sz="14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5895" y="2384058"/>
            <a:ext cx="2625807" cy="1901672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7910" y="2360992"/>
            <a:ext cx="2459865" cy="1821647"/>
          </a:xfrm>
          <a:prstGeom prst="rect">
            <a:avLst/>
          </a:prstGeom>
        </p:spPr>
      </p:pic>
      <p:sp>
        <p:nvSpPr>
          <p:cNvPr id="72" name="文本框 71"/>
          <p:cNvSpPr txBox="1"/>
          <p:nvPr/>
        </p:nvSpPr>
        <p:spPr>
          <a:xfrm>
            <a:off x="7267392" y="235922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温度行为</a:t>
            </a:r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7086" y="4387924"/>
            <a:ext cx="2533119" cy="198494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0468" y="4418260"/>
            <a:ext cx="2422874" cy="1911395"/>
          </a:xfrm>
          <a:prstGeom prst="rect">
            <a:avLst/>
          </a:prstGeom>
        </p:spPr>
      </p:pic>
      <p:sp>
        <p:nvSpPr>
          <p:cNvPr id="75" name="文本框 74"/>
          <p:cNvSpPr txBox="1"/>
          <p:nvPr/>
        </p:nvSpPr>
        <p:spPr>
          <a:xfrm>
            <a:off x="7288922" y="441826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静水应力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10416436" y="234756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肿胀行为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10482210" y="445307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/>
              <a:t>气室压力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6276161" y="1934048"/>
            <a:ext cx="6051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ANTHEM 1.0</a:t>
            </a:r>
            <a:r>
              <a:rPr lang="zh-CN" altLang="en-US" b="1" dirty="0"/>
              <a:t>预测结果与</a:t>
            </a:r>
            <a:r>
              <a:rPr lang="en-US" altLang="zh-CN" b="1" dirty="0"/>
              <a:t>BISON</a:t>
            </a:r>
            <a:r>
              <a:rPr lang="zh-CN" altLang="en-US" b="1" dirty="0"/>
              <a:t>程序的预测结果高度吻合</a:t>
            </a:r>
          </a:p>
        </p:txBody>
      </p:sp>
      <p:pic>
        <p:nvPicPr>
          <p:cNvPr id="4" name="图片 3" descr="图片包含 监控, 电脑, 桌子, 蓝色&#10;&#10;AI 生成的内容可能不正确。"/>
          <p:cNvPicPr>
            <a:picLocks noChangeAspect="1"/>
          </p:cNvPicPr>
          <p:nvPr/>
        </p:nvPicPr>
        <p:blipFill>
          <a:blip r:embed="rId10"/>
          <a:srcRect l="29578" r="39492"/>
          <a:stretch>
            <a:fillRect/>
          </a:stretch>
        </p:blipFill>
        <p:spPr>
          <a:xfrm>
            <a:off x="368373" y="3230821"/>
            <a:ext cx="1401930" cy="3160377"/>
          </a:xfrm>
          <a:prstGeom prst="rect">
            <a:avLst/>
          </a:prstGeom>
        </p:spPr>
      </p:pic>
      <p:pic>
        <p:nvPicPr>
          <p:cNvPr id="8" name="图片 7" descr="图片包含 徽标&#10;&#10;AI 生成的内容可能不正确。"/>
          <p:cNvPicPr>
            <a:picLocks noChangeAspect="1"/>
          </p:cNvPicPr>
          <p:nvPr/>
        </p:nvPicPr>
        <p:blipFill>
          <a:blip r:embed="rId11"/>
          <a:srcRect l="14337" t="11045" r="24815" b="11431"/>
          <a:stretch>
            <a:fillRect/>
          </a:stretch>
        </p:blipFill>
        <p:spPr>
          <a:xfrm>
            <a:off x="411667" y="1911234"/>
            <a:ext cx="1293622" cy="12361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498E3F-7C72-F733-FF0A-A07B09AAEEA7}"/>
              </a:ext>
            </a:extLst>
          </p:cNvPr>
          <p:cNvSpPr txBox="1"/>
          <p:nvPr/>
        </p:nvSpPr>
        <p:spPr>
          <a:xfrm>
            <a:off x="2397040" y="980768"/>
            <a:ext cx="7576828" cy="80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445" algn="ctr" eaLnBrk="0">
              <a:lnSpc>
                <a:spcPct val="120000"/>
              </a:lnSpc>
            </a:pPr>
            <a:r>
              <a:rPr kumimoji="0" lang="zh-CN" altLang="en-US" sz="22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环形</a:t>
            </a:r>
            <a:r>
              <a:rPr kumimoji="0" lang="en-US" altLang="zh-CN" sz="22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200" b="1" i="0" u="none" strike="noStrike" kern="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性能分析程序 </a:t>
            </a:r>
            <a:r>
              <a:rPr lang="en-US" altLang="zh-CN" sz="22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ANTHEM 1.0</a:t>
            </a:r>
          </a:p>
          <a:p>
            <a:pPr marL="131445" algn="ctr" eaLnBrk="0">
              <a:lnSpc>
                <a:spcPct val="120000"/>
              </a:lnSpc>
            </a:pPr>
            <a:r>
              <a:rPr lang="en-US" altLang="zh-CN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nnular </a:t>
            </a:r>
            <a:r>
              <a:rPr lang="en-US" altLang="zh-CN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uclear </a:t>
            </a:r>
            <a:r>
              <a:rPr lang="en-US" altLang="zh-CN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ermo-M</a:t>
            </a:r>
            <a:r>
              <a:rPr lang="en-US" altLang="zh-CN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altLang="zh-CN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chanical </a:t>
            </a:r>
            <a:r>
              <a:rPr lang="en-US" altLang="zh-CN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ultiphysics 1.0)</a:t>
            </a:r>
            <a:endParaRPr lang="zh-CN" altLang="en-US" b="1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15"/>
          <p:cNvSpPr>
            <a:spLocks noChangeArrowheads="1"/>
          </p:cNvSpPr>
          <p:nvPr/>
        </p:nvSpPr>
        <p:spPr bwMode="auto">
          <a:xfrm>
            <a:off x="246899" y="6260114"/>
            <a:ext cx="11781886" cy="4646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ANTHEM1.0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程序与美国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BISON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程序结果高度吻合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3575" y="274437"/>
            <a:ext cx="12402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ANTHEM1.0</a:t>
            </a:r>
            <a:r>
              <a:rPr kumimoji="0" lang="zh-CN" altLang="en-US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程序</a:t>
            </a:r>
            <a:r>
              <a:rPr lang="zh-CN" altLang="en-US" sz="25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的操作</a:t>
            </a:r>
            <a:r>
              <a:rPr kumimoji="0" lang="zh-CN" altLang="en-US" sz="2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界面</a:t>
            </a:r>
            <a:endParaRPr kumimoji="0" lang="zh-CN" altLang="en-US" sz="2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43575" y="1056496"/>
            <a:ext cx="5697083" cy="499084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3" name="文本框 7"/>
          <p:cNvSpPr txBox="1"/>
          <p:nvPr/>
        </p:nvSpPr>
        <p:spPr>
          <a:xfrm>
            <a:off x="443173" y="1237512"/>
            <a:ext cx="534161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ANTHEM1.0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程序界面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7182030" y="1677744"/>
            <a:ext cx="1869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峰值温度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180786" y="1063749"/>
            <a:ext cx="5847999" cy="499084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8" name="文本框 7"/>
          <p:cNvSpPr txBox="1"/>
          <p:nvPr/>
        </p:nvSpPr>
        <p:spPr>
          <a:xfrm>
            <a:off x="6290121" y="1244180"/>
            <a:ext cx="560243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结果展示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0052859" y="1665454"/>
            <a:ext cx="1869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应力应变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-3D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7300793" y="3703531"/>
            <a:ext cx="110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内径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98" name="图片 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121" y="1974613"/>
            <a:ext cx="2625270" cy="1683469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896" y="1972672"/>
            <a:ext cx="2814663" cy="1679878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121" y="3990015"/>
            <a:ext cx="2814664" cy="1915276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0164" y="3976764"/>
            <a:ext cx="2798261" cy="1960623"/>
          </a:xfrm>
          <a:prstGeom prst="rect">
            <a:avLst/>
          </a:prstGeom>
        </p:spPr>
      </p:pic>
      <p:sp>
        <p:nvSpPr>
          <p:cNvPr id="105" name="文本框 104"/>
          <p:cNvSpPr txBox="1"/>
          <p:nvPr/>
        </p:nvSpPr>
        <p:spPr>
          <a:xfrm>
            <a:off x="10315778" y="3716782"/>
            <a:ext cx="110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气室压力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43173" y="1767346"/>
            <a:ext cx="5461676" cy="3809046"/>
            <a:chOff x="443173" y="1767346"/>
            <a:chExt cx="5461676" cy="3809046"/>
          </a:xfrm>
        </p:grpSpPr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3173" y="1767346"/>
              <a:ext cx="5341612" cy="3809046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4459190" y="4856907"/>
              <a:ext cx="14456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适用于</a:t>
              </a: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U-10Zr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与</a:t>
              </a: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HT-9</a:t>
              </a: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包壳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87095" y="5639716"/>
            <a:ext cx="55226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功能：设定几何参数、工况参数，计算燃料服役性能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5"/>
          <p:cNvSpPr>
            <a:spLocks noChangeArrowheads="1"/>
          </p:cNvSpPr>
          <p:nvPr/>
        </p:nvSpPr>
        <p:spPr bwMode="auto">
          <a:xfrm>
            <a:off x="3969111" y="1202709"/>
            <a:ext cx="6785834" cy="412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研究成果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arenBoth"/>
              <a:defRPr/>
            </a:pPr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ANTHEM 1.0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程序开发</a:t>
            </a:r>
            <a:endParaRPr lang="en-US" altLang="zh-CN" sz="3200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indent="-7429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AutoNum type="arabicParenBoth"/>
              <a:defRPr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ANTHEM 2.0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程序开发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indent="-7429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AutoNum type="arabicParenBoth"/>
              <a:defRPr/>
            </a:pP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环形</a:t>
            </a:r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U-10Zr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行为规律研究</a:t>
            </a:r>
            <a:endParaRPr lang="en-US" altLang="zh-CN" sz="3200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2"/>
          <p:cNvSpPr/>
          <p:nvPr>
            <p:custDataLst>
              <p:tags r:id="rId1"/>
            </p:custDataLst>
          </p:nvPr>
        </p:nvSpPr>
        <p:spPr bwMode="auto">
          <a:xfrm>
            <a:off x="1095635" y="1342949"/>
            <a:ext cx="1870149" cy="4577703"/>
          </a:xfrm>
          <a:prstGeom prst="roundRect">
            <a:avLst/>
          </a:prstGeom>
          <a:noFill/>
          <a:ln w="76200">
            <a:solidFill>
              <a:schemeClr val="accent1"/>
            </a:solidFill>
            <a:rou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215342" y="2848371"/>
            <a:ext cx="1648291" cy="1044116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目录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7486" y="2140232"/>
            <a:ext cx="1696298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none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CONTENT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268149" y="284331"/>
            <a:ext cx="9311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BISON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对环形</a:t>
            </a:r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U-10Zr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芯体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实验结果的预测存在较大误差</a:t>
            </a:r>
          </a:p>
        </p:txBody>
      </p:sp>
      <p:sp>
        <p:nvSpPr>
          <p:cNvPr id="23" name="文本框 7"/>
          <p:cNvSpPr txBox="1"/>
          <p:nvPr/>
        </p:nvSpPr>
        <p:spPr>
          <a:xfrm>
            <a:off x="570469" y="1370357"/>
            <a:ext cx="491381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无法描述裂变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气泡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的演化行为</a:t>
            </a:r>
          </a:p>
        </p:txBody>
      </p:sp>
      <p:sp>
        <p:nvSpPr>
          <p:cNvPr id="25" name="矩形 24"/>
          <p:cNvSpPr/>
          <p:nvPr/>
        </p:nvSpPr>
        <p:spPr>
          <a:xfrm>
            <a:off x="353303" y="1221593"/>
            <a:ext cx="5317624" cy="2647280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26" name="文本框 7"/>
          <p:cNvSpPr txBox="1"/>
          <p:nvPr/>
        </p:nvSpPr>
        <p:spPr>
          <a:xfrm>
            <a:off x="6563354" y="4244177"/>
            <a:ext cx="489075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无法描述实际的锆分布和相区分布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25914" y="4095413"/>
            <a:ext cx="5317623" cy="2647280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466340" y="1815465"/>
            <a:ext cx="307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BISON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仅考虑气体释放行为，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无法描述气泡的演化和分布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492489" y="4658360"/>
            <a:ext cx="3129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BISON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预测锆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均匀分布，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实际内侧中心锆分数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0.60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，边界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0.14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05" y="1867535"/>
            <a:ext cx="1838960" cy="1691640"/>
          </a:xfrm>
          <a:prstGeom prst="rect">
            <a:avLst/>
          </a:prstGeom>
        </p:spPr>
      </p:pic>
      <p:sp>
        <p:nvSpPr>
          <p:cNvPr id="16" name="箭头: 下 15"/>
          <p:cNvSpPr/>
          <p:nvPr/>
        </p:nvSpPr>
        <p:spPr>
          <a:xfrm>
            <a:off x="3560973" y="2686887"/>
            <a:ext cx="404732" cy="463264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929296" y="2749018"/>
            <a:ext cx="84368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719484" y="3321750"/>
            <a:ext cx="2532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采用经验模型描述肿胀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237952" y="6228902"/>
            <a:ext cx="3220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未考虑扩散系数的修正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055" y="4716780"/>
            <a:ext cx="2179955" cy="1821180"/>
          </a:xfrm>
          <a:prstGeom prst="rect">
            <a:avLst/>
          </a:prstGeom>
        </p:spPr>
      </p:pic>
      <p:sp>
        <p:nvSpPr>
          <p:cNvPr id="33" name="文本框 7"/>
          <p:cNvSpPr txBox="1"/>
          <p:nvPr/>
        </p:nvSpPr>
        <p:spPr>
          <a:xfrm>
            <a:off x="6563354" y="1351922"/>
            <a:ext cx="489075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肿胀率预测误差较大</a:t>
            </a:r>
          </a:p>
        </p:txBody>
      </p:sp>
      <p:sp>
        <p:nvSpPr>
          <p:cNvPr id="35" name="矩形 34"/>
          <p:cNvSpPr/>
          <p:nvPr/>
        </p:nvSpPr>
        <p:spPr>
          <a:xfrm>
            <a:off x="6425914" y="1203158"/>
            <a:ext cx="5317623" cy="2647280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492490" y="1837690"/>
            <a:ext cx="3229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BISON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预测的内径为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2.5 mm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实际内径为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1.0 mm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，几乎闭合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055" y="1873885"/>
            <a:ext cx="1870710" cy="1822450"/>
          </a:xfrm>
          <a:prstGeom prst="rect">
            <a:avLst/>
          </a:prstGeom>
        </p:spPr>
      </p:pic>
      <p:sp>
        <p:nvSpPr>
          <p:cNvPr id="39" name="箭头: 下 38"/>
          <p:cNvSpPr/>
          <p:nvPr/>
        </p:nvSpPr>
        <p:spPr>
          <a:xfrm>
            <a:off x="9852947" y="2616536"/>
            <a:ext cx="404732" cy="463264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8369339" y="3188611"/>
            <a:ext cx="3446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采用经验肿胀模型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导致孔隙率预测低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257679" y="2681525"/>
            <a:ext cx="84368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</a:p>
        </p:txBody>
      </p:sp>
      <p:sp>
        <p:nvSpPr>
          <p:cNvPr id="42" name="文本框 7"/>
          <p:cNvSpPr txBox="1"/>
          <p:nvPr/>
        </p:nvSpPr>
        <p:spPr>
          <a:xfrm>
            <a:off x="570469" y="4244177"/>
            <a:ext cx="491381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温度预测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误差较大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3303" y="4095413"/>
            <a:ext cx="5317624" cy="2647280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70469" y="4716727"/>
            <a:ext cx="4974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BISON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预测的峰值温度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657 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℃ 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实际峰值温度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超过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900 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℃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，误差超过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240 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℃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0469" y="6074612"/>
            <a:ext cx="4781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采用经验肿胀模型导致孔隙率预测值偏低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未考虑不规则接触导致的热阻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4" name="箭头: 下 3">
            <a:extLst>
              <a:ext uri="{FF2B5EF4-FFF2-40B4-BE49-F238E27FC236}">
                <a16:creationId xmlns:a16="http://schemas.microsoft.com/office/drawing/2014/main" id="{D6B301FD-8375-5C56-6E95-7F8E8F87F982}"/>
              </a:ext>
            </a:extLst>
          </p:cNvPr>
          <p:cNvSpPr/>
          <p:nvPr/>
        </p:nvSpPr>
        <p:spPr>
          <a:xfrm>
            <a:off x="2472625" y="5397743"/>
            <a:ext cx="404732" cy="463264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B67E345-BD11-BD89-0A0E-6E5AD6D86408}"/>
              </a:ext>
            </a:extLst>
          </p:cNvPr>
          <p:cNvSpPr txBox="1"/>
          <p:nvPr/>
        </p:nvSpPr>
        <p:spPr>
          <a:xfrm>
            <a:off x="2840948" y="5459874"/>
            <a:ext cx="84368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</a:p>
        </p:txBody>
      </p:sp>
      <p:sp>
        <p:nvSpPr>
          <p:cNvPr id="6" name="箭头: 下 5">
            <a:extLst>
              <a:ext uri="{FF2B5EF4-FFF2-40B4-BE49-F238E27FC236}">
                <a16:creationId xmlns:a16="http://schemas.microsoft.com/office/drawing/2014/main" id="{62A91B2A-5E34-FE73-A984-C1B9D20656D3}"/>
              </a:ext>
            </a:extLst>
          </p:cNvPr>
          <p:cNvSpPr/>
          <p:nvPr/>
        </p:nvSpPr>
        <p:spPr>
          <a:xfrm>
            <a:off x="9646075" y="5510051"/>
            <a:ext cx="404732" cy="463264"/>
          </a:xfrm>
          <a:prstGeom prst="down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1954C0-E356-3AE9-7830-27EE7865ADA0}"/>
              </a:ext>
            </a:extLst>
          </p:cNvPr>
          <p:cNvSpPr txBox="1"/>
          <p:nvPr/>
        </p:nvSpPr>
        <p:spPr>
          <a:xfrm>
            <a:off x="10014398" y="5572182"/>
            <a:ext cx="84368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268150" y="284331"/>
            <a:ext cx="88250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1. 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分群气泡模型的构建（代替经验肿胀模型）</a:t>
            </a:r>
          </a:p>
        </p:txBody>
      </p:sp>
      <p:sp>
        <p:nvSpPr>
          <p:cNvPr id="22" name="矩形 21"/>
          <p:cNvSpPr/>
          <p:nvPr/>
        </p:nvSpPr>
        <p:spPr>
          <a:xfrm>
            <a:off x="5679708" y="2074064"/>
            <a:ext cx="6121152" cy="472097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23" name="矩形 15"/>
          <p:cNvSpPr>
            <a:spLocks noChangeArrowheads="1"/>
          </p:cNvSpPr>
          <p:nvPr/>
        </p:nvSpPr>
        <p:spPr bwMode="auto">
          <a:xfrm>
            <a:off x="268150" y="1217710"/>
            <a:ext cx="11532710" cy="46463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1139" y="1258989"/>
            <a:ext cx="114809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肿胀行为是</a:t>
            </a: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分群气泡演化</a:t>
            </a: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主导的过程，特征是</a:t>
            </a:r>
            <a:r>
              <a:rPr lang="en-US" altLang="zh-CN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阶段、</a:t>
            </a:r>
            <a:r>
              <a:rPr lang="en-US" altLang="zh-CN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种气泡、</a:t>
            </a:r>
            <a:r>
              <a:rPr lang="en-US" altLang="zh-CN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个过程</a:t>
            </a:r>
          </a:p>
        </p:txBody>
      </p:sp>
      <p:sp>
        <p:nvSpPr>
          <p:cNvPr id="28" name="文本框 7"/>
          <p:cNvSpPr txBox="1"/>
          <p:nvPr/>
        </p:nvSpPr>
        <p:spPr>
          <a:xfrm>
            <a:off x="5757948" y="2209157"/>
            <a:ext cx="5908108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本工作构建的分群气泡模型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8150" y="2074064"/>
            <a:ext cx="5319873" cy="472097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文本框 7"/>
          <p:cNvSpPr txBox="1"/>
          <p:nvPr/>
        </p:nvSpPr>
        <p:spPr>
          <a:xfrm>
            <a:off x="391140" y="2222050"/>
            <a:ext cx="5076704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分群气泡演化过程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95" y="4380344"/>
            <a:ext cx="3268264" cy="238688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8013" y="3857123"/>
            <a:ext cx="480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defRPr/>
            </a:pP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种气泡：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气体原子、小孤立气泡、大孤立气泡、开放气泡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 defTabSz="457200">
              <a:defRPr/>
            </a:pP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个过程：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气体成核、气体扩散、泡扩散、泡生长、泡合并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86" y="3097620"/>
            <a:ext cx="1448343" cy="6217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490" y="3079760"/>
            <a:ext cx="1560072" cy="6217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1278" y="3061902"/>
            <a:ext cx="1571954" cy="65751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58012" y="2754125"/>
            <a:ext cx="4801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defRPr/>
            </a:pP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个阶段：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连通前积累、连通时瞬时释放、连通后持续释放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1981307" y="3390659"/>
            <a:ext cx="131683" cy="0"/>
          </a:xfrm>
          <a:prstGeom prst="straightConnector1">
            <a:avLst/>
          </a:prstGeom>
          <a:noFill/>
          <a:ln w="6350" cap="flat" cmpd="sng" algn="ctr">
            <a:solidFill>
              <a:srgbClr val="10264D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" name="直接箭头连接符 10"/>
          <p:cNvCxnSpPr/>
          <p:nvPr/>
        </p:nvCxnSpPr>
        <p:spPr>
          <a:xfrm>
            <a:off x="3752413" y="3390660"/>
            <a:ext cx="163014" cy="0"/>
          </a:xfrm>
          <a:prstGeom prst="straightConnector1">
            <a:avLst/>
          </a:prstGeom>
          <a:noFill/>
          <a:ln w="6350" cap="flat" cmpd="sng" algn="ctr">
            <a:solidFill>
              <a:srgbClr val="10264D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" name="文本框 13"/>
          <p:cNvSpPr txBox="1"/>
          <p:nvPr/>
        </p:nvSpPr>
        <p:spPr>
          <a:xfrm>
            <a:off x="5723118" y="2669262"/>
            <a:ext cx="3267388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三阶段气泡演化模型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/>
              <p:cNvSpPr txBox="1"/>
              <p:nvPr/>
            </p:nvSpPr>
            <p:spPr>
              <a:xfrm>
                <a:off x="7015765" y="6173103"/>
                <a:ext cx="39494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zh-CN" altLang="en-US" sz="1200" i="1" smtClean="0">
                          <a:latin typeface="Cambria Math" panose="02040503050406030204" pitchFamily="18" charset="0"/>
                        </a:rPr>
                        <m:t>𝑤𝑒𝑙𝑙𝑔𝑎𝑠</m:t>
                      </m:r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12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d>
                        <m:d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zh-CN" altLang="en-US" sz="1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zh-CN" altLang="en-US" sz="1200" i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</m:sSub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zh-CN" altLang="en-US" sz="12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zh-CN" altLang="en-US" sz="1200" i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41" name="文本框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765" y="6173103"/>
                <a:ext cx="3949481" cy="461665"/>
              </a:xfrm>
              <a:prstGeom prst="rect">
                <a:avLst/>
              </a:prstGeom>
              <a:blipFill>
                <a:blip r:embed="rId7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文本框 41"/>
          <p:cNvSpPr txBox="1"/>
          <p:nvPr/>
        </p:nvSpPr>
        <p:spPr>
          <a:xfrm>
            <a:off x="5757948" y="5883699"/>
            <a:ext cx="2409864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燃料肿胀模型：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AD0400B5-CAF2-E3FF-26CD-59BF7DAC713A}"/>
                  </a:ext>
                </a:extLst>
              </p:cNvPr>
              <p:cNvSpPr txBox="1"/>
              <p:nvPr/>
            </p:nvSpPr>
            <p:spPr>
              <a:xfrm>
                <a:off x="5641920" y="3956865"/>
                <a:ext cx="3083783" cy="292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𝑔𝑏</m:t>
                          </m:r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𝑏𝑓</m:t>
                          </m:r>
                        </m:sub>
                      </m:sSub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                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𝑔𝑏</m:t>
                          </m:r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𝑏𝑓</m:t>
                          </m:r>
                        </m:sub>
                      </m:sSub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𝑡h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AD0400B5-CAF2-E3FF-26CD-59BF7DAC7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920" y="3956865"/>
                <a:ext cx="3083783" cy="292068"/>
              </a:xfrm>
              <a:prstGeom prst="rect">
                <a:avLst/>
              </a:prstGeom>
              <a:blipFill>
                <a:blip r:embed="rId13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B9C48B0B-A31B-553B-BD98-D91D71C4722A}"/>
              </a:ext>
            </a:extLst>
          </p:cNvPr>
          <p:cNvGrpSpPr/>
          <p:nvPr/>
        </p:nvGrpSpPr>
        <p:grpSpPr>
          <a:xfrm>
            <a:off x="5581216" y="3043392"/>
            <a:ext cx="6105642" cy="814444"/>
            <a:chOff x="5581216" y="3043392"/>
            <a:chExt cx="6105642" cy="8144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2929D9B1-6066-0D2E-0362-8C6D5B39EDB0}"/>
                    </a:ext>
                  </a:extLst>
                </p:cNvPr>
                <p:cNvSpPr txBox="1"/>
                <p:nvPr/>
              </p:nvSpPr>
              <p:spPr>
                <a:xfrm>
                  <a:off x="5691655" y="3043392"/>
                  <a:ext cx="4914527" cy="45153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zh-CN" altLang="en-US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zh-CN" altLang="en-US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𝑔𝑏</m:t>
                                </m:r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𝑏𝑓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zh-CN" altLang="en-US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0" lang="en-US" altLang="zh-CN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kumimoji="0" lang="en-US" altLang="zh-CN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𝑛𝑢𝑐𝑙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d>
                          <m:d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𝑔𝑎𝑏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2929D9B1-6066-0D2E-0362-8C6D5B39ED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1655" y="3043392"/>
                  <a:ext cx="4914527" cy="451534"/>
                </a:xfrm>
                <a:prstGeom prst="rect">
                  <a:avLst/>
                </a:prstGeom>
                <a:blipFill>
                  <a:blip r:embed="rId14"/>
                  <a:stretch>
                    <a:fillRect b="-13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3BE2EF7C-82E7-3B76-3BF0-54B43886EE02}"/>
                    </a:ext>
                  </a:extLst>
                </p:cNvPr>
                <p:cNvSpPr txBox="1"/>
                <p:nvPr/>
              </p:nvSpPr>
              <p:spPr>
                <a:xfrm>
                  <a:off x="5581216" y="3408802"/>
                  <a:ext cx="4483413" cy="44903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𝑔𝑏</m:t>
                                </m:r>
                                <m:r>
                                  <a:rPr lang="en-US" altLang="zh-CN" sz="1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𝑏𝑓</m:t>
                                </m:r>
                              </m:sub>
                            </m:sSub>
                          </m:num>
                          <m:den>
                            <m: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US" altLang="zh-CN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d>
                          <m:d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𝑔𝑎𝑏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</a:endParaRPr>
                </a:p>
              </p:txBody>
            </p:sp>
          </mc:Choice>
          <mc:Fallback xmlns="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3BE2EF7C-82E7-3B76-3BF0-54B43886EE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1216" y="3408802"/>
                  <a:ext cx="4483413" cy="449034"/>
                </a:xfrm>
                <a:prstGeom prst="rect">
                  <a:avLst/>
                </a:prstGeom>
                <a:blipFill>
                  <a:blip r:embed="rId15"/>
                  <a:stretch>
                    <a:fillRect b="-13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374AFA9-82E9-6377-BF5B-B9D7B41D9A2E}"/>
                </a:ext>
              </a:extLst>
            </p:cNvPr>
            <p:cNvSpPr/>
            <p:nvPr/>
          </p:nvSpPr>
          <p:spPr>
            <a:xfrm>
              <a:off x="5778750" y="3109322"/>
              <a:ext cx="5908108" cy="727692"/>
            </a:xfrm>
            <a:prstGeom prst="rect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863C425-D6BF-6894-4927-A0BC342C19B4}"/>
              </a:ext>
            </a:extLst>
          </p:cNvPr>
          <p:cNvSpPr/>
          <p:nvPr/>
        </p:nvSpPr>
        <p:spPr>
          <a:xfrm>
            <a:off x="5768891" y="3977687"/>
            <a:ext cx="5908108" cy="260293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26EF275-F76B-796A-BE59-6951D03BA696}"/>
              </a:ext>
            </a:extLst>
          </p:cNvPr>
          <p:cNvGrpSpPr/>
          <p:nvPr/>
        </p:nvGrpSpPr>
        <p:grpSpPr>
          <a:xfrm>
            <a:off x="5588023" y="4342354"/>
            <a:ext cx="6293100" cy="1567248"/>
            <a:chOff x="5583400" y="4278044"/>
            <a:chExt cx="6293100" cy="15672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/>
              </p:nvSpPr>
              <p:spPr>
                <a:xfrm>
                  <a:off x="5621724" y="4278044"/>
                  <a:ext cx="6254776" cy="4434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zh-CN" altLang="en-US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zh-CN" altLang="en-US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0" lang="en-US" altLang="zh-CN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𝐶𝑔𝑏</m:t>
                            </m:r>
                            <m:r>
                              <a:rPr kumimoji="0" lang="en-US" altLang="zh-CN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kumimoji="0" lang="en-US" altLang="zh-CN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kumimoji="0" lang="zh-CN" altLang="en-US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kumimoji="0" lang="en-US" altLang="zh-CN" sz="1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kumimoji="0" lang="en-US" altLang="zh-CN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1,</m:t>
                            </m:r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𝑛𝑢𝑐𝑙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sub>
                            </m:sSub>
                          </m:e>
                        </m:d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𝑔𝑎𝑏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sub>
                            </m:s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𝑔𝑎𝑏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sub>
                            </m:s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𝑔𝑎𝑏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sub>
                            </m:sSub>
                          </m:e>
                        </m:d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d>
                          <m:d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𝑔𝑎𝑏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</a:endParaRPr>
                </a:p>
              </p:txBody>
            </p:sp>
          </mc:Choice>
          <mc:Fallback xmlns="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1724" y="4278044"/>
                  <a:ext cx="6254776" cy="443455"/>
                </a:xfrm>
                <a:prstGeom prst="rect">
                  <a:avLst/>
                </a:prstGeom>
                <a:blipFill>
                  <a:blip r:embed="rId16"/>
                  <a:stretch>
                    <a:fillRect b="-137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/>
                <p:cNvSpPr txBox="1"/>
                <p:nvPr/>
              </p:nvSpPr>
              <p:spPr>
                <a:xfrm>
                  <a:off x="5592409" y="4662232"/>
                  <a:ext cx="5504568" cy="4434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𝐶𝑔𝑏</m:t>
                            </m:r>
                            <m:r>
                              <a:rPr lang="en-US" altLang="zh-CN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zh-CN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US" altLang="zh-CN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d>
                          <m:d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1200" i="1">
                                    <a:latin typeface="Cambria Math" panose="02040503050406030204" pitchFamily="18" charset="0"/>
                                  </a:rPr>
                                  <m:t>𝑔𝑎𝑏</m:t>
                                </m:r>
                              </m:e>
                              <m:sub>
                                <m:r>
                                  <a:rPr lang="zh-CN" altLang="en-US" sz="120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sub>
                            </m:sSub>
                          </m:e>
                        </m:d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oMath>
                    </m:oMathPara>
                  </a14:m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</a:endParaRPr>
                </a:p>
              </p:txBody>
            </p:sp>
          </mc:Choice>
          <mc:Fallback xmlns="">
            <p:sp>
              <p:nvSpPr>
                <p:cNvPr id="30" name="文本框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2409" y="4662232"/>
                  <a:ext cx="5504568" cy="443455"/>
                </a:xfrm>
                <a:prstGeom prst="rect">
                  <a:avLst/>
                </a:prstGeom>
                <a:blipFill>
                  <a:blip r:embed="rId17"/>
                  <a:stretch>
                    <a:fillRect b="-137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/>
                <p:cNvSpPr txBox="1"/>
                <p:nvPr/>
              </p:nvSpPr>
              <p:spPr>
                <a:xfrm>
                  <a:off x="5592409" y="5069705"/>
                  <a:ext cx="3596444" cy="4434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𝐶𝑔𝑏</m:t>
                            </m:r>
                            <m:r>
                              <a:rPr lang="en-US" altLang="zh-CN" sz="12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altLang="zh-CN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zh-CN" altLang="en-US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1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US" altLang="zh-CN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  <m:r>
                          <a:rPr lang="zh-CN" altLang="en-US" sz="120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𝑔𝑎𝑏</m:t>
                            </m:r>
                          </m:e>
                          <m:sub>
                            <m:r>
                              <a:rPr lang="zh-CN" altLang="en-US" sz="1200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oMath>
                    </m:oMathPara>
                  </a14:m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</a:endParaRPr>
                </a:p>
              </p:txBody>
            </p:sp>
          </mc:Choice>
          <mc:Fallback xmlns="">
            <p:sp>
              <p:nvSpPr>
                <p:cNvPr id="35" name="文本框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2409" y="5069705"/>
                  <a:ext cx="3596444" cy="443455"/>
                </a:xfrm>
                <a:prstGeom prst="rect">
                  <a:avLst/>
                </a:prstGeom>
                <a:blipFill>
                  <a:blip r:embed="rId18"/>
                  <a:stretch>
                    <a:fillRect b="-137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DAB76805-B0FB-8F42-1DD2-3ACCAC7BEBA1}"/>
                    </a:ext>
                  </a:extLst>
                </p:cNvPr>
                <p:cNvSpPr txBox="1"/>
                <p:nvPr/>
              </p:nvSpPr>
              <p:spPr>
                <a:xfrm>
                  <a:off x="5583400" y="5553224"/>
                  <a:ext cx="5259942" cy="29206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CN" alt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𝑔𝑏</m:t>
                            </m:r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𝑔𝑏</m:t>
                            </m:r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𝑔𝑏</m:t>
                            </m:r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𝑔𝑏</m:t>
                            </m:r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               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𝑔𝑏</m:t>
                            </m:r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𝑔𝑏</m:t>
                            </m:r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zh-CN" altLang="en-US" sz="1200" i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zh-CN" alt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12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zh-CN" altLang="en-US" sz="12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zh-CN" altLang="en-US" sz="1200" dirty="0"/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DAB76805-B0FB-8F42-1DD2-3ACCAC7BEB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3400" y="5553224"/>
                  <a:ext cx="5259942" cy="292068"/>
                </a:xfrm>
                <a:prstGeom prst="rect">
                  <a:avLst/>
                </a:prstGeom>
                <a:blipFill>
                  <a:blip r:embed="rId19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078912F-8650-D3C0-2399-064B81507E74}"/>
                </a:ext>
              </a:extLst>
            </p:cNvPr>
            <p:cNvSpPr/>
            <p:nvPr/>
          </p:nvSpPr>
          <p:spPr>
            <a:xfrm>
              <a:off x="5768890" y="4302322"/>
              <a:ext cx="5926617" cy="1540306"/>
            </a:xfrm>
            <a:prstGeom prst="rect">
              <a:avLst/>
            </a:prstGeom>
            <a:noFill/>
            <a:ln w="12700" cap="flat" cmpd="sng" algn="ctr">
              <a:solidFill>
                <a:srgbClr val="4472C4">
                  <a:lumMod val="75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268150" y="284331"/>
            <a:ext cx="96115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2. 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新传热模型的构建（热阻模型的构建和孔隙率的修正）</a:t>
            </a:r>
          </a:p>
        </p:txBody>
      </p:sp>
      <p:sp>
        <p:nvSpPr>
          <p:cNvPr id="22" name="矩形 21"/>
          <p:cNvSpPr/>
          <p:nvPr/>
        </p:nvSpPr>
        <p:spPr>
          <a:xfrm>
            <a:off x="5679708" y="1898580"/>
            <a:ext cx="6121152" cy="472097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23" name="矩形 15"/>
          <p:cNvSpPr>
            <a:spLocks noChangeArrowheads="1"/>
          </p:cNvSpPr>
          <p:nvPr/>
        </p:nvSpPr>
        <p:spPr bwMode="auto">
          <a:xfrm>
            <a:off x="252588" y="1289045"/>
            <a:ext cx="11548272" cy="46463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7613" y="1299546"/>
            <a:ext cx="1148324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真实传热与不断演化的</a:t>
            </a: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孔隙率</a:t>
            </a: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、燃料</a:t>
            </a:r>
            <a:r>
              <a:rPr lang="en-US" altLang="zh-CN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包壳间</a:t>
            </a:r>
            <a:r>
              <a:rPr lang="zh-CN" altLang="en-US" sz="2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不规则接触</a:t>
            </a:r>
            <a:r>
              <a:rPr lang="zh-CN" altLang="en-US" sz="2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有关</a:t>
            </a:r>
          </a:p>
        </p:txBody>
      </p:sp>
      <p:sp>
        <p:nvSpPr>
          <p:cNvPr id="28" name="文本框 7"/>
          <p:cNvSpPr txBox="1"/>
          <p:nvPr/>
        </p:nvSpPr>
        <p:spPr>
          <a:xfrm>
            <a:off x="5878537" y="2034432"/>
            <a:ext cx="5729803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本工作构建的热阻模型与孔隙率模型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8150" y="1898580"/>
            <a:ext cx="5319873" cy="472097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文本框 7"/>
          <p:cNvSpPr txBox="1"/>
          <p:nvPr/>
        </p:nvSpPr>
        <p:spPr>
          <a:xfrm>
            <a:off x="446337" y="2027349"/>
            <a:ext cx="4949272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不规则接触热阻与孔隙率机制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93575" y="2487524"/>
            <a:ext cx="2569490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等效气膜热阻模型：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141" y="2864516"/>
            <a:ext cx="1875076" cy="129493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584874" y="2450327"/>
            <a:ext cx="2742023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不规则接触与气泡演化有关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9210" y="3288556"/>
            <a:ext cx="203368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燃料辐照后形貌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20" y="3805874"/>
            <a:ext cx="1660638" cy="166063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029081" y="3036564"/>
            <a:ext cx="1100211" cy="11064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7985389" y="3307103"/>
                <a:ext cx="1604222" cy="4131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400" i="1">
                              <a:latin typeface="Cambria Math" panose="02040503050406030204" pitchFamily="18" charset="0"/>
                            </a:rPr>
                            <m:t>g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𝑣𝑜𝑖𝑑</m:t>
                          </m:r>
                        </m:sub>
                      </m:sSub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40 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𝑢𝑚</m:t>
                          </m:r>
                        </m:num>
                        <m:den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3.2 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𝑎𝑡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.%</m:t>
                          </m:r>
                        </m:den>
                      </m:f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𝐵𝑢</m:t>
                      </m:r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5389" y="3307103"/>
                <a:ext cx="1604222" cy="413126"/>
              </a:xfrm>
              <a:prstGeom prst="rect">
                <a:avLst/>
              </a:prstGeom>
              <a:blipFill>
                <a:blip r:embed="rId6"/>
                <a:stretch>
                  <a:fillRect l="-2281" t="-1493" r="-1521" b="-13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文本框 38"/>
          <p:cNvSpPr txBox="1"/>
          <p:nvPr/>
        </p:nvSpPr>
        <p:spPr>
          <a:xfrm>
            <a:off x="5893575" y="4260750"/>
            <a:ext cx="4805547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孔隙率演化模型：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834300" y="2905715"/>
            <a:ext cx="145395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气膜平均厚度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左大括号 42"/>
          <p:cNvSpPr/>
          <p:nvPr/>
        </p:nvSpPr>
        <p:spPr>
          <a:xfrm>
            <a:off x="2250480" y="2991659"/>
            <a:ext cx="334394" cy="31808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3641" y="5183028"/>
            <a:ext cx="1569396" cy="12876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4777" y="5664604"/>
            <a:ext cx="881244" cy="7905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13973" y="5664604"/>
            <a:ext cx="849086" cy="7905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98920" y="5640392"/>
            <a:ext cx="844366" cy="814740"/>
          </a:xfrm>
          <a:prstGeom prst="rect">
            <a:avLst/>
          </a:prstGeom>
        </p:spPr>
      </p:pic>
      <p:cxnSp>
        <p:nvCxnSpPr>
          <p:cNvPr id="11" name="直接箭头连接符 10"/>
          <p:cNvCxnSpPr>
            <a:endCxn id="9" idx="1"/>
          </p:cNvCxnSpPr>
          <p:nvPr/>
        </p:nvCxnSpPr>
        <p:spPr>
          <a:xfrm>
            <a:off x="9409368" y="6059868"/>
            <a:ext cx="2046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10416406" y="6059868"/>
            <a:ext cx="20460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708334" y="4760337"/>
            <a:ext cx="226051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蠕变驱动变化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95641" y="4560422"/>
            <a:ext cx="2799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孤立气泡转为开放气泡会有体积变化，引起孔隙率变化</a:t>
            </a:r>
            <a:endParaRPr lang="en-US" altLang="zh-CN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19751" y="4771741"/>
            <a:ext cx="2546145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压力比决定体积变化上限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9751" y="5333247"/>
            <a:ext cx="1412864" cy="6142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71531" y="5346326"/>
            <a:ext cx="836845" cy="552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8652724" y="5324933"/>
                <a:ext cx="2546145" cy="245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𝑜𝑝𝑒𝑛</m:t>
                          </m:r>
                        </m:sub>
                      </m:sSub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+(1−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𝑜𝑝𝑒𝑛</m:t>
                          </m:r>
                        </m:sub>
                      </m:sSub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zh-CN" alt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zh-CN" altLang="en-US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altLang="zh-CN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𝑐𝑟</m:t>
                                  </m:r>
                                </m:sub>
                              </m:sSub>
                            </m:e>
                          </m:acc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724" y="5324933"/>
                <a:ext cx="2546145" cy="245452"/>
              </a:xfrm>
              <a:prstGeom prst="rect">
                <a:avLst/>
              </a:prstGeom>
              <a:blipFill>
                <a:blip r:embed="rId13"/>
                <a:stretch>
                  <a:fillRect l="-1675" t="-2500" b="-2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268150" y="280586"/>
            <a:ext cx="944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600" b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+mn-lt"/>
              </a:rPr>
              <a:t>3. </a:t>
            </a:r>
            <a:r>
              <a:rPr lang="zh-CN" altLang="en-US" dirty="0">
                <a:sym typeface="+mn-lt"/>
              </a:rPr>
              <a:t>锆迁移和相区演化模型的构建（热</a:t>
            </a:r>
            <a:r>
              <a:rPr lang="zh-CN" altLang="en-US" dirty="0"/>
              <a:t>扩散系数的修正）</a:t>
            </a:r>
            <a:endParaRPr lang="zh-CN" altLang="en-US" dirty="0"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4782" y="1890423"/>
            <a:ext cx="5000906" cy="4720974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79708" y="1898580"/>
            <a:ext cx="6121152" cy="4720975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4" name="矩形 15"/>
          <p:cNvSpPr>
            <a:spLocks noChangeArrowheads="1"/>
          </p:cNvSpPr>
          <p:nvPr/>
        </p:nvSpPr>
        <p:spPr bwMode="auto">
          <a:xfrm>
            <a:off x="304781" y="1289045"/>
            <a:ext cx="11496079" cy="46463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7657" y="1213371"/>
            <a:ext cx="11849548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锆迁移和相区演化受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个主要因素影响，难点在于描述轴对称模型下的热扩散系数</a:t>
            </a:r>
            <a:endParaRPr lang="en-US" altLang="zh-CN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7"/>
          <p:cNvSpPr txBox="1"/>
          <p:nvPr/>
        </p:nvSpPr>
        <p:spPr>
          <a:xfrm>
            <a:off x="545446" y="2175134"/>
            <a:ext cx="4396615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锆迁移与相区演化机制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6566" y="2175134"/>
            <a:ext cx="5648977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本工作构建的锆迁移模型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2377" y="2856693"/>
            <a:ext cx="4925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2个因素：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温度梯度与浓度梯度共同驱动的扩散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2377" y="4052486"/>
            <a:ext cx="4925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6个相区：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锆含量与温度的变化会导致铀相变化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1311" y="3366890"/>
            <a:ext cx="2270944" cy="493684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1307101" y="3265163"/>
            <a:ext cx="344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热扩散系数、菲克扩散系数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142" y="4460956"/>
            <a:ext cx="2233128" cy="206900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68096" y="4372393"/>
            <a:ext cx="54256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热扩散系数修正模型：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36566" y="3036366"/>
            <a:ext cx="2569490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锆迁移模型：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7544145" y="5747972"/>
                <a:ext cx="2392277" cy="514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4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400" b="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sz="1400" b="0" i="1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zh-CN" altLang="en-US" sz="1400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1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altLang="en-US" sz="14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b="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zh-CN" altLang="en-US" sz="1400" b="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zh-CN" altLang="en-US" sz="14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400" b="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zh-CN" altLang="en-US" sz="14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zh-CN" altLang="en-US" sz="1400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sz="1400" b="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zh-CN" altLang="en-US" sz="1400" b="0" i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altLang="zh-CN" sz="140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4145" y="5747972"/>
                <a:ext cx="2392277" cy="5141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/>
          <p:cNvSpPr txBox="1"/>
          <p:nvPr/>
        </p:nvSpPr>
        <p:spPr>
          <a:xfrm>
            <a:off x="5936566" y="4889727"/>
            <a:ext cx="57410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环形的周向尺度随半径减小，使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Zr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在较小周长范围内进一步富集。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因此从柱坐标下传质面积的半径依赖性修正热扩散系数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148" y="284331"/>
            <a:ext cx="103871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4. 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芯体</a:t>
            </a:r>
            <a:r>
              <a:rPr lang="zh-CN" altLang="en-US" sz="2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</a:t>
            </a:r>
            <a:r>
              <a:rPr lang="en-US" altLang="zh-CN" sz="2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ANTHEM 2.0 </a:t>
            </a:r>
            <a:r>
              <a:rPr lang="zh-CN" altLang="en-US" sz="26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技术难点</a:t>
            </a:r>
          </a:p>
        </p:txBody>
      </p:sp>
      <p:sp>
        <p:nvSpPr>
          <p:cNvPr id="3" name="矩形 2"/>
          <p:cNvSpPr/>
          <p:nvPr/>
        </p:nvSpPr>
        <p:spPr>
          <a:xfrm>
            <a:off x="373034" y="1478604"/>
            <a:ext cx="3654217" cy="509506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64749" y="1478604"/>
            <a:ext cx="3654217" cy="509506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7850" y="4453382"/>
            <a:ext cx="3579778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PDE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方程构建空间滤波的平滑函数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5745" y="2242551"/>
            <a:ext cx="2921608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基于平滑函数，解决收敛问题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7"/>
          <p:cNvSpPr txBox="1"/>
          <p:nvPr/>
        </p:nvSpPr>
        <p:spPr>
          <a:xfrm>
            <a:off x="501743" y="1616912"/>
            <a:ext cx="3396797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解决局部异常肿胀的收敛问题</a:t>
            </a:r>
            <a:endParaRPr lang="zh-CN" altLang="en-US" dirty="0"/>
          </a:p>
        </p:txBody>
      </p:sp>
      <p:sp>
        <p:nvSpPr>
          <p:cNvPr id="14" name="文本框 7"/>
          <p:cNvSpPr txBox="1"/>
          <p:nvPr/>
        </p:nvSpPr>
        <p:spPr>
          <a:xfrm>
            <a:off x="8293458" y="1616911"/>
            <a:ext cx="3396797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自定义锆迁移接口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8356450" y="2261639"/>
            <a:ext cx="361244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自定义方程功能，解决接口问题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95" y="2803360"/>
            <a:ext cx="1209583" cy="62639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706" y="2847248"/>
            <a:ext cx="1002744" cy="63293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547" y="3655145"/>
            <a:ext cx="839028" cy="623278"/>
          </a:xfrm>
          <a:prstGeom prst="rect">
            <a:avLst/>
          </a:prstGeom>
        </p:spPr>
      </p:pic>
      <p:cxnSp>
        <p:nvCxnSpPr>
          <p:cNvPr id="32" name="直接箭头连接符 31"/>
          <p:cNvCxnSpPr/>
          <p:nvPr/>
        </p:nvCxnSpPr>
        <p:spPr>
          <a:xfrm>
            <a:off x="1856678" y="3156798"/>
            <a:ext cx="4150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2513652" y="3550873"/>
            <a:ext cx="334204" cy="3102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2750445" y="3618858"/>
            <a:ext cx="10027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/>
              <a:t>空间滤波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9198" y="2934797"/>
            <a:ext cx="2261070" cy="491538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8598124" y="4412785"/>
            <a:ext cx="2920624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PDE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方程与弱形式构建接口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/>
              <p:cNvSpPr txBox="1"/>
              <p:nvPr/>
            </p:nvSpPr>
            <p:spPr>
              <a:xfrm>
                <a:off x="8909198" y="4978803"/>
                <a:ext cx="2298476" cy="524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charset="-122"/>
                        </a:rPr>
                        <m:t>0</m:t>
                      </m:r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𝒖</m:t>
                          </m:r>
                        </m:num>
                        <m:den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charset="-122"/>
                        </a:rPr>
                        <m:t>+1</m:t>
                      </m:r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𝒖</m:t>
                          </m:r>
                        </m:num>
                        <m:den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zh-CN" altLang="en-US" sz="1400" i="1">
                          <a:latin typeface="Cambria Math" panose="02040503050406030204" pitchFamily="18" charset="0"/>
                        </a:rPr>
                        <m:t>∇</m:t>
                      </m:r>
                      <m:r>
                        <m:rPr>
                          <m:sty m:val="p"/>
                        </m:rPr>
                        <a:rPr lang="el-GR" altLang="zh-CN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mc:Choice>
        <mc:Fallback xmlns="">
          <p:sp>
            <p:nvSpPr>
              <p:cNvPr id="42" name="文本框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198" y="4978803"/>
                <a:ext cx="2298476" cy="524567"/>
              </a:xfrm>
              <a:prstGeom prst="rect">
                <a:avLst/>
              </a:prstGeom>
              <a:blipFill rotWithShape="1">
                <a:blip r:embed="rId7"/>
                <a:stretch>
                  <a:fillRect l="-6" t="-77" r="24" b="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8909198" y="5838642"/>
                <a:ext cx="250694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altLang="zh-CN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CN" altLang="en-US" sz="1400" dirty="0"/>
                  <a:t>-D_eff*cgaor - S_eff*Tr</a:t>
                </a: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198" y="5838642"/>
                <a:ext cx="2506947" cy="307777"/>
              </a:xfrm>
              <a:prstGeom prst="rect">
                <a:avLst/>
              </a:prstGeom>
              <a:blipFill rotWithShape="1">
                <a:blip r:embed="rId8"/>
                <a:stretch>
                  <a:fillRect l="-6" t="-147" r="5" b="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文本框 43"/>
          <p:cNvSpPr txBox="1"/>
          <p:nvPr/>
        </p:nvSpPr>
        <p:spPr>
          <a:xfrm>
            <a:off x="9681041" y="3461088"/>
            <a:ext cx="1668478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25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两个二阶微分算子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/>
              <p:cNvSpPr txBox="1"/>
              <p:nvPr/>
            </p:nvSpPr>
            <p:spPr>
              <a:xfrm>
                <a:off x="460937" y="4846176"/>
                <a:ext cx="2298476" cy="524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charset="-122"/>
                        </a:rPr>
                        <m:t>0</m:t>
                      </m:r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𝒖</m:t>
                          </m:r>
                        </m:num>
                        <m:den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charset="-122"/>
                        </a:rPr>
                        <m:t>+1</m:t>
                      </m:r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𝒖</m:t>
                          </m:r>
                        </m:num>
                        <m:den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zh-CN" altLang="en-US" sz="1400" i="1">
                          <a:latin typeface="Cambria Math" panose="02040503050406030204" pitchFamily="18" charset="0"/>
                        </a:rPr>
                        <m:t>∇</m:t>
                      </m:r>
                      <m:r>
                        <m:rPr>
                          <m:sty m:val="p"/>
                        </m:rPr>
                        <a:rPr lang="el-GR" altLang="zh-CN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1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</m:t>
                      </m:r>
                    </m:oMath>
                  </m:oMathPara>
                </a14:m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mc:Choice>
        <mc:Fallback xmlns="">
          <p:sp>
            <p:nvSpPr>
              <p:cNvPr id="45" name="文本框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37" y="4846176"/>
                <a:ext cx="2298476" cy="524567"/>
              </a:xfrm>
              <a:prstGeom prst="rect">
                <a:avLst/>
              </a:prstGeom>
              <a:blipFill rotWithShape="1">
                <a:blip r:embed="rId9"/>
                <a:stretch>
                  <a:fillRect l="-24" t="-94" r="15" b="1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/>
              <p:cNvSpPr txBox="1"/>
              <p:nvPr/>
            </p:nvSpPr>
            <p:spPr>
              <a:xfrm>
                <a:off x="625745" y="6129351"/>
                <a:ext cx="332510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zh-CN" sz="1400" dirty="0">
                    <a:solidFill>
                      <a:prstClr val="black"/>
                    </a:solidFill>
                    <a:latin typeface="等线" panose="02010600030101010101" charset="-122"/>
                  </a:rPr>
                  <a:t>=(swell_gas2 - swell_gas2_f)/L_swell^2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mc:Choice>
        <mc:Fallback xmlns="">
          <p:sp>
            <p:nvSpPr>
              <p:cNvPr id="46" name="文本框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45" y="6129351"/>
                <a:ext cx="3325108" cy="307777"/>
              </a:xfrm>
              <a:prstGeom prst="rect">
                <a:avLst/>
              </a:prstGeom>
              <a:blipFill rotWithShape="1">
                <a:blip r:embed="rId10"/>
                <a:stretch>
                  <a:fillRect l="-8" t="-108" r="16" b="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/>
              <p:cNvSpPr txBox="1"/>
              <p:nvPr/>
            </p:nvSpPr>
            <p:spPr>
              <a:xfrm>
                <a:off x="322019" y="5416163"/>
                <a:ext cx="2506947" cy="5729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zh-CN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altLang="zh-CN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𝑠𝑤𝑒𝑙𝑙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𝑔𝑎𝑠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2_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𝑓𝑟</m:t>
                              </m:r>
                            </m:e>
                            <m:e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𝑠𝑤𝑒𝑙𝑙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𝑔𝑎𝑠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2_</m:t>
                              </m:r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𝑓𝑧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47" name="文本框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19" y="5416163"/>
                <a:ext cx="2506947" cy="572914"/>
              </a:xfrm>
              <a:prstGeom prst="rect">
                <a:avLst/>
              </a:prstGeom>
              <a:blipFill rotWithShape="1">
                <a:blip r:embed="rId11"/>
                <a:stretch>
                  <a:fillRect l="-3" t="-43" r="2" b="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矩形 47"/>
          <p:cNvSpPr/>
          <p:nvPr/>
        </p:nvSpPr>
        <p:spPr>
          <a:xfrm>
            <a:off x="4281562" y="1478604"/>
            <a:ext cx="3654217" cy="509506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49" name="文本框 7"/>
          <p:cNvSpPr txBox="1"/>
          <p:nvPr/>
        </p:nvSpPr>
        <p:spPr>
          <a:xfrm>
            <a:off x="4410271" y="1616911"/>
            <a:ext cx="3396797" cy="36933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解决蠕变驱动体积变化接口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4410271" y="2242549"/>
            <a:ext cx="361244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自定义方程功能，解决接口问题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498358" y="4408109"/>
            <a:ext cx="3235446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25000"/>
              </a:lnSpc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基于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ODE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方程与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flc2hs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算子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构建接口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4256221" y="4952511"/>
                <a:ext cx="3035368" cy="524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charset="-122"/>
                        </a:rPr>
                        <m:t>0</m:t>
                      </m:r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zh-CN" altLang="en-US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charset="-122"/>
                                </a:rPr>
                                <m:t>2</m:t>
                              </m:r>
                            </m:sup>
                          </m:sSup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𝒖</m:t>
                          </m:r>
                        </m:num>
                        <m:den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kumimoji="0" lang="en-US" altLang="zh-CN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charset="-122"/>
                        </a:rPr>
                        <m:t>+1</m:t>
                      </m:r>
                      <m:f>
                        <m:fPr>
                          <m:ctrlP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𝒖</m:t>
                          </m:r>
                        </m:num>
                        <m:den>
                          <m:r>
                            <a:rPr kumimoji="0" lang="zh-CN" altLang="en-US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0" lang="en-US" altLang="zh-CN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kumimoji="0" lang="en-US" altLang="zh-CN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𝑓𝑣</m:t>
                      </m:r>
                      <m:r>
                        <a:rPr lang="en-US" altLang="zh-CN" sz="1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_</m:t>
                      </m:r>
                      <m:r>
                        <a:rPr lang="en-US" altLang="zh-CN" sz="1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𝑜𝑝𝑒𝑛</m:t>
                      </m:r>
                      <m:r>
                        <a:rPr lang="en-US" altLang="zh-CN" sz="1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_</m:t>
                      </m:r>
                      <m:r>
                        <a:rPr lang="en-US" altLang="zh-CN" sz="1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𝑟𝑎𝑡𝑒</m:t>
                      </m:r>
                    </m:oMath>
                  </m:oMathPara>
                </a14:m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221" y="4952511"/>
                <a:ext cx="3035368" cy="524567"/>
              </a:xfrm>
              <a:prstGeom prst="rect">
                <a:avLst/>
              </a:prstGeom>
              <a:blipFill rotWithShape="1">
                <a:blip r:embed="rId12"/>
                <a:stretch>
                  <a:fillRect l="-15" t="-28" r="17" b="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文本框 52"/>
          <p:cNvSpPr txBox="1"/>
          <p:nvPr/>
        </p:nvSpPr>
        <p:spPr>
          <a:xfrm>
            <a:off x="4410271" y="2740922"/>
            <a:ext cx="361244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蠕变驱动气泡体积变化仅在连通后起作用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410271" y="3226981"/>
            <a:ext cx="3849652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蠕变与压力差（静水应力与气压差）有关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410271" y="3753542"/>
            <a:ext cx="2748177" cy="33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蠕变驱动的体积存在上限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/>
              <p:cNvSpPr txBox="1"/>
              <p:nvPr/>
            </p:nvSpPr>
            <p:spPr>
              <a:xfrm>
                <a:off x="4553735" y="5717243"/>
                <a:ext cx="310986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𝑓𝑣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_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𝑜𝑝𝑒𝑛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_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𝑟𝑎𝑡𝑒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𝑐𝑟𝑒𝑒𝑝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_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𝑟𝑎𝑡𝑒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_</m:t>
                    </m:r>
                    <m:r>
                      <a:rPr lang="en-US" altLang="zh-CN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𝑎𝑐𝑡𝑢𝑎𝑙</m:t>
                    </m:r>
                  </m:oMath>
                </a14:m>
                <a:r>
                  <a:rPr lang="en-US" altLang="zh-CN" sz="1200" dirty="0"/>
                  <a:t>* flc2hs(swell_gas3 - swell_threshold_gas, 0.01)</a:t>
                </a:r>
                <a:endParaRPr lang="zh-CN" altLang="en-US" sz="1200" dirty="0"/>
              </a:p>
            </p:txBody>
          </p:sp>
        </mc:Choice>
        <mc:Fallback xmlns="">
          <p:sp>
            <p:nvSpPr>
              <p:cNvPr id="57" name="文本框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735" y="5717243"/>
                <a:ext cx="3109868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5" t="-73" r="14" b="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08744" y="290257"/>
            <a:ext cx="1097450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1445" marR="0" lvl="0" indent="0" algn="ctr" defTabSz="914400" rtl="0" eaLnBrk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开发精细化的环形</a:t>
            </a:r>
            <a:r>
              <a:rPr kumimoji="0" lang="en-US" altLang="zh-CN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性能分析程序 </a:t>
            </a:r>
            <a:r>
              <a:rPr kumimoji="0" lang="en-US" altLang="zh-CN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 2.0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387600" y="2088515"/>
            <a:ext cx="4290060" cy="1848485"/>
            <a:chOff x="2136338" y="2595905"/>
            <a:chExt cx="1484862" cy="502752"/>
          </a:xfrm>
          <a:solidFill>
            <a:srgbClr val="30C0B4">
              <a:lumMod val="20000"/>
              <a:lumOff val="80000"/>
            </a:srgbClr>
          </a:solidFill>
        </p:grpSpPr>
        <p:sp>
          <p:nvSpPr>
            <p:cNvPr id="6" name="矩形 5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grpFill/>
            <a:ln w="12700" cap="flat" cmpd="tri" algn="ctr">
              <a:solidFill>
                <a:srgbClr val="30C0B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grpFill/>
            <a:ln w="12700" cap="flat" cmpd="tri" algn="ctr">
              <a:gradFill flip="none" rotWithShape="1">
                <a:gsLst>
                  <a:gs pos="0">
                    <a:srgbClr val="4874CB">
                      <a:lumMod val="89000"/>
                    </a:srgbClr>
                  </a:gs>
                  <a:gs pos="23000">
                    <a:srgbClr val="4874CB">
                      <a:lumMod val="89000"/>
                    </a:srgbClr>
                  </a:gs>
                  <a:gs pos="69000">
                    <a:srgbClr val="4874CB">
                      <a:lumMod val="75000"/>
                    </a:srgbClr>
                  </a:gs>
                  <a:gs pos="97000">
                    <a:srgbClr val="4874CB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084217" y="2136463"/>
            <a:ext cx="746872" cy="445166"/>
          </a:xfrm>
          <a:prstGeom prst="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1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传热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956952" y="2635183"/>
            <a:ext cx="971284" cy="363380"/>
            <a:chOff x="2136338" y="2595905"/>
            <a:chExt cx="1484862" cy="502752"/>
          </a:xfrm>
        </p:grpSpPr>
        <p:sp>
          <p:nvSpPr>
            <p:cNvPr id="10" name="矩形 9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对流换热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36518" y="2637839"/>
            <a:ext cx="1001403" cy="363380"/>
            <a:chOff x="2136338" y="2595905"/>
            <a:chExt cx="1484862" cy="502752"/>
          </a:xfrm>
        </p:grpSpPr>
        <p:sp>
          <p:nvSpPr>
            <p:cNvPr id="13" name="矩形 12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气体导热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73927" y="2635183"/>
            <a:ext cx="971284" cy="363380"/>
            <a:chOff x="2136338" y="2595905"/>
            <a:chExt cx="1484862" cy="502752"/>
          </a:xfrm>
        </p:grpSpPr>
        <p:sp>
          <p:nvSpPr>
            <p:cNvPr id="16" name="矩形 15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导热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425764" y="1492135"/>
            <a:ext cx="3051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ANTHEM2.0 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物理场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7289165" y="2088515"/>
            <a:ext cx="3794760" cy="1202690"/>
            <a:chOff x="2136338" y="2595905"/>
            <a:chExt cx="1484862" cy="502752"/>
          </a:xfrm>
          <a:solidFill>
            <a:srgbClr val="30C0B4">
              <a:lumMod val="20000"/>
              <a:lumOff val="80000"/>
            </a:srgbClr>
          </a:solidFill>
        </p:grpSpPr>
        <p:sp>
          <p:nvSpPr>
            <p:cNvPr id="31" name="矩形 30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grpFill/>
            <a:ln w="12700" cap="flat" cmpd="tri" algn="ctr">
              <a:solidFill>
                <a:srgbClr val="30C0B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grpFill/>
            <a:ln w="12700" cap="flat" cmpd="tri" algn="ctr">
              <a:gradFill flip="none" rotWithShape="1">
                <a:gsLst>
                  <a:gs pos="0">
                    <a:srgbClr val="4874CB">
                      <a:lumMod val="89000"/>
                    </a:srgbClr>
                  </a:gs>
                  <a:gs pos="23000">
                    <a:srgbClr val="4874CB">
                      <a:lumMod val="89000"/>
                    </a:srgbClr>
                  </a:gs>
                  <a:gs pos="69000">
                    <a:srgbClr val="4874CB">
                      <a:lumMod val="75000"/>
                    </a:srgbClr>
                  </a:gs>
                  <a:gs pos="97000">
                    <a:srgbClr val="4874CB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8709653" y="2155308"/>
            <a:ext cx="805984" cy="445166"/>
          </a:xfrm>
          <a:prstGeom prst="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1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气体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555222" y="2676613"/>
            <a:ext cx="1081929" cy="363380"/>
            <a:chOff x="2125605" y="2605973"/>
            <a:chExt cx="1654011" cy="502752"/>
          </a:xfrm>
        </p:grpSpPr>
        <p:sp>
          <p:nvSpPr>
            <p:cNvPr id="29" name="矩形 28"/>
            <p:cNvSpPr/>
            <p:nvPr/>
          </p:nvSpPr>
          <p:spPr>
            <a:xfrm>
              <a:off x="2136338" y="2613087"/>
              <a:ext cx="1643278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125605" y="2605973"/>
              <a:ext cx="1643279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气泡致肿胀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788177" y="2672344"/>
            <a:ext cx="1001403" cy="363380"/>
            <a:chOff x="2136338" y="2595905"/>
            <a:chExt cx="1484862" cy="502752"/>
          </a:xfrm>
        </p:grpSpPr>
        <p:sp>
          <p:nvSpPr>
            <p:cNvPr id="27" name="矩形 26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气室压力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425586" y="2669688"/>
            <a:ext cx="971284" cy="363380"/>
            <a:chOff x="2136338" y="2595905"/>
            <a:chExt cx="1484862" cy="502752"/>
          </a:xfrm>
        </p:grpSpPr>
        <p:sp>
          <p:nvSpPr>
            <p:cNvPr id="25" name="矩形 24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分群气泡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291070" y="4888865"/>
            <a:ext cx="3792855" cy="1123315"/>
            <a:chOff x="2136338" y="2595905"/>
            <a:chExt cx="1484862" cy="502752"/>
          </a:xfrm>
          <a:solidFill>
            <a:srgbClr val="30C0B4">
              <a:lumMod val="20000"/>
              <a:lumOff val="80000"/>
            </a:srgbClr>
          </a:solidFill>
        </p:grpSpPr>
        <p:sp>
          <p:nvSpPr>
            <p:cNvPr id="104" name="矩形 103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grpFill/>
            <a:ln w="12700" cap="flat" cmpd="tri" algn="ctr">
              <a:solidFill>
                <a:srgbClr val="30C0B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grpFill/>
            <a:ln w="12700" cap="flat" cmpd="tri" algn="ctr">
              <a:gradFill flip="none" rotWithShape="1">
                <a:gsLst>
                  <a:gs pos="0">
                    <a:srgbClr val="4874CB">
                      <a:lumMod val="89000"/>
                    </a:srgbClr>
                  </a:gs>
                  <a:gs pos="23000">
                    <a:srgbClr val="4874CB">
                      <a:lumMod val="89000"/>
                    </a:srgbClr>
                  </a:gs>
                  <a:gs pos="69000">
                    <a:srgbClr val="4874CB">
                      <a:lumMod val="75000"/>
                    </a:srgbClr>
                  </a:gs>
                  <a:gs pos="97000">
                    <a:srgbClr val="4874CB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8625069" y="4816295"/>
            <a:ext cx="925095" cy="445166"/>
          </a:xfrm>
          <a:prstGeom prst="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1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锆迁移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8625485" y="5444279"/>
            <a:ext cx="971284" cy="363380"/>
            <a:chOff x="2136338" y="2595905"/>
            <a:chExt cx="1484862" cy="502752"/>
          </a:xfrm>
        </p:grpSpPr>
        <p:sp>
          <p:nvSpPr>
            <p:cNvPr id="102" name="矩形 101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相区演化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709663" y="5444457"/>
            <a:ext cx="1130154" cy="363380"/>
            <a:chOff x="2136338" y="2595905"/>
            <a:chExt cx="1484862" cy="502752"/>
          </a:xfrm>
        </p:grpSpPr>
        <p:sp>
          <p:nvSpPr>
            <p:cNvPr id="73" name="矩形 72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热扩散修正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385291" y="5456813"/>
            <a:ext cx="1130156" cy="363380"/>
            <a:chOff x="2136338" y="2595905"/>
            <a:chExt cx="1484862" cy="502752"/>
          </a:xfrm>
        </p:grpSpPr>
        <p:sp>
          <p:nvSpPr>
            <p:cNvPr id="71" name="矩形 70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组分重分布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289800" y="3495675"/>
            <a:ext cx="3793490" cy="1157605"/>
            <a:chOff x="2136338" y="2595905"/>
            <a:chExt cx="1484862" cy="502752"/>
          </a:xfrm>
          <a:solidFill>
            <a:srgbClr val="30C0B4">
              <a:lumMod val="20000"/>
              <a:lumOff val="80000"/>
            </a:srgbClr>
          </a:solidFill>
        </p:grpSpPr>
        <p:sp>
          <p:nvSpPr>
            <p:cNvPr id="118" name="矩形 117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grpFill/>
            <a:ln w="12700" cap="flat" cmpd="tri" algn="ctr">
              <a:solidFill>
                <a:srgbClr val="30C0B4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grpFill/>
            <a:ln w="12700" cap="flat" cmpd="tri" algn="ctr">
              <a:gradFill flip="none" rotWithShape="1">
                <a:gsLst>
                  <a:gs pos="0">
                    <a:srgbClr val="4874CB">
                      <a:lumMod val="89000"/>
                    </a:srgbClr>
                  </a:gs>
                  <a:gs pos="23000">
                    <a:srgbClr val="4874CB">
                      <a:lumMod val="89000"/>
                    </a:srgbClr>
                  </a:gs>
                  <a:gs pos="69000">
                    <a:srgbClr val="4874CB">
                      <a:lumMod val="75000"/>
                    </a:srgbClr>
                  </a:gs>
                  <a:gs pos="97000">
                    <a:srgbClr val="4874CB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8555355" y="3495675"/>
            <a:ext cx="1320800" cy="486410"/>
          </a:xfrm>
          <a:prstGeom prst="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1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传热修正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9170670" y="4091305"/>
            <a:ext cx="1669415" cy="396875"/>
            <a:chOff x="2136338" y="2595905"/>
            <a:chExt cx="1484862" cy="502752"/>
          </a:xfrm>
        </p:grpSpPr>
        <p:sp>
          <p:nvSpPr>
            <p:cNvPr id="116" name="矩形 115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蠕变驱动气泡转化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408545" y="4091305"/>
            <a:ext cx="1446530" cy="396875"/>
            <a:chOff x="2136339" y="2595905"/>
            <a:chExt cx="1484861" cy="502752"/>
          </a:xfrm>
        </p:grpSpPr>
        <p:sp>
          <p:nvSpPr>
            <p:cNvPr id="112" name="矩形 111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2136339" y="2595905"/>
              <a:ext cx="1471307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等效气膜热阻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2770277" y="3225533"/>
            <a:ext cx="1001403" cy="363380"/>
            <a:chOff x="2136338" y="2595905"/>
            <a:chExt cx="1484862" cy="502752"/>
          </a:xfrm>
        </p:grpSpPr>
        <p:sp>
          <p:nvSpPr>
            <p:cNvPr id="123" name="矩形 122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接触传热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3956952" y="3226538"/>
            <a:ext cx="1001403" cy="363380"/>
            <a:chOff x="2136338" y="2595905"/>
            <a:chExt cx="1484862" cy="502752"/>
          </a:xfrm>
        </p:grpSpPr>
        <p:sp>
          <p:nvSpPr>
            <p:cNvPr id="126" name="矩形 125"/>
            <p:cNvSpPr/>
            <p:nvPr/>
          </p:nvSpPr>
          <p:spPr>
            <a:xfrm>
              <a:off x="2136339" y="2613087"/>
              <a:ext cx="1484861" cy="468390"/>
            </a:xfrm>
            <a:prstGeom prst="rect">
              <a:avLst/>
            </a:prstGeom>
            <a:solidFill>
              <a:srgbClr val="35AB41"/>
            </a:solidFill>
            <a:ln w="12700" cap="flat" cmpd="tri" algn="ctr">
              <a:solidFill>
                <a:srgbClr val="5B9BD5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2136338" y="2595905"/>
              <a:ext cx="1484861" cy="502752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12700" cap="flat" cmpd="tri" algn="ctr">
              <a:gradFill flip="none" rotWithShape="1">
                <a:gsLst>
                  <a:gs pos="0">
                    <a:srgbClr val="4472C4">
                      <a:lumMod val="89000"/>
                    </a:srgbClr>
                  </a:gs>
                  <a:gs pos="23000">
                    <a:srgbClr val="4472C4">
                      <a:lumMod val="89000"/>
                    </a:srgbClr>
                  </a:gs>
                  <a:gs pos="69000">
                    <a:srgbClr val="4472C4">
                      <a:lumMod val="75000"/>
                    </a:srgbClr>
                  </a:gs>
                  <a:gs pos="97000">
                    <a:srgbClr val="4472C4">
                      <a:lumMod val="7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辐射换热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2388235" y="4137660"/>
            <a:ext cx="4288790" cy="1873885"/>
            <a:chOff x="2422452" y="4294541"/>
            <a:chExt cx="3667519" cy="157324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2422452" y="4345142"/>
              <a:ext cx="3667519" cy="1522645"/>
              <a:chOff x="2136338" y="2595905"/>
              <a:chExt cx="1484862" cy="384151"/>
            </a:xfrm>
            <a:solidFill>
              <a:srgbClr val="30C0B4">
                <a:lumMod val="20000"/>
                <a:lumOff val="80000"/>
              </a:srgbClr>
            </a:solidFill>
          </p:grpSpPr>
          <p:sp>
            <p:nvSpPr>
              <p:cNvPr id="149" name="矩形 148"/>
              <p:cNvSpPr/>
              <p:nvPr/>
            </p:nvSpPr>
            <p:spPr>
              <a:xfrm>
                <a:off x="2136339" y="2613087"/>
                <a:ext cx="1484861" cy="366969"/>
              </a:xfrm>
              <a:prstGeom prst="rect">
                <a:avLst/>
              </a:prstGeom>
              <a:grpFill/>
              <a:ln w="12700" cap="flat" cmpd="tri" algn="ctr">
                <a:solidFill>
                  <a:srgbClr val="30C0B4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2136338" y="2595905"/>
                <a:ext cx="1484861" cy="384151"/>
              </a:xfrm>
              <a:prstGeom prst="rect">
                <a:avLst/>
              </a:prstGeom>
              <a:grpFill/>
              <a:ln w="12700" cap="flat" cmpd="tri" algn="ctr">
                <a:gradFill flip="none" rotWithShape="1">
                  <a:gsLst>
                    <a:gs pos="0">
                      <a:srgbClr val="4874CB">
                        <a:lumMod val="89000"/>
                      </a:srgbClr>
                    </a:gs>
                    <a:gs pos="23000">
                      <a:srgbClr val="4874CB">
                        <a:lumMod val="89000"/>
                      </a:srgbClr>
                    </a:gs>
                    <a:gs pos="69000">
                      <a:srgbClr val="4874CB">
                        <a:lumMod val="75000"/>
                      </a:srgbClr>
                    </a:gs>
                    <a:gs pos="97000">
                      <a:srgbClr val="4874CB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0" name="矩形 129"/>
            <p:cNvSpPr/>
            <p:nvPr/>
          </p:nvSpPr>
          <p:spPr>
            <a:xfrm>
              <a:off x="3905127" y="4294541"/>
              <a:ext cx="746872" cy="445166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1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力学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3768409" y="4727060"/>
              <a:ext cx="971284" cy="363380"/>
              <a:chOff x="2136338" y="2595905"/>
              <a:chExt cx="1484862" cy="502752"/>
            </a:xfrm>
          </p:grpSpPr>
          <p:sp>
            <p:nvSpPr>
              <p:cNvPr id="147" name="矩形 146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w="12700" cap="flat" cmpd="tri" algn="ctr">
                <a:solidFill>
                  <a:srgbClr val="5B9BD5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8" name="矩形 147"/>
              <p:cNvSpPr/>
              <p:nvPr/>
            </p:nvSpPr>
            <p:spPr>
              <a:xfrm>
                <a:off x="2136338" y="2595905"/>
                <a:ext cx="1484861" cy="502752"/>
              </a:xfrm>
              <a:prstGeom prst="rect">
                <a:avLst/>
              </a:prstGeom>
              <a:solidFill>
                <a:sysClr val="window" lastClr="FFFFFF">
                  <a:alpha val="70000"/>
                </a:sysClr>
              </a:solidFill>
              <a:ln w="12700" cap="flat" cmpd="tri" algn="ctr">
                <a:gradFill flip="none" rotWithShape="1">
                  <a:gsLst>
                    <a:gs pos="0">
                      <a:srgbClr val="4472C4">
                        <a:lumMod val="89000"/>
                      </a:srgbClr>
                    </a:gs>
                    <a:gs pos="23000">
                      <a:srgbClr val="4472C4">
                        <a:lumMod val="89000"/>
                      </a:srgbClr>
                    </a:gs>
                    <a:gs pos="69000">
                      <a:srgbClr val="4472C4">
                        <a:lumMod val="75000"/>
                      </a:srgbClr>
                    </a:gs>
                    <a:gs pos="97000">
                      <a:srgbClr val="4472C4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热蠕变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>
              <a:off x="2531312" y="4730160"/>
              <a:ext cx="981694" cy="363380"/>
              <a:chOff x="2120424" y="2595905"/>
              <a:chExt cx="1500776" cy="502752"/>
            </a:xfrm>
          </p:grpSpPr>
          <p:sp>
            <p:nvSpPr>
              <p:cNvPr id="145" name="矩形 144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w="12700" cap="flat" cmpd="tri" algn="ctr">
                <a:solidFill>
                  <a:srgbClr val="5B9BD5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矩形 145"/>
              <p:cNvSpPr/>
              <p:nvPr/>
            </p:nvSpPr>
            <p:spPr>
              <a:xfrm>
                <a:off x="2120424" y="2595905"/>
                <a:ext cx="1500775" cy="502752"/>
              </a:xfrm>
              <a:prstGeom prst="rect">
                <a:avLst/>
              </a:prstGeom>
              <a:solidFill>
                <a:sysClr val="window" lastClr="FFFFFF">
                  <a:alpha val="70000"/>
                </a:sysClr>
              </a:solidFill>
              <a:ln w="12700" cap="flat" cmpd="tri" algn="ctr">
                <a:gradFill flip="none" rotWithShape="1">
                  <a:gsLst>
                    <a:gs pos="0">
                      <a:srgbClr val="4472C4">
                        <a:lumMod val="89000"/>
                      </a:srgbClr>
                    </a:gs>
                    <a:gs pos="23000">
                      <a:srgbClr val="4472C4">
                        <a:lumMod val="89000"/>
                      </a:srgbClr>
                    </a:gs>
                    <a:gs pos="69000">
                      <a:srgbClr val="4472C4">
                        <a:lumMod val="75000"/>
                      </a:srgbClr>
                    </a:gs>
                    <a:gs pos="97000">
                      <a:srgbClr val="4472C4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热膨胀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3" name="组合 132"/>
            <p:cNvGrpSpPr/>
            <p:nvPr/>
          </p:nvGrpSpPr>
          <p:grpSpPr>
            <a:xfrm>
              <a:off x="2531311" y="5289858"/>
              <a:ext cx="981694" cy="363380"/>
              <a:chOff x="2120424" y="2595905"/>
              <a:chExt cx="1500776" cy="502752"/>
            </a:xfrm>
          </p:grpSpPr>
          <p:sp>
            <p:nvSpPr>
              <p:cNvPr id="143" name="矩形 142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w="12700" cap="flat" cmpd="tri" algn="ctr">
                <a:solidFill>
                  <a:srgbClr val="5B9BD5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矩形 143"/>
              <p:cNvSpPr/>
              <p:nvPr/>
            </p:nvSpPr>
            <p:spPr>
              <a:xfrm>
                <a:off x="2120424" y="2595905"/>
                <a:ext cx="1500775" cy="502752"/>
              </a:xfrm>
              <a:prstGeom prst="rect">
                <a:avLst/>
              </a:prstGeom>
              <a:solidFill>
                <a:sysClr val="window" lastClr="FFFFFF">
                  <a:alpha val="70000"/>
                </a:sysClr>
              </a:solidFill>
              <a:ln w="12700" cap="flat" cmpd="tri" algn="ctr">
                <a:gradFill flip="none" rotWithShape="1">
                  <a:gsLst>
                    <a:gs pos="0">
                      <a:srgbClr val="4472C4">
                        <a:lumMod val="89000"/>
                      </a:srgbClr>
                    </a:gs>
                    <a:gs pos="23000">
                      <a:srgbClr val="4472C4">
                        <a:lumMod val="89000"/>
                      </a:srgbClr>
                    </a:gs>
                    <a:gs pos="69000">
                      <a:srgbClr val="4472C4">
                        <a:lumMod val="75000"/>
                      </a:srgbClr>
                    </a:gs>
                    <a:gs pos="97000">
                      <a:srgbClr val="4472C4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接触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4969745" y="4730160"/>
              <a:ext cx="971284" cy="363380"/>
              <a:chOff x="2136338" y="2595905"/>
              <a:chExt cx="1484862" cy="502752"/>
            </a:xfrm>
          </p:grpSpPr>
          <p:sp>
            <p:nvSpPr>
              <p:cNvPr id="141" name="矩形 140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w="12700" cap="flat" cmpd="tri" algn="ctr">
                <a:solidFill>
                  <a:srgbClr val="5B9BD5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2136338" y="2595905"/>
                <a:ext cx="1484861" cy="502752"/>
              </a:xfrm>
              <a:prstGeom prst="rect">
                <a:avLst/>
              </a:prstGeom>
              <a:solidFill>
                <a:sysClr val="window" lastClr="FFFFFF">
                  <a:alpha val="70000"/>
                </a:sysClr>
              </a:solidFill>
              <a:ln w="12700" cap="flat" cmpd="tri" algn="ctr">
                <a:gradFill flip="none" rotWithShape="1">
                  <a:gsLst>
                    <a:gs pos="0">
                      <a:srgbClr val="4472C4">
                        <a:lumMod val="89000"/>
                      </a:srgbClr>
                    </a:gs>
                    <a:gs pos="23000">
                      <a:srgbClr val="4472C4">
                        <a:lumMod val="89000"/>
                      </a:srgbClr>
                    </a:gs>
                    <a:gs pos="69000">
                      <a:srgbClr val="4472C4">
                        <a:lumMod val="75000"/>
                      </a:srgbClr>
                    </a:gs>
                    <a:gs pos="97000">
                      <a:srgbClr val="4472C4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辐照蠕变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5" name="组合 134"/>
            <p:cNvGrpSpPr/>
            <p:nvPr/>
          </p:nvGrpSpPr>
          <p:grpSpPr>
            <a:xfrm>
              <a:off x="3757998" y="5282052"/>
              <a:ext cx="981694" cy="363380"/>
              <a:chOff x="2120424" y="2595905"/>
              <a:chExt cx="1500776" cy="502752"/>
            </a:xfrm>
          </p:grpSpPr>
          <p:sp>
            <p:nvSpPr>
              <p:cNvPr id="139" name="矩形 138"/>
              <p:cNvSpPr/>
              <p:nvPr/>
            </p:nvSpPr>
            <p:spPr>
              <a:xfrm>
                <a:off x="2136339" y="2613087"/>
                <a:ext cx="1484861" cy="468390"/>
              </a:xfrm>
              <a:prstGeom prst="rect">
                <a:avLst/>
              </a:prstGeom>
              <a:solidFill>
                <a:srgbClr val="35AB41"/>
              </a:solidFill>
              <a:ln w="12700" cap="flat" cmpd="tri" algn="ctr">
                <a:solidFill>
                  <a:srgbClr val="5B9BD5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2120424" y="2595905"/>
                <a:ext cx="1500775" cy="502752"/>
              </a:xfrm>
              <a:prstGeom prst="rect">
                <a:avLst/>
              </a:prstGeom>
              <a:solidFill>
                <a:sysClr val="window" lastClr="FFFFFF">
                  <a:alpha val="70000"/>
                </a:sysClr>
              </a:solidFill>
              <a:ln w="12700" cap="flat" cmpd="tri" algn="ctr">
                <a:gradFill flip="none" rotWithShape="1">
                  <a:gsLst>
                    <a:gs pos="0">
                      <a:srgbClr val="4472C4">
                        <a:lumMod val="89000"/>
                      </a:srgbClr>
                    </a:gs>
                    <a:gs pos="23000">
                      <a:srgbClr val="4472C4">
                        <a:lumMod val="89000"/>
                      </a:srgbClr>
                    </a:gs>
                    <a:gs pos="69000">
                      <a:srgbClr val="4472C4">
                        <a:lumMod val="75000"/>
                      </a:srgbClr>
                    </a:gs>
                    <a:gs pos="97000">
                      <a:srgbClr val="4472C4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摩擦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6" name="组合 135"/>
            <p:cNvGrpSpPr/>
            <p:nvPr/>
          </p:nvGrpSpPr>
          <p:grpSpPr>
            <a:xfrm>
              <a:off x="4969745" y="5302277"/>
              <a:ext cx="971284" cy="363380"/>
              <a:chOff x="2120426" y="2595905"/>
              <a:chExt cx="1744202" cy="502752"/>
            </a:xfrm>
          </p:grpSpPr>
          <p:sp>
            <p:nvSpPr>
              <p:cNvPr id="137" name="矩形 136"/>
              <p:cNvSpPr/>
              <p:nvPr/>
            </p:nvSpPr>
            <p:spPr>
              <a:xfrm>
                <a:off x="2136339" y="2613087"/>
                <a:ext cx="1728289" cy="468390"/>
              </a:xfrm>
              <a:prstGeom prst="rect">
                <a:avLst/>
              </a:prstGeom>
              <a:solidFill>
                <a:srgbClr val="35AB41"/>
              </a:solidFill>
              <a:ln w="12700" cap="flat" cmpd="tri" algn="ctr">
                <a:solidFill>
                  <a:srgbClr val="5B9BD5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矩形 137"/>
              <p:cNvSpPr/>
              <p:nvPr/>
            </p:nvSpPr>
            <p:spPr>
              <a:xfrm>
                <a:off x="2120426" y="2595905"/>
                <a:ext cx="1744202" cy="502752"/>
              </a:xfrm>
              <a:prstGeom prst="rect">
                <a:avLst/>
              </a:prstGeom>
              <a:solidFill>
                <a:sysClr val="window" lastClr="FFFFFF">
                  <a:alpha val="70000"/>
                </a:sysClr>
              </a:solidFill>
              <a:ln w="12700" cap="flat" cmpd="tri" algn="ctr">
                <a:gradFill flip="none" rotWithShape="1">
                  <a:gsLst>
                    <a:gs pos="0">
                      <a:srgbClr val="4472C4">
                        <a:lumMod val="89000"/>
                      </a:srgbClr>
                    </a:gs>
                    <a:gs pos="23000">
                      <a:srgbClr val="4472C4">
                        <a:lumMod val="89000"/>
                      </a:srgbClr>
                    </a:gs>
                    <a:gs pos="69000">
                      <a:srgbClr val="4472C4">
                        <a:lumMod val="75000"/>
                      </a:srgbClr>
                    </a:gs>
                    <a:gs pos="97000">
                      <a:srgbClr val="4472C4">
                        <a:lumMod val="7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SFP</a:t>
                </a: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肿胀</a:t>
                </a:r>
                <a:endParaRPr kumimoji="0" lang="en-US" altLang="zh-CN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2" name="图片 1" descr="图表, 条形图&#10;&#10;AI 生成的内容可能不正确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3" t="-579" r="34761"/>
          <a:stretch>
            <a:fillRect/>
          </a:stretch>
        </p:blipFill>
        <p:spPr>
          <a:xfrm>
            <a:off x="582869" y="3070937"/>
            <a:ext cx="1533712" cy="3103382"/>
          </a:xfrm>
          <a:prstGeom prst="rect">
            <a:avLst/>
          </a:prstGeom>
        </p:spPr>
      </p:pic>
      <p:pic>
        <p:nvPicPr>
          <p:cNvPr id="74" name="图片 73" descr="形状, 圆圈&#10;&#10;AI 生成的内容可能不正确。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5" t="15629" r="29892" b="9463"/>
          <a:stretch>
            <a:fillRect/>
          </a:stretch>
        </p:blipFill>
        <p:spPr>
          <a:xfrm>
            <a:off x="666084" y="1897359"/>
            <a:ext cx="1441953" cy="135259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9FFA6-49DA-1A48-3324-4FB740B9F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>
            <a:extLst>
              <a:ext uri="{FF2B5EF4-FFF2-40B4-BE49-F238E27FC236}">
                <a16:creationId xmlns:a16="http://schemas.microsoft.com/office/drawing/2014/main" id="{F046E447-7700-A203-ACB8-1AEB8C95E881}"/>
              </a:ext>
            </a:extLst>
          </p:cNvPr>
          <p:cNvSpPr txBox="1"/>
          <p:nvPr/>
        </p:nvSpPr>
        <p:spPr>
          <a:xfrm>
            <a:off x="268150" y="284331"/>
            <a:ext cx="882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宏观形貌对比验证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graphicFrame>
        <p:nvGraphicFramePr>
          <p:cNvPr id="84" name="table 78">
            <a:extLst>
              <a:ext uri="{FF2B5EF4-FFF2-40B4-BE49-F238E27FC236}">
                <a16:creationId xmlns:a16="http://schemas.microsoft.com/office/drawing/2014/main" id="{F814349E-0CB9-B928-C8FA-1EA7C76263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227668"/>
              </p:ext>
            </p:extLst>
          </p:nvPr>
        </p:nvGraphicFramePr>
        <p:xfrm>
          <a:off x="355601" y="1876643"/>
          <a:ext cx="3524250" cy="4424896"/>
        </p:xfrm>
        <a:graphic>
          <a:graphicData uri="http://schemas.openxmlformats.org/drawingml/2006/table">
            <a:tbl>
              <a:tblPr/>
              <a:tblGrid>
                <a:gridCol w="352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489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5" name="文本框 84">
            <a:extLst>
              <a:ext uri="{FF2B5EF4-FFF2-40B4-BE49-F238E27FC236}">
                <a16:creationId xmlns:a16="http://schemas.microsoft.com/office/drawing/2014/main" id="{3F8F5B57-14F6-199A-667B-670149365B91}"/>
              </a:ext>
            </a:extLst>
          </p:cNvPr>
          <p:cNvSpPr txBox="1"/>
          <p:nvPr/>
        </p:nvSpPr>
        <p:spPr>
          <a:xfrm>
            <a:off x="805734" y="6372692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3A R4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燃料棒（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3.2 at.%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FE558F42-B85D-2AB6-524F-0D814010082E}"/>
              </a:ext>
            </a:extLst>
          </p:cNvPr>
          <p:cNvGrpSpPr/>
          <p:nvPr/>
        </p:nvGrpSpPr>
        <p:grpSpPr>
          <a:xfrm>
            <a:off x="1589321" y="2247538"/>
            <a:ext cx="565637" cy="3925019"/>
            <a:chOff x="2258054" y="659193"/>
            <a:chExt cx="565637" cy="3925019"/>
          </a:xfrm>
        </p:grpSpPr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815AAA21-E1CD-C028-F1FE-3E3AB9488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2258054" y="742265"/>
              <a:ext cx="313442" cy="3775768"/>
            </a:xfrm>
            <a:prstGeom prst="rect">
              <a:avLst/>
            </a:prstGeom>
          </p:spPr>
        </p:pic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01A213C0-EFA6-F5DD-1BE5-33E2F6F29861}"/>
                </a:ext>
              </a:extLst>
            </p:cNvPr>
            <p:cNvCxnSpPr/>
            <p:nvPr/>
          </p:nvCxnSpPr>
          <p:spPr>
            <a:xfrm flipH="1">
              <a:off x="2540872" y="864171"/>
              <a:ext cx="0" cy="357079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dashDot"/>
              <a:miter lim="800000"/>
            </a:ln>
            <a:effectLst/>
          </p:spPr>
        </p:cxnSp>
        <p:pic>
          <p:nvPicPr>
            <p:cNvPr id="89" name="图片 88">
              <a:extLst>
                <a:ext uri="{FF2B5EF4-FFF2-40B4-BE49-F238E27FC236}">
                  <a16:creationId xmlns:a16="http://schemas.microsoft.com/office/drawing/2014/main" id="{10719452-62B3-D7ED-7092-375860A81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0249" y="742265"/>
              <a:ext cx="313442" cy="3775768"/>
            </a:xfrm>
            <a:prstGeom prst="rect">
              <a:avLst/>
            </a:prstGeom>
          </p:spPr>
        </p:pic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A7BC9379-35B2-ACEF-FCD2-58472A135AE6}"/>
                </a:ext>
              </a:extLst>
            </p:cNvPr>
            <p:cNvSpPr/>
            <p:nvPr/>
          </p:nvSpPr>
          <p:spPr>
            <a:xfrm>
              <a:off x="2774507" y="659193"/>
              <a:ext cx="25200" cy="3775768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9BB76236-CE1F-1598-8CE4-79044D09F573}"/>
                </a:ext>
              </a:extLst>
            </p:cNvPr>
            <p:cNvSpPr/>
            <p:nvPr/>
          </p:nvSpPr>
          <p:spPr>
            <a:xfrm>
              <a:off x="2277123" y="4417945"/>
              <a:ext cx="527497" cy="166267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D27CC9AD-25A2-BECB-8743-D8018F0D2FFF}"/>
                </a:ext>
              </a:extLst>
            </p:cNvPr>
            <p:cNvSpPr/>
            <p:nvPr/>
          </p:nvSpPr>
          <p:spPr>
            <a:xfrm>
              <a:off x="2280848" y="659193"/>
              <a:ext cx="25200" cy="3775768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5" name="文本框 94">
            <a:extLst>
              <a:ext uri="{FF2B5EF4-FFF2-40B4-BE49-F238E27FC236}">
                <a16:creationId xmlns:a16="http://schemas.microsoft.com/office/drawing/2014/main" id="{6DA39606-8DB5-4055-32F3-BE0C4AD0090F}"/>
              </a:ext>
            </a:extLst>
          </p:cNvPr>
          <p:cNvSpPr txBox="1"/>
          <p:nvPr/>
        </p:nvSpPr>
        <p:spPr>
          <a:xfrm>
            <a:off x="1467551" y="1973485"/>
            <a:ext cx="12461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ANTHEM </a:t>
            </a: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模拟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C2687519-CED0-E6E4-B4CF-DBBB5D69672E}"/>
              </a:ext>
            </a:extLst>
          </p:cNvPr>
          <p:cNvSpPr txBox="1"/>
          <p:nvPr/>
        </p:nvSpPr>
        <p:spPr>
          <a:xfrm>
            <a:off x="2610769" y="1973485"/>
            <a:ext cx="13403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3A R4</a:t>
            </a: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实际形貌</a:t>
            </a: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1B6A0DB2-B2AE-F9A4-4CDB-836AEA7EF161}"/>
              </a:ext>
            </a:extLst>
          </p:cNvPr>
          <p:cNvSpPr txBox="1"/>
          <p:nvPr/>
        </p:nvSpPr>
        <p:spPr>
          <a:xfrm>
            <a:off x="1624715" y="1279689"/>
            <a:ext cx="9605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ANTHEM2.0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模拟与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INL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实验的环形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顶部形貌、内部颈缩区域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一致</a:t>
            </a:r>
          </a:p>
        </p:txBody>
      </p:sp>
      <p:pic>
        <p:nvPicPr>
          <p:cNvPr id="98" name="图片 97">
            <a:extLst>
              <a:ext uri="{FF2B5EF4-FFF2-40B4-BE49-F238E27FC236}">
                <a16:creationId xmlns:a16="http://schemas.microsoft.com/office/drawing/2014/main" id="{39EBC9C4-CD69-4CB6-E3F0-EFDF4746F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08" y="2247540"/>
            <a:ext cx="609653" cy="3956647"/>
          </a:xfrm>
          <a:prstGeom prst="rect">
            <a:avLst/>
          </a:prstGeom>
        </p:spPr>
      </p:pic>
      <p:sp>
        <p:nvSpPr>
          <p:cNvPr id="99" name="文本框 98">
            <a:extLst>
              <a:ext uri="{FF2B5EF4-FFF2-40B4-BE49-F238E27FC236}">
                <a16:creationId xmlns:a16="http://schemas.microsoft.com/office/drawing/2014/main" id="{35CF7F05-CB1E-84B6-E09E-F97FB5CAC473}"/>
              </a:ext>
            </a:extLst>
          </p:cNvPr>
          <p:cNvSpPr txBox="1"/>
          <p:nvPr/>
        </p:nvSpPr>
        <p:spPr>
          <a:xfrm>
            <a:off x="325278" y="1973486"/>
            <a:ext cx="10682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BISON </a:t>
            </a: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模拟</a:t>
            </a:r>
          </a:p>
        </p:txBody>
      </p:sp>
      <p:graphicFrame>
        <p:nvGraphicFramePr>
          <p:cNvPr id="100" name="table 78">
            <a:extLst>
              <a:ext uri="{FF2B5EF4-FFF2-40B4-BE49-F238E27FC236}">
                <a16:creationId xmlns:a16="http://schemas.microsoft.com/office/drawing/2014/main" id="{635A5DFF-4DF1-048A-7511-5BE116B9CB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39204"/>
              </p:ext>
            </p:extLst>
          </p:nvPr>
        </p:nvGraphicFramePr>
        <p:xfrm>
          <a:off x="4229101" y="1876643"/>
          <a:ext cx="3524250" cy="4424896"/>
        </p:xfrm>
        <a:graphic>
          <a:graphicData uri="http://schemas.openxmlformats.org/drawingml/2006/table">
            <a:tbl>
              <a:tblPr/>
              <a:tblGrid>
                <a:gridCol w="352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489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8" name="文本框 107">
            <a:extLst>
              <a:ext uri="{FF2B5EF4-FFF2-40B4-BE49-F238E27FC236}">
                <a16:creationId xmlns:a16="http://schemas.microsoft.com/office/drawing/2014/main" id="{86310F99-7629-CAE0-CB7F-B849E401E588}"/>
              </a:ext>
            </a:extLst>
          </p:cNvPr>
          <p:cNvSpPr txBox="1"/>
          <p:nvPr/>
        </p:nvSpPr>
        <p:spPr>
          <a:xfrm>
            <a:off x="4791666" y="6363743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3A R4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燃料棒（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3.4 at.%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109" name="table 78">
            <a:extLst>
              <a:ext uri="{FF2B5EF4-FFF2-40B4-BE49-F238E27FC236}">
                <a16:creationId xmlns:a16="http://schemas.microsoft.com/office/drawing/2014/main" id="{2F277456-830C-DA52-EA1A-F045D3836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91169"/>
              </p:ext>
            </p:extLst>
          </p:nvPr>
        </p:nvGraphicFramePr>
        <p:xfrm>
          <a:off x="8102600" y="1876643"/>
          <a:ext cx="3651249" cy="4424896"/>
        </p:xfrm>
        <a:graphic>
          <a:graphicData uri="http://schemas.openxmlformats.org/drawingml/2006/table">
            <a:tbl>
              <a:tblPr/>
              <a:tblGrid>
                <a:gridCol w="3651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489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0" name="文本框 109">
            <a:extLst>
              <a:ext uri="{FF2B5EF4-FFF2-40B4-BE49-F238E27FC236}">
                <a16:creationId xmlns:a16="http://schemas.microsoft.com/office/drawing/2014/main" id="{DFEBDE06-6B0F-2CE0-C367-15D5767C34A8}"/>
              </a:ext>
            </a:extLst>
          </p:cNvPr>
          <p:cNvSpPr txBox="1"/>
          <p:nvPr/>
        </p:nvSpPr>
        <p:spPr>
          <a:xfrm>
            <a:off x="8532510" y="6362864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 R1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燃料棒（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 at.%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437B0620-F8B2-F510-F86E-313D4EA99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532510" y="2493134"/>
            <a:ext cx="560690" cy="3314664"/>
          </a:xfrm>
          <a:prstGeom prst="rect">
            <a:avLst/>
          </a:prstGeom>
        </p:spPr>
      </p:pic>
      <p:sp>
        <p:nvSpPr>
          <p:cNvPr id="112" name="文本框 111">
            <a:extLst>
              <a:ext uri="{FF2B5EF4-FFF2-40B4-BE49-F238E27FC236}">
                <a16:creationId xmlns:a16="http://schemas.microsoft.com/office/drawing/2014/main" id="{FF9D61AD-B3DE-0A0C-7025-445280D338C8}"/>
              </a:ext>
            </a:extLst>
          </p:cNvPr>
          <p:cNvSpPr txBox="1"/>
          <p:nvPr/>
        </p:nvSpPr>
        <p:spPr>
          <a:xfrm>
            <a:off x="8368948" y="2071522"/>
            <a:ext cx="12461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ANTHEM </a:t>
            </a: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模拟</a:t>
            </a: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39B2D9BD-A7A1-B244-27AA-C76830E37D42}"/>
              </a:ext>
            </a:extLst>
          </p:cNvPr>
          <p:cNvSpPr txBox="1"/>
          <p:nvPr/>
        </p:nvSpPr>
        <p:spPr>
          <a:xfrm>
            <a:off x="10115269" y="2046282"/>
            <a:ext cx="13403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3D R1</a:t>
            </a: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实际形貌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A800AAD-BD06-ED6F-FFF3-5442FBD00F95}"/>
              </a:ext>
            </a:extLst>
          </p:cNvPr>
          <p:cNvGrpSpPr/>
          <p:nvPr/>
        </p:nvGrpSpPr>
        <p:grpSpPr>
          <a:xfrm>
            <a:off x="10655734" y="2655781"/>
            <a:ext cx="899776" cy="3138241"/>
            <a:chOff x="10655734" y="2655781"/>
            <a:chExt cx="899776" cy="3138241"/>
          </a:xfrm>
        </p:grpSpPr>
        <p:pic>
          <p:nvPicPr>
            <p:cNvPr id="115" name="图片 114">
              <a:extLst>
                <a:ext uri="{FF2B5EF4-FFF2-40B4-BE49-F238E27FC236}">
                  <a16:creationId xmlns:a16="http://schemas.microsoft.com/office/drawing/2014/main" id="{EE6CDEC8-99D5-90F0-2E13-8F933EC46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55734" y="2655781"/>
              <a:ext cx="899776" cy="3138241"/>
            </a:xfrm>
            <a:prstGeom prst="rect">
              <a:avLst/>
            </a:prstGeom>
          </p:spPr>
        </p:pic>
        <p:sp>
          <p:nvSpPr>
            <p:cNvPr id="116" name="任意多边形: 形状 115">
              <a:extLst>
                <a:ext uri="{FF2B5EF4-FFF2-40B4-BE49-F238E27FC236}">
                  <a16:creationId xmlns:a16="http://schemas.microsoft.com/office/drawing/2014/main" id="{9F4B3EBE-1A62-E332-A062-9969380AE823}"/>
                </a:ext>
              </a:extLst>
            </p:cNvPr>
            <p:cNvSpPr/>
            <p:nvPr/>
          </p:nvSpPr>
          <p:spPr>
            <a:xfrm>
              <a:off x="10764151" y="2755915"/>
              <a:ext cx="188762" cy="2941889"/>
            </a:xfrm>
            <a:custGeom>
              <a:avLst/>
              <a:gdLst>
                <a:gd name="connsiteX0" fmla="*/ 35560 w 203200"/>
                <a:gd name="connsiteY0" fmla="*/ 35560 h 2809240"/>
                <a:gd name="connsiteX1" fmla="*/ 101600 w 203200"/>
                <a:gd name="connsiteY1" fmla="*/ 0 h 2809240"/>
                <a:gd name="connsiteX2" fmla="*/ 203200 w 203200"/>
                <a:gd name="connsiteY2" fmla="*/ 152400 h 2809240"/>
                <a:gd name="connsiteX3" fmla="*/ 162560 w 203200"/>
                <a:gd name="connsiteY3" fmla="*/ 401320 h 2809240"/>
                <a:gd name="connsiteX4" fmla="*/ 137160 w 203200"/>
                <a:gd name="connsiteY4" fmla="*/ 2809240 h 2809240"/>
                <a:gd name="connsiteX5" fmla="*/ 0 w 203200"/>
                <a:gd name="connsiteY5" fmla="*/ 2809240 h 2809240"/>
                <a:gd name="connsiteX6" fmla="*/ 35560 w 203200"/>
                <a:gd name="connsiteY6" fmla="*/ 35560 h 280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200" h="2809240">
                  <a:moveTo>
                    <a:pt x="35560" y="35560"/>
                  </a:moveTo>
                  <a:lnTo>
                    <a:pt x="101600" y="0"/>
                  </a:lnTo>
                  <a:lnTo>
                    <a:pt x="203200" y="152400"/>
                  </a:lnTo>
                  <a:lnTo>
                    <a:pt x="162560" y="401320"/>
                  </a:lnTo>
                  <a:lnTo>
                    <a:pt x="137160" y="2809240"/>
                  </a:lnTo>
                  <a:lnTo>
                    <a:pt x="0" y="2809240"/>
                  </a:lnTo>
                  <a:lnTo>
                    <a:pt x="35560" y="3556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17" name="图片 116">
            <a:extLst>
              <a:ext uri="{FF2B5EF4-FFF2-40B4-BE49-F238E27FC236}">
                <a16:creationId xmlns:a16="http://schemas.microsoft.com/office/drawing/2014/main" id="{C5B42A39-E7AC-6BF0-D8B3-D8E3977BC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9848" y="2642966"/>
            <a:ext cx="899776" cy="3138241"/>
          </a:xfrm>
          <a:prstGeom prst="rect">
            <a:avLst/>
          </a:prstGeom>
        </p:spPr>
      </p:pic>
      <p:sp>
        <p:nvSpPr>
          <p:cNvPr id="118" name="文本框 117">
            <a:extLst>
              <a:ext uri="{FF2B5EF4-FFF2-40B4-BE49-F238E27FC236}">
                <a16:creationId xmlns:a16="http://schemas.microsoft.com/office/drawing/2014/main" id="{717585C4-2D69-D2A6-6A62-48B91F1C57BD}"/>
              </a:ext>
            </a:extLst>
          </p:cNvPr>
          <p:cNvSpPr txBox="1"/>
          <p:nvPr/>
        </p:nvSpPr>
        <p:spPr>
          <a:xfrm>
            <a:off x="4557823" y="2033987"/>
            <a:ext cx="12461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ANTHEM </a:t>
            </a: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模拟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C6795577-AAE8-293E-7E78-B83CA28A0342}"/>
              </a:ext>
            </a:extLst>
          </p:cNvPr>
          <p:cNvSpPr txBox="1"/>
          <p:nvPr/>
        </p:nvSpPr>
        <p:spPr>
          <a:xfrm>
            <a:off x="6304144" y="2033625"/>
            <a:ext cx="13403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3C R4</a:t>
            </a:r>
            <a:r>
              <a:rPr kumimoji="0" lang="zh-CN" altLang="en-US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实际形貌</a:t>
            </a:r>
          </a:p>
        </p:txBody>
      </p:sp>
      <p:pic>
        <p:nvPicPr>
          <p:cNvPr id="120" name="图片 119">
            <a:extLst>
              <a:ext uri="{FF2B5EF4-FFF2-40B4-BE49-F238E27FC236}">
                <a16:creationId xmlns:a16="http://schemas.microsoft.com/office/drawing/2014/main" id="{1606FC65-FEA3-F6A7-C11A-52591E806A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6453" y="2378335"/>
            <a:ext cx="795289" cy="3633026"/>
          </a:xfrm>
          <a:prstGeom prst="rect">
            <a:avLst/>
          </a:prstGeom>
        </p:spPr>
      </p:pic>
      <p:pic>
        <p:nvPicPr>
          <p:cNvPr id="121" name="图片 120">
            <a:extLst>
              <a:ext uri="{FF2B5EF4-FFF2-40B4-BE49-F238E27FC236}">
                <a16:creationId xmlns:a16="http://schemas.microsoft.com/office/drawing/2014/main" id="{40CAB3E1-2440-6A62-EF04-0F9B04E8C9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9706" y="2486391"/>
            <a:ext cx="1055274" cy="3321407"/>
          </a:xfrm>
          <a:prstGeom prst="rect">
            <a:avLst/>
          </a:prstGeom>
        </p:spPr>
      </p:pic>
      <p:pic>
        <p:nvPicPr>
          <p:cNvPr id="122" name="图片 121">
            <a:extLst>
              <a:ext uri="{FF2B5EF4-FFF2-40B4-BE49-F238E27FC236}">
                <a16:creationId xmlns:a16="http://schemas.microsoft.com/office/drawing/2014/main" id="{8CDD9D94-8235-88C1-704D-95D33A9EF4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0428" y="2358439"/>
            <a:ext cx="687951" cy="3707294"/>
          </a:xfrm>
          <a:prstGeom prst="rect">
            <a:avLst/>
          </a:prstGeom>
        </p:spPr>
      </p:pic>
      <p:sp>
        <p:nvSpPr>
          <p:cNvPr id="123" name="文本框 122">
            <a:extLst>
              <a:ext uri="{FF2B5EF4-FFF2-40B4-BE49-F238E27FC236}">
                <a16:creationId xmlns:a16="http://schemas.microsoft.com/office/drawing/2014/main" id="{457683BB-FFB8-EBF7-6465-A151EB83EC3F}"/>
              </a:ext>
            </a:extLst>
          </p:cNvPr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0FE276EB-2E54-F526-549C-5CBCF1EE3571}"/>
              </a:ext>
            </a:extLst>
          </p:cNvPr>
          <p:cNvSpPr/>
          <p:nvPr/>
        </p:nvSpPr>
        <p:spPr>
          <a:xfrm>
            <a:off x="11614826" y="6524017"/>
            <a:ext cx="330740" cy="282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323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07043-E64D-E564-5EC3-D2D977D0B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78">
            <a:extLst>
              <a:ext uri="{FF2B5EF4-FFF2-40B4-BE49-F238E27FC236}">
                <a16:creationId xmlns:a16="http://schemas.microsoft.com/office/drawing/2014/main" id="{1E17120A-D068-5ECF-F74F-87C4EBED1117}"/>
              </a:ext>
            </a:extLst>
          </p:cNvPr>
          <p:cNvGraphicFramePr>
            <a:graphicFrameLocks noGrp="1"/>
          </p:cNvGraphicFramePr>
          <p:nvPr/>
        </p:nvGraphicFramePr>
        <p:xfrm>
          <a:off x="319208" y="1803399"/>
          <a:ext cx="3751144" cy="4540257"/>
        </p:xfrm>
        <a:graphic>
          <a:graphicData uri="http://schemas.openxmlformats.org/drawingml/2006/table">
            <a:tbl>
              <a:tblPr/>
              <a:tblGrid>
                <a:gridCol w="375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0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CAACBFCC-9EA0-E0C5-44BC-308F90C22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29" y="1955017"/>
            <a:ext cx="3594100" cy="26585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806547F-5A97-B563-E5F2-E0D63B217F0F}"/>
              </a:ext>
            </a:extLst>
          </p:cNvPr>
          <p:cNvSpPr txBox="1"/>
          <p:nvPr/>
        </p:nvSpPr>
        <p:spPr>
          <a:xfrm>
            <a:off x="2532296" y="2213939"/>
            <a:ext cx="747781" cy="25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燃料中心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A20837-42CF-E67A-9BB8-D5169D15FE45}"/>
              </a:ext>
            </a:extLst>
          </p:cNvPr>
          <p:cNvSpPr txBox="1"/>
          <p:nvPr/>
        </p:nvSpPr>
        <p:spPr>
          <a:xfrm>
            <a:off x="2470458" y="3156658"/>
            <a:ext cx="891584" cy="25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燃料外表面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7CE8B6-17E1-EE8F-5365-B171BB9F7F1D}"/>
              </a:ext>
            </a:extLst>
          </p:cNvPr>
          <p:cNvSpPr txBox="1"/>
          <p:nvPr/>
        </p:nvSpPr>
        <p:spPr>
          <a:xfrm>
            <a:off x="2460393" y="3853828"/>
            <a:ext cx="891584" cy="25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包壳内表面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2B385E42-8D2A-D0C0-40E1-F0C73D7D4D51}"/>
              </a:ext>
            </a:extLst>
          </p:cNvPr>
          <p:cNvSpPr txBox="1"/>
          <p:nvPr/>
        </p:nvSpPr>
        <p:spPr>
          <a:xfrm>
            <a:off x="268150" y="284331"/>
            <a:ext cx="882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温度行为对比验证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E2C92BDE-5907-AED3-DCBF-2AFF96A78AB5}"/>
              </a:ext>
            </a:extLst>
          </p:cNvPr>
          <p:cNvSpPr txBox="1"/>
          <p:nvPr/>
        </p:nvSpPr>
        <p:spPr>
          <a:xfrm>
            <a:off x="319207" y="4929977"/>
            <a:ext cx="3751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峰值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933 ℃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，包壳内表面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530 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峰值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900 ℃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包壳内表面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520-540 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3.67%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1.92%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BISON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预测峰值温度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930 K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，比实际低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200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℃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118D289-BD15-6577-3283-35EE93B6BCBE}"/>
              </a:ext>
            </a:extLst>
          </p:cNvPr>
          <p:cNvSpPr txBox="1"/>
          <p:nvPr/>
        </p:nvSpPr>
        <p:spPr>
          <a:xfrm>
            <a:off x="1654145" y="1238523"/>
            <a:ext cx="10023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ANTHEM2.0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模拟与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INL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实验的环形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峰值温度、包壳内表面温度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的误差均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&lt;10%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23" name="table 78">
            <a:extLst>
              <a:ext uri="{FF2B5EF4-FFF2-40B4-BE49-F238E27FC236}">
                <a16:creationId xmlns:a16="http://schemas.microsoft.com/office/drawing/2014/main" id="{26536853-77E6-4039-FDF4-73095582E842}"/>
              </a:ext>
            </a:extLst>
          </p:cNvPr>
          <p:cNvGraphicFramePr>
            <a:graphicFrameLocks noGrp="1"/>
          </p:cNvGraphicFramePr>
          <p:nvPr/>
        </p:nvGraphicFramePr>
        <p:xfrm>
          <a:off x="4207311" y="1803398"/>
          <a:ext cx="3751144" cy="4540257"/>
        </p:xfrm>
        <a:graphic>
          <a:graphicData uri="http://schemas.openxmlformats.org/drawingml/2006/table">
            <a:tbl>
              <a:tblPr/>
              <a:tblGrid>
                <a:gridCol w="375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0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78">
            <a:extLst>
              <a:ext uri="{FF2B5EF4-FFF2-40B4-BE49-F238E27FC236}">
                <a16:creationId xmlns:a16="http://schemas.microsoft.com/office/drawing/2014/main" id="{AF6307E8-732F-7887-AAE5-72A1D5F91135}"/>
              </a:ext>
            </a:extLst>
          </p:cNvPr>
          <p:cNvGraphicFramePr>
            <a:graphicFrameLocks noGrp="1"/>
          </p:cNvGraphicFramePr>
          <p:nvPr/>
        </p:nvGraphicFramePr>
        <p:xfrm>
          <a:off x="8122719" y="1803398"/>
          <a:ext cx="3751144" cy="4540257"/>
        </p:xfrm>
        <a:graphic>
          <a:graphicData uri="http://schemas.openxmlformats.org/drawingml/2006/table">
            <a:tbl>
              <a:tblPr/>
              <a:tblGrid>
                <a:gridCol w="375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0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5" name="图片 24">
            <a:extLst>
              <a:ext uri="{FF2B5EF4-FFF2-40B4-BE49-F238E27FC236}">
                <a16:creationId xmlns:a16="http://schemas.microsoft.com/office/drawing/2014/main" id="{133B39E3-F084-3653-428C-0F17184A0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676" y="1955017"/>
            <a:ext cx="3497374" cy="2710293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11208EAE-0B12-3F0C-F91B-4F4FB01625CA}"/>
              </a:ext>
            </a:extLst>
          </p:cNvPr>
          <p:cNvSpPr txBox="1"/>
          <p:nvPr/>
        </p:nvSpPr>
        <p:spPr>
          <a:xfrm>
            <a:off x="8122719" y="4910716"/>
            <a:ext cx="39932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峰值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675 ℃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，包壳内表面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586℃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峰值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未知，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包壳内表面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540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～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600 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包壳内表面相对误差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2.33-8.52%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89EE5D1-6BDA-9ACF-EB9A-B4E266BF7330}"/>
              </a:ext>
            </a:extLst>
          </p:cNvPr>
          <p:cNvSpPr txBox="1"/>
          <p:nvPr/>
        </p:nvSpPr>
        <p:spPr>
          <a:xfrm>
            <a:off x="4234615" y="4929977"/>
            <a:ext cx="39932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峰值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692 ℃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，包壳内表面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585℃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峰值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未知，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包壳内表面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590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～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620 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包壳内表面相对误差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0.85-5.93%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6118D55-6101-E981-2231-C18F84852473}"/>
              </a:ext>
            </a:extLst>
          </p:cNvPr>
          <p:cNvSpPr txBox="1"/>
          <p:nvPr/>
        </p:nvSpPr>
        <p:spPr>
          <a:xfrm>
            <a:off x="729534" y="6424861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3A R4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3.2 at.%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F30EDE7-54D2-8625-24D4-2B1315F0C16A}"/>
              </a:ext>
            </a:extLst>
          </p:cNvPr>
          <p:cNvSpPr txBox="1"/>
          <p:nvPr/>
        </p:nvSpPr>
        <p:spPr>
          <a:xfrm>
            <a:off x="4715466" y="6415912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3A R4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3.4 at.%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2860AC28-C0BE-5879-DD55-533A24D637DD}"/>
              </a:ext>
            </a:extLst>
          </p:cNvPr>
          <p:cNvSpPr txBox="1"/>
          <p:nvPr/>
        </p:nvSpPr>
        <p:spPr>
          <a:xfrm>
            <a:off x="8456310" y="6415033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3D R1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4.3 at.%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5630FA-8250-D246-8EDD-15F15A2F6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4104" y="1955017"/>
            <a:ext cx="3420777" cy="268861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C516D0B-4190-D0C3-DFE5-9BA0DA720B79}"/>
              </a:ext>
            </a:extLst>
          </p:cNvPr>
          <p:cNvSpPr/>
          <p:nvPr/>
        </p:nvSpPr>
        <p:spPr>
          <a:xfrm>
            <a:off x="11614826" y="6524017"/>
            <a:ext cx="330740" cy="282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E76AEB-95C4-584F-31AE-CF9E4145C0D8}"/>
              </a:ext>
            </a:extLst>
          </p:cNvPr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5478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FBC9-75EA-4BD2-71DF-087635609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C258003-5137-D884-99A3-04F186876E21}"/>
              </a:ext>
            </a:extLst>
          </p:cNvPr>
          <p:cNvSpPr txBox="1"/>
          <p:nvPr/>
        </p:nvSpPr>
        <p:spPr>
          <a:xfrm>
            <a:off x="268150" y="284331"/>
            <a:ext cx="882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肿胀行为对比</a:t>
            </a:r>
            <a:r>
              <a:rPr lang="zh-CN" altLang="en-US" sz="2800" b="1" kern="0" dirty="0">
                <a:solidFill>
                  <a:prstClr val="black"/>
                </a:solidFill>
                <a:latin typeface="微软雅黑" panose="020B0503020204020204" charset="-122"/>
                <a:ea typeface="微软雅黑"/>
              </a:rPr>
              <a:t>验证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36D35D2-4F6B-18CA-4BFA-7802A93FAD66}"/>
              </a:ext>
            </a:extLst>
          </p:cNvPr>
          <p:cNvSpPr txBox="1"/>
          <p:nvPr/>
        </p:nvSpPr>
        <p:spPr>
          <a:xfrm>
            <a:off x="1438245" y="1212001"/>
            <a:ext cx="925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ANTHEM2.0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模拟与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INL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实验的环形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内径收缩、轴向伸长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的误差均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&lt;20%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9" name="table 78">
            <a:extLst>
              <a:ext uri="{FF2B5EF4-FFF2-40B4-BE49-F238E27FC236}">
                <a16:creationId xmlns:a16="http://schemas.microsoft.com/office/drawing/2014/main" id="{25AEA6DA-63F7-9C13-8773-5632520E6ED4}"/>
              </a:ext>
            </a:extLst>
          </p:cNvPr>
          <p:cNvGraphicFramePr>
            <a:graphicFrameLocks noGrp="1"/>
          </p:cNvGraphicFramePr>
          <p:nvPr/>
        </p:nvGraphicFramePr>
        <p:xfrm>
          <a:off x="268151" y="1695449"/>
          <a:ext cx="3751144" cy="4540257"/>
        </p:xfrm>
        <a:graphic>
          <a:graphicData uri="http://schemas.openxmlformats.org/drawingml/2006/table">
            <a:tbl>
              <a:tblPr/>
              <a:tblGrid>
                <a:gridCol w="375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0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78">
            <a:extLst>
              <a:ext uri="{FF2B5EF4-FFF2-40B4-BE49-F238E27FC236}">
                <a16:creationId xmlns:a16="http://schemas.microsoft.com/office/drawing/2014/main" id="{56C13B9E-BD29-F334-E6ED-C9EC6EA91DA0}"/>
              </a:ext>
            </a:extLst>
          </p:cNvPr>
          <p:cNvGraphicFramePr>
            <a:graphicFrameLocks noGrp="1"/>
          </p:cNvGraphicFramePr>
          <p:nvPr/>
        </p:nvGraphicFramePr>
        <p:xfrm>
          <a:off x="4156254" y="1695448"/>
          <a:ext cx="3751144" cy="4540257"/>
        </p:xfrm>
        <a:graphic>
          <a:graphicData uri="http://schemas.openxmlformats.org/drawingml/2006/table">
            <a:tbl>
              <a:tblPr/>
              <a:tblGrid>
                <a:gridCol w="375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0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78">
            <a:extLst>
              <a:ext uri="{FF2B5EF4-FFF2-40B4-BE49-F238E27FC236}">
                <a16:creationId xmlns:a16="http://schemas.microsoft.com/office/drawing/2014/main" id="{BEE950F3-9DC9-D6A5-286A-E2D45A562ABC}"/>
              </a:ext>
            </a:extLst>
          </p:cNvPr>
          <p:cNvGraphicFramePr>
            <a:graphicFrameLocks noGrp="1"/>
          </p:cNvGraphicFramePr>
          <p:nvPr/>
        </p:nvGraphicFramePr>
        <p:xfrm>
          <a:off x="8071662" y="1695448"/>
          <a:ext cx="3751144" cy="4540257"/>
        </p:xfrm>
        <a:graphic>
          <a:graphicData uri="http://schemas.openxmlformats.org/drawingml/2006/table">
            <a:tbl>
              <a:tblPr/>
              <a:tblGrid>
                <a:gridCol w="375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0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5" name="图片 64">
            <a:extLst>
              <a:ext uri="{FF2B5EF4-FFF2-40B4-BE49-F238E27FC236}">
                <a16:creationId xmlns:a16="http://schemas.microsoft.com/office/drawing/2014/main" id="{D332820F-FC18-442D-B314-8F4461A1B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94" y="1801788"/>
            <a:ext cx="3531514" cy="2781133"/>
          </a:xfrm>
          <a:prstGeom prst="rect">
            <a:avLst/>
          </a:prstGeom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7C22F460-9FE3-E707-A9C1-3DC0E0711D8B}"/>
              </a:ext>
            </a:extLst>
          </p:cNvPr>
          <p:cNvSpPr txBox="1"/>
          <p:nvPr/>
        </p:nvSpPr>
        <p:spPr>
          <a:xfrm>
            <a:off x="2732861" y="3634545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燃料内径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656C1918-54D6-39D2-6CC8-F061F1618A53}"/>
              </a:ext>
            </a:extLst>
          </p:cNvPr>
          <p:cNvSpPr txBox="1"/>
          <p:nvPr/>
        </p:nvSpPr>
        <p:spPr>
          <a:xfrm>
            <a:off x="2799495" y="2280108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燃料外径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4B5FD87-923F-13DB-18CA-D320003BF97A}"/>
              </a:ext>
            </a:extLst>
          </p:cNvPr>
          <p:cNvSpPr txBox="1"/>
          <p:nvPr/>
        </p:nvSpPr>
        <p:spPr>
          <a:xfrm>
            <a:off x="2772082" y="2020800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E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包壳外径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02A50289-99D7-54E1-6858-9A5FC703468D}"/>
              </a:ext>
            </a:extLst>
          </p:cNvPr>
          <p:cNvSpPr txBox="1"/>
          <p:nvPr/>
        </p:nvSpPr>
        <p:spPr>
          <a:xfrm>
            <a:off x="322977" y="4824538"/>
            <a:ext cx="375114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内径约为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0.96 mm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轴向伸长率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内径约为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1.0 mm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轴向伸长率未知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相比之下，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BISON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预测内径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2.5 mm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3151CC70-A262-72C3-5CC5-FAF5C7C41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143" y="1853949"/>
            <a:ext cx="3514286" cy="2619048"/>
          </a:xfrm>
          <a:prstGeom prst="rect">
            <a:avLst/>
          </a:prstGeom>
        </p:spPr>
      </p:pic>
      <p:sp>
        <p:nvSpPr>
          <p:cNvPr id="71" name="文本框 70">
            <a:extLst>
              <a:ext uri="{FF2B5EF4-FFF2-40B4-BE49-F238E27FC236}">
                <a16:creationId xmlns:a16="http://schemas.microsoft.com/office/drawing/2014/main" id="{C6E230CC-2970-0E60-C76E-DDC6270F6C90}"/>
              </a:ext>
            </a:extLst>
          </p:cNvPr>
          <p:cNvSpPr txBox="1"/>
          <p:nvPr/>
        </p:nvSpPr>
        <p:spPr>
          <a:xfrm>
            <a:off x="10406090" y="351479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燃料内径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0D08F46E-259A-9664-6D74-BC7CA8955A54}"/>
              </a:ext>
            </a:extLst>
          </p:cNvPr>
          <p:cNvSpPr txBox="1"/>
          <p:nvPr/>
        </p:nvSpPr>
        <p:spPr>
          <a:xfrm>
            <a:off x="8071663" y="4824538"/>
            <a:ext cx="39154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内径约为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1.88 mm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轴向伸长率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3.84%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内径约为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1.61 mm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，轴向伸长率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16.77%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，相对误差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4%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5557099-44E3-C063-E5FE-ED0B57671765}"/>
              </a:ext>
            </a:extLst>
          </p:cNvPr>
          <p:cNvSpPr txBox="1"/>
          <p:nvPr/>
        </p:nvSpPr>
        <p:spPr>
          <a:xfrm>
            <a:off x="4183559" y="4895101"/>
            <a:ext cx="391540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内径约为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2.19 mm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轴向伸长率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2.15%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内径约为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2.00 mm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，轴向伸长率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2.00%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9.50%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，相对误差差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7.5%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3A0C1BC-6A8E-6952-8167-5BF30C020922}"/>
              </a:ext>
            </a:extLst>
          </p:cNvPr>
          <p:cNvSpPr txBox="1"/>
          <p:nvPr/>
        </p:nvSpPr>
        <p:spPr>
          <a:xfrm>
            <a:off x="748584" y="6319296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3A R4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3.2 at.%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421D70BA-ECC6-5D1C-8B25-813CF0155E9B}"/>
              </a:ext>
            </a:extLst>
          </p:cNvPr>
          <p:cNvSpPr txBox="1"/>
          <p:nvPr/>
        </p:nvSpPr>
        <p:spPr>
          <a:xfrm>
            <a:off x="4734516" y="6310347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3A R4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3.4 at.%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F4F71509-F42D-3A95-4A24-F3BA895141A8}"/>
              </a:ext>
            </a:extLst>
          </p:cNvPr>
          <p:cNvSpPr txBox="1"/>
          <p:nvPr/>
        </p:nvSpPr>
        <p:spPr>
          <a:xfrm>
            <a:off x="8475360" y="6309468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3D R1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4.3 at.%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6E734C6-AE75-5085-88F8-297C00B54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5987" y="1801788"/>
            <a:ext cx="3473229" cy="2741664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E492CB17-C7C3-2A00-3366-E4DFA5C98333}"/>
              </a:ext>
            </a:extLst>
          </p:cNvPr>
          <p:cNvSpPr/>
          <p:nvPr/>
        </p:nvSpPr>
        <p:spPr>
          <a:xfrm>
            <a:off x="11614826" y="6524017"/>
            <a:ext cx="330740" cy="282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5A67A4-28AA-B407-B63D-66F6D51E6AC2}"/>
              </a:ext>
            </a:extLst>
          </p:cNvPr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40246983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73FCA-57A3-4C72-92CF-E860E10D0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0BEE3DB-0EEA-F09E-2480-579112CF7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317" y="4840902"/>
            <a:ext cx="2520000" cy="1974823"/>
          </a:xfrm>
          <a:prstGeom prst="rect">
            <a:avLst/>
          </a:prstGeom>
        </p:spPr>
      </p:pic>
      <p:graphicFrame>
        <p:nvGraphicFramePr>
          <p:cNvPr id="4" name="table 78">
            <a:extLst>
              <a:ext uri="{FF2B5EF4-FFF2-40B4-BE49-F238E27FC236}">
                <a16:creationId xmlns:a16="http://schemas.microsoft.com/office/drawing/2014/main" id="{7EC4BAE1-F778-7FB0-74E1-7F3557D01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46078"/>
              </p:ext>
            </p:extLst>
          </p:nvPr>
        </p:nvGraphicFramePr>
        <p:xfrm>
          <a:off x="361949" y="4790264"/>
          <a:ext cx="11590101" cy="2067736"/>
        </p:xfrm>
        <a:graphic>
          <a:graphicData uri="http://schemas.openxmlformats.org/drawingml/2006/table">
            <a:tbl>
              <a:tblPr/>
              <a:tblGrid>
                <a:gridCol w="11590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6773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4" name="图片 23">
            <a:extLst>
              <a:ext uri="{FF2B5EF4-FFF2-40B4-BE49-F238E27FC236}">
                <a16:creationId xmlns:a16="http://schemas.microsoft.com/office/drawing/2014/main" id="{903FFF6A-438D-C712-DC12-56F1CABC9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23" y="4840902"/>
            <a:ext cx="2521589" cy="1937083"/>
          </a:xfrm>
          <a:prstGeom prst="rect">
            <a:avLst/>
          </a:prstGeom>
        </p:spPr>
      </p:pic>
      <p:graphicFrame>
        <p:nvGraphicFramePr>
          <p:cNvPr id="17" name="table 78">
            <a:extLst>
              <a:ext uri="{FF2B5EF4-FFF2-40B4-BE49-F238E27FC236}">
                <a16:creationId xmlns:a16="http://schemas.microsoft.com/office/drawing/2014/main" id="{3C23A5C8-B3D7-E80F-725C-EF15D4735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459359"/>
              </p:ext>
            </p:extLst>
          </p:nvPr>
        </p:nvGraphicFramePr>
        <p:xfrm>
          <a:off x="6197600" y="1611124"/>
          <a:ext cx="5754450" cy="3049213"/>
        </p:xfrm>
        <a:graphic>
          <a:graphicData uri="http://schemas.openxmlformats.org/drawingml/2006/table">
            <a:tbl>
              <a:tblPr/>
              <a:tblGrid>
                <a:gridCol w="575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49213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3" name="table 78">
            <a:extLst>
              <a:ext uri="{FF2B5EF4-FFF2-40B4-BE49-F238E27FC236}">
                <a16:creationId xmlns:a16="http://schemas.microsoft.com/office/drawing/2014/main" id="{3CBAACF3-C5D8-3ED7-ECF3-0D2C22B709A6}"/>
              </a:ext>
            </a:extLst>
          </p:cNvPr>
          <p:cNvGraphicFramePr>
            <a:graphicFrameLocks noGrp="1"/>
          </p:cNvGraphicFramePr>
          <p:nvPr/>
        </p:nvGraphicFramePr>
        <p:xfrm>
          <a:off x="361950" y="1611124"/>
          <a:ext cx="5671274" cy="3054760"/>
        </p:xfrm>
        <a:graphic>
          <a:graphicData uri="http://schemas.openxmlformats.org/drawingml/2006/table">
            <a:tbl>
              <a:tblPr/>
              <a:tblGrid>
                <a:gridCol w="5671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547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图片 13">
            <a:extLst>
              <a:ext uri="{FF2B5EF4-FFF2-40B4-BE49-F238E27FC236}">
                <a16:creationId xmlns:a16="http://schemas.microsoft.com/office/drawing/2014/main" id="{E4029482-C93A-8F92-0900-530F2FC50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36" y="2007293"/>
            <a:ext cx="2510672" cy="1919927"/>
          </a:xfrm>
          <a:prstGeom prst="rect">
            <a:avLst/>
          </a:prstGeom>
        </p:spPr>
      </p:pic>
      <p:sp>
        <p:nvSpPr>
          <p:cNvPr id="105" name="文本框 104">
            <a:extLst>
              <a:ext uri="{FF2B5EF4-FFF2-40B4-BE49-F238E27FC236}">
                <a16:creationId xmlns:a16="http://schemas.microsoft.com/office/drawing/2014/main" id="{39F9451A-8462-1A2E-D89B-6680A6CA8B3C}"/>
              </a:ext>
            </a:extLst>
          </p:cNvPr>
          <p:cNvSpPr txBox="1"/>
          <p:nvPr/>
        </p:nvSpPr>
        <p:spPr>
          <a:xfrm>
            <a:off x="654541" y="3927220"/>
            <a:ext cx="48374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0.74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               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0.69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Mpa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0.77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               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0.59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Mpa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3.9%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                 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16.95 %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00DFDD3-3F73-7B92-41FF-A78660460E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0311" y="1989236"/>
            <a:ext cx="2400014" cy="188308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B4F3C8D-2F6D-79AC-E1C0-39BFFD124D28}"/>
              </a:ext>
            </a:extLst>
          </p:cNvPr>
          <p:cNvSpPr txBox="1"/>
          <p:nvPr/>
        </p:nvSpPr>
        <p:spPr>
          <a:xfrm>
            <a:off x="4344403" y="239561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8589E2B-C687-ACC8-F9CA-69F6B9A145A7}"/>
              </a:ext>
            </a:extLst>
          </p:cNvPr>
          <p:cNvSpPr txBox="1"/>
          <p:nvPr/>
        </p:nvSpPr>
        <p:spPr>
          <a:xfrm>
            <a:off x="268150" y="284331"/>
            <a:ext cx="882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气体行为对比验证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4277855-2A88-E93B-15B8-08FD94DCDB36}"/>
              </a:ext>
            </a:extLst>
          </p:cNvPr>
          <p:cNvSpPr txBox="1"/>
          <p:nvPr/>
        </p:nvSpPr>
        <p:spPr>
          <a:xfrm>
            <a:off x="1403972" y="2182311"/>
            <a:ext cx="788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AC6F5BA-F4DE-2AB8-E8D8-D446A816C47B}"/>
              </a:ext>
            </a:extLst>
          </p:cNvPr>
          <p:cNvSpPr txBox="1"/>
          <p:nvPr/>
        </p:nvSpPr>
        <p:spPr>
          <a:xfrm>
            <a:off x="2284240" y="1620621"/>
            <a:ext cx="2337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3A R4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3.2 at.%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4EB3422-8F89-A398-49FF-5BBAEED61E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49" y="1997255"/>
            <a:ext cx="2402976" cy="184182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834A481-7C04-5640-3E17-2DF3AEC7C3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5979" y="1984912"/>
            <a:ext cx="2402976" cy="182953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EBD7DD35-3C48-91E2-26F8-7ABED34B1274}"/>
              </a:ext>
            </a:extLst>
          </p:cNvPr>
          <p:cNvSpPr txBox="1"/>
          <p:nvPr/>
        </p:nvSpPr>
        <p:spPr>
          <a:xfrm>
            <a:off x="10269862" y="239561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A20BC4B-95CE-6CB1-F5C8-8C7902C631D9}"/>
              </a:ext>
            </a:extLst>
          </p:cNvPr>
          <p:cNvSpPr txBox="1"/>
          <p:nvPr/>
        </p:nvSpPr>
        <p:spPr>
          <a:xfrm>
            <a:off x="7145662" y="2061268"/>
            <a:ext cx="788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B5DDA50-256C-00C6-5B04-3270523FFEF6}"/>
              </a:ext>
            </a:extLst>
          </p:cNvPr>
          <p:cNvSpPr txBox="1"/>
          <p:nvPr/>
        </p:nvSpPr>
        <p:spPr>
          <a:xfrm>
            <a:off x="8203710" y="1608278"/>
            <a:ext cx="2345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3D R1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4.3 at.%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CD636F1-8C29-970F-E3E6-97275361A58C}"/>
              </a:ext>
            </a:extLst>
          </p:cNvPr>
          <p:cNvSpPr txBox="1"/>
          <p:nvPr/>
        </p:nvSpPr>
        <p:spPr>
          <a:xfrm>
            <a:off x="950900" y="1086634"/>
            <a:ext cx="11054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ANTHEM2.0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模拟与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INL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实验的环形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裂变气体释放（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）、气室压力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的误差均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&lt;20%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1A71EC-A912-59A4-C312-127B51C7C8AC}"/>
              </a:ext>
            </a:extLst>
          </p:cNvPr>
          <p:cNvSpPr txBox="1"/>
          <p:nvPr/>
        </p:nvSpPr>
        <p:spPr>
          <a:xfrm>
            <a:off x="6470722" y="3940721"/>
            <a:ext cx="48374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0.71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               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0.65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Mpa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0.85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               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未知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16.47%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AFEB99-D39C-B7F0-2B7B-C8B037222B54}"/>
              </a:ext>
            </a:extLst>
          </p:cNvPr>
          <p:cNvSpPr txBox="1"/>
          <p:nvPr/>
        </p:nvSpPr>
        <p:spPr>
          <a:xfrm>
            <a:off x="7145662" y="4830706"/>
            <a:ext cx="2323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3C R4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3.4 at.%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70B4FA0-383C-FC52-3FA0-E92653497662}"/>
              </a:ext>
            </a:extLst>
          </p:cNvPr>
          <p:cNvSpPr txBox="1"/>
          <p:nvPr/>
        </p:nvSpPr>
        <p:spPr>
          <a:xfrm>
            <a:off x="1495241" y="5231918"/>
            <a:ext cx="788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FBECED9-BC11-A608-0244-721C98BC6BBA}"/>
              </a:ext>
            </a:extLst>
          </p:cNvPr>
          <p:cNvSpPr txBox="1"/>
          <p:nvPr/>
        </p:nvSpPr>
        <p:spPr>
          <a:xfrm>
            <a:off x="4220208" y="538829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39D3B20-DD06-9582-A85A-8450608AA3C5}"/>
              </a:ext>
            </a:extLst>
          </p:cNvPr>
          <p:cNvSpPr txBox="1"/>
          <p:nvPr/>
        </p:nvSpPr>
        <p:spPr>
          <a:xfrm>
            <a:off x="6197600" y="5508917"/>
            <a:ext cx="48374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0.70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               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0.54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Mpa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FGR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分数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0.87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                 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气室压力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未知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相对误差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19.54%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8B29360-877E-13FA-726C-294DF4D9DEFD}"/>
              </a:ext>
            </a:extLst>
          </p:cNvPr>
          <p:cNvSpPr/>
          <p:nvPr/>
        </p:nvSpPr>
        <p:spPr>
          <a:xfrm>
            <a:off x="11538134" y="6533177"/>
            <a:ext cx="330740" cy="282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1A9E8E-EB6F-4385-079A-E83E8440E4D0}"/>
              </a:ext>
            </a:extLst>
          </p:cNvPr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045410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0747D-88E3-52B5-08B7-B72F40CF5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78">
            <a:extLst>
              <a:ext uri="{FF2B5EF4-FFF2-40B4-BE49-F238E27FC236}">
                <a16:creationId xmlns:a16="http://schemas.microsoft.com/office/drawing/2014/main" id="{B114E0D0-1664-DED3-ECB1-A7229D37F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047296"/>
              </p:ext>
            </p:extLst>
          </p:nvPr>
        </p:nvGraphicFramePr>
        <p:xfrm>
          <a:off x="6151117" y="4105198"/>
          <a:ext cx="5777399" cy="2378828"/>
        </p:xfrm>
        <a:graphic>
          <a:graphicData uri="http://schemas.openxmlformats.org/drawingml/2006/table">
            <a:tbl>
              <a:tblPr/>
              <a:tblGrid>
                <a:gridCol w="577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78828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5" name="图片 24">
            <a:extLst>
              <a:ext uri="{FF2B5EF4-FFF2-40B4-BE49-F238E27FC236}">
                <a16:creationId xmlns:a16="http://schemas.microsoft.com/office/drawing/2014/main" id="{264EE9C4-CF7D-D78B-2F08-13622DEBF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690" y="4487029"/>
            <a:ext cx="2550742" cy="1974609"/>
          </a:xfrm>
          <a:prstGeom prst="rect">
            <a:avLst/>
          </a:prstGeom>
        </p:spPr>
      </p:pic>
      <p:graphicFrame>
        <p:nvGraphicFramePr>
          <p:cNvPr id="84" name="table 78">
            <a:extLst>
              <a:ext uri="{FF2B5EF4-FFF2-40B4-BE49-F238E27FC236}">
                <a16:creationId xmlns:a16="http://schemas.microsoft.com/office/drawing/2014/main" id="{A6162AA3-2547-42A1-2D53-EB292120A4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587557"/>
              </p:ext>
            </p:extLst>
          </p:nvPr>
        </p:nvGraphicFramePr>
        <p:xfrm>
          <a:off x="348790" y="1720173"/>
          <a:ext cx="5509651" cy="4763852"/>
        </p:xfrm>
        <a:graphic>
          <a:graphicData uri="http://schemas.openxmlformats.org/drawingml/2006/table">
            <a:tbl>
              <a:tblPr/>
              <a:tblGrid>
                <a:gridCol w="5509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3852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392B16E2-B65C-8493-9B6E-5794D6492F56}"/>
              </a:ext>
            </a:extLst>
          </p:cNvPr>
          <p:cNvSpPr txBox="1"/>
          <p:nvPr/>
        </p:nvSpPr>
        <p:spPr>
          <a:xfrm>
            <a:off x="622722" y="4979183"/>
            <a:ext cx="5093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模拟：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Zr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含量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0.59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，交界处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平均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0.16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燃料处于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γ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Zr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含量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0.60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，交界处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0.14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燃料处于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γ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误差：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中心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Zr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1.67%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，界面处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Zr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含量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误差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14.29%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A68820-01BE-BC32-9559-71B056F911E0}"/>
              </a:ext>
            </a:extLst>
          </p:cNvPr>
          <p:cNvSpPr txBox="1"/>
          <p:nvPr/>
        </p:nvSpPr>
        <p:spPr>
          <a:xfrm>
            <a:off x="688705" y="5872588"/>
            <a:ext cx="4829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相比之下，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BISON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对锆含量的描述为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0.23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微小波动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D711D0F-57E5-1147-7B6B-0B85C2240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684" y="2358502"/>
            <a:ext cx="1392272" cy="236373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3534CE3-4A28-DF41-937C-DDF471DB1961}"/>
              </a:ext>
            </a:extLst>
          </p:cNvPr>
          <p:cNvSpPr txBox="1"/>
          <p:nvPr/>
        </p:nvSpPr>
        <p:spPr>
          <a:xfrm>
            <a:off x="268150" y="284331"/>
            <a:ext cx="882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+mn-cs"/>
              </a:rPr>
              <a:t>锆分布行为对比验证</a:t>
            </a:r>
            <a:endParaRPr kumimoji="0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2E89B7F-99AD-888C-A58A-23E88C8BE76F}"/>
              </a:ext>
            </a:extLst>
          </p:cNvPr>
          <p:cNvGrpSpPr/>
          <p:nvPr/>
        </p:nvGrpSpPr>
        <p:grpSpPr>
          <a:xfrm>
            <a:off x="550204" y="2397122"/>
            <a:ext cx="3271066" cy="2374283"/>
            <a:chOff x="387204" y="1816725"/>
            <a:chExt cx="3441540" cy="261750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2EEE635-44D8-98BA-33D4-810EBD60C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7204" y="1816725"/>
              <a:ext cx="3441540" cy="2617509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C2E4B109-A0DE-7C6F-54D0-07EF523885E8}"/>
                </a:ext>
              </a:extLst>
            </p:cNvPr>
            <p:cNvSpPr txBox="1"/>
            <p:nvPr/>
          </p:nvSpPr>
          <p:spPr>
            <a:xfrm>
              <a:off x="1033420" y="2218395"/>
              <a:ext cx="86754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ANTHEM</a:t>
              </a:r>
              <a:r>
                <a:rPr kumimoji="0" lang="zh-CN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预测</a:t>
              </a: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9A705FFB-A8F5-8FF2-1562-3050ED033C8D}"/>
                </a:ext>
              </a:extLst>
            </p:cNvPr>
            <p:cNvSpPr/>
            <p:nvPr/>
          </p:nvSpPr>
          <p:spPr>
            <a:xfrm>
              <a:off x="2090488" y="3124895"/>
              <a:ext cx="1539875" cy="35676"/>
            </a:xfrm>
            <a:custGeom>
              <a:avLst/>
              <a:gdLst>
                <a:gd name="connsiteX0" fmla="*/ 0 w 1539875"/>
                <a:gd name="connsiteY0" fmla="*/ 25415 h 35676"/>
                <a:gd name="connsiteX1" fmla="*/ 200025 w 1539875"/>
                <a:gd name="connsiteY1" fmla="*/ 15 h 35676"/>
                <a:gd name="connsiteX2" fmla="*/ 476250 w 1539875"/>
                <a:gd name="connsiteY2" fmla="*/ 28590 h 35676"/>
                <a:gd name="connsiteX3" fmla="*/ 1539875 w 1539875"/>
                <a:gd name="connsiteY3" fmla="*/ 28590 h 3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9875" h="35676">
                  <a:moveTo>
                    <a:pt x="0" y="25415"/>
                  </a:moveTo>
                  <a:cubicBezTo>
                    <a:pt x="60325" y="12450"/>
                    <a:pt x="120650" y="-514"/>
                    <a:pt x="200025" y="15"/>
                  </a:cubicBezTo>
                  <a:cubicBezTo>
                    <a:pt x="279400" y="544"/>
                    <a:pt x="252942" y="23827"/>
                    <a:pt x="476250" y="28590"/>
                  </a:cubicBezTo>
                  <a:cubicBezTo>
                    <a:pt x="699558" y="33353"/>
                    <a:pt x="1358371" y="41819"/>
                    <a:pt x="1539875" y="28590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731A765-1CBA-EC72-3804-D728291EA39B}"/>
                </a:ext>
              </a:extLst>
            </p:cNvPr>
            <p:cNvSpPr txBox="1"/>
            <p:nvPr/>
          </p:nvSpPr>
          <p:spPr>
            <a:xfrm>
              <a:off x="2702637" y="2976198"/>
              <a:ext cx="71045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BISON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预测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666F5048-DD3B-F643-9FBE-7775B3BD8EA4}"/>
              </a:ext>
            </a:extLst>
          </p:cNvPr>
          <p:cNvSpPr txBox="1"/>
          <p:nvPr/>
        </p:nvSpPr>
        <p:spPr>
          <a:xfrm>
            <a:off x="7853938" y="4156864"/>
            <a:ext cx="2345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3D R1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4.3 at.%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76FD43AE-6A71-EE70-8F70-1838518BA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4836" y="4487029"/>
            <a:ext cx="1338179" cy="1905450"/>
          </a:xfrm>
          <a:prstGeom prst="rect">
            <a:avLst/>
          </a:prstGeom>
        </p:spPr>
      </p:pic>
      <p:sp>
        <p:nvSpPr>
          <p:cNvPr id="65" name="文本框 64">
            <a:extLst>
              <a:ext uri="{FF2B5EF4-FFF2-40B4-BE49-F238E27FC236}">
                <a16:creationId xmlns:a16="http://schemas.microsoft.com/office/drawing/2014/main" id="{ADEF2A53-2D9D-CCC8-4140-EEBF6756B24E}"/>
              </a:ext>
            </a:extLst>
          </p:cNvPr>
          <p:cNvSpPr txBox="1"/>
          <p:nvPr/>
        </p:nvSpPr>
        <p:spPr>
          <a:xfrm>
            <a:off x="2185737" y="1159451"/>
            <a:ext cx="7553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ANTHEM2.0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模拟与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INL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实验的环形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U-10Zr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锆分布、相区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50BE693-4B95-AA90-8F86-11966BBB7A77}"/>
              </a:ext>
            </a:extLst>
          </p:cNvPr>
          <p:cNvSpPr txBox="1"/>
          <p:nvPr/>
        </p:nvSpPr>
        <p:spPr>
          <a:xfrm>
            <a:off x="1676316" y="1812170"/>
            <a:ext cx="23374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3A R4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3.2 at.%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graphicFrame>
        <p:nvGraphicFramePr>
          <p:cNvPr id="10" name="table 78">
            <a:extLst>
              <a:ext uri="{FF2B5EF4-FFF2-40B4-BE49-F238E27FC236}">
                <a16:creationId xmlns:a16="http://schemas.microsoft.com/office/drawing/2014/main" id="{714B9342-71F5-AD2A-689C-9B5588AB8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21476"/>
              </p:ext>
            </p:extLst>
          </p:nvPr>
        </p:nvGraphicFramePr>
        <p:xfrm>
          <a:off x="6151117" y="1698178"/>
          <a:ext cx="5751157" cy="2321787"/>
        </p:xfrm>
        <a:graphic>
          <a:graphicData uri="http://schemas.openxmlformats.org/drawingml/2006/table">
            <a:tbl>
              <a:tblPr/>
              <a:tblGrid>
                <a:gridCol w="5751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178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EC72E1B9-BFA7-D63D-687B-D9260268017E}"/>
              </a:ext>
            </a:extLst>
          </p:cNvPr>
          <p:cNvSpPr txBox="1"/>
          <p:nvPr/>
        </p:nvSpPr>
        <p:spPr>
          <a:xfrm>
            <a:off x="7833248" y="1695013"/>
            <a:ext cx="2323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3C R4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燃料棒（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3.4 at.%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05B0E01-C62C-B932-65D9-000CB965AC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704" y="2036732"/>
            <a:ext cx="2307299" cy="18351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F0979FA-FBAD-4795-D554-9FD00A653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4200" y="1950531"/>
            <a:ext cx="1268232" cy="206943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7EC6FEF-178D-A32E-9334-0A23FDA9DB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3015" y="1923442"/>
            <a:ext cx="1213962" cy="2127439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C19E34A-E950-8E68-BD1B-BE68EA82897E}"/>
              </a:ext>
            </a:extLst>
          </p:cNvPr>
          <p:cNvSpPr txBox="1"/>
          <p:nvPr/>
        </p:nvSpPr>
        <p:spPr>
          <a:xfrm>
            <a:off x="10066605" y="6155114"/>
            <a:ext cx="9365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Zr mole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fraction</a:t>
            </a:r>
            <a:endParaRPr kumimoji="0" lang="zh-CN" alt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F6A8312B-394D-7EF3-EB0F-A40FE33625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80814" y="4479117"/>
            <a:ext cx="1394065" cy="196877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51206F66-7A4A-84C9-71AD-06CFF37FE7A1}"/>
              </a:ext>
            </a:extLst>
          </p:cNvPr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576808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3575" y="274437"/>
            <a:ext cx="12402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ANTHEM2.0</a:t>
            </a:r>
            <a:r>
              <a:rPr lang="zh-CN" altLang="en-US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程序</a:t>
            </a: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界面</a:t>
            </a:r>
            <a:endParaRPr lang="zh-CN" altLang="en-US" sz="26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43575" y="1056496"/>
            <a:ext cx="5697083" cy="499084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7"/>
          <p:cNvSpPr txBox="1"/>
          <p:nvPr/>
        </p:nvSpPr>
        <p:spPr>
          <a:xfrm>
            <a:off x="411360" y="1267172"/>
            <a:ext cx="536151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ANTHEM2.0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程序界面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7351593" y="1877956"/>
            <a:ext cx="677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温度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180786" y="1063749"/>
            <a:ext cx="5847999" cy="499084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7"/>
          <p:cNvSpPr txBox="1"/>
          <p:nvPr/>
        </p:nvSpPr>
        <p:spPr>
          <a:xfrm>
            <a:off x="6374860" y="1283727"/>
            <a:ext cx="546045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lvl="0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eaLnBrk="1" fontAlgn="base" latinLnBrk="0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结果展示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0159199" y="1873037"/>
            <a:ext cx="1161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尺寸变化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7359322" y="3862423"/>
            <a:ext cx="110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相区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4" name="矩形 15"/>
          <p:cNvSpPr>
            <a:spLocks noChangeArrowheads="1"/>
          </p:cNvSpPr>
          <p:nvPr/>
        </p:nvSpPr>
        <p:spPr bwMode="auto">
          <a:xfrm>
            <a:off x="246899" y="6260114"/>
            <a:ext cx="11725392" cy="4646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algn="ctr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algn="ctr"/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ANTHEM2.0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程序与美国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INL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辐照实验一致（超越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BISON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10013451" y="3862423"/>
            <a:ext cx="1106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开放气泡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7" name="图片 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60" y="2216511"/>
            <a:ext cx="5361511" cy="3335288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179" y="2158449"/>
            <a:ext cx="2807606" cy="1683131"/>
          </a:xfrm>
          <a:prstGeom prst="rect">
            <a:avLst/>
          </a:prstGeom>
        </p:spPr>
      </p:pic>
      <p:pic>
        <p:nvPicPr>
          <p:cNvPr id="111" name="图片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294" y="4203736"/>
            <a:ext cx="2717780" cy="1722010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785" y="2158450"/>
            <a:ext cx="2675855" cy="1729920"/>
          </a:xfrm>
          <a:prstGeom prst="rect">
            <a:avLst/>
          </a:prstGeom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5138" y="4224532"/>
            <a:ext cx="2847153" cy="1680418"/>
          </a:xfrm>
          <a:prstGeom prst="rect">
            <a:avLst/>
          </a:prstGeom>
        </p:spPr>
      </p:pic>
      <p:sp>
        <p:nvSpPr>
          <p:cNvPr id="116" name="文本框 115"/>
          <p:cNvSpPr txBox="1"/>
          <p:nvPr/>
        </p:nvSpPr>
        <p:spPr>
          <a:xfrm>
            <a:off x="1961043" y="3701312"/>
            <a:ext cx="1526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适用于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U-Zr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HT-9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包壳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818919" y="5645681"/>
            <a:ext cx="4594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设定几何参数、工况参数、初始锆含量，计算燃料性能</a:t>
            </a:r>
            <a:endParaRPr kumimoji="0" lang="en-US" altLang="zh-CN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54E1F8-8897-5CA7-8E03-39C30EC3AC5D}"/>
              </a:ext>
            </a:extLst>
          </p:cNvPr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5"/>
          <p:cNvSpPr>
            <a:spLocks noChangeArrowheads="1"/>
          </p:cNvSpPr>
          <p:nvPr/>
        </p:nvSpPr>
        <p:spPr bwMode="auto">
          <a:xfrm>
            <a:off x="3969111" y="1202709"/>
            <a:ext cx="6785834" cy="412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研究成果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arenBoth"/>
              <a:defRPr/>
            </a:pPr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ANTHEM 1.0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程序开发</a:t>
            </a:r>
            <a:endParaRPr lang="en-US" altLang="zh-CN" sz="3200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indent="-7429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AutoNum type="arabicParenBoth"/>
              <a:defRPr/>
            </a:pPr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ANTHEM 2.0</a:t>
            </a:r>
            <a:r>
              <a:rPr lang="zh-CN" altLang="en-US" sz="32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程序开发</a:t>
            </a:r>
            <a:endParaRPr lang="en-US" altLang="zh-CN" sz="3200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742950" indent="-7429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AutoNum type="arabicParenBoth"/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环形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U-10Zr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行为规律研究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2"/>
          <p:cNvSpPr/>
          <p:nvPr>
            <p:custDataLst>
              <p:tags r:id="rId1"/>
            </p:custDataLst>
          </p:nvPr>
        </p:nvSpPr>
        <p:spPr bwMode="auto">
          <a:xfrm>
            <a:off x="1095635" y="1342949"/>
            <a:ext cx="1870149" cy="4577703"/>
          </a:xfrm>
          <a:prstGeom prst="roundRect">
            <a:avLst/>
          </a:prstGeom>
          <a:noFill/>
          <a:ln w="76200">
            <a:solidFill>
              <a:schemeClr val="accent1"/>
            </a:solidFill>
            <a:rou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215342" y="2848371"/>
            <a:ext cx="1648291" cy="1044116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目录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7486" y="2140232"/>
            <a:ext cx="1696298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none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CONTENT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651399" y="103316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15"/>
          <p:cNvSpPr>
            <a:spLocks noChangeArrowheads="1"/>
          </p:cNvSpPr>
          <p:nvPr/>
        </p:nvSpPr>
        <p:spPr bwMode="auto">
          <a:xfrm>
            <a:off x="252589" y="1289045"/>
            <a:ext cx="11482098" cy="938313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68150" y="284331"/>
            <a:ext cx="88250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zh-CN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 </a:t>
            </a: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温度的变化规律与机制</a:t>
            </a:r>
            <a:endParaRPr lang="zh-CN" altLang="en-US" sz="2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2820" y="1261033"/>
            <a:ext cx="8738290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规律：先降后升</a:t>
            </a:r>
            <a:endParaRPr lang="en-US" altLang="zh-CN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机制：早期间隙闭合增强传热，后期气膜热阻和孔隙率增加导致传热恶化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409053" y="3302857"/>
            <a:ext cx="3144007" cy="2325640"/>
            <a:chOff x="457334" y="3129547"/>
            <a:chExt cx="3144007" cy="232564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334" y="3129547"/>
              <a:ext cx="3144007" cy="232564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367212" y="3203382"/>
              <a:ext cx="747781" cy="25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燃料中心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257849" y="4079532"/>
              <a:ext cx="891584" cy="25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燃料外表面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27307" y="4668289"/>
              <a:ext cx="891584" cy="25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包壳内表面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637526" y="2657759"/>
            <a:ext cx="101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温度行为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" name="图片 20" descr="图片包含 游戏机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5" t="2932" r="41108"/>
          <a:stretch>
            <a:fillRect/>
          </a:stretch>
        </p:blipFill>
        <p:spPr>
          <a:xfrm>
            <a:off x="3557653" y="3048261"/>
            <a:ext cx="862569" cy="2520694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723111" y="2668719"/>
            <a:ext cx="101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温度云图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4" name="图片 23" descr="蓝色的门&#10;&#10;AI 生成的内容可能不正确。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838" y="3737781"/>
            <a:ext cx="1685149" cy="1263862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5400497" y="2675930"/>
            <a:ext cx="101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接触云图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 descr="图片包含 文本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9" t="2848" r="41497" b="3228"/>
          <a:stretch>
            <a:fillRect/>
          </a:stretch>
        </p:blipFill>
        <p:spPr>
          <a:xfrm>
            <a:off x="10235862" y="2921434"/>
            <a:ext cx="709390" cy="25337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3426" y="3091393"/>
            <a:ext cx="438562" cy="2357274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285000" y="2648382"/>
            <a:ext cx="1275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孔隙率云图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04782" y="2570669"/>
            <a:ext cx="4536634" cy="3343994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104424" y="2544062"/>
            <a:ext cx="6600467" cy="3343994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3580" y="3030049"/>
            <a:ext cx="513377" cy="2513776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4291780" y="5448667"/>
            <a:ext cx="372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6957689" y="3043116"/>
            <a:ext cx="3143259" cy="2304387"/>
            <a:chOff x="4178562" y="2536411"/>
            <a:chExt cx="3999503" cy="2954587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78562" y="2536411"/>
              <a:ext cx="3999503" cy="2954587"/>
            </a:xfrm>
            <a:prstGeom prst="rect">
              <a:avLst/>
            </a:prstGeom>
          </p:spPr>
        </p:pic>
        <p:sp>
          <p:nvSpPr>
            <p:cNvPr id="72" name="文本框 71"/>
            <p:cNvSpPr txBox="1"/>
            <p:nvPr/>
          </p:nvSpPr>
          <p:spPr>
            <a:xfrm>
              <a:off x="5548054" y="3867727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气体换热系数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935806" y="4770553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E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辐射换热系数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6010441" y="4465440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接触换热系数</a:t>
              </a: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8176879" y="2648382"/>
            <a:ext cx="10176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间隙传热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FF3D3AE-ACEB-AFA5-4312-CA815B69BD4C}"/>
              </a:ext>
            </a:extLst>
          </p:cNvPr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8150" y="284331"/>
            <a:ext cx="88250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肿胀的</a:t>
            </a: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规律与机制</a:t>
            </a:r>
            <a:endParaRPr lang="zh-CN" altLang="en-US" sz="2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矩形 15"/>
          <p:cNvSpPr>
            <a:spLocks noChangeArrowheads="1"/>
          </p:cNvSpPr>
          <p:nvPr/>
        </p:nvSpPr>
        <p:spPr bwMode="auto">
          <a:xfrm>
            <a:off x="252589" y="1289045"/>
            <a:ext cx="11482098" cy="938313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6247" y="1354500"/>
            <a:ext cx="10239342" cy="8074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向内肿胀由燃料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包壳接触压应力驱动</a:t>
            </a: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肿胀主要源于气态裂变产物导致的肿胀，其中形成开放气泡所导致的肿胀是主要因素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0030" y="2444885"/>
            <a:ext cx="7987392" cy="4273684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256" y="2927493"/>
            <a:ext cx="3912854" cy="308144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806999" y="4861948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燃料内径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873633" y="3507511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燃料外径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846220" y="3248203"/>
            <a:ext cx="800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0000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包壳外径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884158" y="2708852"/>
            <a:ext cx="1485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燃料径向尺寸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96" y="4246744"/>
            <a:ext cx="1825739" cy="1312121"/>
          </a:xfrm>
          <a:prstGeom prst="rect">
            <a:avLst/>
          </a:prstGeom>
        </p:spPr>
      </p:pic>
      <p:sp>
        <p:nvSpPr>
          <p:cNvPr id="25" name="箭头: 下 24"/>
          <p:cNvSpPr/>
          <p:nvPr/>
        </p:nvSpPr>
        <p:spPr>
          <a:xfrm rot="19898669">
            <a:off x="910643" y="4195650"/>
            <a:ext cx="130203" cy="162795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79794" y="3989445"/>
            <a:ext cx="191900" cy="165116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tx1"/>
                </a:solidFill>
              </a:ln>
              <a:noFill/>
            </a:endParaRPr>
          </a:p>
        </p:txBody>
      </p:sp>
      <p:pic>
        <p:nvPicPr>
          <p:cNvPr id="29" name="图片 28" descr="蓝色的门&#10;&#10;AI 生成的内容可能不正确。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672" y="3016629"/>
            <a:ext cx="3448187" cy="258614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191566" y="2661881"/>
            <a:ext cx="2428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接触引起肿胀方向改变云图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408885" y="2444886"/>
            <a:ext cx="3325801" cy="4273684"/>
          </a:xfrm>
          <a:prstGeom prst="rect">
            <a:avLst/>
          </a:prstGeom>
          <a:noFill/>
          <a:ln w="1270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charset="-122"/>
              <a:cs typeface="+mn-cs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739149" y="2639053"/>
            <a:ext cx="2713774" cy="1925738"/>
            <a:chOff x="4026961" y="2415293"/>
            <a:chExt cx="3564000" cy="2773394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26961" y="2415293"/>
              <a:ext cx="3564000" cy="2773394"/>
            </a:xfrm>
            <a:prstGeom prst="rect">
              <a:avLst/>
            </a:prstGeom>
          </p:spPr>
        </p:pic>
        <p:sp>
          <p:nvSpPr>
            <p:cNvPr id="70" name="文本框 69"/>
            <p:cNvSpPr txBox="1"/>
            <p:nvPr/>
          </p:nvSpPr>
          <p:spPr>
            <a:xfrm>
              <a:off x="5951400" y="3211096"/>
              <a:ext cx="1551877" cy="3989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00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气态产物肿胀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554832" y="4517467"/>
              <a:ext cx="1662446" cy="3989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固态产物肿胀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637062" y="4165813"/>
              <a:ext cx="1087638" cy="3989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热膨胀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08187" y="4657371"/>
            <a:ext cx="3026499" cy="1994171"/>
            <a:chOff x="7992297" y="2407554"/>
            <a:chExt cx="3920279" cy="274440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92297" y="2407554"/>
              <a:ext cx="3564000" cy="2744404"/>
            </a:xfrm>
            <a:prstGeom prst="rect">
              <a:avLst/>
            </a:prstGeom>
          </p:spPr>
        </p:pic>
        <p:sp>
          <p:nvSpPr>
            <p:cNvPr id="75" name="文本框 74"/>
            <p:cNvSpPr txBox="1"/>
            <p:nvPr/>
          </p:nvSpPr>
          <p:spPr>
            <a:xfrm>
              <a:off x="9055136" y="3117677"/>
              <a:ext cx="2108813" cy="38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00E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开放气泡的肿胀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339596" y="4337168"/>
              <a:ext cx="2039197" cy="38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大气泡的肿胀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9947090" y="3955959"/>
              <a:ext cx="1965486" cy="38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小气泡的肿胀</a:t>
              </a: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9734165" y="2428617"/>
            <a:ext cx="940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肿胀来源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957A01-1875-F0E2-6CEB-F814F0FFDD65}"/>
              </a:ext>
            </a:extLst>
          </p:cNvPr>
          <p:cNvSpPr txBox="1"/>
          <p:nvPr/>
        </p:nvSpPr>
        <p:spPr>
          <a:xfrm>
            <a:off x="7351053" y="5852891"/>
            <a:ext cx="679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包壳</a:t>
            </a:r>
            <a:endParaRPr kumimoji="0" lang="zh-CN" altLang="en-US" sz="14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8027ABD-6977-58CF-38EB-189A157664E3}"/>
              </a:ext>
            </a:extLst>
          </p:cNvPr>
          <p:cNvSpPr txBox="1"/>
          <p:nvPr/>
        </p:nvSpPr>
        <p:spPr>
          <a:xfrm>
            <a:off x="5626959" y="5866736"/>
            <a:ext cx="679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燃料</a:t>
            </a:r>
            <a:endParaRPr kumimoji="0" lang="zh-CN" altLang="en-US" sz="14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BA96CF09-B8B2-C195-F198-A0DCDBCDD752}"/>
              </a:ext>
            </a:extLst>
          </p:cNvPr>
          <p:cNvSpPr/>
          <p:nvPr/>
        </p:nvSpPr>
        <p:spPr>
          <a:xfrm rot="5400000">
            <a:off x="7584027" y="5393890"/>
            <a:ext cx="140594" cy="672465"/>
          </a:xfrm>
          <a:prstGeom prst="rightBrace">
            <a:avLst/>
          </a:prstGeom>
          <a:ln w="28575">
            <a:solidFill>
              <a:srgbClr val="0000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C75CB9AB-D7F4-F321-9257-8FFA0258B081}"/>
              </a:ext>
            </a:extLst>
          </p:cNvPr>
          <p:cNvSpPr/>
          <p:nvPr/>
        </p:nvSpPr>
        <p:spPr>
          <a:xfrm rot="5400000">
            <a:off x="5839044" y="4416110"/>
            <a:ext cx="170556" cy="2637822"/>
          </a:xfrm>
          <a:prstGeom prst="rightBrace">
            <a:avLst/>
          </a:prstGeom>
          <a:ln w="28575">
            <a:solidFill>
              <a:srgbClr val="0000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B55ED2C-746F-0ECF-7DF4-C37860D9EE1A}"/>
              </a:ext>
            </a:extLst>
          </p:cNvPr>
          <p:cNvCxnSpPr>
            <a:cxnSpLocks/>
          </p:cNvCxnSpPr>
          <p:nvPr/>
        </p:nvCxnSpPr>
        <p:spPr>
          <a:xfrm flipV="1">
            <a:off x="7177217" y="5602769"/>
            <a:ext cx="107912" cy="3535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18DE18FC-B67A-C4F3-EDC6-3C92F526D3A5}"/>
              </a:ext>
            </a:extLst>
          </p:cNvPr>
          <p:cNvSpPr txBox="1"/>
          <p:nvPr/>
        </p:nvSpPr>
        <p:spPr>
          <a:xfrm>
            <a:off x="6837314" y="5930596"/>
            <a:ext cx="679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间隙</a:t>
            </a:r>
            <a:endParaRPr kumimoji="0" lang="zh-CN" altLang="en-US" sz="14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table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203462"/>
              </p:ext>
            </p:extLst>
          </p:nvPr>
        </p:nvGraphicFramePr>
        <p:xfrm>
          <a:off x="6367482" y="2407400"/>
          <a:ext cx="5451436" cy="4153612"/>
        </p:xfrm>
        <a:graphic>
          <a:graphicData uri="http://schemas.openxmlformats.org/drawingml/2006/table">
            <a:tbl>
              <a:tblPr/>
              <a:tblGrid>
                <a:gridCol w="5451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53612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矩形 15"/>
          <p:cNvSpPr>
            <a:spLocks noChangeArrowheads="1"/>
          </p:cNvSpPr>
          <p:nvPr/>
        </p:nvSpPr>
        <p:spPr bwMode="auto">
          <a:xfrm>
            <a:off x="278660" y="1251771"/>
            <a:ext cx="11482098" cy="938313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6" name="table 78"/>
          <p:cNvGraphicFramePr>
            <a:graphicFrameLocks noGrp="1"/>
          </p:cNvGraphicFramePr>
          <p:nvPr/>
        </p:nvGraphicFramePr>
        <p:xfrm>
          <a:off x="268150" y="2407400"/>
          <a:ext cx="5551418" cy="4153612"/>
        </p:xfrm>
        <a:graphic>
          <a:graphicData uri="http://schemas.openxmlformats.org/drawingml/2006/table">
            <a:tbl>
              <a:tblPr/>
              <a:tblGrid>
                <a:gridCol w="5551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53612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68150" y="284331"/>
            <a:ext cx="88250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 </a:t>
            </a:r>
            <a:r>
              <a:rPr lang="zh-CN" altLang="en-US" sz="2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裂变气体的演化行为规律与机制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368132" y="1196697"/>
            <a:ext cx="9507731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气室中的气体主要来源于第三阶段，主要是基体气体的扩散和小气泡的生长合并</a:t>
            </a:r>
            <a:endParaRPr lang="en-US" altLang="zh-CN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静水应力环形分布导致开放气泡呈环形分布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6917606" y="439725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开放气泡云图</a:t>
            </a: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462" y="2519487"/>
            <a:ext cx="1848552" cy="1801240"/>
          </a:xfrm>
          <a:prstGeom prst="rect">
            <a:avLst/>
          </a:prstGeom>
        </p:spPr>
      </p:pic>
      <p:sp>
        <p:nvSpPr>
          <p:cNvPr id="72" name="文本框 71"/>
          <p:cNvSpPr txBox="1"/>
          <p:nvPr/>
        </p:nvSpPr>
        <p:spPr>
          <a:xfrm>
            <a:off x="9032294" y="3479594"/>
            <a:ext cx="530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开放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气泡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9870816" y="4381939"/>
            <a:ext cx="15100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静水应力云图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789011" y="2574207"/>
            <a:ext cx="23211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开放气泡中气体原子的来源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3868023" y="2578212"/>
            <a:ext cx="15260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Cgb3c</a:t>
            </a:r>
            <a:r>
              <a:rPr lang="zh-CN" altLang="en-US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的来源</a:t>
            </a:r>
            <a:endParaRPr lang="zh-CN" altLang="zh-CN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31" y="2998233"/>
            <a:ext cx="2652895" cy="1985577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8626" y="3055530"/>
            <a:ext cx="2652894" cy="1928280"/>
          </a:xfrm>
          <a:prstGeom prst="rect">
            <a:avLst/>
          </a:prstGeom>
        </p:spPr>
      </p:pic>
      <p:sp>
        <p:nvSpPr>
          <p:cNvPr id="86" name="文本框 85"/>
          <p:cNvSpPr txBox="1"/>
          <p:nvPr/>
        </p:nvSpPr>
        <p:spPr>
          <a:xfrm>
            <a:off x="494021" y="5120706"/>
            <a:ext cx="7683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0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Cgb</a:t>
            </a:r>
            <a:r>
              <a:rPr lang="en-US" altLang="zh-CN" sz="1200" b="1" baseline="-25000" dirty="0">
                <a:solidFill>
                  <a:srgbClr val="00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3c</a:t>
            </a:r>
            <a:endParaRPr lang="zh-CN" altLang="en-US" sz="1200" b="1" baseline="-25000" dirty="0">
              <a:solidFill>
                <a:srgbClr val="0000F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72559" y="5142746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0000EA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连通后的持续释放项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494021" y="5513954"/>
            <a:ext cx="11250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Cgb</a:t>
            </a:r>
            <a:r>
              <a:rPr lang="en-US" altLang="zh-CN" sz="1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endParaRPr lang="zh-CN" alt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494021" y="5902364"/>
            <a:ext cx="11250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Cgb</a:t>
            </a:r>
            <a:r>
              <a:rPr lang="en-US" altLang="zh-CN" sz="1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endParaRPr lang="zh-CN" altLang="en-US" sz="12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134604" y="5543104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孤立小气泡瞬时释放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134603" y="5936352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孤立大气泡瞬时释放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3307875" y="4999945"/>
            <a:ext cx="4948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Jg</a:t>
            </a:r>
            <a:r>
              <a:rPr lang="en-US" altLang="zh-CN" sz="1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2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3281474" y="5313909"/>
            <a:ext cx="710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</a:t>
            </a:r>
            <a:r>
              <a:rPr lang="en-US" altLang="zh-CN" sz="1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12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3281473" y="5637338"/>
            <a:ext cx="710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0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</a:t>
            </a:r>
            <a:r>
              <a:rPr lang="en-US" altLang="zh-CN" sz="1200" b="1" baseline="-25000" dirty="0">
                <a:solidFill>
                  <a:srgbClr val="00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zh-CN" altLang="en-US" sz="1200" b="1" baseline="-25000" dirty="0">
              <a:solidFill>
                <a:srgbClr val="0000F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3281472" y="5974429"/>
            <a:ext cx="710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0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1200" b="1" baseline="-25000" dirty="0">
                <a:solidFill>
                  <a:srgbClr val="007F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1200" b="1" baseline="-25000" dirty="0">
              <a:solidFill>
                <a:srgbClr val="00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3281471" y="6267563"/>
            <a:ext cx="710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FE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altLang="zh-CN" sz="1200" b="1" baseline="-25000" dirty="0">
                <a:solidFill>
                  <a:srgbClr val="FE00F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zh-CN" altLang="en-US" sz="1200" b="1" baseline="-25000" dirty="0">
              <a:solidFill>
                <a:srgbClr val="FE00F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654019" y="5013695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来源于基体的气体原子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3654019" y="5320579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来源于小气泡生长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3654019" y="5648723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来源于大气泡生长</a:t>
            </a:r>
          </a:p>
        </p:txBody>
      </p:sp>
      <p:sp>
        <p:nvSpPr>
          <p:cNvPr id="103" name="文本框 102"/>
          <p:cNvSpPr txBox="1"/>
          <p:nvPr/>
        </p:nvSpPr>
        <p:spPr>
          <a:xfrm>
            <a:off x="3681113" y="5993649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007F7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来源于小气泡扩散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3681113" y="6275788"/>
            <a:ext cx="19540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FE00F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来源于大气泡扩散</a:t>
            </a:r>
          </a:p>
        </p:txBody>
      </p:sp>
      <p:pic>
        <p:nvPicPr>
          <p:cNvPr id="4" name="图片 3" descr="图片包含 圆圈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 t="15640" r="27519" b="8627"/>
          <a:stretch>
            <a:fillRect/>
          </a:stretch>
        </p:blipFill>
        <p:spPr>
          <a:xfrm>
            <a:off x="6641496" y="4727977"/>
            <a:ext cx="1830967" cy="172586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2463" y="4596664"/>
            <a:ext cx="322389" cy="18012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6693" y="4669590"/>
            <a:ext cx="291873" cy="172586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689535" y="95727"/>
            <a:ext cx="468630" cy="4025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36</a:t>
            </a:r>
          </a:p>
        </p:txBody>
      </p:sp>
      <p:pic>
        <p:nvPicPr>
          <p:cNvPr id="8" name="图片 7" descr="图片包含 图标&#10;&#10;AI 生成的内容可能不正确。">
            <a:extLst>
              <a:ext uri="{FF2B5EF4-FFF2-40B4-BE49-F238E27FC236}">
                <a16:creationId xmlns:a16="http://schemas.microsoft.com/office/drawing/2014/main" id="{5EA08042-A6EF-5F73-1231-828985A94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 t="18144" r="25269" b="9746"/>
          <a:stretch>
            <a:fillRect/>
          </a:stretch>
        </p:blipFill>
        <p:spPr>
          <a:xfrm>
            <a:off x="9313019" y="4763863"/>
            <a:ext cx="1663674" cy="163412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412065E-10F8-082E-00B6-77E58C0BE49D}"/>
              </a:ext>
            </a:extLst>
          </p:cNvPr>
          <p:cNvSpPr txBox="1"/>
          <p:nvPr/>
        </p:nvSpPr>
        <p:spPr>
          <a:xfrm>
            <a:off x="10906910" y="6285284"/>
            <a:ext cx="5442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MPa</a:t>
            </a:r>
            <a:endParaRPr lang="zh-CN" altLang="en-US" sz="1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8150" y="284331"/>
            <a:ext cx="88250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燃料形貌的变化规律与</a:t>
            </a: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机制</a:t>
            </a:r>
            <a:endParaRPr lang="zh-CN" altLang="en-US" sz="2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37</a:t>
            </a:r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EA2B0EAC-C0A0-FC51-3A78-6AF564D4E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572" y="2402213"/>
            <a:ext cx="7613244" cy="433472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0BE4ECA-B5F8-CA84-C914-A92A8EB7F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185" y="1297085"/>
            <a:ext cx="11482098" cy="938313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20">
            <a:extLst>
              <a:ext uri="{FF2B5EF4-FFF2-40B4-BE49-F238E27FC236}">
                <a16:creationId xmlns:a16="http://schemas.microsoft.com/office/drawing/2014/main" id="{29BD3A11-C0A9-E0FF-7905-33AB18BFEAFE}"/>
              </a:ext>
            </a:extLst>
          </p:cNvPr>
          <p:cNvSpPr txBox="1"/>
          <p:nvPr/>
        </p:nvSpPr>
        <p:spPr>
          <a:xfrm>
            <a:off x="676307" y="1333449"/>
            <a:ext cx="9097603" cy="807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燃料会在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上端部出现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颈缩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现象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端部颈缩由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摩擦诱发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，并在局部高温蠕变与肿胀作用下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孔隙集中在端部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导致</a:t>
            </a:r>
            <a:endParaRPr lang="en-US" altLang="zh-CN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27">
            <a:extLst>
              <a:ext uri="{FF2B5EF4-FFF2-40B4-BE49-F238E27FC236}">
                <a16:creationId xmlns:a16="http://schemas.microsoft.com/office/drawing/2014/main" id="{4BA799F4-25EF-4903-1A14-4B31BD497D5F}"/>
              </a:ext>
            </a:extLst>
          </p:cNvPr>
          <p:cNvSpPr txBox="1"/>
          <p:nvPr/>
        </p:nvSpPr>
        <p:spPr>
          <a:xfrm>
            <a:off x="6169980" y="2612981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不同因素下的燃料形貌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6680AE6-ECD5-C41F-B3B4-F14E9486BC2C}"/>
              </a:ext>
            </a:extLst>
          </p:cNvPr>
          <p:cNvGrpSpPr/>
          <p:nvPr/>
        </p:nvGrpSpPr>
        <p:grpSpPr>
          <a:xfrm>
            <a:off x="4377248" y="3564331"/>
            <a:ext cx="5681964" cy="3133616"/>
            <a:chOff x="6096000" y="3146526"/>
            <a:chExt cx="5681964" cy="3133616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394EC733-7388-9544-F20F-56BCAF696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146526"/>
              <a:ext cx="5681964" cy="3133616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80C0920E-B022-43E8-F80B-238C460639D8}"/>
                </a:ext>
              </a:extLst>
            </p:cNvPr>
            <p:cNvSpPr/>
            <p:nvPr/>
          </p:nvSpPr>
          <p:spPr>
            <a:xfrm>
              <a:off x="6155085" y="3201130"/>
              <a:ext cx="5095693" cy="1565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54807EE-D014-B8DB-FC3E-CCBD16446847}"/>
                </a:ext>
              </a:extLst>
            </p:cNvPr>
            <p:cNvSpPr/>
            <p:nvPr/>
          </p:nvSpPr>
          <p:spPr>
            <a:xfrm>
              <a:off x="10043770" y="3311233"/>
              <a:ext cx="1141421" cy="2020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6">
            <a:extLst>
              <a:ext uri="{FF2B5EF4-FFF2-40B4-BE49-F238E27FC236}">
                <a16:creationId xmlns:a16="http://schemas.microsoft.com/office/drawing/2014/main" id="{8C2EAE0B-C7F5-ACFE-32E0-F17F92BD793B}"/>
              </a:ext>
            </a:extLst>
          </p:cNvPr>
          <p:cNvSpPr txBox="1"/>
          <p:nvPr/>
        </p:nvSpPr>
        <p:spPr>
          <a:xfrm>
            <a:off x="5688897" y="346770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颈缩出现</a:t>
            </a:r>
          </a:p>
        </p:txBody>
      </p:sp>
      <p:sp>
        <p:nvSpPr>
          <p:cNvPr id="11" name="文本框 8">
            <a:extLst>
              <a:ext uri="{FF2B5EF4-FFF2-40B4-BE49-F238E27FC236}">
                <a16:creationId xmlns:a16="http://schemas.microsoft.com/office/drawing/2014/main" id="{427E7310-689F-82D8-347A-B5AB5693997E}"/>
              </a:ext>
            </a:extLst>
          </p:cNvPr>
          <p:cNvSpPr txBox="1"/>
          <p:nvPr/>
        </p:nvSpPr>
        <p:spPr>
          <a:xfrm>
            <a:off x="6957721" y="345178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颈缩加剧</a:t>
            </a: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5C099A29-B38E-DDC0-4AD1-D620261365D3}"/>
              </a:ext>
            </a:extLst>
          </p:cNvPr>
          <p:cNvSpPr txBox="1"/>
          <p:nvPr/>
        </p:nvSpPr>
        <p:spPr>
          <a:xfrm>
            <a:off x="8468654" y="344289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颈缩成型</a:t>
            </a:r>
          </a:p>
        </p:txBody>
      </p:sp>
      <p:sp>
        <p:nvSpPr>
          <p:cNvPr id="13" name="文本框 22">
            <a:extLst>
              <a:ext uri="{FF2B5EF4-FFF2-40B4-BE49-F238E27FC236}">
                <a16:creationId xmlns:a16="http://schemas.microsoft.com/office/drawing/2014/main" id="{7C247EEA-8BCF-B422-0C4D-B68B3C39027C}"/>
              </a:ext>
            </a:extLst>
          </p:cNvPr>
          <p:cNvSpPr txBox="1"/>
          <p:nvPr/>
        </p:nvSpPr>
        <p:spPr>
          <a:xfrm>
            <a:off x="4318164" y="346328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均匀肿胀</a:t>
            </a:r>
          </a:p>
        </p:txBody>
      </p:sp>
      <p:sp>
        <p:nvSpPr>
          <p:cNvPr id="14" name="文本框 23">
            <a:extLst>
              <a:ext uri="{FF2B5EF4-FFF2-40B4-BE49-F238E27FC236}">
                <a16:creationId xmlns:a16="http://schemas.microsoft.com/office/drawing/2014/main" id="{C23F7A47-0B10-8510-979A-4682C9C68BAE}"/>
              </a:ext>
            </a:extLst>
          </p:cNvPr>
          <p:cNvSpPr txBox="1"/>
          <p:nvPr/>
        </p:nvSpPr>
        <p:spPr>
          <a:xfrm>
            <a:off x="4318163" y="309478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原始模型</a:t>
            </a:r>
          </a:p>
        </p:txBody>
      </p:sp>
      <p:sp>
        <p:nvSpPr>
          <p:cNvPr id="20" name="文本框 24">
            <a:extLst>
              <a:ext uri="{FF2B5EF4-FFF2-40B4-BE49-F238E27FC236}">
                <a16:creationId xmlns:a16="http://schemas.microsoft.com/office/drawing/2014/main" id="{1729746A-992D-E2B3-7C9B-94ACB1D5D123}"/>
              </a:ext>
            </a:extLst>
          </p:cNvPr>
          <p:cNvSpPr txBox="1"/>
          <p:nvPr/>
        </p:nvSpPr>
        <p:spPr>
          <a:xfrm>
            <a:off x="5585576" y="309478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考虑摩擦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3BC22EA0-7CF6-E4B6-E20D-5D0762285DC1}"/>
              </a:ext>
            </a:extLst>
          </p:cNvPr>
          <p:cNvSpPr txBox="1"/>
          <p:nvPr/>
        </p:nvSpPr>
        <p:spPr>
          <a:xfrm>
            <a:off x="6708589" y="308979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不规则接触热阻</a:t>
            </a:r>
          </a:p>
        </p:txBody>
      </p:sp>
      <p:sp>
        <p:nvSpPr>
          <p:cNvPr id="24" name="文本框 26">
            <a:extLst>
              <a:ext uri="{FF2B5EF4-FFF2-40B4-BE49-F238E27FC236}">
                <a16:creationId xmlns:a16="http://schemas.microsoft.com/office/drawing/2014/main" id="{67DB58B9-076D-A041-DEE9-D36F51A06809}"/>
              </a:ext>
            </a:extLst>
          </p:cNvPr>
          <p:cNvSpPr txBox="1"/>
          <p:nvPr/>
        </p:nvSpPr>
        <p:spPr>
          <a:xfrm>
            <a:off x="8341499" y="307085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气泡体积转化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CE7EC463-E1CC-AEDB-FD43-249AF9A49666}"/>
              </a:ext>
            </a:extLst>
          </p:cNvPr>
          <p:cNvCxnSpPr/>
          <p:nvPr/>
        </p:nvCxnSpPr>
        <p:spPr>
          <a:xfrm>
            <a:off x="5220974" y="3243680"/>
            <a:ext cx="3950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81F34D63-800D-D8E9-39E8-A1425639E47D}"/>
              </a:ext>
            </a:extLst>
          </p:cNvPr>
          <p:cNvCxnSpPr/>
          <p:nvPr/>
        </p:nvCxnSpPr>
        <p:spPr>
          <a:xfrm>
            <a:off x="6394197" y="3243680"/>
            <a:ext cx="3950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4B333CEC-3A92-43C3-8A6C-AAC0761E84F7}"/>
              </a:ext>
            </a:extLst>
          </p:cNvPr>
          <p:cNvCxnSpPr/>
          <p:nvPr/>
        </p:nvCxnSpPr>
        <p:spPr>
          <a:xfrm>
            <a:off x="7996739" y="3224745"/>
            <a:ext cx="3950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table">
            <a:extLst>
              <a:ext uri="{FF2B5EF4-FFF2-40B4-BE49-F238E27FC236}">
                <a16:creationId xmlns:a16="http://schemas.microsoft.com/office/drawing/2014/main" id="{C49546D3-E44F-027E-D7AD-B99A06047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75" y="2402213"/>
            <a:ext cx="3651249" cy="4340961"/>
          </a:xfrm>
          <a:prstGeom prst="rect">
            <a:avLst/>
          </a:prstGeom>
        </p:spPr>
      </p:pic>
      <p:sp>
        <p:nvSpPr>
          <p:cNvPr id="31" name="文本框 67">
            <a:extLst>
              <a:ext uri="{FF2B5EF4-FFF2-40B4-BE49-F238E27FC236}">
                <a16:creationId xmlns:a16="http://schemas.microsoft.com/office/drawing/2014/main" id="{06E56F08-CBCC-77D9-BDAF-9E5BBD28D972}"/>
              </a:ext>
            </a:extLst>
          </p:cNvPr>
          <p:cNvSpPr txBox="1"/>
          <p:nvPr/>
        </p:nvSpPr>
        <p:spPr>
          <a:xfrm>
            <a:off x="945012" y="6355426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 R1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燃料棒（</a:t>
            </a: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 at.%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FFC45E47-2FA6-396E-FC6D-F17EF8DD1F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71885" y="3018704"/>
            <a:ext cx="560690" cy="3314664"/>
          </a:xfrm>
          <a:prstGeom prst="rect">
            <a:avLst/>
          </a:prstGeom>
        </p:spPr>
      </p:pic>
      <p:sp>
        <p:nvSpPr>
          <p:cNvPr id="33" name="文本框 70">
            <a:extLst>
              <a:ext uri="{FF2B5EF4-FFF2-40B4-BE49-F238E27FC236}">
                <a16:creationId xmlns:a16="http://schemas.microsoft.com/office/drawing/2014/main" id="{05BCE312-FD75-13C7-B4A1-75FFC5A56089}"/>
              </a:ext>
            </a:extLst>
          </p:cNvPr>
          <p:cNvSpPr txBox="1"/>
          <p:nvPr/>
        </p:nvSpPr>
        <p:spPr>
          <a:xfrm>
            <a:off x="608323" y="2597092"/>
            <a:ext cx="12461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ANTHEM 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模拟</a:t>
            </a:r>
          </a:p>
        </p:txBody>
      </p:sp>
      <p:sp>
        <p:nvSpPr>
          <p:cNvPr id="34" name="文本框 71">
            <a:extLst>
              <a:ext uri="{FF2B5EF4-FFF2-40B4-BE49-F238E27FC236}">
                <a16:creationId xmlns:a16="http://schemas.microsoft.com/office/drawing/2014/main" id="{127E5379-9054-C8E6-4960-4C406D8032D1}"/>
              </a:ext>
            </a:extLst>
          </p:cNvPr>
          <p:cNvSpPr txBox="1"/>
          <p:nvPr/>
        </p:nvSpPr>
        <p:spPr>
          <a:xfrm>
            <a:off x="2258614" y="2597091"/>
            <a:ext cx="16538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环形</a:t>
            </a:r>
            <a: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实际形貌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7CD988D-F8C4-CA8A-0407-F24D49C3B0A8}"/>
              </a:ext>
            </a:extLst>
          </p:cNvPr>
          <p:cNvGrpSpPr/>
          <p:nvPr/>
        </p:nvGrpSpPr>
        <p:grpSpPr>
          <a:xfrm>
            <a:off x="1889223" y="3168536"/>
            <a:ext cx="1905662" cy="3151056"/>
            <a:chOff x="8889955" y="2455625"/>
            <a:chExt cx="1905662" cy="3151056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65F2656D-1041-2387-FF6A-B9B17AA6B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895841" y="2468440"/>
              <a:ext cx="899776" cy="3138241"/>
            </a:xfrm>
            <a:prstGeom prst="rect">
              <a:avLst/>
            </a:prstGeom>
          </p:spPr>
        </p:pic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08E45D9E-E76D-469F-90A3-B08C6BEE9CC2}"/>
                </a:ext>
              </a:extLst>
            </p:cNvPr>
            <p:cNvSpPr/>
            <p:nvPr/>
          </p:nvSpPr>
          <p:spPr>
            <a:xfrm>
              <a:off x="10004258" y="2568574"/>
              <a:ext cx="188762" cy="2941889"/>
            </a:xfrm>
            <a:custGeom>
              <a:avLst/>
              <a:gdLst>
                <a:gd name="connsiteX0" fmla="*/ 35560 w 203200"/>
                <a:gd name="connsiteY0" fmla="*/ 35560 h 2809240"/>
                <a:gd name="connsiteX1" fmla="*/ 101600 w 203200"/>
                <a:gd name="connsiteY1" fmla="*/ 0 h 2809240"/>
                <a:gd name="connsiteX2" fmla="*/ 203200 w 203200"/>
                <a:gd name="connsiteY2" fmla="*/ 152400 h 2809240"/>
                <a:gd name="connsiteX3" fmla="*/ 162560 w 203200"/>
                <a:gd name="connsiteY3" fmla="*/ 401320 h 2809240"/>
                <a:gd name="connsiteX4" fmla="*/ 137160 w 203200"/>
                <a:gd name="connsiteY4" fmla="*/ 2809240 h 2809240"/>
                <a:gd name="connsiteX5" fmla="*/ 0 w 203200"/>
                <a:gd name="connsiteY5" fmla="*/ 2809240 h 2809240"/>
                <a:gd name="connsiteX6" fmla="*/ 35560 w 203200"/>
                <a:gd name="connsiteY6" fmla="*/ 35560 h 280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200" h="2809240">
                  <a:moveTo>
                    <a:pt x="35560" y="35560"/>
                  </a:moveTo>
                  <a:lnTo>
                    <a:pt x="101600" y="0"/>
                  </a:lnTo>
                  <a:lnTo>
                    <a:pt x="203200" y="152400"/>
                  </a:lnTo>
                  <a:lnTo>
                    <a:pt x="162560" y="401320"/>
                  </a:lnTo>
                  <a:lnTo>
                    <a:pt x="137160" y="2809240"/>
                  </a:lnTo>
                  <a:lnTo>
                    <a:pt x="0" y="2809240"/>
                  </a:lnTo>
                  <a:lnTo>
                    <a:pt x="35560" y="3556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E7D49235-EB5B-954F-6915-C0DF938C9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89955" y="2455625"/>
              <a:ext cx="899776" cy="3138241"/>
            </a:xfrm>
            <a:prstGeom prst="rect">
              <a:avLst/>
            </a:prstGeom>
          </p:spPr>
        </p:pic>
      </p:grpSp>
      <p:pic>
        <p:nvPicPr>
          <p:cNvPr id="36" name="图片 35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7B2D396E-9115-6B35-7286-A3740B3A5A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6" r="60947"/>
          <a:stretch>
            <a:fillRect/>
          </a:stretch>
        </p:blipFill>
        <p:spPr>
          <a:xfrm>
            <a:off x="9826619" y="3611292"/>
            <a:ext cx="1601865" cy="2859280"/>
          </a:xfrm>
          <a:prstGeom prst="rect">
            <a:avLst/>
          </a:prstGeom>
        </p:spPr>
      </p:pic>
      <p:sp>
        <p:nvSpPr>
          <p:cNvPr id="37" name="文本框 78">
            <a:extLst>
              <a:ext uri="{FF2B5EF4-FFF2-40B4-BE49-F238E27FC236}">
                <a16:creationId xmlns:a16="http://schemas.microsoft.com/office/drawing/2014/main" id="{7E77FBF0-DFAA-9191-FD0C-62617405A897}"/>
              </a:ext>
            </a:extLst>
          </p:cNvPr>
          <p:cNvSpPr txBox="1"/>
          <p:nvPr/>
        </p:nvSpPr>
        <p:spPr>
          <a:xfrm>
            <a:off x="10207899" y="306971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端部孔隙率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529EC523-A7BF-0986-0F61-A4502CE89B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82974" y="3839795"/>
            <a:ext cx="527007" cy="2630777"/>
          </a:xfrm>
          <a:prstGeom prst="rect">
            <a:avLst/>
          </a:prstGeom>
        </p:spPr>
      </p:pic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6BF06C40-F079-38F8-0600-3CD65D07CC75}"/>
              </a:ext>
            </a:extLst>
          </p:cNvPr>
          <p:cNvCxnSpPr>
            <a:cxnSpLocks/>
          </p:cNvCxnSpPr>
          <p:nvPr/>
        </p:nvCxnSpPr>
        <p:spPr>
          <a:xfrm>
            <a:off x="9700908" y="2402213"/>
            <a:ext cx="0" cy="429573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ble">
            <a:extLst>
              <a:ext uri="{FF2B5EF4-FFF2-40B4-BE49-F238E27FC236}">
                <a16:creationId xmlns:a16="http://schemas.microsoft.com/office/drawing/2014/main" id="{0B3ED198-01D9-EEF0-F023-89A4A53B4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406" y="2598823"/>
            <a:ext cx="6016329" cy="4159265"/>
          </a:xfrm>
          <a:prstGeom prst="rect">
            <a:avLst/>
          </a:prstGeom>
        </p:spPr>
      </p:pic>
      <p:pic>
        <p:nvPicPr>
          <p:cNvPr id="15" name="table">
            <a:extLst>
              <a:ext uri="{FF2B5EF4-FFF2-40B4-BE49-F238E27FC236}">
                <a16:creationId xmlns:a16="http://schemas.microsoft.com/office/drawing/2014/main" id="{27439F95-B9B2-6828-899D-B01309972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41" y="2598823"/>
            <a:ext cx="5025357" cy="41592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8150" y="284331"/>
            <a:ext cx="88250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6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锆分布的</a:t>
            </a: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规律与机制</a:t>
            </a:r>
            <a:endParaRPr lang="zh-CN" altLang="en-US" sz="2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38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68F0E82-BE7D-0670-1CB8-12F732F2197A}"/>
              </a:ext>
            </a:extLst>
          </p:cNvPr>
          <p:cNvGrpSpPr/>
          <p:nvPr/>
        </p:nvGrpSpPr>
        <p:grpSpPr>
          <a:xfrm>
            <a:off x="4231037" y="3417026"/>
            <a:ext cx="1185553" cy="2496646"/>
            <a:chOff x="6238186" y="3568291"/>
            <a:chExt cx="1153338" cy="2522326"/>
          </a:xfrm>
        </p:grpSpPr>
        <p:pic>
          <p:nvPicPr>
            <p:cNvPr id="54" name="图片 53" descr="图表&#10;&#10;AI 生成的内容可能不正确。">
              <a:extLst>
                <a:ext uri="{FF2B5EF4-FFF2-40B4-BE49-F238E27FC236}">
                  <a16:creationId xmlns:a16="http://schemas.microsoft.com/office/drawing/2014/main" id="{E51C147B-0D8D-BA14-FF93-1AFAA18A0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22" t="10745" r="42776" b="18441"/>
            <a:stretch>
              <a:fillRect/>
            </a:stretch>
          </p:blipFill>
          <p:spPr>
            <a:xfrm>
              <a:off x="6238186" y="3568291"/>
              <a:ext cx="1025881" cy="2522326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0A929D9C-C3F6-6DFB-8E66-1533227FD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26475" y="3862849"/>
              <a:ext cx="365049" cy="2190294"/>
            </a:xfrm>
            <a:prstGeom prst="rect">
              <a:avLst/>
            </a:prstGeom>
          </p:spPr>
        </p:pic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B9CEAD5E-07B5-5132-529F-BEEC396D9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1" y="1328874"/>
            <a:ext cx="11289194" cy="94777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algn="ctr">
            <a:solidFill>
              <a:srgbClr val="4472C4">
                <a:lumMod val="75000"/>
              </a:srgb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18000" rIns="0" bIns="7200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17">
            <a:extLst>
              <a:ext uri="{FF2B5EF4-FFF2-40B4-BE49-F238E27FC236}">
                <a16:creationId xmlns:a16="http://schemas.microsoft.com/office/drawing/2014/main" id="{00DB9E5E-3F3F-5CA5-FA82-C019B5EDCD09}"/>
              </a:ext>
            </a:extLst>
          </p:cNvPr>
          <p:cNvSpPr txBox="1"/>
          <p:nvPr/>
        </p:nvSpPr>
        <p:spPr>
          <a:xfrm>
            <a:off x="8743237" y="2825123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不同因素下的燃料锆分布情况</a:t>
            </a:r>
          </a:p>
        </p:txBody>
      </p:sp>
      <p:sp>
        <p:nvSpPr>
          <p:cNvPr id="23" name="文本框 20">
            <a:extLst>
              <a:ext uri="{FF2B5EF4-FFF2-40B4-BE49-F238E27FC236}">
                <a16:creationId xmlns:a16="http://schemas.microsoft.com/office/drawing/2014/main" id="{88674E06-DE5B-99C5-BBB3-093C93D4029B}"/>
              </a:ext>
            </a:extLst>
          </p:cNvPr>
          <p:cNvSpPr txBox="1"/>
          <p:nvPr/>
        </p:nvSpPr>
        <p:spPr>
          <a:xfrm>
            <a:off x="433541" y="1284513"/>
            <a:ext cx="10807014" cy="9671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燃料锆分布呈现中心高，并沿着半径逐渐下降的趋势</a:t>
            </a:r>
            <a:endParaRPr lang="en-US" altLang="zh-CN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b="1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Soret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效应驱动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Zr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向内迁移，环形几何的周向尺度减小进一步强化内侧富集</a:t>
            </a:r>
            <a:endParaRPr lang="en-US" altLang="zh-CN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F2B9FC0-2B83-AA63-41E0-531CA3907150}"/>
              </a:ext>
            </a:extLst>
          </p:cNvPr>
          <p:cNvGrpSpPr/>
          <p:nvPr/>
        </p:nvGrpSpPr>
        <p:grpSpPr>
          <a:xfrm>
            <a:off x="8215849" y="3494202"/>
            <a:ext cx="3352734" cy="2628709"/>
            <a:chOff x="7311372" y="3379448"/>
            <a:chExt cx="4447087" cy="3299452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9E347BD3-E9B2-4F79-DFE8-E5D38A800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11372" y="3379448"/>
              <a:ext cx="4447087" cy="3299452"/>
            </a:xfrm>
            <a:prstGeom prst="rect">
              <a:avLst/>
            </a:prstGeom>
          </p:spPr>
        </p:pic>
        <p:sp>
          <p:nvSpPr>
            <p:cNvPr id="25" name="文本框 67">
              <a:extLst>
                <a:ext uri="{FF2B5EF4-FFF2-40B4-BE49-F238E27FC236}">
                  <a16:creationId xmlns:a16="http://schemas.microsoft.com/office/drawing/2014/main" id="{DE52B862-0853-5A99-05BA-B2F1C707F46A}"/>
                </a:ext>
              </a:extLst>
            </p:cNvPr>
            <p:cNvSpPr txBox="1"/>
            <p:nvPr/>
          </p:nvSpPr>
          <p:spPr>
            <a:xfrm>
              <a:off x="8005329" y="4499925"/>
              <a:ext cx="15295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1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传热</a:t>
              </a:r>
              <a:r>
                <a:rPr lang="en-US" altLang="zh-CN" sz="1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12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气泡体积修正</a:t>
              </a:r>
            </a:p>
          </p:txBody>
        </p:sp>
        <p:sp>
          <p:nvSpPr>
            <p:cNvPr id="26" name="文本框 68">
              <a:extLst>
                <a:ext uri="{FF2B5EF4-FFF2-40B4-BE49-F238E27FC236}">
                  <a16:creationId xmlns:a16="http://schemas.microsoft.com/office/drawing/2014/main" id="{2B48B5D3-BD24-A136-062F-FDAAFA272549}"/>
                </a:ext>
              </a:extLst>
            </p:cNvPr>
            <p:cNvSpPr txBox="1"/>
            <p:nvPr/>
          </p:nvSpPr>
          <p:spPr>
            <a:xfrm>
              <a:off x="8204637" y="3870437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扩散系数修正</a:t>
              </a:r>
            </a:p>
          </p:txBody>
        </p:sp>
      </p:grpSp>
      <p:sp>
        <p:nvSpPr>
          <p:cNvPr id="2" name="文本框 17">
            <a:extLst>
              <a:ext uri="{FF2B5EF4-FFF2-40B4-BE49-F238E27FC236}">
                <a16:creationId xmlns:a16="http://schemas.microsoft.com/office/drawing/2014/main" id="{33273417-7ED5-5E24-A5E3-DA0A150E8469}"/>
              </a:ext>
            </a:extLst>
          </p:cNvPr>
          <p:cNvSpPr txBox="1"/>
          <p:nvPr/>
        </p:nvSpPr>
        <p:spPr>
          <a:xfrm>
            <a:off x="4139501" y="285403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锆分布云图</a:t>
            </a:r>
          </a:p>
        </p:txBody>
      </p:sp>
      <p:sp>
        <p:nvSpPr>
          <p:cNvPr id="16" name="文本框 17">
            <a:extLst>
              <a:ext uri="{FF2B5EF4-FFF2-40B4-BE49-F238E27FC236}">
                <a16:creationId xmlns:a16="http://schemas.microsoft.com/office/drawing/2014/main" id="{7113894F-7847-BB19-DE59-08B3ED976A1B}"/>
              </a:ext>
            </a:extLst>
          </p:cNvPr>
          <p:cNvSpPr txBox="1"/>
          <p:nvPr/>
        </p:nvSpPr>
        <p:spPr>
          <a:xfrm>
            <a:off x="6078138" y="2844110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锆迁移的流线与箭头</a:t>
            </a:r>
          </a:p>
        </p:txBody>
      </p:sp>
      <p:pic>
        <p:nvPicPr>
          <p:cNvPr id="19" name="图片 18" descr="图表, 旭日形&#10;&#10;AI 生成的内容可能不正确。">
            <a:extLst>
              <a:ext uri="{FF2B5EF4-FFF2-40B4-BE49-F238E27FC236}">
                <a16:creationId xmlns:a16="http://schemas.microsoft.com/office/drawing/2014/main" id="{73DDD1DF-DC00-1C38-20B0-AB84327CB42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6" t="5827" r="2255"/>
          <a:stretch>
            <a:fillRect/>
          </a:stretch>
        </p:blipFill>
        <p:spPr>
          <a:xfrm>
            <a:off x="5838212" y="3952095"/>
            <a:ext cx="2233350" cy="1811703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3F089956-A119-1D9D-C269-CF29BE159E4A}"/>
              </a:ext>
            </a:extLst>
          </p:cNvPr>
          <p:cNvGrpSpPr/>
          <p:nvPr/>
        </p:nvGrpSpPr>
        <p:grpSpPr>
          <a:xfrm>
            <a:off x="526149" y="3661486"/>
            <a:ext cx="3633979" cy="2563905"/>
            <a:chOff x="387204" y="1816725"/>
            <a:chExt cx="3441540" cy="2617509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ABEA0875-3E85-5976-E17A-C5A0D97A4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7204" y="1816725"/>
              <a:ext cx="3441540" cy="2617509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EA1F923-57EB-874F-1359-757EFAAD6821}"/>
                </a:ext>
              </a:extLst>
            </p:cNvPr>
            <p:cNvSpPr txBox="1"/>
            <p:nvPr/>
          </p:nvSpPr>
          <p:spPr>
            <a:xfrm>
              <a:off x="1033420" y="2218395"/>
              <a:ext cx="998303" cy="256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ANTHEM</a:t>
              </a:r>
              <a:r>
                <a:rPr kumimoji="0" lang="zh-CN" alt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预测</a:t>
              </a:r>
            </a:p>
          </p:txBody>
        </p:sp>
      </p:grpSp>
      <p:sp>
        <p:nvSpPr>
          <p:cNvPr id="61" name="文本框 17">
            <a:extLst>
              <a:ext uri="{FF2B5EF4-FFF2-40B4-BE49-F238E27FC236}">
                <a16:creationId xmlns:a16="http://schemas.microsoft.com/office/drawing/2014/main" id="{6D464B20-2560-1054-946F-EF3DEB2D4520}"/>
              </a:ext>
            </a:extLst>
          </p:cNvPr>
          <p:cNvSpPr txBox="1"/>
          <p:nvPr/>
        </p:nvSpPr>
        <p:spPr>
          <a:xfrm>
            <a:off x="1176706" y="2887059"/>
            <a:ext cx="2513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锆径向分布（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3A R4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燃料棒）</a:t>
            </a: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1FED5020-1A8C-199A-4D5B-D87857D5B4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8837" y="3694509"/>
            <a:ext cx="1769125" cy="147756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5"/>
          <p:cNvSpPr>
            <a:spLocks noChangeArrowheads="1"/>
          </p:cNvSpPr>
          <p:nvPr/>
        </p:nvSpPr>
        <p:spPr bwMode="auto">
          <a:xfrm>
            <a:off x="4172789" y="1570449"/>
            <a:ext cx="7771725" cy="359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一、研究背景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</a:t>
            </a:r>
            <a:r>
              <a:rPr lang="zh-CN" altLang="en-US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研究成果</a:t>
            </a:r>
            <a:endParaRPr lang="en-US" altLang="zh-CN" sz="40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总结与展望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2"/>
          <p:cNvSpPr/>
          <p:nvPr>
            <p:custDataLst>
              <p:tags r:id="rId1"/>
            </p:custDataLst>
          </p:nvPr>
        </p:nvSpPr>
        <p:spPr bwMode="auto">
          <a:xfrm>
            <a:off x="1095635" y="1342949"/>
            <a:ext cx="1870149" cy="4577703"/>
          </a:xfrm>
          <a:prstGeom prst="roundRect">
            <a:avLst/>
          </a:prstGeom>
          <a:noFill/>
          <a:ln w="76200">
            <a:solidFill>
              <a:schemeClr val="accent1"/>
            </a:solidFill>
            <a:round/>
          </a:ln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>
            <p:custDataLst>
              <p:tags r:id="rId2"/>
            </p:custDataLst>
          </p:nvPr>
        </p:nvSpPr>
        <p:spPr>
          <a:xfrm>
            <a:off x="2215342" y="2848371"/>
            <a:ext cx="1648291" cy="1044116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square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目录</a:t>
            </a: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47486" y="2140232"/>
            <a:ext cx="1696298" cy="400110"/>
          </a:xfrm>
          <a:prstGeom prst="rect">
            <a:avLst/>
          </a:prstGeom>
          <a:solidFill>
            <a:srgbClr val="FFFFFF"/>
          </a:solidFill>
          <a:ln>
            <a:solidFill>
              <a:srgbClr val="000000">
                <a:alpha val="0"/>
              </a:srgbClr>
            </a:solidFill>
          </a:ln>
        </p:spPr>
        <p:txBody>
          <a:bodyPr wrap="none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</a:rPr>
              <a:t>CONTENT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39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8150" y="284331"/>
            <a:ext cx="8825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总结与展望</a:t>
            </a:r>
            <a:endParaRPr lang="zh-CN" altLang="en-US" sz="2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22735" y="51435"/>
            <a:ext cx="468630" cy="3962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1" name="文本框 8">
            <a:extLst>
              <a:ext uri="{FF2B5EF4-FFF2-40B4-BE49-F238E27FC236}">
                <a16:creationId xmlns:a16="http://schemas.microsoft.com/office/drawing/2014/main" id="{CCEF7B8B-769A-2463-74F5-1ABDD727FC8E}"/>
              </a:ext>
            </a:extLst>
          </p:cNvPr>
          <p:cNvSpPr txBox="1"/>
          <p:nvPr/>
        </p:nvSpPr>
        <p:spPr>
          <a:xfrm>
            <a:off x="416452" y="4529454"/>
            <a:ext cx="11243512" cy="961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程序普适性扩展：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扩展至圆柱型燃料，覆盖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U-Pu-Zr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U-Mo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等燃料体系及不同燃料棒结构；模拟功率快速变化、冷却条件异常等瞬态工况，评估燃料温度、变形及包壳失效风险。</a:t>
            </a:r>
            <a:endParaRPr lang="en-US" altLang="zh-CN" sz="2000" kern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1EE357EA-39BC-39DE-2AFE-FA39E0EA197D}"/>
              </a:ext>
            </a:extLst>
          </p:cNvPr>
          <p:cNvSpPr txBox="1"/>
          <p:nvPr/>
        </p:nvSpPr>
        <p:spPr>
          <a:xfrm>
            <a:off x="416452" y="5529878"/>
            <a:ext cx="11315702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20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探索先进的物理模型：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例如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开放孔隙体积演化模型，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静水应力、表面张力和气体压力确定平衡体积，由燃料蠕变控制开放孔隙向平衡状态演化的速率。</a:t>
            </a:r>
            <a:endParaRPr lang="en-US" altLang="zh-CN" sz="2000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3" name="文本框 3">
            <a:extLst>
              <a:ext uri="{FF2B5EF4-FFF2-40B4-BE49-F238E27FC236}">
                <a16:creationId xmlns:a16="http://schemas.microsoft.com/office/drawing/2014/main" id="{137612D3-5421-36F6-6CA1-80BB9898E206}"/>
              </a:ext>
            </a:extLst>
          </p:cNvPr>
          <p:cNvSpPr txBox="1"/>
          <p:nvPr/>
        </p:nvSpPr>
        <p:spPr>
          <a:xfrm>
            <a:off x="322596" y="4144059"/>
            <a:ext cx="11243512" cy="49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kern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展望：</a:t>
            </a:r>
            <a:endParaRPr lang="en-US" altLang="zh-CN" sz="2000" b="1" kern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4" name="文本框 6">
            <a:extLst>
              <a:ext uri="{FF2B5EF4-FFF2-40B4-BE49-F238E27FC236}">
                <a16:creationId xmlns:a16="http://schemas.microsoft.com/office/drawing/2014/main" id="{74631F97-B75E-EA3D-99DA-C672805A239B}"/>
              </a:ext>
            </a:extLst>
          </p:cNvPr>
          <p:cNvSpPr txBox="1"/>
          <p:nvPr/>
        </p:nvSpPr>
        <p:spPr>
          <a:xfrm>
            <a:off x="322596" y="1296035"/>
            <a:ext cx="11243512" cy="49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kern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lt"/>
              </a:rPr>
              <a:t>总结</a:t>
            </a:r>
            <a:endParaRPr lang="en-US" altLang="zh-CN" sz="2000" b="1" kern="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5" name="文本框 7">
            <a:extLst>
              <a:ext uri="{FF2B5EF4-FFF2-40B4-BE49-F238E27FC236}">
                <a16:creationId xmlns:a16="http://schemas.microsoft.com/office/drawing/2014/main" id="{13DA7872-F8DE-E531-2498-ECC02B38AF02}"/>
              </a:ext>
            </a:extLst>
          </p:cNvPr>
          <p:cNvSpPr txBox="1"/>
          <p:nvPr/>
        </p:nvSpPr>
        <p:spPr>
          <a:xfrm>
            <a:off x="416452" y="1797968"/>
            <a:ext cx="11315702" cy="2346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建立了详细、完备且机理的环形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U-10Zr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燃料热力耦合与辐照行为模型；</a:t>
            </a:r>
            <a:r>
              <a:rPr lang="zh-CN" altLang="en-US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自主开发对标美国</a:t>
            </a:r>
            <a:r>
              <a:rPr lang="en-US" altLang="zh-CN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BISON</a:t>
            </a:r>
            <a:r>
              <a:rPr lang="zh-CN" altLang="en-US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的燃料程序</a:t>
            </a:r>
            <a:r>
              <a:rPr lang="en-US" altLang="zh-CN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ANTHEM 1.0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；进一步开发了对标</a:t>
            </a:r>
            <a:r>
              <a:rPr lang="en-US" altLang="zh-CN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INL</a:t>
            </a:r>
            <a:r>
              <a:rPr lang="zh-CN" altLang="en-US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的辐照实验的燃料程序</a:t>
            </a:r>
            <a:r>
              <a:rPr lang="en-US" altLang="zh-CN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ANTHEM 2.0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；计算结果与公开辐照数据的关键指标</a:t>
            </a:r>
            <a:r>
              <a:rPr lang="zh-CN" altLang="en-US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误差均不超过</a:t>
            </a:r>
            <a:r>
              <a:rPr lang="en-US" altLang="zh-CN" sz="2000" u="sng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20%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。研究揭示了燃料温度先降后升、接触后向内肿胀、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Zr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向内迁移及开放气泡环形分布等规律，并阐明了摩擦约束、气膜热阻和开放气泡体积转换共同导致内孔非均匀收缩的机制。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1"/>
          <p:cNvSpPr txBox="1"/>
          <p:nvPr/>
        </p:nvSpPr>
        <p:spPr>
          <a:xfrm>
            <a:off x="3019839" y="3085735"/>
            <a:ext cx="7484163" cy="1237787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vert="horz" lIns="144000" tIns="144000" rIns="144000" bIns="14400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1200" cap="none" spc="-15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敬请批评指正！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i"/>
  <p:tag name="KSO_WM_UNIT_INDEX" val="1_1"/>
  <p:tag name="KSO_WM_UNIT_ID" val="diagram20186151_2*h_i*1_1"/>
  <p:tag name="KSO_WM_UNIT_LAYERLEVEL" val="1_1"/>
  <p:tag name="KSO_WM_BEAUTIFY_FLAG" val="#wm#"/>
  <p:tag name="KSO_WM_TAG_VERSION" val="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1"/>
  <p:tag name="KSO_WM_UNIT_ID" val="diagram20186151_2*h_a*1_1"/>
  <p:tag name="KSO_WM_UNIT_LAYERLEVEL" val="1_1"/>
  <p:tag name="KSO_WM_UNIT_VALUE" val="2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目录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2"/>
  <p:tag name="KSO_WM_UNIT_ID" val="diagram20186151_2*h_a*1_2"/>
  <p:tag name="KSO_WM_UNIT_LAYERLEVEL" val="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CONTEN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i"/>
  <p:tag name="KSO_WM_UNIT_INDEX" val="1_1"/>
  <p:tag name="KSO_WM_UNIT_ID" val="diagram20186151_2*h_i*1_1"/>
  <p:tag name="KSO_WM_UNIT_LAYERLEVEL" val="1_1"/>
  <p:tag name="KSO_WM_BEAUTIFY_FLAG" val="#wm#"/>
  <p:tag name="KSO_WM_TAG_VERSION" val="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1"/>
  <p:tag name="KSO_WM_UNIT_ID" val="diagram20186151_2*h_a*1_1"/>
  <p:tag name="KSO_WM_UNIT_LAYERLEVEL" val="1_1"/>
  <p:tag name="KSO_WM_UNIT_VALUE" val="2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目录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2"/>
  <p:tag name="KSO_WM_UNIT_ID" val="diagram20186151_2*h_a*1_2"/>
  <p:tag name="KSO_WM_UNIT_LAYERLEVEL" val="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CONTEN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i"/>
  <p:tag name="KSO_WM_UNIT_INDEX" val="1_1"/>
  <p:tag name="KSO_WM_UNIT_ID" val="diagram20186151_2*h_i*1_1"/>
  <p:tag name="KSO_WM_UNIT_LAYERLEVEL" val="1_1"/>
  <p:tag name="KSO_WM_BEAUTIFY_FLAG" val="#wm#"/>
  <p:tag name="KSO_WM_TAG_VERSION" val="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1"/>
  <p:tag name="KSO_WM_UNIT_ID" val="diagram20186151_2*h_a*1_1"/>
  <p:tag name="KSO_WM_UNIT_LAYERLEVEL" val="1_1"/>
  <p:tag name="KSO_WM_UNIT_VALUE" val="2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目录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2"/>
  <p:tag name="KSO_WM_UNIT_ID" val="diagram20186151_2*h_a*1_2"/>
  <p:tag name="KSO_WM_UNIT_LAYERLEVEL" val="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CONTEN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i"/>
  <p:tag name="KSO_WM_UNIT_INDEX" val="1_1"/>
  <p:tag name="KSO_WM_UNIT_ID" val="diagram20186151_2*h_i*1_1"/>
  <p:tag name="KSO_WM_UNIT_LAYERLEVEL" val="1_1"/>
  <p:tag name="KSO_WM_BEAUTIFY_FLAG" val="#wm#"/>
  <p:tag name="KSO_WM_TAG_VERSION" val="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1"/>
  <p:tag name="KSO_WM_UNIT_ID" val="diagram20186151_2*h_a*1_1"/>
  <p:tag name="KSO_WM_UNIT_LAYERLEVEL" val="1_1"/>
  <p:tag name="KSO_WM_UNIT_VALUE" val="2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目录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2"/>
  <p:tag name="KSO_WM_UNIT_ID" val="diagram20186151_2*h_a*1_2"/>
  <p:tag name="KSO_WM_UNIT_LAYERLEVEL" val="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CONTEN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i"/>
  <p:tag name="KSO_WM_UNIT_INDEX" val="1_1"/>
  <p:tag name="KSO_WM_UNIT_ID" val="diagram20186151_2*h_i*1_1"/>
  <p:tag name="KSO_WM_UNIT_LAYERLEVEL" val="1_1"/>
  <p:tag name="KSO_WM_BEAUTIFY_FLAG" val="#wm#"/>
  <p:tag name="KSO_WM_TAG_VERSION" val="1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1"/>
  <p:tag name="KSO_WM_UNIT_ID" val="diagram20186151_2*h_a*1_1"/>
  <p:tag name="KSO_WM_UNIT_LAYERLEVEL" val="1_1"/>
  <p:tag name="KSO_WM_UNIT_VALUE" val="2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目录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2"/>
  <p:tag name="KSO_WM_UNIT_ID" val="diagram20186151_2*h_a*1_2"/>
  <p:tag name="KSO_WM_UNIT_LAYERLEVEL" val="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CONTEN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i"/>
  <p:tag name="KSO_WM_UNIT_INDEX" val="1_1"/>
  <p:tag name="KSO_WM_UNIT_ID" val="diagram20186151_2*h_i*1_1"/>
  <p:tag name="KSO_WM_UNIT_LAYERLEVEL" val="1_1"/>
  <p:tag name="KSO_WM_BEAUTIFY_FLAG" val="#wm#"/>
  <p:tag name="KSO_WM_TAG_VERSION" val="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1"/>
  <p:tag name="KSO_WM_UNIT_ID" val="diagram20186151_2*h_a*1_1"/>
  <p:tag name="KSO_WM_UNIT_LAYERLEVEL" val="1_1"/>
  <p:tag name="KSO_WM_UNIT_VALUE" val="2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目录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2"/>
  <p:tag name="KSO_WM_UNIT_ID" val="diagram20186151_2*h_a*1_2"/>
  <p:tag name="KSO_WM_UNIT_LAYERLEVEL" val="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CONTEN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i"/>
  <p:tag name="KSO_WM_UNIT_INDEX" val="1_1"/>
  <p:tag name="KSO_WM_UNIT_ID" val="diagram20186151_2*h_i*1_1"/>
  <p:tag name="KSO_WM_UNIT_LAYERLEVEL" val="1_1"/>
  <p:tag name="KSO_WM_BEAUTIFY_FLAG" val="#wm#"/>
  <p:tag name="KSO_WM_TAG_VERSION" val="1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1"/>
  <p:tag name="KSO_WM_UNIT_ID" val="diagram20186151_2*h_a*1_1"/>
  <p:tag name="KSO_WM_UNIT_LAYERLEVEL" val="1_1"/>
  <p:tag name="KSO_WM_UNIT_VALUE" val="2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目录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6151"/>
  <p:tag name="KSO_WM_UNIT_TYPE" val="h_a"/>
  <p:tag name="KSO_WM_UNIT_INDEX" val="1_2"/>
  <p:tag name="KSO_WM_UNIT_ID" val="diagram20186151_2*h_a*1_2"/>
  <p:tag name="KSO_WM_UNIT_LAYERLEVEL" val="1_1"/>
  <p:tag name="KSO_WM_UNIT_VALUE" val="6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CONTENT"/>
</p:tagLst>
</file>

<file path=ppt/theme/theme1.xml><?xml version="1.0" encoding="utf-8"?>
<a:theme xmlns:a="http://schemas.openxmlformats.org/drawingml/2006/main" name="1_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SJTU-2021">
      <a:dk1>
        <a:srgbClr val="000000"/>
      </a:dk1>
      <a:lt1>
        <a:srgbClr val="FFFFFF"/>
      </a:lt1>
      <a:dk2>
        <a:srgbClr val="C8161E"/>
      </a:dk2>
      <a:lt2>
        <a:srgbClr val="DBDBDB"/>
      </a:lt2>
      <a:accent1>
        <a:srgbClr val="0051EB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鸿蒙">
      <a:majorFont>
        <a:latin typeface="Segoe UI"/>
        <a:ea typeface="HarmonyOS Sans SC Black"/>
        <a:cs typeface=""/>
      </a:majorFont>
      <a:minorFont>
        <a:latin typeface="Segoe UI"/>
        <a:ea typeface="HarmonyOS Sans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algn="just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SJTU-学术">
      <a:dk1>
        <a:srgbClr val="000000"/>
      </a:dk1>
      <a:lt1>
        <a:srgbClr val="FFFFFF"/>
      </a:lt1>
      <a:dk2>
        <a:srgbClr val="003264"/>
      </a:dk2>
      <a:lt2>
        <a:srgbClr val="D9D9D9"/>
      </a:lt2>
      <a:accent1>
        <a:srgbClr val="004098"/>
      </a:accent1>
      <a:accent2>
        <a:srgbClr val="2B75CF"/>
      </a:accent2>
      <a:accent3>
        <a:srgbClr val="BD9F68"/>
      </a:accent3>
      <a:accent4>
        <a:srgbClr val="C55A11"/>
      </a:accent4>
      <a:accent5>
        <a:srgbClr val="FFC000"/>
      </a:accent5>
      <a:accent6>
        <a:srgbClr val="A6A6A6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5372</Words>
  <Application>Microsoft Office PowerPoint</Application>
  <PresentationFormat>宽屏</PresentationFormat>
  <Paragraphs>673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36</vt:i4>
      </vt:variant>
    </vt:vector>
  </HeadingPairs>
  <TitlesOfParts>
    <vt:vector size="54" baseType="lpstr">
      <vt:lpstr>等线</vt:lpstr>
      <vt:lpstr>等线 Light</vt:lpstr>
      <vt:lpstr>HarmonyOS Sans SC Black</vt:lpstr>
      <vt:lpstr>HarmonyOS Sans SC Light</vt:lpstr>
      <vt:lpstr>微软雅黑</vt:lpstr>
      <vt:lpstr>Arial</vt:lpstr>
      <vt:lpstr>Arial Black</vt:lpstr>
      <vt:lpstr>Calibri</vt:lpstr>
      <vt:lpstr>Cambria Math</vt:lpstr>
      <vt:lpstr>Segoe UI</vt:lpstr>
      <vt:lpstr>Symbol</vt:lpstr>
      <vt:lpstr>Times New Roman</vt:lpstr>
      <vt:lpstr>Wingdings</vt:lpstr>
      <vt:lpstr>1_自定义设计方案</vt:lpstr>
      <vt:lpstr>2_自定义设计方案</vt:lpstr>
      <vt:lpstr>自定义设计方案</vt:lpstr>
      <vt:lpstr>Office 主题​​</vt:lpstr>
      <vt:lpstr>3_自定义设计方案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1</dc:creator>
  <cp:lastModifiedBy>Renji (Boris) Hao</cp:lastModifiedBy>
  <cp:revision>1077</cp:revision>
  <cp:lastPrinted>2024-06-07T14:18:00Z</cp:lastPrinted>
  <dcterms:created xsi:type="dcterms:W3CDTF">2024-06-05T04:07:00Z</dcterms:created>
  <dcterms:modified xsi:type="dcterms:W3CDTF">2026-10-14T07:27:10Z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54C194037144484E936748B85E917359_12</vt:lpwstr>
  </property>
</Properties>
</file>